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0" d="100"/>
          <a:sy n="20" d="100"/>
        </p:scale>
        <p:origin x="-1352" y="-168"/>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9/19/17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9/19/17</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9/19/17</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6892158-dartmouth-college-logo-jpg.jpg"/>
          <p:cNvPicPr>
            <a:picLocks noChangeAspect="1"/>
          </p:cNvPicPr>
          <p:nvPr/>
        </p:nvPicPr>
        <p:blipFill rotWithShape="1">
          <a:blip r:embed="rId3">
            <a:extLst>
              <a:ext uri="{28A0092B-C50C-407E-A947-70E740481C1C}">
                <a14:useLocalDpi xmlns:a14="http://schemas.microsoft.com/office/drawing/2010/main" val="0"/>
              </a:ext>
            </a:extLst>
          </a:blip>
          <a:srcRect t="42065" b="12967"/>
          <a:stretch/>
        </p:blipFill>
        <p:spPr>
          <a:xfrm>
            <a:off x="17114076" y="3176325"/>
            <a:ext cx="8128000" cy="2055982"/>
          </a:xfrm>
          <a:prstGeom prst="rect">
            <a:avLst/>
          </a:prstGeom>
        </p:spPr>
      </p:pic>
      <p:sp>
        <p:nvSpPr>
          <p:cNvPr id="4" name="TextBox 3"/>
          <p:cNvSpPr txBox="1"/>
          <p:nvPr/>
        </p:nvSpPr>
        <p:spPr>
          <a:xfrm>
            <a:off x="585348" y="465737"/>
            <a:ext cx="37819451" cy="3319994"/>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analysis of test-retest reliabilities of self-regulation measures</a:t>
            </a:r>
            <a:endParaRPr lang="en-US" sz="8700" dirty="0">
              <a:latin typeface="Arial"/>
              <a:cs typeface="Arial"/>
            </a:endParaRPr>
          </a:p>
          <a:p>
            <a:r>
              <a:rPr lang="en-US" sz="6000" dirty="0">
                <a:latin typeface="Arial"/>
                <a:cs typeface="Arial"/>
              </a:rPr>
              <a:t>A. </a:t>
            </a:r>
            <a:r>
              <a:rPr lang="en-US" sz="6000" dirty="0" smtClean="0">
                <a:latin typeface="Arial"/>
                <a:cs typeface="Arial"/>
              </a:rPr>
              <a:t>Z. </a:t>
            </a:r>
            <a:r>
              <a:rPr lang="en-US" sz="6000" dirty="0" smtClean="0">
                <a:latin typeface="Arial"/>
                <a:cs typeface="Arial"/>
              </a:rPr>
              <a:t>Enkavi</a:t>
            </a:r>
            <a:r>
              <a:rPr lang="en-US" sz="6000" baseline="30000" dirty="0" smtClean="0">
                <a:latin typeface="Arial"/>
                <a:cs typeface="Arial"/>
              </a:rPr>
              <a:t>1</a:t>
            </a:r>
            <a:r>
              <a:rPr lang="en-US" sz="6000" dirty="0" smtClean="0">
                <a:latin typeface="Arial"/>
                <a:cs typeface="Arial"/>
              </a:rPr>
              <a:t>, I. W. Eisenberg</a:t>
            </a:r>
            <a:r>
              <a:rPr lang="en-US" sz="6000" baseline="30000" dirty="0" smtClean="0">
                <a:latin typeface="Arial"/>
                <a:cs typeface="Arial"/>
              </a:rPr>
              <a:t>1</a:t>
            </a:r>
            <a:r>
              <a:rPr lang="en-US" sz="6000" dirty="0" smtClean="0">
                <a:latin typeface="Arial"/>
                <a:cs typeface="Arial"/>
              </a:rPr>
              <a:t>, P. G. Bissett</a:t>
            </a:r>
            <a:r>
              <a:rPr lang="en-US" sz="6000" baseline="30000" dirty="0" smtClean="0">
                <a:latin typeface="Arial"/>
                <a:cs typeface="Arial"/>
              </a:rPr>
              <a:t>1</a:t>
            </a:r>
            <a:r>
              <a:rPr lang="en-US" sz="6000" dirty="0" smtClean="0">
                <a:latin typeface="Arial"/>
                <a:cs typeface="Arial"/>
              </a:rPr>
              <a:t>, G. L. Mazza</a:t>
            </a:r>
            <a:r>
              <a:rPr lang="en-US" sz="6000" baseline="30000" dirty="0" smtClean="0">
                <a:latin typeface="Arial"/>
                <a:cs typeface="Arial"/>
              </a:rPr>
              <a:t>2</a:t>
            </a:r>
            <a:r>
              <a:rPr lang="en-US" sz="6000" dirty="0" smtClean="0">
                <a:latin typeface="Arial"/>
                <a:cs typeface="Arial"/>
              </a:rPr>
              <a:t>, D. P. Mackinnon</a:t>
            </a:r>
            <a:r>
              <a:rPr lang="en-US" sz="6000" baseline="30000" dirty="0" smtClean="0">
                <a:latin typeface="Arial"/>
                <a:cs typeface="Arial"/>
              </a:rPr>
              <a:t>2</a:t>
            </a:r>
            <a:r>
              <a:rPr lang="en-US" sz="6000" dirty="0" smtClean="0">
                <a:latin typeface="Arial"/>
                <a:cs typeface="Arial"/>
              </a:rPr>
              <a:t>, L. A. Marsch</a:t>
            </a:r>
            <a:r>
              <a:rPr lang="en-US" sz="6000" baseline="30000" dirty="0" smtClean="0">
                <a:latin typeface="Arial"/>
                <a:cs typeface="Arial"/>
              </a:rPr>
              <a:t>3</a:t>
            </a:r>
            <a:r>
              <a:rPr lang="en-US" sz="6000" dirty="0" smtClean="0">
                <a:latin typeface="Arial"/>
                <a:cs typeface="Arial"/>
              </a:rPr>
              <a:t>, R.A. Poldrack</a:t>
            </a:r>
            <a:r>
              <a:rPr lang="en-US" sz="6000" baseline="30000" dirty="0" smtClean="0">
                <a:latin typeface="Arial"/>
                <a:cs typeface="Arial"/>
              </a:rPr>
              <a:t>1</a:t>
            </a:r>
            <a:endParaRPr lang="en-US" sz="6000" baseline="30000" dirty="0">
              <a:latin typeface="Arial"/>
              <a:cs typeface="Arial"/>
            </a:endParaRPr>
          </a:p>
          <a:p>
            <a:r>
              <a:rPr lang="en-US" sz="4200" baseline="30000" dirty="0" smtClean="0">
                <a:solidFill>
                  <a:schemeClr val="bg1">
                    <a:lumMod val="50000"/>
                  </a:schemeClr>
                </a:solidFill>
                <a:latin typeface="Arial"/>
                <a:cs typeface="Arial"/>
              </a:rPr>
              <a:t>1</a:t>
            </a:r>
            <a:r>
              <a:rPr lang="en-US" sz="4200" dirty="0" smtClean="0">
                <a:solidFill>
                  <a:schemeClr val="bg1">
                    <a:lumMod val="50000"/>
                  </a:schemeClr>
                </a:solidFill>
                <a:latin typeface="Arial"/>
                <a:cs typeface="Arial"/>
              </a:rPr>
              <a:t>Department of Psychology, Stanford University, </a:t>
            </a:r>
            <a:r>
              <a:rPr lang="en-US" sz="4200" baseline="30000" dirty="0" smtClean="0">
                <a:solidFill>
                  <a:schemeClr val="bg1">
                    <a:lumMod val="50000"/>
                  </a:schemeClr>
                </a:solidFill>
                <a:latin typeface="Arial"/>
                <a:cs typeface="Arial"/>
              </a:rPr>
              <a:t>2</a:t>
            </a:r>
            <a:r>
              <a:rPr lang="en-US" sz="4200" dirty="0" smtClean="0">
                <a:solidFill>
                  <a:schemeClr val="bg1">
                    <a:lumMod val="50000"/>
                  </a:schemeClr>
                </a:solidFill>
                <a:latin typeface="Arial"/>
                <a:cs typeface="Arial"/>
              </a:rPr>
              <a:t>Department of Psychology, Arizona State </a:t>
            </a:r>
            <a:r>
              <a:rPr lang="en-US" sz="4200" dirty="0" smtClean="0">
                <a:solidFill>
                  <a:schemeClr val="bg1">
                    <a:lumMod val="50000"/>
                  </a:schemeClr>
                </a:solidFill>
                <a:latin typeface="Arial"/>
                <a:cs typeface="Arial"/>
              </a:rPr>
              <a:t>University, </a:t>
            </a:r>
            <a:r>
              <a:rPr lang="en-US" sz="4200" baseline="30000" dirty="0" smtClean="0">
                <a:solidFill>
                  <a:schemeClr val="bg1">
                    <a:lumMod val="50000"/>
                  </a:schemeClr>
                </a:solidFill>
                <a:latin typeface="Arial"/>
                <a:cs typeface="Arial"/>
              </a:rPr>
              <a:t>3</a:t>
            </a:r>
            <a:r>
              <a:rPr lang="en-US" sz="4200" dirty="0" smtClean="0">
                <a:solidFill>
                  <a:schemeClr val="bg1">
                    <a:lumMod val="50000"/>
                  </a:schemeClr>
                </a:solidFill>
                <a:latin typeface="Arial"/>
                <a:cs typeface="Arial"/>
              </a:rPr>
              <a:t>Department of Psychiatry, Dartmouth College</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71434"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Abstract</a:t>
            </a:r>
            <a:endParaRPr lang="en-US" sz="5000" dirty="0">
              <a:solidFill>
                <a:schemeClr val="bg1"/>
              </a:solidFill>
              <a:latin typeface="Arial"/>
              <a:cs typeface="Arial"/>
            </a:endParaRPr>
          </a:p>
        </p:txBody>
      </p:sp>
      <p:sp>
        <p:nvSpPr>
          <p:cNvPr id="45" name="Frame 44"/>
          <p:cNvSpPr/>
          <p:nvPr/>
        </p:nvSpPr>
        <p:spPr>
          <a:xfrm>
            <a:off x="471434" y="5381666"/>
            <a:ext cx="9769848" cy="7785694"/>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sp>
        <p:nvSpPr>
          <p:cNvPr id="49" name="Text Box 354"/>
          <p:cNvSpPr txBox="1">
            <a:spLocks noChangeArrowheads="1"/>
          </p:cNvSpPr>
          <p:nvPr/>
        </p:nvSpPr>
        <p:spPr bwMode="auto">
          <a:xfrm>
            <a:off x="28163522" y="31864024"/>
            <a:ext cx="9769848"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rPr>
              <a:t>Contact: </a:t>
            </a:r>
            <a:r>
              <a:rPr lang="en-US" sz="3500" b="1" dirty="0" smtClean="0">
                <a:solidFill>
                  <a:schemeClr val="bg1"/>
                </a:solidFill>
              </a:rPr>
              <a:t>A. Zeynep </a:t>
            </a:r>
            <a:r>
              <a:rPr lang="en-US" sz="3500" b="1" dirty="0">
                <a:solidFill>
                  <a:schemeClr val="bg1"/>
                </a:solidFill>
              </a:rPr>
              <a:t>Enkavi </a:t>
            </a:r>
            <a:r>
              <a:rPr lang="en-US" sz="3500" b="1" dirty="0" smtClean="0">
                <a:solidFill>
                  <a:schemeClr val="bg1"/>
                </a:solidFill>
              </a:rPr>
              <a:t>&lt;</a:t>
            </a:r>
            <a:r>
              <a:rPr lang="en-US" sz="3500" b="1" dirty="0" err="1" smtClean="0">
                <a:solidFill>
                  <a:schemeClr val="bg1"/>
                </a:solidFill>
              </a:rPr>
              <a:t>zenkavi@stanford.edu</a:t>
            </a:r>
            <a:r>
              <a:rPr lang="en-US" sz="3500" b="1" dirty="0">
                <a:solidFill>
                  <a:schemeClr val="bg1"/>
                </a:solidFill>
              </a:rPr>
              <a:t>&gt;</a:t>
            </a:r>
          </a:p>
        </p:txBody>
      </p:sp>
      <p:sp>
        <p:nvSpPr>
          <p:cNvPr id="46" name="Text Box 424"/>
          <p:cNvSpPr txBox="1">
            <a:spLocks noChangeArrowheads="1"/>
          </p:cNvSpPr>
          <p:nvPr/>
        </p:nvSpPr>
        <p:spPr bwMode="auto">
          <a:xfrm>
            <a:off x="471431" y="1371600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13716000"/>
            <a:ext cx="9769848" cy="18766634"/>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sp>
        <p:nvSpPr>
          <p:cNvPr id="40" name="Text Box 424"/>
          <p:cNvSpPr txBox="1">
            <a:spLocks noChangeArrowheads="1"/>
          </p:cNvSpPr>
          <p:nvPr/>
        </p:nvSpPr>
        <p:spPr bwMode="auto">
          <a:xfrm>
            <a:off x="28163522" y="1764574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Discussion</a:t>
            </a:r>
            <a:endParaRPr lang="en-US" sz="5000" dirty="0">
              <a:solidFill>
                <a:schemeClr val="bg1"/>
              </a:solidFill>
              <a:latin typeface="Arial"/>
              <a:cs typeface="Arial"/>
            </a:endParaRPr>
          </a:p>
        </p:txBody>
      </p:sp>
      <p:sp>
        <p:nvSpPr>
          <p:cNvPr id="52" name="Text Box 354"/>
          <p:cNvSpPr txBox="1">
            <a:spLocks noChangeArrowheads="1"/>
          </p:cNvSpPr>
          <p:nvPr/>
        </p:nvSpPr>
        <p:spPr bwMode="auto">
          <a:xfrm>
            <a:off x="28163522" y="28535055"/>
            <a:ext cx="9769848"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53" name="Frame 52"/>
          <p:cNvSpPr/>
          <p:nvPr/>
        </p:nvSpPr>
        <p:spPr>
          <a:xfrm>
            <a:off x="28163522" y="28535055"/>
            <a:ext cx="9769848" cy="3947580"/>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54" name="Frame 53"/>
          <p:cNvSpPr/>
          <p:nvPr/>
        </p:nvSpPr>
        <p:spPr>
          <a:xfrm>
            <a:off x="28163522" y="17645746"/>
            <a:ext cx="9769848" cy="1028693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67" name="Text Box 424"/>
          <p:cNvSpPr txBox="1">
            <a:spLocks noChangeArrowheads="1"/>
          </p:cNvSpPr>
          <p:nvPr/>
        </p:nvSpPr>
        <p:spPr bwMode="auto">
          <a:xfrm>
            <a:off x="10810242" y="13396250"/>
            <a:ext cx="1678432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Results</a:t>
            </a:r>
            <a:endParaRPr lang="en-US" sz="5000" dirty="0">
              <a:solidFill>
                <a:schemeClr val="bg1"/>
              </a:solidFill>
              <a:latin typeface="Arial"/>
              <a:cs typeface="Arial"/>
            </a:endParaRPr>
          </a:p>
        </p:txBody>
      </p:sp>
      <p:sp>
        <p:nvSpPr>
          <p:cNvPr id="70" name="Frame 69"/>
          <p:cNvSpPr/>
          <p:nvPr/>
        </p:nvSpPr>
        <p:spPr>
          <a:xfrm>
            <a:off x="10810242" y="5432465"/>
            <a:ext cx="16784320" cy="2710096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83" name="Frame 82"/>
          <p:cNvSpPr/>
          <p:nvPr/>
        </p:nvSpPr>
        <p:spPr>
          <a:xfrm>
            <a:off x="28163522" y="5381667"/>
            <a:ext cx="9769848" cy="11661706"/>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pic>
        <p:nvPicPr>
          <p:cNvPr id="15" name="Picture 14" descr="ASU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2642" y="3901965"/>
            <a:ext cx="7301995" cy="1152449"/>
          </a:xfrm>
          <a:prstGeom prst="rect">
            <a:avLst/>
          </a:prstGeom>
        </p:spPr>
      </p:pic>
      <p:pic>
        <p:nvPicPr>
          <p:cNvPr id="18" name="Picture 17" descr="SUSig_Seal_StnfrdOnly_Lef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108" y="3176325"/>
            <a:ext cx="6002095" cy="2256140"/>
          </a:xfrm>
          <a:prstGeom prst="rect">
            <a:avLst/>
          </a:prstGeom>
        </p:spPr>
      </p:pic>
      <p:sp>
        <p:nvSpPr>
          <p:cNvPr id="186" name="Text Box 424"/>
          <p:cNvSpPr txBox="1">
            <a:spLocks noChangeArrowheads="1"/>
          </p:cNvSpPr>
          <p:nvPr/>
        </p:nvSpPr>
        <p:spPr bwMode="auto">
          <a:xfrm>
            <a:off x="10810242" y="5381666"/>
            <a:ext cx="1678432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pic>
        <p:nvPicPr>
          <p:cNvPr id="5" name="Picture 4" descr="NIH_Master_Logo_2Color-JPG.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91516" y="3781025"/>
            <a:ext cx="10083111" cy="155448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9206</TotalTime>
  <Words>805</Words>
  <Application>Microsoft Macintosh PowerPoint</Application>
  <PresentationFormat>Custom</PresentationFormat>
  <Paragraphs>36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228</cp:revision>
  <cp:lastPrinted>2013-11-12T21:27:13Z</cp:lastPrinted>
  <dcterms:created xsi:type="dcterms:W3CDTF">2010-11-13T16:32:59Z</dcterms:created>
  <dcterms:modified xsi:type="dcterms:W3CDTF">2017-09-19T15:26:22Z</dcterms:modified>
</cp:coreProperties>
</file>