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2.jpeg" ContentType="image/jpeg"/>
  <Override PartName="/ppt/media/image3.jpeg" ContentType="image/jpeg"/>
  <Override PartName="/ppt/media/image4.jpeg" ContentType="image/jpeg"/>
  <Override PartName="/ppt/notesSlides/notesSlide10.xml" ContentType="application/vnd.openxmlformats-officedocument.presentationml.notesSlide+xml"/>
  <Override PartName="/ppt/media/image5.jpeg" ContentType="image/jpeg"/>
  <Override PartName="/ppt/notesSlides/notesSlide11.xml" ContentType="application/vnd.openxmlformats-officedocument.presentationml.notesSlide+xml"/>
  <Override PartName="/ppt/media/image6.jpe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7.jpeg" ContentType="image/jpeg"/>
  <Override PartName="/ppt/notesSlides/notesSlide14.xml" ContentType="application/vnd.openxmlformats-officedocument.presentationml.notesSlide+xml"/>
  <Override PartName="/ppt/media/image8.jpeg" ContentType="image/jpeg"/>
  <Override PartName="/ppt/notesSlides/notesSlide15.xml" ContentType="application/vnd.openxmlformats-officedocument.presentationml.notesSlide+xml"/>
  <Override PartName="/ppt/media/image9.jpeg" ContentType="image/jpeg"/>
  <Override PartName="/ppt/notesSlides/notesSlide16.xml" ContentType="application/vnd.openxmlformats-officedocument.presentationml.notesSlide+xml"/>
  <Override PartName="/ppt/media/image10.jpeg" ContentType="image/jpeg"/>
  <Override PartName="/ppt/media/image11.jpeg" ContentType="image/jpeg"/>
  <Override PartName="/ppt/media/image12.jpe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lvl1pPr algn="ctr" defTabSz="584200">
      <a:defRPr sz="3600">
        <a:latin typeface="+mn-lt"/>
        <a:ea typeface="+mn-ea"/>
        <a:cs typeface="+mn-cs"/>
        <a:sym typeface="Helvetica Neue Light"/>
      </a:defRPr>
    </a:lvl1pPr>
    <a:lvl2pPr indent="228600" algn="ctr" defTabSz="584200">
      <a:defRPr sz="3600">
        <a:latin typeface="+mn-lt"/>
        <a:ea typeface="+mn-ea"/>
        <a:cs typeface="+mn-cs"/>
        <a:sym typeface="Helvetica Neue Light"/>
      </a:defRPr>
    </a:lvl2pPr>
    <a:lvl3pPr indent="457200" algn="ctr" defTabSz="584200">
      <a:defRPr sz="3600">
        <a:latin typeface="+mn-lt"/>
        <a:ea typeface="+mn-ea"/>
        <a:cs typeface="+mn-cs"/>
        <a:sym typeface="Helvetica Neue Light"/>
      </a:defRPr>
    </a:lvl3pPr>
    <a:lvl4pPr indent="685800" algn="ctr" defTabSz="584200">
      <a:defRPr sz="3600">
        <a:latin typeface="+mn-lt"/>
        <a:ea typeface="+mn-ea"/>
        <a:cs typeface="+mn-cs"/>
        <a:sym typeface="Helvetica Neue Light"/>
      </a:defRPr>
    </a:lvl4pPr>
    <a:lvl5pPr indent="914400" algn="ctr" defTabSz="584200">
      <a:defRPr sz="3600">
        <a:latin typeface="+mn-lt"/>
        <a:ea typeface="+mn-ea"/>
        <a:cs typeface="+mn-cs"/>
        <a:sym typeface="Helvetica Neue Light"/>
      </a:defRPr>
    </a:lvl5pPr>
    <a:lvl6pPr indent="1143000" algn="ctr" defTabSz="584200">
      <a:defRPr sz="3600">
        <a:latin typeface="+mn-lt"/>
        <a:ea typeface="+mn-ea"/>
        <a:cs typeface="+mn-cs"/>
        <a:sym typeface="Helvetica Neue Light"/>
      </a:defRPr>
    </a:lvl6pPr>
    <a:lvl7pPr indent="1371600" algn="ctr" defTabSz="584200">
      <a:defRPr sz="3600">
        <a:latin typeface="+mn-lt"/>
        <a:ea typeface="+mn-ea"/>
        <a:cs typeface="+mn-cs"/>
        <a:sym typeface="Helvetica Neue Light"/>
      </a:defRPr>
    </a:lvl7pPr>
    <a:lvl8pPr indent="1600200" algn="ctr" defTabSz="584200">
      <a:defRPr sz="3600">
        <a:latin typeface="+mn-lt"/>
        <a:ea typeface="+mn-ea"/>
        <a:cs typeface="+mn-cs"/>
        <a:sym typeface="Helvetica Neue Light"/>
      </a:defRPr>
    </a:lvl8pPr>
    <a:lvl9pPr indent="1828800" algn="ctr" defTabSz="584200">
      <a:defRPr sz="3600">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sldImg"/>
          </p:nvPr>
        </p:nvSpPr>
        <p:spPr>
          <a:prstGeom prst="rect">
            <a:avLst/>
          </a:prstGeom>
        </p:spPr>
        <p:txBody>
          <a:bodyPr/>
          <a:lstStyle/>
          <a:p>
            <a:pPr lvl="0"/>
          </a:p>
        </p:txBody>
      </p:sp>
      <p:sp>
        <p:nvSpPr>
          <p:cNvPr id="52" name="Shape 52"/>
          <p:cNvSpPr/>
          <p:nvPr>
            <p:ph type="body" sz="quarter" idx="1"/>
          </p:nvPr>
        </p:nvSpPr>
        <p:spPr>
          <a:prstGeom prst="rect">
            <a:avLst/>
          </a:prstGeom>
        </p:spPr>
        <p:txBody>
          <a:bodyPr/>
          <a:lstStyle/>
          <a:p>
            <a:pPr lvl="0">
              <a:defRPr sz="1800"/>
            </a:pPr>
            <a:r>
              <a:rPr sz="2400"/>
              <a:t>First, thank you very much for having me here and still being here in the last session! It is my first conference talk and I am rather nervous. But I am also very excited to tell you about this simple experiment we did, which we believe has important implications. The title of the talk as you can see is a mouthful: [read title]. And I actually didn’t even know that this was going to be a recurring theme when I wrote this talk but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lvl="0"/>
          </a:p>
        </p:txBody>
      </p:sp>
      <p:sp>
        <p:nvSpPr>
          <p:cNvPr id="127" name="Shape 127"/>
          <p:cNvSpPr/>
          <p:nvPr>
            <p:ph type="body" sz="quarter" idx="1"/>
          </p:nvPr>
        </p:nvSpPr>
        <p:spPr>
          <a:prstGeom prst="rect">
            <a:avLst/>
          </a:prstGeom>
        </p:spPr>
        <p:txBody>
          <a:bodyPr/>
          <a:lstStyle/>
          <a:p>
            <a:pPr lvl="0">
              <a:defRPr sz="1800"/>
            </a:pPr>
            <a:r>
              <a:rPr sz="2400"/>
              <a:t>We found indeed a significant interaction between the tasks and the groups. The performance of the MTL group was significantly worse in the preference task but not the numbers task. Even more strikingly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lvl="0"/>
          </a:p>
        </p:txBody>
      </p:sp>
      <p:sp>
        <p:nvSpPr>
          <p:cNvPr id="133" name="Shape 133"/>
          <p:cNvSpPr/>
          <p:nvPr>
            <p:ph type="body" sz="quarter" idx="1"/>
          </p:nvPr>
        </p:nvSpPr>
        <p:spPr>
          <a:prstGeom prst="rect">
            <a:avLst/>
          </a:prstGeom>
        </p:spPr>
        <p:txBody>
          <a:bodyPr/>
          <a:lstStyle/>
          <a:p>
            <a:pPr lvl="0">
              <a:defRPr sz="1800"/>
            </a:pPr>
            <a:r>
              <a:rPr sz="2400"/>
              <a:t>The larger their lesions the more intransitivities they made. So this showed us that these regions were indeed very important for these decisions. </a:t>
            </a:r>
            <a:r>
              <a:rPr i="1" sz="2400"/>
              <a:t>But </a:t>
            </a:r>
            <a:r>
              <a:rPr sz="2400"/>
              <a:t>it was a little hard to understand how large this effect was.</a:t>
            </a:r>
            <a:endParaRPr sz="2400"/>
          </a:p>
          <a:p>
            <a:pPr lvl="0">
              <a:defRPr sz="1800"/>
            </a:pPr>
            <a:r>
              <a:rPr sz="2400"/>
              <a:t>To contextualize the effect size we ran simulations to see how noisy the value estimations of the MTL group were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a:defRPr sz="1800"/>
            </a:pPr>
            <a:r>
              <a:rPr sz="2400"/>
              <a:t>The simulations show that increasing the noise level has a non-linear effect on intransitivities. And the MTL groups intransitivities tend to fall between noise levels of 25 and 50%.</a:t>
            </a:r>
            <a:endParaRPr sz="2400"/>
          </a:p>
          <a:p>
            <a:pPr lvl="0">
              <a:defRPr sz="1800"/>
            </a:pPr>
            <a:r>
              <a:rPr sz="2400"/>
              <a:t>So these two pieces of evidence combined provide strong support for a role of the hippocampus in value construction. And as behavioral economists trying to strengthen our research with cognitive neuroscience methods this was a very encouraging result.</a:t>
            </a:r>
            <a:endParaRPr sz="2400"/>
          </a:p>
          <a:p>
            <a:pPr lvl="0">
              <a:defRPr sz="1800"/>
            </a:pPr>
            <a:r>
              <a:rPr sz="2400"/>
              <a:t>Still there were some alternative hypotheses that we could test for. </a:t>
            </a:r>
            <a:endParaRPr sz="2400"/>
          </a:p>
          <a:p>
            <a:pPr lvl="0">
              <a:defRPr sz="1800"/>
            </a:pPr>
            <a:r>
              <a:rPr sz="2400"/>
              <a:t>One can imagine for example that explicit memory of prior choices involving one of the candy bars facilitates subsequent choices. If that were the case we would expect a general decrease in intransitivities throughout the task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lvl="0"/>
          </a:p>
        </p:txBody>
      </p:sp>
      <p:sp>
        <p:nvSpPr>
          <p:cNvPr id="145" name="Shape 145"/>
          <p:cNvSpPr/>
          <p:nvPr>
            <p:ph type="body" sz="quarter" idx="1"/>
          </p:nvPr>
        </p:nvSpPr>
        <p:spPr>
          <a:prstGeom prst="rect">
            <a:avLst/>
          </a:prstGeom>
        </p:spPr>
        <p:txBody>
          <a:bodyPr/>
          <a:lstStyle/>
          <a:p>
            <a:pPr lvl="0">
              <a:defRPr sz="1800"/>
            </a:pPr>
            <a:r>
              <a:rPr sz="2400"/>
              <a:t>This, however, does not seem to be the case. So on the x-axis here we’re seeing time and on the y-axis the average number of times each trial was involved in an intransitive choice. We can see that each trial is equally likely to be involved in an intransitivity throughout the task and always higher for the MTL group. Another alternative hypothesis could involve a speed accuracy trade-off. If this were the case then faster trials should have more error but what we see instead</a:t>
            </a:r>
            <a:endParaRPr sz="2400"/>
          </a:p>
          <a:p>
            <a:pPr lvl="0">
              <a:defRPr sz="1800"/>
            </a:pPr>
            <a:r>
              <a:rPr sz="2400"/>
              <a:t>ejj&gt;   Just looking at the graph shows what appears to be a decrease  for the C and ETP groups, particularly the latter.  You may need to describe that there is no difference in the slope of these lines by group, even when we include a quadratic term.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lvl="0"/>
          </a:p>
        </p:txBody>
      </p:sp>
      <p:sp>
        <p:nvSpPr>
          <p:cNvPr id="151" name="Shape 151"/>
          <p:cNvSpPr/>
          <p:nvPr>
            <p:ph type="body" sz="quarter" idx="1"/>
          </p:nvPr>
        </p:nvSpPr>
        <p:spPr>
          <a:prstGeom prst="rect">
            <a:avLst/>
          </a:prstGeom>
        </p:spPr>
        <p:txBody>
          <a:bodyPr/>
          <a:lstStyle/>
          <a:p>
            <a:pPr lvl="0">
              <a:defRPr sz="1800"/>
            </a:pPr>
            <a:r>
              <a:rPr sz="2400"/>
              <a:t>is that slower, more effortful trials (not faster ones) are involved in more intransitivities and…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lvl="0"/>
          </a:p>
        </p:txBody>
      </p:sp>
      <p:sp>
        <p:nvSpPr>
          <p:cNvPr id="157" name="Shape 157"/>
          <p:cNvSpPr/>
          <p:nvPr>
            <p:ph type="body" sz="quarter" idx="1"/>
          </p:nvPr>
        </p:nvSpPr>
        <p:spPr>
          <a:prstGeom prst="rect">
            <a:avLst/>
          </a:prstGeom>
        </p:spPr>
        <p:txBody>
          <a:bodyPr/>
          <a:lstStyle/>
          <a:p>
            <a:pPr lvl="0">
              <a:defRPr sz="1800"/>
            </a:pPr>
            <a:r>
              <a:rPr sz="2400"/>
              <a:t>the MTL group is always slower compared to the control groups. So together these rule out a speed-accuracy tradeoff possibility as well.</a:t>
            </a:r>
            <a:endParaRPr sz="2400"/>
          </a:p>
          <a:p>
            <a:pPr lvl="0">
              <a:defRPr sz="1800"/>
            </a:pPr>
            <a:endParaRPr sz="2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lvl="0"/>
          </a:p>
        </p:txBody>
      </p:sp>
      <p:sp>
        <p:nvSpPr>
          <p:cNvPr id="168" name="Shape 168"/>
          <p:cNvSpPr/>
          <p:nvPr>
            <p:ph type="body" sz="quarter" idx="1"/>
          </p:nvPr>
        </p:nvSpPr>
        <p:spPr>
          <a:prstGeom prst="rect">
            <a:avLst/>
          </a:prstGeom>
        </p:spPr>
        <p:txBody>
          <a:bodyPr/>
          <a:lstStyle/>
          <a:p>
            <a:pPr lvl="0">
              <a:defRPr sz="1800"/>
            </a:pPr>
            <a:r>
              <a:rPr sz="2400"/>
              <a:t>Thank you very much for your attention. And of course to Bernd Weber at Bonn, where this study was completed and to my incredible mentors Eric Johnson and Elke Weber, to whom I owe the chance to be speaking to you today.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lvl="0"/>
          </a:p>
        </p:txBody>
      </p:sp>
      <p:sp>
        <p:nvSpPr>
          <p:cNvPr id="174" name="Shape 174"/>
          <p:cNvSpPr/>
          <p:nvPr>
            <p:ph type="body" sz="quarter" idx="1"/>
          </p:nvPr>
        </p:nvSpPr>
        <p:spPr>
          <a:prstGeom prst="rect">
            <a:avLst/>
          </a:prstGeom>
        </p:spPr>
        <p:txBody>
          <a:bodyPr/>
          <a:lstStyle/>
          <a:p>
            <a:pPr lvl="0">
              <a:defRPr sz="1800"/>
            </a:pPr>
            <a:r>
              <a:rPr sz="2400"/>
              <a:t>But I will hopefully break it down bit by bit. First I’ll explain what I mean by preference consistency and transitivity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lvl="0"/>
          </a:p>
        </p:txBody>
      </p:sp>
      <p:sp>
        <p:nvSpPr>
          <p:cNvPr id="180" name="Shape 180"/>
          <p:cNvSpPr/>
          <p:nvPr>
            <p:ph type="body" sz="quarter" idx="1"/>
          </p:nvPr>
        </p:nvSpPr>
        <p:spPr>
          <a:prstGeom prst="rect">
            <a:avLst/>
          </a:prstGeom>
        </p:spPr>
        <p:txBody>
          <a:bodyPr/>
          <a:lstStyle/>
          <a:p>
            <a:pPr lvl="0">
              <a:defRPr sz="1800"/>
            </a:pPr>
            <a:r>
              <a:rPr sz="2400"/>
              <a:t>Then we’ll talk a little about where the mediotemporal lobe and hippocampus is and our understanding of how it might be working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lvl="0"/>
          </a:p>
        </p:txBody>
      </p:sp>
      <p:sp>
        <p:nvSpPr>
          <p:cNvPr id="186" name="Shape 186"/>
          <p:cNvSpPr/>
          <p:nvPr>
            <p:ph type="body" sz="quarter" idx="1"/>
          </p:nvPr>
        </p:nvSpPr>
        <p:spPr>
          <a:prstGeom prst="rect">
            <a:avLst/>
          </a:prstGeom>
        </p:spPr>
        <p:txBody>
          <a:bodyPr/>
          <a:lstStyle/>
          <a:p>
            <a:pPr lvl="0">
              <a:defRPr sz="1800"/>
            </a:pPr>
            <a:r>
              <a:rPr sz="2400"/>
              <a:t>Then I’ll tell you about our experiment and results from patients with MTL lesions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defRPr sz="1800"/>
            </a:pPr>
            <a:r>
              <a:rPr sz="2400"/>
              <a:t>Let me take a step back. This last session is titled consumer neuroscience and in line with that I will be talking about preferences. Preferences and their reliance on memory. Now, if I were a properly a trained economist I would probably talk about revealed preferences with respect to expected utility theory. But keeping in mind the last four decades of research and the idea of constructed preferences in mind it’s probably not surprising to anyone for me to casually draw this arrow from memory to preferences. And I mean it sounds it sounds obvious right? For example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lvl="0"/>
          </a:p>
        </p:txBody>
      </p:sp>
      <p:sp>
        <p:nvSpPr>
          <p:cNvPr id="192" name="Shape 192"/>
          <p:cNvSpPr/>
          <p:nvPr>
            <p:ph type="body" sz="quarter" idx="1"/>
          </p:nvPr>
        </p:nvSpPr>
        <p:spPr>
          <a:prstGeom prst="rect">
            <a:avLst/>
          </a:prstGeom>
        </p:spPr>
        <p:txBody>
          <a:bodyPr/>
          <a:lstStyle/>
          <a:p>
            <a:pPr lvl="0">
              <a:defRPr sz="1800"/>
            </a:pPr>
            <a:r>
              <a:rPr sz="2400"/>
              <a:t>And finally a few words on the implications. Ok let’s begin.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sldImg"/>
          </p:nvPr>
        </p:nvSpPr>
        <p:spPr>
          <a:prstGeom prst="rect">
            <a:avLst/>
          </a:prstGeom>
        </p:spPr>
        <p:txBody>
          <a:bodyPr/>
          <a:lstStyle/>
          <a:p>
            <a:pPr lvl="0"/>
          </a:p>
        </p:txBody>
      </p:sp>
      <p:sp>
        <p:nvSpPr>
          <p:cNvPr id="64" name="Shape 64"/>
          <p:cNvSpPr/>
          <p:nvPr>
            <p:ph type="body" sz="quarter" idx="1"/>
          </p:nvPr>
        </p:nvSpPr>
        <p:spPr>
          <a:prstGeom prst="rect">
            <a:avLst/>
          </a:prstGeom>
        </p:spPr>
        <p:txBody>
          <a:bodyPr/>
          <a:lstStyle/>
          <a:p>
            <a:pPr lvl="0">
              <a:defRPr sz="1800"/>
            </a:pPr>
            <a:r>
              <a:rPr sz="2400"/>
              <a:t>If you’re in front of a vending machine and thinking about what you’re going to get you think about the previous times you had a Snickers bar or something else and the memory of how much you liked it.</a:t>
            </a:r>
            <a:endParaRPr sz="2400"/>
          </a:p>
          <a:p>
            <a:pPr lvl="0">
              <a:defRPr sz="1800"/>
            </a:pPr>
            <a:r>
              <a:rPr sz="2400"/>
              <a:t>One can easily imagine how such a process could be crucial for survival skills. </a:t>
            </a:r>
            <a:endParaRPr sz="2400"/>
          </a:p>
          <a:p>
            <a:pPr lvl="0">
              <a:defRPr sz="1800"/>
            </a:pPr>
            <a:r>
              <a:rPr sz="2400"/>
              <a:t>But just how the preference relies on memory, is difficult to measure and mathematically specify. </a:t>
            </a:r>
            <a:endParaRPr sz="2400"/>
          </a:p>
          <a:p>
            <a:pPr lvl="0">
              <a:defRPr sz="1800"/>
            </a:pPr>
            <a:r>
              <a:rPr sz="2400"/>
              <a:t>Especially when preferences are thought of as primitives in axiomatic models of risky choice as they often are in economics. Ignoring the whole brain part of this schematic. </a:t>
            </a:r>
            <a:endParaRPr sz="2400"/>
          </a:p>
          <a:p>
            <a:pPr lvl="0">
              <a:defRPr sz="1800"/>
            </a:pPr>
            <a:r>
              <a:rPr sz="2400"/>
              <a:t>What cognitive neuroescience can bring to the table is very tangible evidence regarding preferences and how they are constructed.</a:t>
            </a:r>
            <a:endParaRPr sz="2400"/>
          </a:p>
          <a:p>
            <a:pPr lvl="0">
              <a:defRPr sz="1800"/>
            </a:pPr>
            <a:r>
              <a:rPr sz="2400"/>
              <a:t>So the purpose of </a:t>
            </a:r>
            <a:r>
              <a:rPr i="1" sz="2400"/>
              <a:t>this</a:t>
            </a:r>
            <a:r>
              <a:rPr sz="2400"/>
              <a:t> talk is to present evidence that points to a </a:t>
            </a:r>
            <a:r>
              <a:rPr i="1" sz="2400"/>
              <a:t>necessary </a:t>
            </a:r>
            <a:r>
              <a:rPr sz="2400"/>
              <a:t>region in our brains behind this intuition that our preferences rely on our memories.  </a:t>
            </a:r>
            <a:endParaRPr sz="2400"/>
          </a:p>
          <a:p>
            <a:pPr lvl="0">
              <a:defRPr sz="1800"/>
            </a:pPr>
            <a:r>
              <a:rPr sz="2400"/>
              <a:t>Of course there is a wealth of behavioral evidence supporting this intuition. For example</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lvl="0"/>
          </a:p>
        </p:txBody>
      </p:sp>
      <p:sp>
        <p:nvSpPr>
          <p:cNvPr id="73" name="Shape 73"/>
          <p:cNvSpPr/>
          <p:nvPr>
            <p:ph type="body" sz="quarter" idx="1"/>
          </p:nvPr>
        </p:nvSpPr>
        <p:spPr>
          <a:prstGeom prst="rect">
            <a:avLst/>
          </a:prstGeom>
        </p:spPr>
        <p:txBody>
          <a:bodyPr/>
          <a:lstStyle/>
          <a:p>
            <a:pPr lvl="0">
              <a:defRPr sz="1800"/>
            </a:pPr>
            <a:r>
              <a:rPr sz="2400"/>
              <a:t>We know that endowment changes the order of aspects of the products buyers and sellers recall in evaluation (buyers recall memories of things that would decrease the value of a product while sellers recall memories of things that would increase its value), and </a:t>
            </a:r>
            <a:r>
              <a:rPr i="1" sz="2400"/>
              <a:t>manipulating</a:t>
            </a:r>
            <a:r>
              <a:rPr sz="2400"/>
              <a:t> this order of aspects they consider removes the effect.</a:t>
            </a:r>
            <a:endParaRPr sz="2400"/>
          </a:p>
          <a:p>
            <a:pPr lvl="0">
              <a:defRPr sz="1800"/>
            </a:pPr>
            <a:r>
              <a:rPr sz="2400"/>
              <a:t>This also applies to decisions across time. Changes in preferences resulting from framing them either as a decision to speed up consumption versus delaying consumption is mediated also by the order of thoughts that comes to mind. </a:t>
            </a:r>
            <a:endParaRPr sz="2400"/>
          </a:p>
          <a:p>
            <a:pPr lvl="0">
              <a:defRPr sz="1800"/>
            </a:pPr>
            <a:r>
              <a:rPr sz="2400"/>
              <a:t>There is also neural evidence showing that thinking about concrete future events can change our intertemporal preferences. So thinking about a concrete event like a vacation in the future increases patience. Neurally, the proposed mechanism for this effect suggests that hippocampal episodic predictions influence preferences and valuation through modulating information processing in prefrontal regions such as the ACC. Moreover..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lvl="0"/>
          </a:p>
        </p:txBody>
      </p:sp>
      <p:sp>
        <p:nvSpPr>
          <p:cNvPr id="82" name="Shape 82"/>
          <p:cNvSpPr/>
          <p:nvPr>
            <p:ph type="body" sz="quarter" idx="1"/>
          </p:nvPr>
        </p:nvSpPr>
        <p:spPr>
          <a:prstGeom prst="rect">
            <a:avLst/>
          </a:prstGeom>
        </p:spPr>
        <p:txBody>
          <a:bodyPr/>
          <a:lstStyle/>
          <a:p>
            <a:pPr lvl="0">
              <a:defRPr sz="1800"/>
            </a:pPr>
            <a:r>
              <a:rPr sz="2400"/>
              <a:t>Even if we haven’t experienced something directly our brains response to it is informed by its representation of its components. So you may have never had tea flavored jelly but your representation of tea and jelly inform your valuation and preference of tea-jelly (so that the signals show repetition suppression to it).</a:t>
            </a:r>
            <a:endParaRPr sz="2400"/>
          </a:p>
          <a:p>
            <a:pPr lvl="0">
              <a:defRPr sz="1800"/>
            </a:pPr>
            <a:r>
              <a:rPr sz="2400"/>
              <a:t>People have also in a way reverse engineered how our memories inform our preferences. In a clever design Wimmer and Shohamy showed that preferences were biased towards non-rewarded stimuli that are associated with rewarded stimuli compared to non-rewarded stimuli that are associated with non-rewarded stimuli. </a:t>
            </a:r>
            <a:r>
              <a:rPr i="1" sz="2400"/>
              <a:t>And</a:t>
            </a:r>
            <a:r>
              <a:rPr sz="2400"/>
              <a:t> this was modulated by the hippocampal response.</a:t>
            </a:r>
            <a:endParaRPr sz="2400"/>
          </a:p>
          <a:p>
            <a:pPr lvl="0">
              <a:defRPr sz="1800"/>
            </a:pPr>
            <a:r>
              <a:rPr sz="2400"/>
              <a:t>So these results already imply a role of memories in preferences. And neurally they also point to a specific region in the brain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a:defRPr sz="1800"/>
            </a:pPr>
            <a:r>
              <a:rPr sz="2400"/>
              <a:t>Namely the hippocampus and the medial temporal lobe. This of course is informed by decades of cognitive psychology research focusing on this exact region (which I won’t go over now) but it is worth mentioning that seminal studies establishing this role for this region involved lesion patients.</a:t>
            </a:r>
            <a:endParaRPr sz="2400"/>
          </a:p>
          <a:p>
            <a:pPr lvl="0">
              <a:defRPr sz="1800"/>
            </a:pPr>
            <a:r>
              <a:rPr sz="2400"/>
              <a:t>Why? Because the cognitive neuroscience gold standard to establish the necessity of a region is lesion studies. They harder to collect data for and often less controlled but necessary for a complete understanding of how preferences are constructed in the brain. The handful of studies focusing on deficits in value-based decisions as a result of lesions are therefore instrumental.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a:pPr lvl="0"/>
          </a:p>
        </p:txBody>
      </p:sp>
      <p:sp>
        <p:nvSpPr>
          <p:cNvPr id="97" name="Shape 97"/>
          <p:cNvSpPr/>
          <p:nvPr>
            <p:ph type="body" sz="quarter" idx="1"/>
          </p:nvPr>
        </p:nvSpPr>
        <p:spPr>
          <a:prstGeom prst="rect">
            <a:avLst/>
          </a:prstGeom>
        </p:spPr>
        <p:txBody>
          <a:bodyPr/>
          <a:lstStyle/>
          <a:p>
            <a:pPr lvl="0">
              <a:defRPr sz="1800"/>
            </a:pPr>
            <a:r>
              <a:rPr sz="2400"/>
              <a:t>These studies have mostly focused on frontal regions and specifically to the vmPFC for its well-documented role in value-based decisions and preferences. And they have indeed established a necessary role for this region by showing that preference performance (and I’ll explain what I mean by this in a minute) suffers when you have lesions in these regions.</a:t>
            </a:r>
            <a:endParaRPr sz="2400"/>
          </a:p>
          <a:p>
            <a:pPr lvl="0">
              <a:defRPr sz="1800"/>
            </a:pPr>
            <a:r>
              <a:rPr sz="2400"/>
              <a:t>So we know that these regions play a crucial role for value representations but as the intuition I’ve been talking about also implies we also know that it is unlikely that it is the only necessary region for these decisions. In fact if we are interested in seeing whether regions associated with memory retrieval are necessary for these decisions then we should look at how performance changes when you have hippocampal lesions. So that is exactly what we did: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sldImg"/>
          </p:nvPr>
        </p:nvSpPr>
        <p:spPr>
          <a:prstGeom prst="rect">
            <a:avLst/>
          </a:prstGeom>
        </p:spPr>
        <p:txBody>
          <a:bodyPr/>
          <a:lstStyle/>
          <a:p>
            <a:pPr lvl="0"/>
          </a:p>
        </p:txBody>
      </p:sp>
      <p:sp>
        <p:nvSpPr>
          <p:cNvPr id="105" name="Shape 105"/>
          <p:cNvSpPr/>
          <p:nvPr>
            <p:ph type="body" sz="quarter" idx="1"/>
          </p:nvPr>
        </p:nvSpPr>
        <p:spPr>
          <a:prstGeom prst="rect">
            <a:avLst/>
          </a:prstGeom>
        </p:spPr>
        <p:txBody>
          <a:bodyPr/>
          <a:lstStyle/>
          <a:p>
            <a:pPr lvl="0">
              <a:defRPr sz="1800"/>
            </a:pPr>
            <a:r>
              <a:rPr sz="2400"/>
              <a:t>We had 31 mediotemporal lobe epilepsy patients going through surgery and we asked them to indicate their preferences between candy bars. There were 20 candy bars (so a 190 binary choices) and they were all familiar to the subjects.   (ejj&gt;  before going through surgery?)</a:t>
            </a:r>
            <a:endParaRPr sz="2400"/>
          </a:p>
          <a:p>
            <a:pPr lvl="0">
              <a:defRPr sz="1800"/>
            </a:pPr>
            <a:r>
              <a:rPr sz="2400"/>
              <a:t>We also had two control groups: one healthy group and another extra-temporal lesion group that had lesions elsewhere in their brain but their MTL’s were intact. </a:t>
            </a:r>
            <a:endParaRPr sz="2400"/>
          </a:p>
          <a:p>
            <a:pPr lvl="0">
              <a:defRPr sz="1800"/>
            </a:pPr>
            <a:r>
              <a:rPr sz="2400"/>
              <a:t>We also had a control task (similar to other lesion studies) where they indicated which number was larger. Because we wanted to make sure that this was indeed a deficit related to value-based decisions.</a:t>
            </a:r>
            <a:endParaRPr sz="2400"/>
          </a:p>
          <a:p>
            <a:pPr lvl="0">
              <a:defRPr sz="1800"/>
            </a:pPr>
            <a:r>
              <a:rPr sz="2400"/>
              <a:t>So if the regions associated with memory encoding and retrieval are </a:t>
            </a:r>
            <a:r>
              <a:rPr i="1" sz="2400"/>
              <a:t>necessary</a:t>
            </a:r>
            <a:r>
              <a:rPr sz="2400"/>
              <a:t> for value-based decision then the MTL group should do worse in the test task and do the same in the control task compared to the two other control groups. So we’re looking for a task by group interaction. </a:t>
            </a:r>
            <a:endParaRPr sz="2400"/>
          </a:p>
          <a:p>
            <a:pPr lvl="0">
              <a:defRPr sz="1800"/>
            </a:pPr>
            <a:r>
              <a:rPr sz="2400"/>
              <a:t>Now what do I mean by their performance:</a:t>
            </a:r>
            <a:endParaRPr sz="2400"/>
          </a:p>
          <a:p>
            <a:pPr lvl="0">
              <a:defRPr sz="1800"/>
            </a:pPr>
            <a:r>
              <a:rPr sz="2400"/>
              <a:t>[uni- (left:n=14;right:n=8) or bilateral (n=9) hippocampal sclerosis]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lvl="0"/>
          </a:p>
        </p:txBody>
      </p:sp>
      <p:sp>
        <p:nvSpPr>
          <p:cNvPr id="121" name="Shape 121"/>
          <p:cNvSpPr/>
          <p:nvPr>
            <p:ph type="body" sz="quarter" idx="1"/>
          </p:nvPr>
        </p:nvSpPr>
        <p:spPr>
          <a:prstGeom prst="rect">
            <a:avLst/>
          </a:prstGeom>
        </p:spPr>
        <p:txBody>
          <a:bodyPr/>
          <a:lstStyle/>
          <a:p>
            <a:pPr lvl="0">
              <a:defRPr sz="1800"/>
            </a:pPr>
            <a:r>
              <a:rPr sz="2400"/>
              <a:t>What is our dependent measure? It is preference transitivity. This is similar to previous lesions studies. It is the idea that if you prefer Mars over Bounty and Bounty over Rolo you should prefer Mars over Rolo. This simple principle is crucial because it is both a necessary and sufficient condition of value maximization. Furthermore it is something people at least strive for: when intransitivities in preferences are pointed out to people they change to transitive choice patterns. So what did we find?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7" name="Shape 7"/>
          <p:cNvSpPr/>
          <p:nvPr/>
        </p:nvSpPr>
        <p:spPr>
          <a:xfrm>
            <a:off x="571500" y="4749800"/>
            <a:ext cx="11868094"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8" name="Shape 8"/>
          <p:cNvSpPr/>
          <p:nvPr>
            <p:ph type="title"/>
          </p:nvPr>
        </p:nvSpPr>
        <p:spPr>
          <a:xfrm>
            <a:off x="571500" y="1308228"/>
            <a:ext cx="11861800" cy="3175001"/>
          </a:xfrm>
          <a:prstGeom prst="rect">
            <a:avLst/>
          </a:prstGeom>
        </p:spPr>
        <p:txBody>
          <a:bodyPr/>
          <a:lstStyle/>
          <a:p>
            <a:pPr lvl="0">
              <a:defRPr sz="1800"/>
            </a:pPr>
            <a:r>
              <a:rPr sz="4200"/>
              <a:t>Title Text</a:t>
            </a:r>
          </a:p>
        </p:txBody>
      </p:sp>
      <p:sp>
        <p:nvSpPr>
          <p:cNvPr id="9" name="Shape 9"/>
          <p:cNvSpPr/>
          <p:nvPr>
            <p:ph type="body"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pic>
        <p:nvPicPr>
          <p:cNvPr id="10"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pic>
        <p:nvPicPr>
          <p:cNvPr id="43"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2" name="Shape 12"/>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3" name="Shape 13"/>
          <p:cNvSpPr/>
          <p:nvPr>
            <p:ph type="title"/>
          </p:nvPr>
        </p:nvSpPr>
        <p:spPr>
          <a:xfrm>
            <a:off x="1409700" y="7785100"/>
            <a:ext cx="5791200" cy="1701800"/>
          </a:xfrm>
          <a:prstGeom prst="rect">
            <a:avLst/>
          </a:prstGeom>
        </p:spPr>
        <p:txBody>
          <a:bodyPr anchor="ctr"/>
          <a:lstStyle>
            <a:lvl1pPr algn="r"/>
          </a:lstStyle>
          <a:p>
            <a:pPr lvl="0">
              <a:defRPr sz="1800"/>
            </a:pPr>
            <a:r>
              <a:rPr sz="4200"/>
              <a:t>Title Text</a:t>
            </a:r>
          </a:p>
        </p:txBody>
      </p:sp>
      <p:sp>
        <p:nvSpPr>
          <p:cNvPr id="14" name="Shape 14"/>
          <p:cNvSpPr/>
          <p:nvPr>
            <p:ph type="body"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pic>
        <p:nvPicPr>
          <p:cNvPr id="15" name="pasted-image.png"/>
          <p:cNvPicPr/>
          <p:nvPr/>
        </p:nvPicPr>
        <p:blipFill>
          <a:blip r:embed="rId2">
            <a:extLst/>
          </a:blip>
          <a:stretch>
            <a:fillRect/>
          </a:stretch>
        </p:blipFill>
        <p:spPr>
          <a:xfrm>
            <a:off x="-101600" y="0"/>
            <a:ext cx="13004800" cy="406400"/>
          </a:xfrm>
          <a:prstGeom prst="rect">
            <a:avLst/>
          </a:prstGeom>
          <a:ln w="12700">
            <a:miter lim="400000"/>
          </a:ln>
        </p:spPr>
      </p:pic>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7" name="Shape 17"/>
          <p:cNvSpPr/>
          <p:nvPr>
            <p:ph type="title"/>
          </p:nvPr>
        </p:nvSpPr>
        <p:spPr>
          <a:xfrm>
            <a:off x="571500" y="3289300"/>
            <a:ext cx="11861800" cy="3175000"/>
          </a:xfrm>
          <a:prstGeom prst="rect">
            <a:avLst/>
          </a:prstGeom>
        </p:spPr>
        <p:txBody>
          <a:bodyPr anchor="ctr"/>
          <a:lstStyle/>
          <a:p>
            <a:pPr lvl="0">
              <a:defRPr sz="1800"/>
            </a:pPr>
            <a:r>
              <a:rPr sz="4200"/>
              <a:t>Title Text</a:t>
            </a:r>
          </a:p>
        </p:txBody>
      </p:sp>
      <p:pic>
        <p:nvPicPr>
          <p:cNvPr id="18"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20" name="Shape 20"/>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21" name="Shape 21"/>
          <p:cNvSpPr/>
          <p:nvPr>
            <p:ph type="title"/>
          </p:nvPr>
        </p:nvSpPr>
        <p:spPr>
          <a:xfrm>
            <a:off x="571500" y="1435100"/>
            <a:ext cx="5334000" cy="3175000"/>
          </a:xfrm>
          <a:prstGeom prst="rect">
            <a:avLst/>
          </a:prstGeom>
        </p:spPr>
        <p:txBody>
          <a:bodyPr/>
          <a:lstStyle/>
          <a:p>
            <a:pPr lvl="0">
              <a:defRPr sz="1800"/>
            </a:pPr>
            <a:r>
              <a:rPr sz="4200"/>
              <a:t>Title Text</a:t>
            </a:r>
          </a:p>
        </p:txBody>
      </p:sp>
      <p:sp>
        <p:nvSpPr>
          <p:cNvPr id="22" name="Shape 22"/>
          <p:cNvSpPr/>
          <p:nvPr>
            <p:ph type="body"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pic>
        <p:nvPicPr>
          <p:cNvPr id="23" name="pasted-image.png"/>
          <p:cNvPicPr/>
          <p:nvPr/>
        </p:nvPicPr>
        <p:blipFill>
          <a:blip r:embed="rId2">
            <a:extLst/>
          </a:blip>
          <a:stretch>
            <a:fillRect/>
          </a:stretch>
        </p:blipFill>
        <p:spPr>
          <a:xfrm>
            <a:off x="-12700" y="0"/>
            <a:ext cx="13004800" cy="406400"/>
          </a:xfrm>
          <a:prstGeom prst="rect">
            <a:avLst/>
          </a:prstGeom>
          <a:ln w="12700">
            <a:miter lim="400000"/>
          </a:ln>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25" name="Shape 25"/>
          <p:cNvSpPr/>
          <p:nvPr>
            <p:ph type="title"/>
          </p:nvPr>
        </p:nvSpPr>
        <p:spPr>
          <a:prstGeom prst="rect">
            <a:avLst/>
          </a:prstGeom>
        </p:spPr>
        <p:txBody>
          <a:bodyPr/>
          <a:lstStyle/>
          <a:p>
            <a:pPr lvl="0">
              <a:defRPr sz="1800"/>
            </a:pPr>
            <a:r>
              <a:rPr sz="42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lvl="0">
              <a:defRPr sz="1800"/>
            </a:pPr>
            <a:r>
              <a:rPr sz="4200"/>
              <a:t>Title Text</a:t>
            </a:r>
          </a:p>
        </p:txBody>
      </p:sp>
      <p:sp>
        <p:nvSpPr>
          <p:cNvPr id="28" name="Shape 28"/>
          <p:cNvSpPr/>
          <p:nvPr>
            <p:ph type="body" idx="1"/>
          </p:nvPr>
        </p:nvSpPr>
        <p:spPr>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30" name="Shape 30"/>
          <p:cNvSpPr/>
          <p:nvPr/>
        </p:nvSpPr>
        <p:spPr>
          <a:xfrm>
            <a:off x="571500" y="1968500"/>
            <a:ext cx="5073394" cy="133"/>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1" name="Shape 31"/>
          <p:cNvSpPr/>
          <p:nvPr>
            <p:ph type="title"/>
          </p:nvPr>
        </p:nvSpPr>
        <p:spPr>
          <a:xfrm>
            <a:off x="571500" y="330200"/>
            <a:ext cx="5080000" cy="1397000"/>
          </a:xfrm>
          <a:prstGeom prst="rect">
            <a:avLst/>
          </a:prstGeom>
        </p:spPr>
        <p:txBody>
          <a:bodyPr/>
          <a:lstStyle/>
          <a:p>
            <a:pPr lvl="0">
              <a:defRPr sz="1800"/>
            </a:pPr>
            <a:r>
              <a:rPr sz="4200"/>
              <a:t>Title Text</a:t>
            </a:r>
          </a:p>
        </p:txBody>
      </p:sp>
      <p:sp>
        <p:nvSpPr>
          <p:cNvPr id="32" name="Shape 32"/>
          <p:cNvSpPr/>
          <p:nvPr>
            <p:ph type="body" idx="1"/>
          </p:nvPr>
        </p:nvSpPr>
        <p:spPr>
          <a:xfrm>
            <a:off x="571500" y="2222500"/>
            <a:ext cx="5080000" cy="6667500"/>
          </a:xfrm>
          <a:prstGeom prst="rect">
            <a:avLst/>
          </a:prstGeom>
        </p:spPr>
        <p:txBody>
          <a:bodyPr/>
          <a:lstStyle>
            <a:lvl1pPr marL="330200" indent="-330200">
              <a:spcBef>
                <a:spcPts val="3000"/>
              </a:spcBef>
              <a:buFontTx/>
              <a:defRPr sz="2600">
                <a:latin typeface="Helvetica Neue"/>
                <a:ea typeface="Helvetica Neue"/>
                <a:cs typeface="Helvetica Neue"/>
                <a:sym typeface="Helvetica Neue"/>
              </a:defRPr>
            </a:lvl1pPr>
            <a:lvl2pPr marL="660400" indent="-330200">
              <a:spcBef>
                <a:spcPts val="3000"/>
              </a:spcBef>
              <a:buFontTx/>
              <a:defRPr sz="2600">
                <a:latin typeface="Helvetica Neue"/>
                <a:ea typeface="Helvetica Neue"/>
                <a:cs typeface="Helvetica Neue"/>
                <a:sym typeface="Helvetica Neue"/>
              </a:defRPr>
            </a:lvl2pPr>
            <a:lvl3pPr marL="990600" indent="-330200">
              <a:spcBef>
                <a:spcPts val="3000"/>
              </a:spcBef>
              <a:buFontTx/>
              <a:defRPr sz="2600">
                <a:latin typeface="Helvetica Neue"/>
                <a:ea typeface="Helvetica Neue"/>
                <a:cs typeface="Helvetica Neue"/>
                <a:sym typeface="Helvetica Neue"/>
              </a:defRPr>
            </a:lvl3pPr>
            <a:lvl4pPr marL="1320800" indent="-330200">
              <a:spcBef>
                <a:spcPts val="3000"/>
              </a:spcBef>
              <a:buFontTx/>
              <a:defRPr sz="2600">
                <a:latin typeface="Helvetica Neue"/>
                <a:ea typeface="Helvetica Neue"/>
                <a:cs typeface="Helvetica Neue"/>
                <a:sym typeface="Helvetica Neue"/>
              </a:defRPr>
            </a:lvl4pPr>
            <a:lvl5pPr marL="1651000" indent="-330200">
              <a:spcBef>
                <a:spcPts val="3000"/>
              </a:spcBef>
              <a:buFontTx/>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pic>
        <p:nvPicPr>
          <p:cNvPr id="33"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5" name="Shape 35"/>
          <p:cNvSpPr/>
          <p:nvPr>
            <p:ph type="body" idx="1"/>
          </p:nvPr>
        </p:nvSpPr>
        <p:spPr>
          <a:xfrm>
            <a:off x="889000" y="889000"/>
            <a:ext cx="11214100" cy="7962900"/>
          </a:xfrm>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pic>
        <p:nvPicPr>
          <p:cNvPr id="36"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38" name="Shape 38"/>
          <p:cNvSpPr/>
          <p:nvPr/>
        </p:nvSpPr>
        <p:spPr>
          <a:xfrm>
            <a:off x="9055098" y="508000"/>
            <a:ext cx="128" cy="7975631"/>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9" name="Shape 39"/>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40" name="Shape 40"/>
          <p:cNvSpPr/>
          <p:nvPr>
            <p:ph type="body"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pic>
        <p:nvPicPr>
          <p:cNvPr id="41" name="pasted-image.png"/>
          <p:cNvPicPr/>
          <p:nvPr/>
        </p:nvPicPr>
        <p:blipFill>
          <a:blip r:embed="rId2">
            <a:extLst/>
          </a:blip>
          <a:stretch>
            <a:fillRect/>
          </a:stretch>
        </p:blipFill>
        <p:spPr>
          <a:xfrm>
            <a:off x="0" y="0"/>
            <a:ext cx="13004800" cy="406400"/>
          </a:xfrm>
          <a:prstGeom prst="rect">
            <a:avLst/>
          </a:prstGeom>
          <a:ln w="12700">
            <a:miter lim="400000"/>
          </a:ln>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lvl="0">
              <a:defRPr sz="1800"/>
            </a:pPr>
            <a:r>
              <a:rPr sz="4200"/>
              <a:t>Title Text</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pic>
        <p:nvPicPr>
          <p:cNvPr id="5" name="pasted-image.png"/>
          <p:cNvPicPr/>
          <p:nvPr/>
        </p:nvPicPr>
        <p:blipFill>
          <a:blip r:embed="rId2">
            <a:extLst/>
          </a:blip>
          <a:stretch>
            <a:fillRect/>
          </a:stretch>
        </p:blipFill>
        <p:spPr>
          <a:xfrm>
            <a:off x="0" y="0"/>
            <a:ext cx="13004800" cy="406400"/>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457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1pPr>
      <a:lvl2pPr marL="914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2pPr>
      <a:lvl3pPr marL="1371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3pPr>
      <a:lvl4pPr marL="1828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4pPr>
      <a:lvl5pPr marL="22860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5pPr>
      <a:lvl6pPr marL="2743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6pPr>
      <a:lvl7pPr marL="3200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7pPr>
      <a:lvl8pPr marL="3657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8pPr>
      <a:lvl9pPr marL="4114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sz="1800"/>
            </a:pPr>
            <a:r>
              <a:rPr sz="4200"/>
              <a:t>Preference Consistency Relies on Hippocampal Function: Evidence from Mediotemporal Lobe Epilepsy</a:t>
            </a:r>
          </a:p>
        </p:txBody>
      </p:sp>
      <p:sp>
        <p:nvSpPr>
          <p:cNvPr id="50" name="Shape 50"/>
          <p:cNvSpPr/>
          <p:nvPr>
            <p:ph type="body" idx="1"/>
          </p:nvPr>
        </p:nvSpPr>
        <p:spPr>
          <a:prstGeom prst="rect">
            <a:avLst/>
          </a:prstGeom>
        </p:spPr>
        <p:txBody>
          <a:bodyPr/>
          <a:lstStyle/>
          <a:p>
            <a:pPr lvl="0">
              <a:defRPr sz="1800">
                <a:solidFill>
                  <a:srgbClr val="000000"/>
                </a:solidFill>
              </a:defRPr>
            </a:pPr>
            <a:r>
              <a:rPr sz="2600">
                <a:solidFill>
                  <a:srgbClr val="747474"/>
                </a:solidFill>
              </a:rPr>
              <a:t>A. Zeynep Enkavi, Bernd Weber, Iris Zweyer, Jan Wagner, Christian Elger, Elke Weber, Eric. J. Johnson</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lvl="0">
              <a:defRPr sz="1800"/>
            </a:pPr>
            <a:r>
              <a:rPr sz="4200"/>
              <a:t>Results</a:t>
            </a:r>
          </a:p>
        </p:txBody>
      </p:sp>
      <p:pic>
        <p:nvPicPr>
          <p:cNvPr id="124" name="TransPosterPlot1.jpg"/>
          <p:cNvPicPr/>
          <p:nvPr/>
        </p:nvPicPr>
        <p:blipFill>
          <a:blip r:embed="rId3">
            <a:extLst/>
          </a:blip>
          <a:srcRect l="0" t="0" r="3264" b="0"/>
          <a:stretch>
            <a:fillRect/>
          </a:stretch>
        </p:blipFill>
        <p:spPr>
          <a:xfrm>
            <a:off x="3517503" y="3667426"/>
            <a:ext cx="7885496" cy="6071224"/>
          </a:xfrm>
          <a:prstGeom prst="rect">
            <a:avLst/>
          </a:prstGeom>
          <a:ln w="12700">
            <a:miter lim="400000"/>
          </a:ln>
        </p:spPr>
      </p:pic>
      <p:sp>
        <p:nvSpPr>
          <p:cNvPr id="125" name="Shape 125"/>
          <p:cNvSpPr/>
          <p:nvPr/>
        </p:nvSpPr>
        <p:spPr>
          <a:xfrm>
            <a:off x="571499" y="2547328"/>
            <a:ext cx="6424804"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 Increased intransitivity in MTL patients</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lvl="0">
              <a:defRPr sz="1800"/>
            </a:pPr>
            <a:r>
              <a:rPr sz="4200"/>
              <a:t>Results</a:t>
            </a:r>
          </a:p>
        </p:txBody>
      </p:sp>
      <p:sp>
        <p:nvSpPr>
          <p:cNvPr id="130" name="Shape 130"/>
          <p:cNvSpPr/>
          <p:nvPr/>
        </p:nvSpPr>
        <p:spPr>
          <a:xfrm>
            <a:off x="571500" y="2547328"/>
            <a:ext cx="6358890"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 Increased intransitivity with lesion size</a:t>
            </a:r>
          </a:p>
        </p:txBody>
      </p:sp>
      <p:pic>
        <p:nvPicPr>
          <p:cNvPr id="131" name="Rplot01.jpg"/>
          <p:cNvPicPr/>
          <p:nvPr/>
        </p:nvPicPr>
        <p:blipFill>
          <a:blip r:embed="rId3">
            <a:extLst/>
          </a:blip>
          <a:stretch>
            <a:fillRect/>
          </a:stretch>
        </p:blipFill>
        <p:spPr>
          <a:xfrm>
            <a:off x="3517900" y="3557217"/>
            <a:ext cx="5969000" cy="6070601"/>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lvl="0">
              <a:defRPr sz="1800"/>
            </a:pPr>
            <a:r>
              <a:rPr sz="4200"/>
              <a:t>Results</a:t>
            </a:r>
          </a:p>
        </p:txBody>
      </p:sp>
      <p:pic>
        <p:nvPicPr>
          <p:cNvPr id="136" name="FigureS4.png"/>
          <p:cNvPicPr/>
          <p:nvPr/>
        </p:nvPicPr>
        <p:blipFill>
          <a:blip r:embed="rId3">
            <a:extLst/>
          </a:blip>
          <a:stretch>
            <a:fillRect/>
          </a:stretch>
        </p:blipFill>
        <p:spPr>
          <a:xfrm>
            <a:off x="1712549" y="3976902"/>
            <a:ext cx="8971060" cy="4942321"/>
          </a:xfrm>
          <a:prstGeom prst="rect">
            <a:avLst/>
          </a:prstGeom>
          <a:ln w="12700">
            <a:miter lim="400000"/>
          </a:ln>
        </p:spPr>
      </p:pic>
      <p:sp>
        <p:nvSpPr>
          <p:cNvPr id="137" name="Shape 137"/>
          <p:cNvSpPr/>
          <p:nvPr/>
        </p:nvSpPr>
        <p:spPr>
          <a:xfrm>
            <a:off x="571500" y="2547328"/>
            <a:ext cx="7706868"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Simulations contextualize the size of the deficit</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lvl="0">
              <a:defRPr sz="1800"/>
            </a:pPr>
            <a:r>
              <a:rPr sz="4200"/>
              <a:t>Alternative Explanations</a:t>
            </a:r>
          </a:p>
        </p:txBody>
      </p:sp>
      <p:pic>
        <p:nvPicPr>
          <p:cNvPr id="142" name="TransPosterPlot2.jpg"/>
          <p:cNvPicPr/>
          <p:nvPr/>
        </p:nvPicPr>
        <p:blipFill>
          <a:blip r:embed="rId3">
            <a:extLst/>
          </a:blip>
          <a:stretch>
            <a:fillRect/>
          </a:stretch>
        </p:blipFill>
        <p:spPr>
          <a:xfrm>
            <a:off x="3516114" y="3530728"/>
            <a:ext cx="7315201" cy="5524501"/>
          </a:xfrm>
          <a:prstGeom prst="rect">
            <a:avLst/>
          </a:prstGeom>
          <a:ln w="12700">
            <a:miter lim="400000"/>
          </a:ln>
        </p:spPr>
      </p:pic>
      <p:sp>
        <p:nvSpPr>
          <p:cNvPr id="143" name="Shape 143"/>
          <p:cNvSpPr/>
          <p:nvPr/>
        </p:nvSpPr>
        <p:spPr>
          <a:xfrm>
            <a:off x="571500" y="2547328"/>
            <a:ext cx="10304527"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The effect is not due impairment in explicit declarative memory</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lvl="0">
              <a:defRPr sz="1800"/>
            </a:pPr>
            <a:r>
              <a:rPr sz="4200"/>
              <a:t>Alternative Explanations</a:t>
            </a:r>
          </a:p>
        </p:txBody>
      </p:sp>
      <p:pic>
        <p:nvPicPr>
          <p:cNvPr id="148" name="OverallRT.jpg"/>
          <p:cNvPicPr/>
          <p:nvPr/>
        </p:nvPicPr>
        <p:blipFill>
          <a:blip r:embed="rId3">
            <a:extLst/>
          </a:blip>
          <a:stretch>
            <a:fillRect/>
          </a:stretch>
        </p:blipFill>
        <p:spPr>
          <a:xfrm>
            <a:off x="1736465" y="3245891"/>
            <a:ext cx="9531870" cy="5439476"/>
          </a:xfrm>
          <a:prstGeom prst="rect">
            <a:avLst/>
          </a:prstGeom>
          <a:ln w="12700">
            <a:miter lim="400000"/>
          </a:ln>
        </p:spPr>
      </p:pic>
      <p:sp>
        <p:nvSpPr>
          <p:cNvPr id="149" name="Shape 149"/>
          <p:cNvSpPr/>
          <p:nvPr/>
        </p:nvSpPr>
        <p:spPr>
          <a:xfrm>
            <a:off x="571500" y="2547328"/>
            <a:ext cx="7785736"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It is also not due to a speed-accuracy trade-off</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lvl="0">
              <a:defRPr sz="1800"/>
            </a:pPr>
            <a:r>
              <a:rPr sz="4200"/>
              <a:t>Alternative Explanations</a:t>
            </a:r>
          </a:p>
        </p:txBody>
      </p:sp>
      <p:sp>
        <p:nvSpPr>
          <p:cNvPr id="154" name="Shape 154"/>
          <p:cNvSpPr/>
          <p:nvPr/>
        </p:nvSpPr>
        <p:spPr>
          <a:xfrm>
            <a:off x="571500" y="2547328"/>
            <a:ext cx="7785736"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lvl1pPr>
          </a:lstStyle>
          <a:p>
            <a:pPr lvl="0">
              <a:defRPr sz="1800"/>
            </a:pPr>
            <a:r>
              <a:rPr sz="3000"/>
              <a:t>It is also not due to a speed-accuracy trade-off</a:t>
            </a:r>
          </a:p>
        </p:txBody>
      </p:sp>
      <p:pic>
        <p:nvPicPr>
          <p:cNvPr id="155" name="ISDN_RT_taskfacet.jpg"/>
          <p:cNvPicPr/>
          <p:nvPr/>
        </p:nvPicPr>
        <p:blipFill>
          <a:blip r:embed="rId3">
            <a:extLst/>
          </a:blip>
          <a:stretch>
            <a:fillRect/>
          </a:stretch>
        </p:blipFill>
        <p:spPr>
          <a:xfrm>
            <a:off x="1308100" y="3233410"/>
            <a:ext cx="10388600" cy="5928380"/>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lvl="0">
              <a:defRPr sz="1800"/>
            </a:pPr>
            <a:r>
              <a:rPr sz="4200"/>
              <a:t>Summary and Implications</a:t>
            </a:r>
          </a:p>
        </p:txBody>
      </p:sp>
      <p:sp>
        <p:nvSpPr>
          <p:cNvPr id="160" name="Shape 160"/>
          <p:cNvSpPr/>
          <p:nvPr>
            <p:ph type="body" idx="1"/>
          </p:nvPr>
        </p:nvSpPr>
        <p:spPr>
          <a:prstGeom prst="rect">
            <a:avLst/>
          </a:prstGeom>
        </p:spPr>
        <p:txBody>
          <a:bodyPr/>
          <a:lstStyle/>
          <a:p>
            <a:pPr lvl="0" marL="425195" indent="-425195" defTabSz="543305">
              <a:spcBef>
                <a:spcPts val="3900"/>
              </a:spcBef>
              <a:defRPr sz="1800">
                <a:solidFill>
                  <a:srgbClr val="000000"/>
                </a:solidFill>
              </a:defRPr>
            </a:pPr>
            <a:r>
              <a:rPr sz="3348">
                <a:solidFill>
                  <a:srgbClr val="747474"/>
                </a:solidFill>
              </a:rPr>
              <a:t>Hippocampal lesions lead to increased inconsistencies in preferences</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The effects cannot be explained by random choosing, explicit declarative memory deficits or speed-accuracy trade-offs</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They point to the necessity of certain cortical regions other than frontal regions, namely the MTL, in value-based decisions supporting the intuition that preferences rely on memories</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Further research will show the exact mechanisms of how the MTL interacts with PFC in value-based decisions</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lvl="0">
              <a:defRPr sz="1800"/>
            </a:pPr>
            <a:r>
              <a:rPr sz="4200"/>
              <a:t>Thank You!</a:t>
            </a:r>
          </a:p>
        </p:txBody>
      </p:sp>
      <p:sp>
        <p:nvSpPr>
          <p:cNvPr id="163" name="Shape 163"/>
          <p:cNvSpPr/>
          <p:nvPr>
            <p:ph type="body" idx="1"/>
          </p:nvPr>
        </p:nvSpPr>
        <p:spPr>
          <a:prstGeom prst="rect">
            <a:avLst/>
          </a:prstGeom>
        </p:spPr>
        <p:txBody>
          <a:bodyPr/>
          <a:lstStyle/>
          <a:p>
            <a:pPr lvl="0">
              <a:defRPr sz="1800">
                <a:solidFill>
                  <a:srgbClr val="000000"/>
                </a:solidFill>
              </a:defRPr>
            </a:pPr>
            <a:r>
              <a:rPr sz="2600">
                <a:solidFill>
                  <a:srgbClr val="747474"/>
                </a:solidFill>
              </a:rPr>
              <a:t>Bernd Weber</a:t>
            </a:r>
            <a:endParaRPr sz="2600">
              <a:solidFill>
                <a:srgbClr val="747474"/>
              </a:solidFill>
            </a:endParaRPr>
          </a:p>
          <a:p>
            <a:pPr lvl="0">
              <a:defRPr sz="1800">
                <a:solidFill>
                  <a:srgbClr val="000000"/>
                </a:solidFill>
              </a:defRPr>
            </a:pPr>
            <a:r>
              <a:rPr sz="2600">
                <a:solidFill>
                  <a:srgbClr val="747474"/>
                </a:solidFill>
              </a:rPr>
              <a:t>Eric Johnson</a:t>
            </a:r>
            <a:endParaRPr sz="2600">
              <a:solidFill>
                <a:srgbClr val="747474"/>
              </a:solidFill>
            </a:endParaRPr>
          </a:p>
          <a:p>
            <a:pPr lvl="0">
              <a:defRPr sz="1800">
                <a:solidFill>
                  <a:srgbClr val="000000"/>
                </a:solidFill>
              </a:defRPr>
            </a:pPr>
            <a:r>
              <a:rPr sz="2600">
                <a:solidFill>
                  <a:srgbClr val="747474"/>
                </a:solidFill>
              </a:rPr>
              <a:t>Elke Weber</a:t>
            </a:r>
            <a:endParaRPr sz="2600">
              <a:solidFill>
                <a:srgbClr val="747474"/>
              </a:solidFill>
            </a:endParaRPr>
          </a:p>
          <a:p>
            <a:pPr lvl="0">
              <a:defRPr sz="1800">
                <a:solidFill>
                  <a:srgbClr val="000000"/>
                </a:solidFill>
              </a:defRPr>
            </a:pPr>
            <a:r>
              <a:rPr sz="2600">
                <a:solidFill>
                  <a:srgbClr val="747474"/>
                </a:solidFill>
              </a:rPr>
              <a:t>Iris Zweyer</a:t>
            </a:r>
            <a:endParaRPr sz="2600">
              <a:solidFill>
                <a:srgbClr val="747474"/>
              </a:solidFill>
            </a:endParaRPr>
          </a:p>
          <a:p>
            <a:pPr lvl="0">
              <a:defRPr sz="1800">
                <a:solidFill>
                  <a:srgbClr val="000000"/>
                </a:solidFill>
              </a:defRPr>
            </a:pPr>
            <a:r>
              <a:rPr sz="2600">
                <a:solidFill>
                  <a:srgbClr val="747474"/>
                </a:solidFill>
              </a:rPr>
              <a:t>Jan Wagner</a:t>
            </a:r>
            <a:endParaRPr sz="2600">
              <a:solidFill>
                <a:srgbClr val="747474"/>
              </a:solidFill>
            </a:endParaRPr>
          </a:p>
          <a:p>
            <a:pPr lvl="0">
              <a:defRPr sz="1800">
                <a:solidFill>
                  <a:srgbClr val="000000"/>
                </a:solidFill>
              </a:defRPr>
            </a:pPr>
            <a:r>
              <a:rPr sz="2600">
                <a:solidFill>
                  <a:srgbClr val="747474"/>
                </a:solidFill>
              </a:rPr>
              <a:t>Christian E. Elger</a:t>
            </a:r>
          </a:p>
        </p:txBody>
      </p:sp>
      <p:pic>
        <p:nvPicPr>
          <p:cNvPr id="164" name="Elke_U._Weber.jpg"/>
          <p:cNvPicPr/>
          <p:nvPr/>
        </p:nvPicPr>
        <p:blipFill>
          <a:blip r:embed="rId3">
            <a:extLst/>
          </a:blip>
          <a:stretch>
            <a:fillRect/>
          </a:stretch>
        </p:blipFill>
        <p:spPr>
          <a:xfrm>
            <a:off x="8261779" y="5306341"/>
            <a:ext cx="3698082" cy="2457872"/>
          </a:xfrm>
          <a:prstGeom prst="rect">
            <a:avLst/>
          </a:prstGeom>
          <a:ln w="12700">
            <a:miter lim="400000"/>
          </a:ln>
        </p:spPr>
      </p:pic>
      <p:pic>
        <p:nvPicPr>
          <p:cNvPr id="165" name="bernd-weber.jpg"/>
          <p:cNvPicPr/>
          <p:nvPr/>
        </p:nvPicPr>
        <p:blipFill>
          <a:blip r:embed="rId4">
            <a:extLst/>
          </a:blip>
          <a:srcRect l="10821" t="0" r="0" b="12831"/>
          <a:stretch>
            <a:fillRect/>
          </a:stretch>
        </p:blipFill>
        <p:spPr>
          <a:xfrm>
            <a:off x="8261779" y="2717327"/>
            <a:ext cx="3698191" cy="2494302"/>
          </a:xfrm>
          <a:prstGeom prst="rect">
            <a:avLst/>
          </a:prstGeom>
          <a:ln w="12700">
            <a:miter lim="400000"/>
          </a:ln>
        </p:spPr>
      </p:pic>
      <p:pic>
        <p:nvPicPr>
          <p:cNvPr id="166" name="johnson.jpeg"/>
          <p:cNvPicPr/>
          <p:nvPr/>
        </p:nvPicPr>
        <p:blipFill>
          <a:blip r:embed="rId5">
            <a:extLst/>
          </a:blip>
          <a:stretch>
            <a:fillRect/>
          </a:stretch>
        </p:blipFill>
        <p:spPr>
          <a:xfrm>
            <a:off x="4943491" y="2878620"/>
            <a:ext cx="3117818" cy="4684044"/>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0">
              <a:defRPr sz="1800"/>
            </a:pPr>
            <a:r>
              <a:rPr sz="4200"/>
              <a:t>Outline</a:t>
            </a:r>
          </a:p>
        </p:txBody>
      </p:sp>
      <p:sp>
        <p:nvSpPr>
          <p:cNvPr id="171" name="Shape 171"/>
          <p:cNvSpPr/>
          <p:nvPr>
            <p:ph type="body" idx="1"/>
          </p:nvPr>
        </p:nvSpPr>
        <p:spPr>
          <a:prstGeom prst="rect">
            <a:avLst/>
          </a:prstGeom>
        </p:spPr>
        <p:txBody>
          <a:bodyPr/>
          <a:lstStyle/>
          <a:p>
            <a:pPr lvl="0">
              <a:defRPr sz="1800">
                <a:solidFill>
                  <a:srgbClr val="000000"/>
                </a:solidFill>
              </a:defRPr>
            </a:pPr>
            <a:r>
              <a:rPr sz="2600">
                <a:solidFill>
                  <a:srgbClr val="747474"/>
                </a:solidFill>
              </a:rPr>
              <a:t>What is transitivity?</a:t>
            </a:r>
            <a:endParaRPr sz="2600">
              <a:solidFill>
                <a:srgbClr val="747474"/>
              </a:solidFill>
            </a:endParaRPr>
          </a:p>
          <a:p>
            <a:pPr lvl="0">
              <a:defRPr sz="1800">
                <a:solidFill>
                  <a:srgbClr val="000000"/>
                </a:solidFill>
              </a:defRPr>
            </a:pPr>
            <a:r>
              <a:rPr sz="2600">
                <a:solidFill>
                  <a:srgbClr val="747474">
                    <a:alpha val="20000"/>
                  </a:srgbClr>
                </a:solidFill>
              </a:rPr>
              <a:t>What is the MTL?</a:t>
            </a:r>
            <a:endParaRPr sz="2600">
              <a:solidFill>
                <a:srgbClr val="747474">
                  <a:alpha val="20000"/>
                </a:srgbClr>
              </a:solidFill>
            </a:endParaRPr>
          </a:p>
          <a:p>
            <a:pPr lvl="0">
              <a:defRPr sz="1800">
                <a:solidFill>
                  <a:srgbClr val="000000"/>
                </a:solidFill>
              </a:defRPr>
            </a:pPr>
            <a:r>
              <a:rPr sz="2600">
                <a:solidFill>
                  <a:srgbClr val="747474">
                    <a:alpha val="20000"/>
                  </a:srgbClr>
                </a:solidFill>
              </a:rPr>
              <a:t>Experiment and results</a:t>
            </a:r>
            <a:endParaRPr sz="2600">
              <a:solidFill>
                <a:srgbClr val="747474">
                  <a:alpha val="20000"/>
                </a:srgbClr>
              </a:solidFill>
            </a:endParaRPr>
          </a:p>
          <a:p>
            <a:pPr lvl="0">
              <a:defRPr sz="1800">
                <a:solidFill>
                  <a:srgbClr val="000000"/>
                </a:solidFill>
              </a:defRPr>
            </a:pPr>
            <a:r>
              <a:rPr sz="2600">
                <a:solidFill>
                  <a:srgbClr val="747474">
                    <a:alpha val="20000"/>
                  </a:srgbClr>
                </a:solidFill>
              </a:rPr>
              <a:t>Implications</a:t>
            </a:r>
          </a:p>
        </p:txBody>
      </p:sp>
      <p:sp>
        <p:nvSpPr>
          <p:cNvPr id="172" name="Shape 172"/>
          <p:cNvSpPr/>
          <p:nvPr/>
        </p:nvSpPr>
        <p:spPr>
          <a:xfrm>
            <a:off x="6996676" y="2222500"/>
            <a:ext cx="5461001" cy="6667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defRPr sz="1800"/>
            </a:pPr>
            <a:r>
              <a:rPr sz="4200"/>
              <a:t>Preference Consistency </a:t>
            </a:r>
            <a:r>
              <a:rPr sz="4200">
                <a:solidFill>
                  <a:srgbClr val="000000">
                    <a:alpha val="10000"/>
                  </a:srgbClr>
                </a:solidFill>
              </a:rPr>
              <a:t>Relies on Hippocampal Function: Evidence from</a:t>
            </a:r>
            <a:endParaRPr sz="4200">
              <a:solidFill>
                <a:srgbClr val="000000">
                  <a:alpha val="10000"/>
                </a:srgbClr>
              </a:solidFill>
            </a:endParaRPr>
          </a:p>
          <a:p>
            <a:pPr lvl="0" algn="l">
              <a:defRPr sz="1800"/>
            </a:pPr>
            <a:r>
              <a:rPr sz="4200">
                <a:solidFill>
                  <a:srgbClr val="000000">
                    <a:alpha val="10000"/>
                  </a:srgbClr>
                </a:solidFill>
              </a:rPr>
              <a:t>Mediotemporal Lobe Epilepsy</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lvl="0">
              <a:defRPr sz="1800"/>
            </a:pPr>
            <a:r>
              <a:rPr sz="4200"/>
              <a:t>Outline</a:t>
            </a:r>
          </a:p>
        </p:txBody>
      </p:sp>
      <p:sp>
        <p:nvSpPr>
          <p:cNvPr id="177" name="Shape 177"/>
          <p:cNvSpPr/>
          <p:nvPr>
            <p:ph type="body" idx="1"/>
          </p:nvPr>
        </p:nvSpPr>
        <p:spPr>
          <a:prstGeom prst="rect">
            <a:avLst/>
          </a:prstGeom>
        </p:spPr>
        <p:txBody>
          <a:bodyPr/>
          <a:lstStyle/>
          <a:p>
            <a:pPr lvl="0">
              <a:defRPr sz="1800">
                <a:solidFill>
                  <a:srgbClr val="000000"/>
                </a:solidFill>
              </a:defRPr>
            </a:pPr>
            <a:r>
              <a:rPr sz="2600">
                <a:solidFill>
                  <a:srgbClr val="747474">
                    <a:alpha val="20000"/>
                  </a:srgbClr>
                </a:solidFill>
              </a:rPr>
              <a:t>What is transitivity?</a:t>
            </a:r>
            <a:endParaRPr sz="2600">
              <a:solidFill>
                <a:srgbClr val="747474">
                  <a:alpha val="20000"/>
                </a:srgbClr>
              </a:solidFill>
            </a:endParaRPr>
          </a:p>
          <a:p>
            <a:pPr lvl="0">
              <a:defRPr sz="1800">
                <a:solidFill>
                  <a:srgbClr val="000000"/>
                </a:solidFill>
              </a:defRPr>
            </a:pPr>
            <a:r>
              <a:rPr sz="2600">
                <a:solidFill>
                  <a:srgbClr val="747474"/>
                </a:solidFill>
              </a:rPr>
              <a:t>What is the MTL?</a:t>
            </a:r>
            <a:endParaRPr sz="2600">
              <a:solidFill>
                <a:srgbClr val="747474"/>
              </a:solidFill>
            </a:endParaRPr>
          </a:p>
          <a:p>
            <a:pPr lvl="0">
              <a:defRPr sz="1800">
                <a:solidFill>
                  <a:srgbClr val="000000"/>
                </a:solidFill>
              </a:defRPr>
            </a:pPr>
            <a:r>
              <a:rPr sz="2600">
                <a:solidFill>
                  <a:srgbClr val="747474">
                    <a:alpha val="20000"/>
                  </a:srgbClr>
                </a:solidFill>
              </a:rPr>
              <a:t>Experiment and results</a:t>
            </a:r>
            <a:endParaRPr sz="2600">
              <a:solidFill>
                <a:srgbClr val="747474">
                  <a:alpha val="20000"/>
                </a:srgbClr>
              </a:solidFill>
            </a:endParaRPr>
          </a:p>
          <a:p>
            <a:pPr lvl="0">
              <a:defRPr sz="1800">
                <a:solidFill>
                  <a:srgbClr val="000000"/>
                </a:solidFill>
              </a:defRPr>
            </a:pPr>
            <a:r>
              <a:rPr sz="2600">
                <a:solidFill>
                  <a:srgbClr val="747474">
                    <a:alpha val="20000"/>
                  </a:srgbClr>
                </a:solidFill>
              </a:rPr>
              <a:t>Implications</a:t>
            </a:r>
          </a:p>
        </p:txBody>
      </p:sp>
      <p:sp>
        <p:nvSpPr>
          <p:cNvPr id="178" name="Shape 178"/>
          <p:cNvSpPr/>
          <p:nvPr/>
        </p:nvSpPr>
        <p:spPr>
          <a:xfrm>
            <a:off x="7009376" y="2222500"/>
            <a:ext cx="5461001" cy="6667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defRPr sz="1800"/>
            </a:pPr>
            <a:r>
              <a:rPr sz="4200">
                <a:solidFill>
                  <a:srgbClr val="000000">
                    <a:alpha val="10000"/>
                  </a:srgbClr>
                </a:solidFill>
              </a:rPr>
              <a:t>Preference Consistency Relies on</a:t>
            </a:r>
            <a:r>
              <a:rPr sz="4200"/>
              <a:t> Hippocampal Function</a:t>
            </a:r>
            <a:r>
              <a:rPr sz="4200">
                <a:solidFill>
                  <a:srgbClr val="000000">
                    <a:alpha val="10000"/>
                  </a:srgbClr>
                </a:solidFill>
              </a:rPr>
              <a:t>: Evidence from</a:t>
            </a:r>
            <a:endParaRPr sz="4200">
              <a:solidFill>
                <a:srgbClr val="000000">
                  <a:alpha val="10000"/>
                </a:srgbClr>
              </a:solidFill>
            </a:endParaRPr>
          </a:p>
          <a:p>
            <a:pPr lvl="0" algn="l">
              <a:defRPr sz="1800"/>
            </a:pPr>
            <a:r>
              <a:rPr sz="4200">
                <a:solidFill>
                  <a:srgbClr val="000000">
                    <a:alpha val="10000"/>
                  </a:srgbClr>
                </a:solidFill>
              </a:rPr>
              <a:t>Mediotemporal Lobe Epilepsy</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nvSpPr>
        <p:spPr>
          <a:xfrm>
            <a:off x="2401445" y="4640913"/>
            <a:ext cx="2514837" cy="9474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pPr>
            <a:r>
              <a:rPr sz="3600"/>
              <a:t>Memory</a:t>
            </a:r>
          </a:p>
        </p:txBody>
      </p:sp>
      <p:sp>
        <p:nvSpPr>
          <p:cNvPr id="55" name="Shape 55"/>
          <p:cNvSpPr/>
          <p:nvPr/>
        </p:nvSpPr>
        <p:spPr>
          <a:xfrm>
            <a:off x="7821159" y="4738642"/>
            <a:ext cx="2640574" cy="768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pPr>
            <a:r>
              <a:rPr sz="3600"/>
              <a:t>Preference</a:t>
            </a:r>
          </a:p>
        </p:txBody>
      </p:sp>
      <p:sp>
        <p:nvSpPr>
          <p:cNvPr id="56" name="Shape 56"/>
          <p:cNvSpPr/>
          <p:nvPr/>
        </p:nvSpPr>
        <p:spPr>
          <a:xfrm>
            <a:off x="5142736" y="5118705"/>
            <a:ext cx="2514837" cy="1"/>
          </a:xfrm>
          <a:prstGeom prst="line">
            <a:avLst/>
          </a:prstGeom>
          <a:ln w="12700">
            <a:solidFill>
              <a:srgbClr val="ABABAB"/>
            </a:solidFill>
            <a:miter lim="400000"/>
            <a:tailEnd type="triangle"/>
          </a:ln>
        </p:spPr>
        <p:txBody>
          <a:bodyPr lIns="50800" tIns="50800" rIns="50800" bIns="50800" anchor="ctr"/>
          <a:lstStyle/>
          <a:p>
            <a:pPr lvl="0"/>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lvl="0">
              <a:defRPr sz="1800"/>
            </a:pPr>
            <a:r>
              <a:rPr sz="4200"/>
              <a:t>Outline</a:t>
            </a:r>
          </a:p>
        </p:txBody>
      </p:sp>
      <p:sp>
        <p:nvSpPr>
          <p:cNvPr id="183" name="Shape 183"/>
          <p:cNvSpPr/>
          <p:nvPr>
            <p:ph type="body" idx="1"/>
          </p:nvPr>
        </p:nvSpPr>
        <p:spPr>
          <a:prstGeom prst="rect">
            <a:avLst/>
          </a:prstGeom>
        </p:spPr>
        <p:txBody>
          <a:bodyPr/>
          <a:lstStyle/>
          <a:p>
            <a:pPr lvl="0">
              <a:defRPr sz="1800">
                <a:solidFill>
                  <a:srgbClr val="000000"/>
                </a:solidFill>
              </a:defRPr>
            </a:pPr>
            <a:r>
              <a:rPr sz="2600">
                <a:solidFill>
                  <a:srgbClr val="747474">
                    <a:alpha val="20000"/>
                  </a:srgbClr>
                </a:solidFill>
              </a:rPr>
              <a:t>What is transitivity?</a:t>
            </a:r>
            <a:endParaRPr sz="2600">
              <a:solidFill>
                <a:srgbClr val="747474">
                  <a:alpha val="20000"/>
                </a:srgbClr>
              </a:solidFill>
            </a:endParaRPr>
          </a:p>
          <a:p>
            <a:pPr lvl="0">
              <a:defRPr sz="1800">
                <a:solidFill>
                  <a:srgbClr val="000000"/>
                </a:solidFill>
              </a:defRPr>
            </a:pPr>
            <a:r>
              <a:rPr sz="2600">
                <a:solidFill>
                  <a:srgbClr val="747474">
                    <a:alpha val="20000"/>
                  </a:srgbClr>
                </a:solidFill>
              </a:rPr>
              <a:t>What is the MTL?</a:t>
            </a:r>
            <a:endParaRPr sz="2600">
              <a:solidFill>
                <a:srgbClr val="747474">
                  <a:alpha val="20000"/>
                </a:srgbClr>
              </a:solidFill>
            </a:endParaRPr>
          </a:p>
          <a:p>
            <a:pPr lvl="0">
              <a:defRPr sz="1800">
                <a:solidFill>
                  <a:srgbClr val="000000"/>
                </a:solidFill>
              </a:defRPr>
            </a:pPr>
            <a:r>
              <a:rPr sz="2600">
                <a:solidFill>
                  <a:srgbClr val="747474"/>
                </a:solidFill>
              </a:rPr>
              <a:t>Experiment and results</a:t>
            </a:r>
            <a:endParaRPr sz="2600">
              <a:solidFill>
                <a:srgbClr val="747474"/>
              </a:solidFill>
            </a:endParaRPr>
          </a:p>
          <a:p>
            <a:pPr lvl="0">
              <a:defRPr sz="1800">
                <a:solidFill>
                  <a:srgbClr val="000000"/>
                </a:solidFill>
              </a:defRPr>
            </a:pPr>
            <a:r>
              <a:rPr sz="2600">
                <a:solidFill>
                  <a:srgbClr val="747474">
                    <a:alpha val="20000"/>
                  </a:srgbClr>
                </a:solidFill>
              </a:rPr>
              <a:t>Implications</a:t>
            </a:r>
          </a:p>
        </p:txBody>
      </p:sp>
      <p:sp>
        <p:nvSpPr>
          <p:cNvPr id="184" name="Shape 184"/>
          <p:cNvSpPr/>
          <p:nvPr/>
        </p:nvSpPr>
        <p:spPr>
          <a:xfrm>
            <a:off x="7009376" y="2222500"/>
            <a:ext cx="5461001" cy="6667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defRPr sz="1800"/>
            </a:pPr>
            <a:r>
              <a:rPr sz="4200">
                <a:solidFill>
                  <a:srgbClr val="000000">
                    <a:alpha val="10000"/>
                  </a:srgbClr>
                </a:solidFill>
              </a:rPr>
              <a:t>Preference Consistency Relies on Hippocampal Function: </a:t>
            </a:r>
            <a:r>
              <a:rPr sz="4200"/>
              <a:t>Evidence from</a:t>
            </a:r>
            <a:endParaRPr sz="4200"/>
          </a:p>
          <a:p>
            <a:pPr lvl="0" algn="l">
              <a:defRPr sz="1800"/>
            </a:pPr>
            <a:r>
              <a:rPr sz="4200"/>
              <a:t>Mediotemporal Lobe Epilepsy</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lvl="0">
              <a:defRPr sz="1800"/>
            </a:pPr>
            <a:r>
              <a:rPr sz="4200"/>
              <a:t>Outline</a:t>
            </a:r>
          </a:p>
        </p:txBody>
      </p:sp>
      <p:sp>
        <p:nvSpPr>
          <p:cNvPr id="189" name="Shape 189"/>
          <p:cNvSpPr/>
          <p:nvPr>
            <p:ph type="body" idx="1"/>
          </p:nvPr>
        </p:nvSpPr>
        <p:spPr>
          <a:prstGeom prst="rect">
            <a:avLst/>
          </a:prstGeom>
        </p:spPr>
        <p:txBody>
          <a:bodyPr/>
          <a:lstStyle/>
          <a:p>
            <a:pPr lvl="0">
              <a:defRPr sz="1800">
                <a:solidFill>
                  <a:srgbClr val="000000"/>
                </a:solidFill>
              </a:defRPr>
            </a:pPr>
            <a:r>
              <a:rPr sz="2600">
                <a:solidFill>
                  <a:srgbClr val="747474">
                    <a:alpha val="20000"/>
                  </a:srgbClr>
                </a:solidFill>
              </a:rPr>
              <a:t>What is transitivity?</a:t>
            </a:r>
            <a:endParaRPr sz="2600">
              <a:solidFill>
                <a:srgbClr val="747474">
                  <a:alpha val="20000"/>
                </a:srgbClr>
              </a:solidFill>
            </a:endParaRPr>
          </a:p>
          <a:p>
            <a:pPr lvl="0">
              <a:defRPr sz="1800">
                <a:solidFill>
                  <a:srgbClr val="000000"/>
                </a:solidFill>
              </a:defRPr>
            </a:pPr>
            <a:r>
              <a:rPr sz="2600">
                <a:solidFill>
                  <a:srgbClr val="747474">
                    <a:alpha val="20000"/>
                  </a:srgbClr>
                </a:solidFill>
              </a:rPr>
              <a:t>What is the MTL?</a:t>
            </a:r>
            <a:endParaRPr sz="2600">
              <a:solidFill>
                <a:srgbClr val="747474">
                  <a:alpha val="20000"/>
                </a:srgbClr>
              </a:solidFill>
            </a:endParaRPr>
          </a:p>
          <a:p>
            <a:pPr lvl="0">
              <a:defRPr sz="1800">
                <a:solidFill>
                  <a:srgbClr val="000000"/>
                </a:solidFill>
              </a:defRPr>
            </a:pPr>
            <a:r>
              <a:rPr sz="2600">
                <a:solidFill>
                  <a:srgbClr val="747474">
                    <a:alpha val="20000"/>
                  </a:srgbClr>
                </a:solidFill>
              </a:rPr>
              <a:t>Experiment and results</a:t>
            </a:r>
            <a:endParaRPr sz="2600">
              <a:solidFill>
                <a:srgbClr val="747474">
                  <a:alpha val="20000"/>
                </a:srgbClr>
              </a:solidFill>
            </a:endParaRPr>
          </a:p>
          <a:p>
            <a:pPr lvl="0">
              <a:defRPr sz="1800">
                <a:solidFill>
                  <a:srgbClr val="000000"/>
                </a:solidFill>
              </a:defRPr>
            </a:pPr>
            <a:r>
              <a:rPr sz="2600">
                <a:solidFill>
                  <a:srgbClr val="747474"/>
                </a:solidFill>
              </a:rPr>
              <a:t>Implications</a:t>
            </a:r>
          </a:p>
        </p:txBody>
      </p:sp>
      <p:sp>
        <p:nvSpPr>
          <p:cNvPr id="190" name="Shape 190"/>
          <p:cNvSpPr/>
          <p:nvPr/>
        </p:nvSpPr>
        <p:spPr>
          <a:xfrm>
            <a:off x="7009376" y="2222500"/>
            <a:ext cx="5461001" cy="6667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defRPr sz="1800"/>
            </a:pPr>
            <a:r>
              <a:rPr sz="4200">
                <a:solidFill>
                  <a:srgbClr val="000000">
                    <a:alpha val="10000"/>
                  </a:srgbClr>
                </a:solidFill>
              </a:rPr>
              <a:t>Preference Consistency Relies on Hippocampal Function: </a:t>
            </a:r>
            <a:r>
              <a:rPr sz="4200"/>
              <a:t>Evidence from</a:t>
            </a:r>
            <a:endParaRPr sz="4200"/>
          </a:p>
          <a:p>
            <a:pPr lvl="0" algn="l">
              <a:defRPr sz="1800"/>
            </a:pPr>
            <a:r>
              <a:rPr sz="4200"/>
              <a:t>Mediotemporal Lobe Epilepsy</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lvl="0"/>
          </a:p>
        </p:txBody>
      </p:sp>
      <p:pic>
        <p:nvPicPr>
          <p:cNvPr id="195" name="extended_mind.png"/>
          <p:cNvPicPr/>
          <p:nvPr/>
        </p:nvPicPr>
        <p:blipFill>
          <a:blip r:embed="rId2">
            <a:extLst/>
          </a:blip>
          <a:stretch>
            <a:fillRect/>
          </a:stretch>
        </p:blipFill>
        <p:spPr>
          <a:xfrm>
            <a:off x="94677" y="2508250"/>
            <a:ext cx="12815446" cy="6459677"/>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nvSpPr>
        <p:spPr>
          <a:xfrm>
            <a:off x="5142736" y="5118705"/>
            <a:ext cx="2514837" cy="1"/>
          </a:xfrm>
          <a:prstGeom prst="line">
            <a:avLst/>
          </a:prstGeom>
          <a:ln w="12700">
            <a:solidFill>
              <a:srgbClr val="ABABAB"/>
            </a:solidFill>
            <a:miter lim="400000"/>
            <a:tailEnd type="triangle"/>
          </a:ln>
        </p:spPr>
        <p:txBody>
          <a:bodyPr lIns="50800" tIns="50800" rIns="50800" bIns="50800" anchor="ctr"/>
          <a:lstStyle/>
          <a:p>
            <a:pPr lvl="0"/>
          </a:p>
        </p:txBody>
      </p:sp>
      <p:pic>
        <p:nvPicPr>
          <p:cNvPr id="61" name="6iro8ejrT.png"/>
          <p:cNvPicPr/>
          <p:nvPr/>
        </p:nvPicPr>
        <p:blipFill>
          <a:blip r:embed="rId3">
            <a:extLst/>
          </a:blip>
          <a:stretch>
            <a:fillRect/>
          </a:stretch>
        </p:blipFill>
        <p:spPr>
          <a:xfrm flipH="1">
            <a:off x="1412895" y="4058753"/>
            <a:ext cx="3097630" cy="2462616"/>
          </a:xfrm>
          <a:prstGeom prst="rect">
            <a:avLst/>
          </a:prstGeom>
          <a:ln w="12700">
            <a:miter lim="400000"/>
          </a:ln>
        </p:spPr>
      </p:pic>
      <p:pic>
        <p:nvPicPr>
          <p:cNvPr id="62" name="vending_machine.jpg"/>
          <p:cNvPicPr/>
          <p:nvPr/>
        </p:nvPicPr>
        <p:blipFill>
          <a:blip r:embed="rId4">
            <a:extLst/>
          </a:blip>
          <a:stretch>
            <a:fillRect/>
          </a:stretch>
        </p:blipFill>
        <p:spPr>
          <a:xfrm>
            <a:off x="8652018" y="2574641"/>
            <a:ext cx="3797301" cy="5080001"/>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6" name="pasted-image.pdf"/>
          <p:cNvPicPr/>
          <p:nvPr/>
        </p:nvPicPr>
        <p:blipFill>
          <a:blip r:embed="rId3">
            <a:extLst/>
          </a:blip>
          <a:stretch>
            <a:fillRect/>
          </a:stretch>
        </p:blipFill>
        <p:spPr>
          <a:xfrm>
            <a:off x="289212" y="570701"/>
            <a:ext cx="6860627" cy="3824761"/>
          </a:xfrm>
          <a:prstGeom prst="rect">
            <a:avLst/>
          </a:prstGeom>
          <a:ln w="12700">
            <a:miter lim="400000"/>
          </a:ln>
        </p:spPr>
      </p:pic>
      <p:pic>
        <p:nvPicPr>
          <p:cNvPr id="67" name="pasted-image.pdf"/>
          <p:cNvPicPr/>
          <p:nvPr/>
        </p:nvPicPr>
        <p:blipFill>
          <a:blip r:embed="rId4">
            <a:extLst/>
          </a:blip>
          <a:srcRect l="0" t="0" r="0" b="0"/>
          <a:stretch>
            <a:fillRect/>
          </a:stretch>
        </p:blipFill>
        <p:spPr>
          <a:xfrm>
            <a:off x="6554016" y="508823"/>
            <a:ext cx="5560149" cy="3948517"/>
          </a:xfrm>
          <a:prstGeom prst="rect">
            <a:avLst/>
          </a:prstGeom>
          <a:ln w="12700">
            <a:miter lim="400000"/>
          </a:ln>
        </p:spPr>
      </p:pic>
      <p:sp>
        <p:nvSpPr>
          <p:cNvPr id="68" name="Shape 68"/>
          <p:cNvSpPr/>
          <p:nvPr/>
        </p:nvSpPr>
        <p:spPr>
          <a:xfrm>
            <a:off x="8892892" y="4677283"/>
            <a:ext cx="3483357"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Johnson, Häubl, Keinan (2007)</a:t>
            </a:r>
          </a:p>
        </p:txBody>
      </p:sp>
      <p:pic>
        <p:nvPicPr>
          <p:cNvPr id="69" name="pasted-image.pdf"/>
          <p:cNvPicPr/>
          <p:nvPr/>
        </p:nvPicPr>
        <p:blipFill>
          <a:blip r:embed="rId5">
            <a:extLst/>
          </a:blip>
          <a:stretch>
            <a:fillRect/>
          </a:stretch>
        </p:blipFill>
        <p:spPr>
          <a:xfrm>
            <a:off x="303064" y="5623912"/>
            <a:ext cx="5560220" cy="2605139"/>
          </a:xfrm>
          <a:prstGeom prst="rect">
            <a:avLst/>
          </a:prstGeom>
          <a:ln w="12700">
            <a:miter lim="400000"/>
          </a:ln>
        </p:spPr>
      </p:pic>
      <p:sp>
        <p:nvSpPr>
          <p:cNvPr id="70" name="Shape 70"/>
          <p:cNvSpPr/>
          <p:nvPr/>
        </p:nvSpPr>
        <p:spPr>
          <a:xfrm>
            <a:off x="9193882" y="8663773"/>
            <a:ext cx="2881377"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Peters and Büchel (2010)</a:t>
            </a:r>
          </a:p>
        </p:txBody>
      </p:sp>
      <p:pic>
        <p:nvPicPr>
          <p:cNvPr id="71" name="pasted-image.pdf"/>
          <p:cNvPicPr/>
          <p:nvPr/>
        </p:nvPicPr>
        <p:blipFill>
          <a:blip r:embed="rId6">
            <a:extLst/>
          </a:blip>
          <a:stretch>
            <a:fillRect/>
          </a:stretch>
        </p:blipFill>
        <p:spPr>
          <a:xfrm>
            <a:off x="6540143" y="5580739"/>
            <a:ext cx="5587966" cy="2691485"/>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0" presetID="1" grpId="4" fill="hold">
                                  <p:stCondLst>
                                    <p:cond delay="0"/>
                                  </p:stCondLst>
                                  <p:iterate type="el" backwards="0">
                                    <p:tmAbs val="0"/>
                                  </p:iterate>
                                  <p:childTnLst>
                                    <p:set>
                                      <p:cBhvr>
                                        <p:cTn id="18" fill="hold"/>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5" fill="hold">
                                  <p:stCondLst>
                                    <p:cond delay="0"/>
                                  </p:stCondLst>
                                  <p:iterate type="el" backwards="0">
                                    <p:tmAbs val="0"/>
                                  </p:iterate>
                                  <p:childTnLst>
                                    <p:set>
                                      <p:cBhvr>
                                        <p:cTn id="22" fill="hold"/>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0" presetID="1" grpId="6" fill="hold">
                                  <p:stCondLst>
                                    <p:cond delay="0"/>
                                  </p:stCondLst>
                                  <p:iterate type="el" backwards="0">
                                    <p:tmAbs val="0"/>
                                  </p:iterate>
                                  <p:childTnLst>
                                    <p:set>
                                      <p:cBhvr>
                                        <p:cTn id="26" fill="hold"/>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 grpId="2"/>
      <p:bldP build="whole" bldLvl="1" animBg="1" rev="0" advAuto="0" spid="71" grpId="5"/>
      <p:bldP build="whole" bldLvl="1" animBg="1" rev="0" advAuto="0" spid="68" grpId="3"/>
      <p:bldP build="whole" bldLvl="1" animBg="1" rev="0" advAuto="0" spid="66" grpId="1"/>
      <p:bldP build="whole" bldLvl="1" animBg="1" rev="0" advAuto="0" spid="69" grpId="4"/>
      <p:bldP build="whole" bldLvl="1" animBg="1" rev="0" advAuto="0" spid="70" grpId="6"/>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nvSpPr>
        <p:spPr>
          <a:xfrm>
            <a:off x="8923118" y="4677283"/>
            <a:ext cx="3422905"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Barron, Dolan, Behrens (2013)</a:t>
            </a:r>
          </a:p>
        </p:txBody>
      </p:sp>
      <p:sp>
        <p:nvSpPr>
          <p:cNvPr id="76" name="Shape 76"/>
          <p:cNvSpPr/>
          <p:nvPr/>
        </p:nvSpPr>
        <p:spPr>
          <a:xfrm>
            <a:off x="8944073" y="8663773"/>
            <a:ext cx="3380995"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Wimmer and Shohamy (2012)</a:t>
            </a:r>
          </a:p>
        </p:txBody>
      </p:sp>
      <p:pic>
        <p:nvPicPr>
          <p:cNvPr id="77" name="pasted-image.pdf"/>
          <p:cNvPicPr/>
          <p:nvPr/>
        </p:nvPicPr>
        <p:blipFill>
          <a:blip r:embed="rId3">
            <a:extLst/>
          </a:blip>
          <a:stretch>
            <a:fillRect/>
          </a:stretch>
        </p:blipFill>
        <p:spPr>
          <a:xfrm>
            <a:off x="6445022" y="1681941"/>
            <a:ext cx="5881516" cy="1969926"/>
          </a:xfrm>
          <a:prstGeom prst="rect">
            <a:avLst/>
          </a:prstGeom>
          <a:ln w="12700">
            <a:miter lim="400000"/>
          </a:ln>
        </p:spPr>
      </p:pic>
      <p:pic>
        <p:nvPicPr>
          <p:cNvPr id="78" name="pasted-image.pdf"/>
          <p:cNvPicPr/>
          <p:nvPr/>
        </p:nvPicPr>
        <p:blipFill>
          <a:blip r:embed="rId4">
            <a:extLst/>
          </a:blip>
          <a:stretch>
            <a:fillRect/>
          </a:stretch>
        </p:blipFill>
        <p:spPr>
          <a:xfrm>
            <a:off x="1959356" y="633622"/>
            <a:ext cx="2124500" cy="4066564"/>
          </a:xfrm>
          <a:prstGeom prst="rect">
            <a:avLst/>
          </a:prstGeom>
          <a:ln w="12700">
            <a:miter lim="400000"/>
          </a:ln>
        </p:spPr>
      </p:pic>
      <p:pic>
        <p:nvPicPr>
          <p:cNvPr id="79" name="pasted-image.pdf"/>
          <p:cNvPicPr/>
          <p:nvPr/>
        </p:nvPicPr>
        <p:blipFill>
          <a:blip r:embed="rId5">
            <a:extLst/>
          </a:blip>
          <a:stretch>
            <a:fillRect/>
          </a:stretch>
        </p:blipFill>
        <p:spPr>
          <a:xfrm>
            <a:off x="631225" y="5552534"/>
            <a:ext cx="6747505" cy="2511732"/>
          </a:xfrm>
          <a:prstGeom prst="rect">
            <a:avLst/>
          </a:prstGeom>
          <a:ln w="12700">
            <a:miter lim="400000"/>
          </a:ln>
        </p:spPr>
      </p:pic>
      <p:pic>
        <p:nvPicPr>
          <p:cNvPr id="80" name="pasted-image.pdf"/>
          <p:cNvPicPr/>
          <p:nvPr/>
        </p:nvPicPr>
        <p:blipFill>
          <a:blip r:embed="rId6">
            <a:extLst/>
          </a:blip>
          <a:stretch>
            <a:fillRect/>
          </a:stretch>
        </p:blipFill>
        <p:spPr>
          <a:xfrm>
            <a:off x="8330975" y="5764434"/>
            <a:ext cx="2643079" cy="2511732"/>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0" presetID="1" grpId="4" fill="hold">
                                  <p:stCondLst>
                                    <p:cond delay="0"/>
                                  </p:stCondLst>
                                  <p:iterate type="el" backwards="0">
                                    <p:tmAbs val="0"/>
                                  </p:iterate>
                                  <p:childTnLst>
                                    <p:set>
                                      <p:cBhvr>
                                        <p:cTn id="18" fill="hold"/>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5" fill="hold">
                                  <p:stCondLst>
                                    <p:cond delay="0"/>
                                  </p:stCondLst>
                                  <p:iterate type="el" backwards="0">
                                    <p:tmAbs val="0"/>
                                  </p:iterate>
                                  <p:childTnLst>
                                    <p:set>
                                      <p:cBhvr>
                                        <p:cTn id="22" fill="hold"/>
                                        <p:tgtEl>
                                          <p:spTgt spid="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0" presetID="1" grpId="6" fill="hold">
                                  <p:stCondLst>
                                    <p:cond delay="0"/>
                                  </p:stCondLst>
                                  <p:iterate type="el" backwards="0">
                                    <p:tmAbs val="0"/>
                                  </p:iterate>
                                  <p:childTnLst>
                                    <p:set>
                                      <p:cBhvr>
                                        <p:cTn id="26" fill="hold"/>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 grpId="6"/>
      <p:bldP build="whole" bldLvl="1" animBg="1" rev="0" advAuto="0" spid="77" grpId="2"/>
      <p:bldP build="whole" bldLvl="1" animBg="1" rev="0" advAuto="0" spid="78" grpId="1"/>
      <p:bldP build="whole" bldLvl="1" animBg="1" rev="0" advAuto="0" spid="75" grpId="3"/>
      <p:bldP build="whole" bldLvl="1" animBg="1" rev="0" advAuto="0" spid="79" grpId="4"/>
      <p:bldP build="whole" bldLvl="1" animBg="1" rev="0" advAuto="0" spid="80" grpId="5"/>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nvSpPr>
        <p:spPr>
          <a:xfrm>
            <a:off x="5142736" y="5118705"/>
            <a:ext cx="2514837" cy="1"/>
          </a:xfrm>
          <a:prstGeom prst="line">
            <a:avLst/>
          </a:prstGeom>
          <a:ln w="38100">
            <a:solidFill>
              <a:srgbClr val="B15E29"/>
            </a:solidFill>
            <a:custDash>
              <a:ds d="200000" sp="200000"/>
            </a:custDash>
            <a:miter lim="400000"/>
          </a:ln>
        </p:spPr>
        <p:txBody>
          <a:bodyPr lIns="0" tIns="0" rIns="0" bIns="0" anchor="ctr"/>
          <a:lstStyle/>
          <a:p>
            <a:pPr lvl="0"/>
          </a:p>
        </p:txBody>
      </p:sp>
      <p:pic>
        <p:nvPicPr>
          <p:cNvPr id="85" name="6iro8ejrT.png"/>
          <p:cNvPicPr/>
          <p:nvPr/>
        </p:nvPicPr>
        <p:blipFill>
          <a:blip r:embed="rId3">
            <a:extLst/>
          </a:blip>
          <a:stretch>
            <a:fillRect/>
          </a:stretch>
        </p:blipFill>
        <p:spPr>
          <a:xfrm flipH="1">
            <a:off x="1412895" y="4058753"/>
            <a:ext cx="3097630" cy="2462616"/>
          </a:xfrm>
          <a:prstGeom prst="rect">
            <a:avLst/>
          </a:prstGeom>
          <a:ln w="12700">
            <a:miter lim="400000"/>
          </a:ln>
        </p:spPr>
      </p:pic>
      <p:pic>
        <p:nvPicPr>
          <p:cNvPr id="86" name="vending_machine.jpg"/>
          <p:cNvPicPr/>
          <p:nvPr/>
        </p:nvPicPr>
        <p:blipFill>
          <a:blip r:embed="rId4">
            <a:extLst/>
          </a:blip>
          <a:stretch>
            <a:fillRect/>
          </a:stretch>
        </p:blipFill>
        <p:spPr>
          <a:xfrm>
            <a:off x="8652018" y="2574641"/>
            <a:ext cx="3797301" cy="5080001"/>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nvSpPr>
        <p:spPr>
          <a:xfrm>
            <a:off x="9205693" y="4677283"/>
            <a:ext cx="2857755"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Fellows and Farah (2007)</a:t>
            </a:r>
          </a:p>
        </p:txBody>
      </p:sp>
      <p:sp>
        <p:nvSpPr>
          <p:cNvPr id="91" name="Shape 91"/>
          <p:cNvSpPr/>
          <p:nvPr/>
        </p:nvSpPr>
        <p:spPr>
          <a:xfrm>
            <a:off x="9466805" y="8663773"/>
            <a:ext cx="233553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Camille, et al. (2011)</a:t>
            </a:r>
          </a:p>
        </p:txBody>
      </p:sp>
      <p:pic>
        <p:nvPicPr>
          <p:cNvPr id="92" name="pasted-image.pdf"/>
          <p:cNvPicPr/>
          <p:nvPr/>
        </p:nvPicPr>
        <p:blipFill>
          <a:blip r:embed="rId3">
            <a:extLst/>
          </a:blip>
          <a:stretch>
            <a:fillRect/>
          </a:stretch>
        </p:blipFill>
        <p:spPr>
          <a:xfrm>
            <a:off x="786011" y="5592314"/>
            <a:ext cx="6437933" cy="2861417"/>
          </a:xfrm>
          <a:prstGeom prst="rect">
            <a:avLst/>
          </a:prstGeom>
          <a:ln w="12700">
            <a:miter lim="400000"/>
          </a:ln>
        </p:spPr>
      </p:pic>
      <p:pic>
        <p:nvPicPr>
          <p:cNvPr id="93" name="pasted-image.pdf"/>
          <p:cNvPicPr/>
          <p:nvPr/>
        </p:nvPicPr>
        <p:blipFill>
          <a:blip r:embed="rId4">
            <a:extLst/>
          </a:blip>
          <a:stretch>
            <a:fillRect/>
          </a:stretch>
        </p:blipFill>
        <p:spPr>
          <a:xfrm>
            <a:off x="8105665" y="5636843"/>
            <a:ext cx="3531311" cy="2580721"/>
          </a:xfrm>
          <a:prstGeom prst="rect">
            <a:avLst/>
          </a:prstGeom>
          <a:ln w="12700">
            <a:miter lim="400000"/>
          </a:ln>
        </p:spPr>
      </p:pic>
      <p:pic>
        <p:nvPicPr>
          <p:cNvPr id="94" name="pasted-image.pdf"/>
          <p:cNvPicPr/>
          <p:nvPr/>
        </p:nvPicPr>
        <p:blipFill>
          <a:blip r:embed="rId5">
            <a:extLst/>
          </a:blip>
          <a:stretch>
            <a:fillRect/>
          </a:stretch>
        </p:blipFill>
        <p:spPr>
          <a:xfrm>
            <a:off x="757828" y="1629602"/>
            <a:ext cx="6494299" cy="2739510"/>
          </a:xfrm>
          <a:prstGeom prst="rect">
            <a:avLst/>
          </a:prstGeom>
          <a:ln w="12700">
            <a:miter lim="400000"/>
          </a:ln>
        </p:spPr>
      </p:pic>
      <p:pic>
        <p:nvPicPr>
          <p:cNvPr id="95" name="pasted-image.pdf"/>
          <p:cNvPicPr/>
          <p:nvPr/>
        </p:nvPicPr>
        <p:blipFill>
          <a:blip r:embed="rId6">
            <a:extLst/>
          </a:blip>
          <a:stretch>
            <a:fillRect/>
          </a:stretch>
        </p:blipFill>
        <p:spPr>
          <a:xfrm>
            <a:off x="8527733" y="790657"/>
            <a:ext cx="3207467" cy="350237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0" presetID="1" grpId="4" fill="hold">
                                  <p:stCondLst>
                                    <p:cond delay="0"/>
                                  </p:stCondLst>
                                  <p:iterate type="el" backwards="0">
                                    <p:tmAbs val="0"/>
                                  </p:iterate>
                                  <p:childTnLst>
                                    <p:set>
                                      <p:cBhvr>
                                        <p:cTn id="18" fill="hold"/>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5" fill="hold">
                                  <p:stCondLst>
                                    <p:cond delay="0"/>
                                  </p:stCondLst>
                                  <p:iterate type="el" backwards="0">
                                    <p:tmAbs val="0"/>
                                  </p:iterate>
                                  <p:childTnLst>
                                    <p:set>
                                      <p:cBhvr>
                                        <p:cTn id="22" fill="hold"/>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0" presetID="1" grpId="6" fill="hold">
                                  <p:stCondLst>
                                    <p:cond delay="0"/>
                                  </p:stCondLst>
                                  <p:iterate type="el" backwards="0">
                                    <p:tmAbs val="0"/>
                                  </p:iterate>
                                  <p:childTnLst>
                                    <p:set>
                                      <p:cBhvr>
                                        <p:cTn id="26" fill="hold"/>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2" grpId="2"/>
      <p:bldP build="whole" bldLvl="1" animBg="1" rev="0" advAuto="0" spid="90" grpId="4"/>
      <p:bldP build="whole" bldLvl="1" animBg="1" rev="0" advAuto="0" spid="95" grpId="3"/>
      <p:bldP build="whole" bldLvl="1" animBg="1" rev="0" advAuto="0" spid="94" grpId="1"/>
      <p:bldP build="whole" bldLvl="1" animBg="1" rev="0" advAuto="0" spid="91" grpId="6"/>
      <p:bldP build="whole" bldLvl="1" animBg="1" rev="0" advAuto="0" spid="93" grpId="5"/>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p>
            <a:pPr lvl="0">
              <a:defRPr sz="1800"/>
            </a:pPr>
            <a:r>
              <a:rPr sz="4200"/>
              <a:t>Experiment</a:t>
            </a:r>
          </a:p>
        </p:txBody>
      </p:sp>
      <p:pic>
        <p:nvPicPr>
          <p:cNvPr id="100" name="pasted-image.pdf"/>
          <p:cNvPicPr/>
          <p:nvPr/>
        </p:nvPicPr>
        <p:blipFill>
          <a:blip r:embed="rId3">
            <a:extLst/>
          </a:blip>
          <a:stretch>
            <a:fillRect/>
          </a:stretch>
        </p:blipFill>
        <p:spPr>
          <a:xfrm>
            <a:off x="1841500" y="2965450"/>
            <a:ext cx="9321800" cy="3822700"/>
          </a:xfrm>
          <a:prstGeom prst="rect">
            <a:avLst/>
          </a:prstGeom>
          <a:ln w="12700">
            <a:miter lim="400000"/>
          </a:ln>
        </p:spPr>
      </p:pic>
      <p:sp>
        <p:nvSpPr>
          <p:cNvPr id="101" name="Shape 101"/>
          <p:cNvSpPr/>
          <p:nvPr/>
        </p:nvSpPr>
        <p:spPr>
          <a:xfrm>
            <a:off x="5565968" y="7050460"/>
            <a:ext cx="9102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Test</a:t>
            </a:r>
          </a:p>
        </p:txBody>
      </p:sp>
      <p:sp>
        <p:nvSpPr>
          <p:cNvPr id="102" name="Shape 102"/>
          <p:cNvSpPr/>
          <p:nvPr/>
        </p:nvSpPr>
        <p:spPr>
          <a:xfrm>
            <a:off x="9192752" y="7050460"/>
            <a:ext cx="1545794"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Control</a:t>
            </a:r>
          </a:p>
        </p:txBody>
      </p:sp>
      <p:sp>
        <p:nvSpPr>
          <p:cNvPr id="103" name="Shape 103"/>
          <p:cNvSpPr/>
          <p:nvPr/>
        </p:nvSpPr>
        <p:spPr>
          <a:xfrm>
            <a:off x="3198928" y="8026399"/>
            <a:ext cx="7280454"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 = 91 (C = 30, ETL= 30, MTL = 31)</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prstGeom prst="rect">
            <a:avLst/>
          </a:prstGeom>
        </p:spPr>
        <p:txBody>
          <a:bodyPr/>
          <a:lstStyle/>
          <a:p>
            <a:pPr lvl="0">
              <a:defRPr sz="1800"/>
            </a:pPr>
            <a:r>
              <a:rPr sz="4200"/>
              <a:t>Transitivity</a:t>
            </a:r>
          </a:p>
        </p:txBody>
      </p:sp>
      <p:grpSp>
        <p:nvGrpSpPr>
          <p:cNvPr id="111" name="Group 111"/>
          <p:cNvGrpSpPr/>
          <p:nvPr/>
        </p:nvGrpSpPr>
        <p:grpSpPr>
          <a:xfrm>
            <a:off x="845991" y="2539710"/>
            <a:ext cx="11312818" cy="1601463"/>
            <a:chOff x="0" y="0"/>
            <a:chExt cx="11312816" cy="1601461"/>
          </a:xfrm>
        </p:grpSpPr>
        <p:pic>
          <p:nvPicPr>
            <p:cNvPr id="108" name="mars_bar.jpg"/>
            <p:cNvPicPr/>
            <p:nvPr/>
          </p:nvPicPr>
          <p:blipFill>
            <a:blip r:embed="rId3">
              <a:extLst/>
            </a:blip>
            <a:stretch>
              <a:fillRect/>
            </a:stretch>
          </p:blipFill>
          <p:spPr>
            <a:xfrm>
              <a:off x="0" y="143933"/>
              <a:ext cx="4649890" cy="1313595"/>
            </a:xfrm>
            <a:prstGeom prst="rect">
              <a:avLst/>
            </a:prstGeom>
            <a:ln w="12700" cap="flat">
              <a:noFill/>
              <a:miter lim="400000"/>
            </a:ln>
            <a:effectLst/>
          </p:spPr>
        </p:pic>
        <p:pic>
          <p:nvPicPr>
            <p:cNvPr id="109" name="Bounty-Wrapper-Small.jpg"/>
            <p:cNvPicPr/>
            <p:nvPr/>
          </p:nvPicPr>
          <p:blipFill>
            <a:blip r:embed="rId4">
              <a:extLst/>
            </a:blip>
            <a:stretch>
              <a:fillRect/>
            </a:stretch>
          </p:blipFill>
          <p:spPr>
            <a:xfrm>
              <a:off x="6642261" y="143933"/>
              <a:ext cx="4670556" cy="1313595"/>
            </a:xfrm>
            <a:prstGeom prst="rect">
              <a:avLst/>
            </a:prstGeom>
            <a:ln w="12700" cap="flat">
              <a:noFill/>
              <a:miter lim="400000"/>
            </a:ln>
            <a:effectLst/>
          </p:spPr>
        </p:pic>
        <p:sp>
          <p:nvSpPr>
            <p:cNvPr id="110" name="Shape 110"/>
            <p:cNvSpPr/>
            <p:nvPr/>
          </p:nvSpPr>
          <p:spPr>
            <a:xfrm>
              <a:off x="5213091" y="0"/>
              <a:ext cx="876301" cy="16014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0000"/>
              </a:lvl1pPr>
            </a:lstStyle>
            <a:p>
              <a:pPr lvl="0">
                <a:defRPr sz="1800"/>
              </a:pPr>
              <a:r>
                <a:rPr sz="10000"/>
                <a:t>&gt;</a:t>
              </a:r>
            </a:p>
          </p:txBody>
        </p:sp>
      </p:grpSp>
      <p:grpSp>
        <p:nvGrpSpPr>
          <p:cNvPr id="115" name="Group 115"/>
          <p:cNvGrpSpPr/>
          <p:nvPr/>
        </p:nvGrpSpPr>
        <p:grpSpPr>
          <a:xfrm>
            <a:off x="845991" y="4204586"/>
            <a:ext cx="11312818" cy="1601462"/>
            <a:chOff x="0" y="0"/>
            <a:chExt cx="11312816" cy="1601461"/>
          </a:xfrm>
        </p:grpSpPr>
        <p:pic>
          <p:nvPicPr>
            <p:cNvPr id="112" name="Bounty-Wrapper-Small.jpg"/>
            <p:cNvPicPr/>
            <p:nvPr/>
          </p:nvPicPr>
          <p:blipFill>
            <a:blip r:embed="rId4">
              <a:extLst/>
            </a:blip>
            <a:stretch>
              <a:fillRect/>
            </a:stretch>
          </p:blipFill>
          <p:spPr>
            <a:xfrm>
              <a:off x="0" y="206851"/>
              <a:ext cx="4670556" cy="1313595"/>
            </a:xfrm>
            <a:prstGeom prst="rect">
              <a:avLst/>
            </a:prstGeom>
            <a:ln w="12700" cap="flat">
              <a:noFill/>
              <a:miter lim="400000"/>
            </a:ln>
            <a:effectLst/>
          </p:spPr>
        </p:pic>
        <p:pic>
          <p:nvPicPr>
            <p:cNvPr id="113" name="300px-Rolo-Wrapper-Small.jpg"/>
            <p:cNvPicPr/>
            <p:nvPr/>
          </p:nvPicPr>
          <p:blipFill>
            <a:blip r:embed="rId5">
              <a:extLst/>
            </a:blip>
            <a:stretch>
              <a:fillRect/>
            </a:stretch>
          </p:blipFill>
          <p:spPr>
            <a:xfrm>
              <a:off x="6642261" y="342103"/>
              <a:ext cx="4670556" cy="1043091"/>
            </a:xfrm>
            <a:prstGeom prst="rect">
              <a:avLst/>
            </a:prstGeom>
            <a:ln w="12700" cap="flat">
              <a:noFill/>
              <a:miter lim="400000"/>
            </a:ln>
            <a:effectLst/>
          </p:spPr>
        </p:pic>
        <p:sp>
          <p:nvSpPr>
            <p:cNvPr id="114" name="Shape 114"/>
            <p:cNvSpPr/>
            <p:nvPr/>
          </p:nvSpPr>
          <p:spPr>
            <a:xfrm>
              <a:off x="5218258" y="0"/>
              <a:ext cx="876301" cy="16014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0000"/>
              </a:lvl1pPr>
            </a:lstStyle>
            <a:p>
              <a:pPr lvl="0">
                <a:defRPr sz="1800"/>
              </a:pPr>
              <a:r>
                <a:rPr sz="10000"/>
                <a:t>&gt;</a:t>
              </a:r>
            </a:p>
          </p:txBody>
        </p:sp>
      </p:grpSp>
      <p:grpSp>
        <p:nvGrpSpPr>
          <p:cNvPr id="119" name="Group 119"/>
          <p:cNvGrpSpPr/>
          <p:nvPr/>
        </p:nvGrpSpPr>
        <p:grpSpPr>
          <a:xfrm>
            <a:off x="845991" y="5869461"/>
            <a:ext cx="11312818" cy="1601463"/>
            <a:chOff x="0" y="0"/>
            <a:chExt cx="11312816" cy="1601461"/>
          </a:xfrm>
        </p:grpSpPr>
        <p:pic>
          <p:nvPicPr>
            <p:cNvPr id="116" name="300px-Rolo-Wrapper-Small.jpg"/>
            <p:cNvPicPr/>
            <p:nvPr/>
          </p:nvPicPr>
          <p:blipFill>
            <a:blip r:embed="rId5">
              <a:extLst/>
            </a:blip>
            <a:stretch>
              <a:fillRect/>
            </a:stretch>
          </p:blipFill>
          <p:spPr>
            <a:xfrm>
              <a:off x="6642261" y="405021"/>
              <a:ext cx="4670556" cy="1043091"/>
            </a:xfrm>
            <a:prstGeom prst="rect">
              <a:avLst/>
            </a:prstGeom>
            <a:ln w="12700" cap="flat">
              <a:noFill/>
              <a:miter lim="400000"/>
            </a:ln>
            <a:effectLst/>
          </p:spPr>
        </p:pic>
        <p:pic>
          <p:nvPicPr>
            <p:cNvPr id="117" name="mars_bar.jpg"/>
            <p:cNvPicPr/>
            <p:nvPr/>
          </p:nvPicPr>
          <p:blipFill>
            <a:blip r:embed="rId3">
              <a:extLst/>
            </a:blip>
            <a:stretch>
              <a:fillRect/>
            </a:stretch>
          </p:blipFill>
          <p:spPr>
            <a:xfrm>
              <a:off x="0" y="269769"/>
              <a:ext cx="4649890" cy="1313595"/>
            </a:xfrm>
            <a:prstGeom prst="rect">
              <a:avLst/>
            </a:prstGeom>
            <a:ln w="12700" cap="flat">
              <a:noFill/>
              <a:miter lim="400000"/>
            </a:ln>
            <a:effectLst/>
          </p:spPr>
        </p:pic>
        <p:sp>
          <p:nvSpPr>
            <p:cNvPr id="118" name="Shape 118"/>
            <p:cNvSpPr/>
            <p:nvPr/>
          </p:nvSpPr>
          <p:spPr>
            <a:xfrm>
              <a:off x="5213091" y="0"/>
              <a:ext cx="876301" cy="16014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0000"/>
              </a:lvl1pPr>
            </a:lstStyle>
            <a:p>
              <a:pPr lvl="0">
                <a:defRPr sz="1800"/>
              </a:pPr>
              <a:r>
                <a:rPr sz="10000"/>
                <a:t>&gt;</a:t>
              </a:r>
            </a:p>
          </p:txBody>
        </p:sp>
      </p:grpSp>
    </p:spTree>
  </p:cSld>
  <p:clrMapOvr>
    <a:masterClrMapping/>
  </p:clrMapOvr>
  <p:transitio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