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
  </p:handoutMasterIdLst>
  <p:sldIdLst>
    <p:sldId id="276" r:id="rId3"/>
    <p:sldId id="277" r:id="rId4"/>
    <p:sldId id="286" r:id="rId5"/>
  </p:sldIdLst>
  <p:sldSz cx="12192000" cy="6858000"/>
  <p:notesSz cx="6797675" cy="992632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6"/>
            <p14:sldId id="277"/>
            <p14:sldId id="28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p:scale>
          <a:sx n="125" d="100"/>
          <a:sy n="125" d="100"/>
        </p:scale>
        <p:origin x="192" y="222"/>
      </p:cViewPr>
      <p:guideLst>
        <p:guide orient="horz" pos="2147"/>
        <p:guide pos="381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08"/>
        <p:guide pos="21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nvGraphicFramePr>
        <p:xfrm>
          <a:off x="3323691" y="5758816"/>
          <a:ext cx="5544618" cy="259080"/>
        </p:xfrm>
        <a:graphic>
          <a:graphicData uri="http://schemas.openxmlformats.org/drawingml/2006/table">
            <a:tbl>
              <a:tblPr firstRow="1" bandRow="1">
                <a:tableStyleId>{5C22544A-7EE6-4342-B048-85BDC9FD1C3A}</a:tableStyleId>
              </a:tblPr>
              <a:tblGrid>
                <a:gridCol w="761023"/>
                <a:gridCol w="956719"/>
                <a:gridCol w="956719"/>
                <a:gridCol w="956719"/>
                <a:gridCol w="956719"/>
                <a:gridCol w="956719"/>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endParaRPr lang="ko-KR" altLang="en-US" dirty="0"/>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endParaRPr lang="ko-KR" altLang="en-US" dirty="0"/>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endParaRPr lang="ko-KR" altLang="en-US" dirty="0"/>
          </a:p>
        </p:txBody>
      </p:sp>
      <p:graphicFrame>
        <p:nvGraphicFramePr>
          <p:cNvPr id="2" name="표 1"/>
          <p:cNvGraphicFramePr>
            <a:graphicFrameLocks noGrp="1"/>
          </p:cNvGraphicFramePr>
          <p:nvPr userDrawn="1"/>
        </p:nvGraphicFramePr>
        <p:xfrm>
          <a:off x="431372" y="495402"/>
          <a:ext cx="10570691" cy="487680"/>
        </p:xfrm>
        <a:graphic>
          <a:graphicData uri="http://schemas.openxmlformats.org/drawingml/2006/table">
            <a:tbl>
              <a:tblPr firstRow="1" bandRow="1">
                <a:tableStyleId>{5C22544A-7EE6-4342-B048-85BDC9FD1C3A}</a:tableStyleId>
              </a:tblPr>
              <a:tblGrid>
                <a:gridCol w="10570691"/>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endParaRPr lang="ko-KR" altLang="en-US" dirty="0"/>
          </a:p>
        </p:txBody>
      </p:sp>
      <p:sp>
        <p:nvSpPr>
          <p:cNvPr id="8" name="Copyrights 2018  ©Petdoc.  All Rights Reserved."/>
          <p:cNvSpPr txBox="1"/>
          <p:nvPr userDrawn="1"/>
        </p:nvSpPr>
        <p:spPr>
          <a:xfrm>
            <a:off x="5175792" y="6454032"/>
            <a:ext cx="1936428" cy="110351"/>
          </a:xfrm>
          <a:prstGeom prst="rect">
            <a:avLst/>
          </a:prstGeom>
          <a:ln w="3175">
            <a:miter lim="400000"/>
          </a:ln>
        </p:spPr>
        <p:txBody>
          <a:bodyPr wrap="none" lIns="0" tIns="0" rIns="0" bIns="0">
            <a:spAutoFit/>
          </a:bodyPr>
          <a:lstStyle>
            <a:lvl1pPr defTabSz="503555">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endParaRPr sz="600" dirty="0">
              <a:solidFill>
                <a:srgbClr val="8D95A0"/>
              </a:solidFill>
            </a:endParaRPr>
          </a:p>
        </p:txBody>
      </p:sp>
      <p:sp>
        <p:nvSpPr>
          <p:cNvPr id="9" name="This report contains information that is confidential and proprietary to petdoc and is solely for the use of Petdoc personnel. No part of it may be used, circulated, quoted, or reproduced for distribution outside…"/>
          <p:cNvSpPr txBox="1"/>
          <p:nvPr userDrawn="1"/>
        </p:nvSpPr>
        <p:spPr>
          <a:xfrm>
            <a:off x="2847515" y="6115648"/>
            <a:ext cx="6496971" cy="230384"/>
          </a:xfrm>
          <a:prstGeom prst="rect">
            <a:avLst/>
          </a:prstGeom>
          <a:ln w="3175">
            <a:miter lim="400000"/>
          </a:ln>
        </p:spPr>
        <p:txBody>
          <a:bodyPr wrap="square" lIns="0" tIns="0" rIns="0" bIns="0">
            <a:spAutoFit/>
          </a:bodyPr>
          <a:lstStyle/>
          <a:p>
            <a:pPr algn="ctr" defTabSz="503555">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555">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endParaRPr lang="en-US" sz="600" dirty="0">
              <a:solidFill>
                <a:srgbClr val="8D95A0"/>
              </a:solidFill>
            </a:endParaRPr>
          </a:p>
        </p:txBody>
      </p:sp>
      <p:sp>
        <p:nvSpPr>
          <p:cNvPr id="13" name="Confidential"/>
          <p:cNvSpPr/>
          <p:nvPr userDrawn="1"/>
        </p:nvSpPr>
        <p:spPr>
          <a:xfrm>
            <a:off x="5492572" y="3249263"/>
            <a:ext cx="1302868" cy="359473"/>
          </a:xfrm>
          <a:prstGeom prst="rect">
            <a:avLst/>
          </a:prstGeom>
          <a:solidFill>
            <a:srgbClr val="FF5A5C"/>
          </a:solidFill>
          <a:ln w="12700">
            <a:miter lim="400000"/>
          </a:ln>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endParaRPr i="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p:cNvGraphicFramePr>
            <a:graphicFrameLocks noGrp="1"/>
          </p:cNvGraphicFramePr>
          <p:nvPr userDrawn="1"/>
        </p:nvGraphicFramePr>
        <p:xfrm>
          <a:off x="431372" y="495402"/>
          <a:ext cx="10570691" cy="487680"/>
        </p:xfrm>
        <a:graphic>
          <a:graphicData uri="http://schemas.openxmlformats.org/drawingml/2006/table">
            <a:tbl>
              <a:tblPr firstRow="1" bandRow="1">
                <a:tableStyleId>{5C22544A-7EE6-4342-B048-85BDC9FD1C3A}</a:tableStyleId>
              </a:tblPr>
              <a:tblGrid>
                <a:gridCol w="10570691"/>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tr>
            </a:tbl>
          </a:graphicData>
        </a:graphic>
      </p:graphicFrame>
      <p:sp>
        <p:nvSpPr>
          <p:cNvPr id="5" name="제목 개체 틀 9"/>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endParaRPr lang="ko-KR" altLang="en-US" dirty="0"/>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endParaRPr lang="ko-KR" altLang="en-US" dirty="0"/>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nvGraphicFramePr>
        <p:xfrm>
          <a:off x="47328" y="60081"/>
          <a:ext cx="12095665" cy="6399685"/>
        </p:xfrm>
        <a:graphic>
          <a:graphicData uri="http://schemas.openxmlformats.org/drawingml/2006/table">
            <a:tbl>
              <a:tblPr firstRow="1" bandRow="1">
                <a:tableStyleId>{5C22544A-7EE6-4342-B048-85BDC9FD1C3A}</a:tableStyleId>
              </a:tblPr>
              <a:tblGrid>
                <a:gridCol w="1152128"/>
                <a:gridCol w="2976331"/>
                <a:gridCol w="1055397"/>
                <a:gridCol w="3361093"/>
                <a:gridCol w="2370770"/>
                <a:gridCol w="555955"/>
                <a:gridCol w="623991"/>
              </a:tblGrid>
              <a:tr h="0">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cPr anchor="ctr">
                    <a:solidFill>
                      <a:schemeClr val="bg1">
                        <a:lumMod val="95000"/>
                      </a:schemeClr>
                    </a:solidFill>
                  </a:tcPr>
                </a:tc>
                <a:tc hMerge="1">
                  <a:tcPr anchor="ctr">
                    <a:solidFill>
                      <a:schemeClr val="bg1">
                        <a:lumMod val="95000"/>
                      </a:schemeClr>
                    </a:solidFill>
                  </a:tcPr>
                </a:tc>
                <a:tc hMerge="1">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cPr anchor="ctr">
                    <a:solidFill>
                      <a:schemeClr val="bg1">
                        <a:lumMod val="95000"/>
                      </a:schemeClr>
                    </a:solidFill>
                  </a:tcPr>
                </a:tc>
                <a:tc hMerge="1">
                  <a:tcPr anchor="ctr">
                    <a:solidFill>
                      <a:schemeClr val="bg1">
                        <a:lumMod val="95000"/>
                      </a:schemeClr>
                    </a:solidFill>
                  </a:tcPr>
                </a:tc>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endParaRPr lang="ko-KR" altLang="en-US" dirty="0"/>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anose="020B0604020202020204"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jpeg"/><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0" Type="http://schemas.openxmlformats.org/officeDocument/2006/relationships/notesSlide" Target="../notesSlides/notesSlide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서비스 개요</a:t>
            </a:r>
            <a:endParaRPr lang="ko-KR" altLang="en-US" dirty="0"/>
          </a:p>
        </p:txBody>
      </p:sp>
      <p:graphicFrame>
        <p:nvGraphicFramePr>
          <p:cNvPr id="3" name="표 2"/>
          <p:cNvGraphicFramePr>
            <a:graphicFrameLocks noGrp="1"/>
          </p:cNvGraphicFramePr>
          <p:nvPr/>
        </p:nvGraphicFramePr>
        <p:xfrm>
          <a:off x="1197870" y="1268760"/>
          <a:ext cx="9796258" cy="4991529"/>
        </p:xfrm>
        <a:graphic>
          <a:graphicData uri="http://schemas.openxmlformats.org/drawingml/2006/table">
            <a:tbl>
              <a:tblPr>
                <a:tableStyleId>{5C22544A-7EE6-4342-B048-85BDC9FD1C3A}</a:tableStyleId>
              </a:tblPr>
              <a:tblGrid>
                <a:gridCol w="1318078"/>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tblGrid>
              <a:tr h="260216">
                <a:tc>
                  <a:txBody>
                    <a:bodyPr/>
                    <a:lstStyle/>
                    <a:p>
                      <a:pPr algn="ctr" latinLnBrk="1"/>
                      <a:r>
                        <a:rPr lang="ko-KR" altLang="en-US" sz="1000" b="1" dirty="0">
                          <a:solidFill>
                            <a:schemeClr val="tx1"/>
                          </a:solidFill>
                        </a:rPr>
                        <a:t>구분</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ko-KR" altLang="en-US" sz="1000" b="1" dirty="0">
                          <a:solidFill>
                            <a:schemeClr val="tx1"/>
                          </a:solidFill>
                        </a:rPr>
                        <a:t>내용</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51915">
                <a:tc>
                  <a:txBody>
                    <a:bodyPr/>
                    <a:lstStyle/>
                    <a:p>
                      <a:pPr algn="ctr" latinLnBrk="1">
                        <a:lnSpc>
                          <a:spcPct val="120000"/>
                        </a:lnSpc>
                      </a:pPr>
                      <a:r>
                        <a:rPr lang="ko-KR" altLang="en-US" sz="900" dirty="0">
                          <a:solidFill>
                            <a:schemeClr val="tx1"/>
                          </a:solidFill>
                          <a:latin typeface="+mn-ea"/>
                          <a:ea typeface="+mn-ea"/>
                        </a:rPr>
                        <a:t>기획배경</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많은 사람들이 코로나 이후 배달 음식에 대한 의존도를 높여 영양 불균형을 초래하여 이러한 문제를 해결하기 위하여 기획하게 되었음</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04056">
                <a:tc>
                  <a:txBody>
                    <a:bodyPr/>
                    <a:lstStyle/>
                    <a:p>
                      <a:pPr algn="ctr" latinLnBrk="1">
                        <a:lnSpc>
                          <a:spcPct val="120000"/>
                        </a:lnSpc>
                      </a:pPr>
                      <a:r>
                        <a:rPr lang="ko-KR" altLang="en-US" sz="900" dirty="0">
                          <a:solidFill>
                            <a:schemeClr val="tx1"/>
                          </a:solidFill>
                          <a:latin typeface="+mn-ea"/>
                          <a:ea typeface="+mn-ea"/>
                        </a:rPr>
                        <a:t>기획목적</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1</a:t>
                      </a:r>
                      <a:r>
                        <a:rPr lang="ko-KR" altLang="en-US" sz="900" dirty="0">
                          <a:solidFill>
                            <a:schemeClr val="tx1"/>
                          </a:solidFill>
                          <a:latin typeface="+mn-ea"/>
                          <a:ea typeface="+mn-ea"/>
                        </a:rPr>
                        <a:t>인 기준 남성과</a:t>
                      </a:r>
                      <a:r>
                        <a:rPr lang="en-US" altLang="ko-KR" sz="900" dirty="0">
                          <a:solidFill>
                            <a:schemeClr val="tx1"/>
                          </a:solidFill>
                          <a:latin typeface="+mn-ea"/>
                          <a:ea typeface="+mn-ea"/>
                        </a:rPr>
                        <a:t> </a:t>
                      </a:r>
                      <a:r>
                        <a:rPr lang="ko-KR" altLang="en-US" sz="900" dirty="0">
                          <a:solidFill>
                            <a:schemeClr val="tx1"/>
                          </a:solidFill>
                          <a:latin typeface="+mn-ea"/>
                          <a:ea typeface="+mn-ea"/>
                        </a:rPr>
                        <a:t>여성의 활동량에 따른 적합한 영양소를 섭취하는 것</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04056">
                <a:tc>
                  <a:txBody>
                    <a:bodyPr/>
                    <a:lstStyle/>
                    <a:p>
                      <a:pPr algn="ctr" latinLnBrk="1">
                        <a:lnSpc>
                          <a:spcPct val="120000"/>
                        </a:lnSpc>
                      </a:pPr>
                      <a:r>
                        <a:rPr lang="ko-KR" altLang="en-US" sz="900" dirty="0">
                          <a:solidFill>
                            <a:schemeClr val="tx1"/>
                          </a:solidFill>
                          <a:latin typeface="+mn-ea"/>
                          <a:ea typeface="+mn-ea"/>
                        </a:rPr>
                        <a:t>기대효과</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단순한 영양소 뿐만 아닌 비만이나 여러 합병증을 예방하고 부족한 영양소를 매일 섭취할 수 있게 만드는 것</a:t>
                      </a:r>
                      <a:r>
                        <a:rPr lang="en-US" altLang="ko-KR" sz="900" dirty="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04056">
                <a:tc>
                  <a:txBody>
                    <a:bodyPr/>
                    <a:lstStyle/>
                    <a:p>
                      <a:pPr algn="ctr" latinLnBrk="1">
                        <a:lnSpc>
                          <a:spcPct val="120000"/>
                        </a:lnSpc>
                      </a:pPr>
                      <a:r>
                        <a:rPr lang="ko-KR" altLang="en-US" sz="900" dirty="0">
                          <a:solidFill>
                            <a:schemeClr val="tx1"/>
                          </a:solidFill>
                          <a:latin typeface="+mn-ea"/>
                          <a:ea typeface="+mn-ea"/>
                        </a:rPr>
                        <a:t>기능요약</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자신이 먹을 음식 사진을 찍은 후에 찍은 음식 사진을 </a:t>
                      </a:r>
                      <a:r>
                        <a:rPr lang="ko-KR" altLang="en-US" sz="900" dirty="0" err="1">
                          <a:solidFill>
                            <a:schemeClr val="tx1"/>
                          </a:solidFill>
                          <a:latin typeface="+mn-ea"/>
                          <a:ea typeface="+mn-ea"/>
                        </a:rPr>
                        <a:t>머신러닝으로</a:t>
                      </a:r>
                      <a:r>
                        <a:rPr lang="ko-KR" altLang="en-US" sz="900" dirty="0">
                          <a:solidFill>
                            <a:schemeClr val="tx1"/>
                          </a:solidFill>
                          <a:latin typeface="+mn-ea"/>
                          <a:ea typeface="+mn-ea"/>
                        </a:rPr>
                        <a:t> 분석하여 그 음식에 있는 영양소와 부족한 영양소를 나누어 부족한 영양소를 섭취할 음식을 간단히</a:t>
                      </a:r>
                      <a:r>
                        <a:rPr lang="en-US" altLang="ko-KR" sz="900" dirty="0">
                          <a:solidFill>
                            <a:schemeClr val="tx1"/>
                          </a:solidFill>
                          <a:latin typeface="+mn-ea"/>
                          <a:ea typeface="+mn-ea"/>
                        </a:rPr>
                        <a:t> </a:t>
                      </a:r>
                      <a:r>
                        <a:rPr lang="ko-KR" altLang="en-US" sz="900" dirty="0">
                          <a:solidFill>
                            <a:schemeClr val="tx1"/>
                          </a:solidFill>
                          <a:latin typeface="+mn-ea"/>
                          <a:ea typeface="+mn-ea"/>
                        </a:rPr>
                        <a:t>소개한다</a:t>
                      </a:r>
                      <a:r>
                        <a:rPr lang="en-US" altLang="ko-KR" sz="900" dirty="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504056">
                <a:tc>
                  <a:txBody>
                    <a:bodyPr/>
                    <a:lstStyle/>
                    <a:p>
                      <a:pPr algn="ctr" latinLnBrk="1">
                        <a:lnSpc>
                          <a:spcPct val="120000"/>
                        </a:lnSpc>
                      </a:pPr>
                      <a:r>
                        <a:rPr lang="ko-KR" altLang="en-US" sz="900" dirty="0">
                          <a:solidFill>
                            <a:schemeClr val="tx1"/>
                          </a:solidFill>
                          <a:latin typeface="+mn-ea"/>
                          <a:ea typeface="+mn-ea"/>
                        </a:rPr>
                        <a:t>기타사항</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ㅇㄴ</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291709">
                <a:tc rowSpan="2">
                  <a:txBody>
                    <a:bodyPr/>
                    <a:lstStyle/>
                    <a:p>
                      <a:pPr algn="ctr" latinLnBrk="1">
                        <a:lnSpc>
                          <a:spcPct val="120000"/>
                        </a:lnSpc>
                      </a:pPr>
                      <a:r>
                        <a:rPr lang="ko-KR" altLang="en-US" sz="900" dirty="0">
                          <a:solidFill>
                            <a:schemeClr val="tx1"/>
                          </a:solidFill>
                          <a:latin typeface="+mn-ea"/>
                          <a:ea typeface="+mn-ea"/>
                        </a:rPr>
                        <a:t>기획일정</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r>
              <a:tr h="291709">
                <a:tc vMerge="1">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237490">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r>
            </a:tbl>
          </a:graphicData>
        </a:graphic>
      </p:graphicFrame>
      <p:sp>
        <p:nvSpPr>
          <p:cNvPr id="5" name="TextBox 4"/>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fld>
            <a:endParaRPr lang="ko-KR" alt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Logic process</a:t>
            </a:r>
            <a:endParaRPr lang="ko-KR" altLang="en-US" dirty="0"/>
          </a:p>
        </p:txBody>
      </p:sp>
      <p:sp>
        <p:nvSpPr>
          <p:cNvPr id="3" name="순서도: 수행의 시작/종료 2"/>
          <p:cNvSpPr/>
          <p:nvPr/>
        </p:nvSpPr>
        <p:spPr>
          <a:xfrm>
            <a:off x="987774" y="101773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시작</a:t>
            </a:r>
            <a:endParaRPr lang="ko-KR" altLang="en-US" sz="800" dirty="0">
              <a:solidFill>
                <a:schemeClr val="tx1"/>
              </a:solidFill>
              <a:latin typeface="+mn-ea"/>
            </a:endParaRPr>
          </a:p>
        </p:txBody>
      </p:sp>
      <p:sp>
        <p:nvSpPr>
          <p:cNvPr id="4" name="순서도: 연결자 3"/>
          <p:cNvSpPr/>
          <p:nvPr/>
        </p:nvSpPr>
        <p:spPr>
          <a:xfrm>
            <a:off x="1199317" y="196720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로그인 </a:t>
            </a:r>
            <a:r>
              <a:rPr lang="ko-KR" altLang="en-US" sz="800" dirty="0" err="1">
                <a:solidFill>
                  <a:schemeClr val="tx1"/>
                </a:solidFill>
              </a:rPr>
              <a:t>성공시</a:t>
            </a:r>
            <a:endParaRPr lang="ko-KR" altLang="en-US" sz="800" dirty="0">
              <a:solidFill>
                <a:schemeClr val="tx1"/>
              </a:solidFill>
            </a:endParaRPr>
          </a:p>
        </p:txBody>
      </p:sp>
      <p:sp>
        <p:nvSpPr>
          <p:cNvPr id="5" name="순서도: 문서 4"/>
          <p:cNvSpPr/>
          <p:nvPr/>
        </p:nvSpPr>
        <p:spPr>
          <a:xfrm>
            <a:off x="2568140" y="203458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메인 페이지</a:t>
            </a:r>
            <a:endParaRPr lang="ko-KR" altLang="en-US" sz="800" dirty="0">
              <a:solidFill>
                <a:schemeClr val="tx1"/>
              </a:solidFill>
              <a:latin typeface="+mn-ea"/>
            </a:endParaRPr>
          </a:p>
        </p:txBody>
      </p:sp>
      <p:sp>
        <p:nvSpPr>
          <p:cNvPr id="6" name="순서도: 문서 5"/>
          <p:cNvSpPr/>
          <p:nvPr/>
        </p:nvSpPr>
        <p:spPr>
          <a:xfrm>
            <a:off x="2568140" y="302036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메인 페이지</a:t>
            </a:r>
            <a:endParaRPr lang="ko-KR" altLang="en-US" sz="800" dirty="0">
              <a:solidFill>
                <a:schemeClr val="tx1"/>
              </a:solidFill>
              <a:latin typeface="+mn-ea"/>
            </a:endParaRPr>
          </a:p>
        </p:txBody>
      </p:sp>
      <p:cxnSp>
        <p:nvCxnSpPr>
          <p:cNvPr id="10" name="직선 화살표 연결선 9"/>
          <p:cNvCxnSpPr>
            <a:stCxn id="3" idx="2"/>
          </p:cNvCxnSpPr>
          <p:nvPr/>
        </p:nvCxnSpPr>
        <p:spPr>
          <a:xfrm>
            <a:off x="1613829" y="128854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4" idx="6"/>
            <a:endCxn id="5" idx="1"/>
          </p:cNvCxnSpPr>
          <p:nvPr/>
        </p:nvCxnSpPr>
        <p:spPr>
          <a:xfrm flipV="1">
            <a:off x="2039898" y="2168607"/>
            <a:ext cx="528320" cy="1016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17" idx="4"/>
            <a:endCxn id="6" idx="0"/>
          </p:cNvCxnSpPr>
          <p:nvPr/>
        </p:nvCxnSpPr>
        <p:spPr>
          <a:xfrm>
            <a:off x="3193560" y="278499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3202058" y="3261659"/>
            <a:ext cx="0" cy="21995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p:cNvPicPr>
            <a:picLocks noChangeAspect="1"/>
          </p:cNvPicPr>
          <p:nvPr/>
        </p:nvPicPr>
        <p:blipFill rotWithShape="1">
          <a:blip r:embed="rId1" cstate="print">
            <a:extLst>
              <a:ext uri="{28A0092B-C50C-407E-A947-70E740481C1C}">
                <a14:useLocalDpi xmlns:a14="http://schemas.microsoft.com/office/drawing/2010/main" val="0"/>
              </a:ext>
            </a:extLst>
          </a:blip>
          <a:srcRect l="13423" t="13194" r="9391" b="26141"/>
          <a:stretch>
            <a:fillRect/>
          </a:stretch>
        </p:blipFill>
        <p:spPr>
          <a:xfrm>
            <a:off x="5599712" y="2677279"/>
            <a:ext cx="459859" cy="361426"/>
          </a:xfrm>
          <a:prstGeom prst="rect">
            <a:avLst/>
          </a:prstGeom>
        </p:spPr>
      </p:pic>
      <p:cxnSp>
        <p:nvCxnSpPr>
          <p:cNvPr id="16" name="연결선: 꺾임 15"/>
          <p:cNvCxnSpPr>
            <a:stCxn id="17" idx="5"/>
            <a:endCxn id="15" idx="0"/>
          </p:cNvCxnSpPr>
          <p:nvPr/>
        </p:nvCxnSpPr>
        <p:spPr>
          <a:xfrm>
            <a:off x="3693795" y="2649220"/>
            <a:ext cx="2135505" cy="27940"/>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p:cNvSpPr/>
          <p:nvPr/>
        </p:nvSpPr>
        <p:spPr>
          <a:xfrm>
            <a:off x="2568140" y="251418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음식 </a:t>
            </a:r>
            <a:endParaRPr lang="en-US" altLang="ko-KR" sz="800" dirty="0">
              <a:solidFill>
                <a:schemeClr val="tx1"/>
              </a:solidFill>
              <a:latin typeface="+mn-ea"/>
            </a:endParaRPr>
          </a:p>
          <a:p>
            <a:pPr algn="ctr">
              <a:lnSpc>
                <a:spcPct val="90000"/>
              </a:lnSpc>
            </a:pPr>
            <a:r>
              <a:rPr lang="ko-KR" altLang="en-US" sz="800" dirty="0">
                <a:solidFill>
                  <a:schemeClr val="tx1"/>
                </a:solidFill>
                <a:latin typeface="+mn-ea"/>
              </a:rPr>
              <a:t>사진찍기</a:t>
            </a:r>
            <a:endParaRPr lang="ko-KR" altLang="en-US" sz="800" dirty="0">
              <a:solidFill>
                <a:schemeClr val="tx1"/>
              </a:solidFill>
              <a:latin typeface="+mn-ea"/>
            </a:endParaRPr>
          </a:p>
        </p:txBody>
      </p:sp>
      <p:cxnSp>
        <p:nvCxnSpPr>
          <p:cNvPr id="18" name="직선 화살표 연결선 17"/>
          <p:cNvCxnSpPr>
            <a:stCxn id="5" idx="2"/>
            <a:endCxn id="17" idx="1"/>
          </p:cNvCxnSpPr>
          <p:nvPr/>
        </p:nvCxnSpPr>
        <p:spPr>
          <a:xfrm>
            <a:off x="3193560" y="228504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6096267" y="2629432"/>
            <a:ext cx="1845932" cy="583565"/>
          </a:xfrm>
          <a:prstGeom prst="rect">
            <a:avLst/>
          </a:prstGeom>
        </p:spPr>
        <p:txBody>
          <a:bodyPr wrap="square">
            <a:spAutoFit/>
          </a:bodyPr>
          <a:lstStyle/>
          <a:p>
            <a:pPr marL="171450" indent="-71755">
              <a:buFont typeface="Arial" panose="020B0604020202020204" pitchFamily="34" charset="0"/>
              <a:buChar char="•"/>
            </a:pPr>
            <a:r>
              <a:rPr lang="en-US" altLang="ko-KR" sz="800" dirty="0"/>
              <a:t>Input Information</a:t>
            </a:r>
            <a:endParaRPr lang="en-US" altLang="ko-KR" sz="800" dirty="0"/>
          </a:p>
          <a:p>
            <a:pPr marL="99695"/>
            <a:r>
              <a:rPr lang="en-US" altLang="ko-KR" sz="800" dirty="0"/>
              <a:t>  - </a:t>
            </a:r>
            <a:r>
              <a:rPr lang="ko-KR" altLang="en-US" sz="800" dirty="0"/>
              <a:t>저장된</a:t>
            </a:r>
            <a:r>
              <a:rPr lang="en-US" altLang="ko-KR" sz="800" dirty="0"/>
              <a:t> </a:t>
            </a:r>
            <a:r>
              <a:rPr lang="ko-KR" altLang="en-US" sz="800" dirty="0"/>
              <a:t>음식사진</a:t>
            </a:r>
            <a:r>
              <a:rPr lang="en-US" altLang="ko-KR" sz="800" dirty="0"/>
              <a:t> </a:t>
            </a:r>
            <a:r>
              <a:rPr lang="ko-KR" altLang="en-US" sz="800" dirty="0"/>
              <a:t>저장</a:t>
            </a:r>
            <a:endParaRPr lang="en-US" altLang="ko-KR" sz="800" dirty="0"/>
          </a:p>
          <a:p>
            <a:pPr marL="99695"/>
            <a:r>
              <a:rPr lang="en-US" altLang="ko-KR" sz="800" dirty="0"/>
              <a:t>  - </a:t>
            </a:r>
            <a:r>
              <a:rPr lang="ko-KR" altLang="en-US" sz="800" dirty="0"/>
              <a:t>음식사진</a:t>
            </a:r>
            <a:r>
              <a:rPr lang="en-US" altLang="ko-KR" sz="800" dirty="0"/>
              <a:t> </a:t>
            </a:r>
            <a:r>
              <a:rPr lang="ko-KR" altLang="en-US" sz="800" dirty="0"/>
              <a:t>머신러닝</a:t>
            </a:r>
            <a:r>
              <a:rPr lang="en-US" altLang="ko-KR" sz="800" dirty="0"/>
              <a:t> </a:t>
            </a:r>
            <a:r>
              <a:rPr lang="ko-KR" altLang="en-US" sz="800" dirty="0"/>
              <a:t>시작</a:t>
            </a:r>
            <a:endParaRPr lang="en-US" altLang="ko-KR" sz="800" dirty="0"/>
          </a:p>
          <a:p>
            <a:pPr marL="99695"/>
            <a:r>
              <a:rPr lang="en-US" altLang="ko-KR" sz="800" dirty="0"/>
              <a:t>  -</a:t>
            </a:r>
            <a:endParaRPr lang="en-US" altLang="ko-KR" sz="800" dirty="0"/>
          </a:p>
        </p:txBody>
      </p:sp>
      <p:sp>
        <p:nvSpPr>
          <p:cNvPr id="26" name="순서도: 판단 25"/>
          <p:cNvSpPr/>
          <p:nvPr/>
        </p:nvSpPr>
        <p:spPr>
          <a:xfrm>
            <a:off x="2593292" y="5523697"/>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결과 확인</a:t>
            </a:r>
            <a:endParaRPr lang="ko-KR" altLang="en-US" sz="750" dirty="0">
              <a:solidFill>
                <a:schemeClr val="tx1"/>
              </a:solidFill>
              <a:latin typeface="+mn-ea"/>
            </a:endParaRPr>
          </a:p>
        </p:txBody>
      </p:sp>
      <p:cxnSp>
        <p:nvCxnSpPr>
          <p:cNvPr id="27" name="직선 화살표 연결선 26"/>
          <p:cNvCxnSpPr/>
          <p:nvPr/>
        </p:nvCxnSpPr>
        <p:spPr>
          <a:xfrm flipH="1">
            <a:off x="3196497" y="5305314"/>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2235761" y="1548273"/>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문서 67"/>
          <p:cNvSpPr/>
          <p:nvPr/>
        </p:nvSpPr>
        <p:spPr>
          <a:xfrm>
            <a:off x="2790406" y="1430713"/>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회원가입</a:t>
            </a:r>
            <a:endParaRPr lang="ko-KR" altLang="en-US" sz="800" dirty="0">
              <a:solidFill>
                <a:schemeClr val="tx1"/>
              </a:solidFill>
              <a:latin typeface="+mn-ea"/>
            </a:endParaRPr>
          </a:p>
        </p:txBody>
      </p:sp>
      <p:cxnSp>
        <p:nvCxnSpPr>
          <p:cNvPr id="69" name="직선 화살표 연결선 68"/>
          <p:cNvCxnSpPr/>
          <p:nvPr/>
        </p:nvCxnSpPr>
        <p:spPr>
          <a:xfrm>
            <a:off x="4058124" y="1558785"/>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순서도: 문서 69"/>
          <p:cNvSpPr/>
          <p:nvPr/>
        </p:nvSpPr>
        <p:spPr>
          <a:xfrm>
            <a:off x="4605081" y="1430713"/>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로그인 페이지</a:t>
            </a:r>
            <a:endParaRPr lang="ko-KR" altLang="en-US" sz="800" dirty="0">
              <a:solidFill>
                <a:schemeClr val="tx1"/>
              </a:solidFill>
              <a:latin typeface="+mn-ea"/>
            </a:endParaRPr>
          </a:p>
        </p:txBody>
      </p:sp>
      <p:sp>
        <p:nvSpPr>
          <p:cNvPr id="71" name="순서도: 연결자 70"/>
          <p:cNvSpPr/>
          <p:nvPr/>
        </p:nvSpPr>
        <p:spPr>
          <a:xfrm>
            <a:off x="4809880" y="196720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로그인 </a:t>
            </a:r>
            <a:r>
              <a:rPr lang="ko-KR" altLang="en-US" sz="800" dirty="0" err="1">
                <a:solidFill>
                  <a:schemeClr val="tx1"/>
                </a:solidFill>
              </a:rPr>
              <a:t>성공시</a:t>
            </a:r>
            <a:endParaRPr lang="ko-KR" altLang="en-US" sz="800" dirty="0">
              <a:solidFill>
                <a:schemeClr val="tx1"/>
              </a:solidFill>
            </a:endParaRPr>
          </a:p>
        </p:txBody>
      </p:sp>
      <p:cxnSp>
        <p:nvCxnSpPr>
          <p:cNvPr id="72" name="직선 화살표 연결선 71"/>
          <p:cNvCxnSpPr>
            <a:stCxn id="70" idx="2"/>
            <a:endCxn id="71" idx="0"/>
          </p:cNvCxnSpPr>
          <p:nvPr/>
        </p:nvCxnSpPr>
        <p:spPr>
          <a:xfrm>
            <a:off x="5230495" y="1680845"/>
            <a:ext cx="0" cy="28638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3" name="직선 화살표 연결선 72"/>
          <p:cNvCxnSpPr>
            <a:stCxn id="71" idx="2"/>
            <a:endCxn id="5" idx="3"/>
          </p:cNvCxnSpPr>
          <p:nvPr/>
        </p:nvCxnSpPr>
        <p:spPr>
          <a:xfrm flipH="1" flipV="1">
            <a:off x="3818890" y="2168525"/>
            <a:ext cx="991235" cy="1016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2" name="직선 화살표 연결선 81"/>
          <p:cNvCxnSpPr>
            <a:stCxn id="87" idx="2"/>
            <a:endCxn id="7" idx="0"/>
          </p:cNvCxnSpPr>
          <p:nvPr/>
        </p:nvCxnSpPr>
        <p:spPr>
          <a:xfrm>
            <a:off x="3190240" y="4208145"/>
            <a:ext cx="3175" cy="22415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순서도: 문서 84"/>
          <p:cNvSpPr/>
          <p:nvPr/>
        </p:nvSpPr>
        <p:spPr>
          <a:xfrm>
            <a:off x="2566597" y="3476227"/>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다른 음식 등록하기</a:t>
            </a:r>
            <a:endParaRPr lang="ko-KR" altLang="en-US" sz="800" dirty="0">
              <a:solidFill>
                <a:schemeClr val="tx1"/>
              </a:solidFill>
              <a:latin typeface="+mn-ea"/>
            </a:endParaRPr>
          </a:p>
        </p:txBody>
      </p:sp>
      <p:cxnSp>
        <p:nvCxnSpPr>
          <p:cNvPr id="86" name="직선 화살표 연결선 85"/>
          <p:cNvCxnSpPr>
            <a:stCxn id="85" idx="2"/>
          </p:cNvCxnSpPr>
          <p:nvPr/>
        </p:nvCxnSpPr>
        <p:spPr>
          <a:xfrm>
            <a:off x="3192145" y="3726180"/>
            <a:ext cx="1270" cy="24511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문서 86"/>
          <p:cNvSpPr/>
          <p:nvPr/>
        </p:nvSpPr>
        <p:spPr>
          <a:xfrm>
            <a:off x="2564654" y="395786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업로드 페이지</a:t>
            </a:r>
            <a:endParaRPr lang="ko-KR" altLang="en-US" sz="800" dirty="0">
              <a:solidFill>
                <a:schemeClr val="tx1"/>
              </a:solidFill>
              <a:latin typeface="+mn-ea"/>
            </a:endParaRPr>
          </a:p>
        </p:txBody>
      </p:sp>
      <p:cxnSp>
        <p:nvCxnSpPr>
          <p:cNvPr id="102" name="연결선: 꺾임 101"/>
          <p:cNvCxnSpPr/>
          <p:nvPr/>
        </p:nvCxnSpPr>
        <p:spPr>
          <a:xfrm flipV="1">
            <a:off x="3818890" y="3038475"/>
            <a:ext cx="2010410" cy="986155"/>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06" name="그림 105"/>
          <p:cNvPicPr>
            <a:picLocks noChangeAspect="1"/>
          </p:cNvPicPr>
          <p:nvPr/>
        </p:nvPicPr>
        <p:blipFill rotWithShape="1">
          <a:blip r:embed="rId1" cstate="print">
            <a:extLst>
              <a:ext uri="{28A0092B-C50C-407E-A947-70E740481C1C}">
                <a14:useLocalDpi xmlns:a14="http://schemas.microsoft.com/office/drawing/2010/main" val="0"/>
              </a:ext>
            </a:extLst>
          </a:blip>
          <a:srcRect l="13423" t="13194" r="9391" b="26141"/>
          <a:stretch>
            <a:fillRect/>
          </a:stretch>
        </p:blipFill>
        <p:spPr>
          <a:xfrm>
            <a:off x="6600056" y="1034442"/>
            <a:ext cx="459859" cy="361426"/>
          </a:xfrm>
          <a:prstGeom prst="rect">
            <a:avLst/>
          </a:prstGeom>
        </p:spPr>
      </p:pic>
      <p:cxnSp>
        <p:nvCxnSpPr>
          <p:cNvPr id="107" name="연결선: 꺾임 106"/>
          <p:cNvCxnSpPr>
            <a:stCxn id="68" idx="0"/>
          </p:cNvCxnSpPr>
          <p:nvPr/>
        </p:nvCxnSpPr>
        <p:spPr>
          <a:xfrm rot="5400000" flipH="1" flipV="1">
            <a:off x="4872822" y="-296521"/>
            <a:ext cx="270238" cy="3184230"/>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연결선: 꺾임 109"/>
          <p:cNvCxnSpPr>
            <a:stCxn id="106" idx="2"/>
          </p:cNvCxnSpPr>
          <p:nvPr/>
        </p:nvCxnSpPr>
        <p:spPr>
          <a:xfrm rot="5400000">
            <a:off x="5855970" y="1203960"/>
            <a:ext cx="782955" cy="1165860"/>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p:nvPr/>
        </p:nvCxnSpPr>
        <p:spPr>
          <a:xfrm>
            <a:off x="3216714" y="5893855"/>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문서 35"/>
          <p:cNvSpPr/>
          <p:nvPr/>
        </p:nvSpPr>
        <p:spPr>
          <a:xfrm>
            <a:off x="2584015" y="5050058"/>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나의 </a:t>
            </a:r>
            <a:r>
              <a:rPr lang="ko-KR" altLang="en-US" sz="800" dirty="0" err="1">
                <a:solidFill>
                  <a:schemeClr val="tx1"/>
                </a:solidFill>
                <a:latin typeface="+mn-ea"/>
              </a:rPr>
              <a:t>피드</a:t>
            </a:r>
            <a:r>
              <a:rPr lang="ko-KR" altLang="en-US" sz="800" dirty="0">
                <a:solidFill>
                  <a:schemeClr val="tx1"/>
                </a:solidFill>
                <a:latin typeface="+mn-ea"/>
              </a:rPr>
              <a:t> 보기 페이지</a:t>
            </a:r>
            <a:endParaRPr lang="ko-KR" altLang="en-US" sz="800" dirty="0">
              <a:solidFill>
                <a:schemeClr val="tx1"/>
              </a:solidFill>
              <a:latin typeface="+mn-ea"/>
            </a:endParaRPr>
          </a:p>
        </p:txBody>
      </p:sp>
      <p:sp>
        <p:nvSpPr>
          <p:cNvPr id="37" name="순서도: 문서 36"/>
          <p:cNvSpPr/>
          <p:nvPr/>
        </p:nvSpPr>
        <p:spPr>
          <a:xfrm>
            <a:off x="2593292" y="6101207"/>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추천음식 보기 페이지</a:t>
            </a:r>
            <a:endParaRPr lang="ko-KR" altLang="en-US" sz="800" dirty="0">
              <a:solidFill>
                <a:schemeClr val="tx1"/>
              </a:solidFill>
              <a:latin typeface="+mn-ea"/>
            </a:endParaRPr>
          </a:p>
        </p:txBody>
      </p:sp>
      <p:cxnSp>
        <p:nvCxnSpPr>
          <p:cNvPr id="38" name="직선 화살표 연결선 37"/>
          <p:cNvCxnSpPr/>
          <p:nvPr/>
        </p:nvCxnSpPr>
        <p:spPr>
          <a:xfrm flipH="1">
            <a:off x="1636103" y="2235461"/>
            <a:ext cx="953379" cy="6384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문서 41"/>
          <p:cNvSpPr/>
          <p:nvPr/>
        </p:nvSpPr>
        <p:spPr>
          <a:xfrm>
            <a:off x="381001" y="2786413"/>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내 정보 페이지</a:t>
            </a:r>
            <a:endParaRPr lang="ko-KR" altLang="en-US" sz="800" dirty="0">
              <a:solidFill>
                <a:schemeClr val="tx1"/>
              </a:solidFill>
              <a:latin typeface="+mn-ea"/>
            </a:endParaRPr>
          </a:p>
        </p:txBody>
      </p:sp>
      <p:sp>
        <p:nvSpPr>
          <p:cNvPr id="7" name="순서도: 연결자 70"/>
          <p:cNvSpPr/>
          <p:nvPr/>
        </p:nvSpPr>
        <p:spPr>
          <a:xfrm>
            <a:off x="2773435" y="443227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ko-KR" altLang="en-US" sz="800" dirty="0">
                <a:solidFill>
                  <a:schemeClr val="tx1"/>
                </a:solidFill>
              </a:rPr>
              <a:t>머신</a:t>
            </a:r>
            <a:r>
              <a:rPr lang="ko-KR" altLang="en-US" sz="800" dirty="0">
                <a:solidFill>
                  <a:schemeClr val="tx1"/>
                </a:solidFill>
              </a:rPr>
              <a:t>러닝</a:t>
            </a:r>
            <a:endParaRPr lang="ko-KR" altLang="en-US" sz="800" dirty="0">
              <a:solidFill>
                <a:schemeClr val="tx1"/>
              </a:solidFill>
            </a:endParaRPr>
          </a:p>
        </p:txBody>
      </p:sp>
      <p:cxnSp>
        <p:nvCxnSpPr>
          <p:cNvPr id="8" name="직선 화살표 연결선 17"/>
          <p:cNvCxnSpPr/>
          <p:nvPr/>
        </p:nvCxnSpPr>
        <p:spPr>
          <a:xfrm>
            <a:off x="3200545" y="483520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 name="직사각형 20"/>
          <p:cNvSpPr/>
          <p:nvPr/>
        </p:nvSpPr>
        <p:spPr>
          <a:xfrm>
            <a:off x="7060197" y="1052727"/>
            <a:ext cx="1845932" cy="583565"/>
          </a:xfrm>
          <a:prstGeom prst="rect">
            <a:avLst/>
          </a:prstGeom>
        </p:spPr>
        <p:txBody>
          <a:bodyPr wrap="square">
            <a:spAutoFit/>
          </a:bodyPr>
          <a:p>
            <a:pPr marL="171450" indent="-71755">
              <a:buFont typeface="Arial" panose="020B0604020202020204" pitchFamily="34" charset="0"/>
              <a:buChar char="•"/>
            </a:pPr>
            <a:r>
              <a:rPr lang="en-US" altLang="ko-KR" sz="800" dirty="0"/>
              <a:t>Input Information</a:t>
            </a:r>
            <a:endParaRPr lang="en-US" altLang="ko-KR" sz="800" dirty="0"/>
          </a:p>
          <a:p>
            <a:pPr marL="99695"/>
            <a:r>
              <a:rPr lang="en-US" altLang="ko-KR" sz="800" dirty="0"/>
              <a:t>  - </a:t>
            </a:r>
            <a:r>
              <a:rPr lang="ko-KR" altLang="en-US" sz="800" dirty="0"/>
              <a:t>신규</a:t>
            </a:r>
            <a:r>
              <a:rPr lang="en-US" altLang="ko-KR" sz="800" dirty="0"/>
              <a:t> </a:t>
            </a:r>
            <a:r>
              <a:rPr lang="ko-KR" altLang="en-US" sz="800" dirty="0"/>
              <a:t>회원가입</a:t>
            </a:r>
            <a:r>
              <a:rPr lang="en-US" altLang="ko-KR" sz="800" dirty="0"/>
              <a:t> </a:t>
            </a:r>
            <a:r>
              <a:rPr lang="ko-KR" altLang="en-US" sz="800" dirty="0"/>
              <a:t>정보</a:t>
            </a:r>
            <a:r>
              <a:rPr lang="en-US" altLang="ko-KR" sz="800" dirty="0"/>
              <a:t> </a:t>
            </a:r>
            <a:r>
              <a:rPr lang="ko-KR" altLang="en-US" sz="800" dirty="0"/>
              <a:t>저장</a:t>
            </a:r>
            <a:endParaRPr lang="en-US" altLang="ko-KR" sz="800" dirty="0"/>
          </a:p>
          <a:p>
            <a:pPr marL="99695"/>
            <a:r>
              <a:rPr lang="en-US" altLang="ko-KR" sz="800" dirty="0"/>
              <a:t>  - </a:t>
            </a:r>
            <a:r>
              <a:rPr lang="ko-KR" altLang="en-US" sz="800" dirty="0"/>
              <a:t>로그인</a:t>
            </a:r>
            <a:r>
              <a:rPr lang="en-US" altLang="ko-KR" sz="800" dirty="0"/>
              <a:t> </a:t>
            </a:r>
            <a:r>
              <a:rPr lang="ko-KR" altLang="en-US" sz="800" dirty="0"/>
              <a:t>정보</a:t>
            </a:r>
            <a:r>
              <a:rPr lang="en-US" altLang="ko-KR" sz="800" dirty="0"/>
              <a:t> </a:t>
            </a:r>
            <a:r>
              <a:rPr lang="ko-KR" altLang="en-US" sz="800" dirty="0"/>
              <a:t>저장</a:t>
            </a:r>
            <a:endParaRPr lang="en-US" altLang="ko-KR" sz="800" dirty="0"/>
          </a:p>
          <a:p>
            <a:pPr marL="99695"/>
            <a:r>
              <a:rPr lang="en-US" altLang="ko-KR" sz="800" dirty="0"/>
              <a:t>  -</a:t>
            </a:r>
            <a:endParaRPr lang="en-US" altLang="ko-KR" sz="800" dirty="0"/>
          </a:p>
        </p:txBody>
      </p:sp>
      <p:cxnSp>
        <p:nvCxnSpPr>
          <p:cNvPr id="22" name="연결선: 꺾임 101"/>
          <p:cNvCxnSpPr>
            <a:endCxn id="7" idx="6"/>
          </p:cNvCxnSpPr>
          <p:nvPr/>
        </p:nvCxnSpPr>
        <p:spPr>
          <a:xfrm rot="10800000" flipV="1">
            <a:off x="3613785" y="2920365"/>
            <a:ext cx="2263140" cy="1723390"/>
          </a:xfrm>
          <a:prstGeom prst="bentConnector3">
            <a:avLst>
              <a:gd name="adj1" fmla="val -11784"/>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순서도: 문서 5"/>
          <p:cNvSpPr/>
          <p:nvPr/>
        </p:nvSpPr>
        <p:spPr>
          <a:xfrm>
            <a:off x="975560" y="1485566"/>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ko-KR" altLang="en-US" sz="800" dirty="0">
                <a:solidFill>
                  <a:schemeClr val="tx1"/>
                </a:solidFill>
                <a:latin typeface="+mn-ea"/>
              </a:rPr>
              <a:t>로</a:t>
            </a:r>
            <a:r>
              <a:rPr lang="ko-KR" altLang="en-US" sz="800" dirty="0">
                <a:solidFill>
                  <a:schemeClr val="tx1"/>
                </a:solidFill>
                <a:latin typeface="+mn-ea"/>
              </a:rPr>
              <a:t>그인 페이지</a:t>
            </a:r>
            <a:endParaRPr lang="ko-KR" altLang="en-US" sz="800" dirty="0">
              <a:solidFill>
                <a:schemeClr val="tx1"/>
              </a:solidFill>
              <a:latin typeface="+mn-ea"/>
            </a:endParaRPr>
          </a:p>
        </p:txBody>
      </p:sp>
      <p:cxnSp>
        <p:nvCxnSpPr>
          <p:cNvPr id="24" name="직선 화살표 연결선 17"/>
          <p:cNvCxnSpPr/>
          <p:nvPr/>
        </p:nvCxnSpPr>
        <p:spPr>
          <a:xfrm>
            <a:off x="1600980" y="1738306"/>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문서 41"/>
          <p:cNvSpPr/>
          <p:nvPr/>
        </p:nvSpPr>
        <p:spPr>
          <a:xfrm>
            <a:off x="381001" y="3235993"/>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ko-KR" altLang="en-US" sz="800" dirty="0">
                <a:solidFill>
                  <a:schemeClr val="tx1"/>
                </a:solidFill>
                <a:latin typeface="+mn-ea"/>
              </a:rPr>
              <a:t>저장한</a:t>
            </a:r>
            <a:r>
              <a:rPr lang="en-US" altLang="ko-KR" sz="800" dirty="0">
                <a:solidFill>
                  <a:schemeClr val="tx1"/>
                </a:solidFill>
                <a:latin typeface="+mn-ea"/>
              </a:rPr>
              <a:t> </a:t>
            </a:r>
            <a:r>
              <a:rPr lang="ko-KR" altLang="en-US" sz="800" dirty="0">
                <a:solidFill>
                  <a:schemeClr val="tx1"/>
                </a:solidFill>
                <a:latin typeface="+mn-ea"/>
              </a:rPr>
              <a:t>피드</a:t>
            </a:r>
            <a:r>
              <a:rPr lang="en-US" altLang="ko-KR" sz="800" dirty="0">
                <a:solidFill>
                  <a:schemeClr val="tx1"/>
                </a:solidFill>
                <a:latin typeface="+mn-ea"/>
              </a:rPr>
              <a:t> </a:t>
            </a:r>
            <a:r>
              <a:rPr lang="ko-KR" altLang="en-US" sz="800" dirty="0">
                <a:solidFill>
                  <a:schemeClr val="tx1"/>
                </a:solidFill>
                <a:latin typeface="+mn-ea"/>
              </a:rPr>
              <a:t>페이지</a:t>
            </a:r>
            <a:endParaRPr lang="ko-KR" altLang="en-US" sz="800" dirty="0">
              <a:solidFill>
                <a:schemeClr val="tx1"/>
              </a:solidFill>
              <a:latin typeface="+mn-ea"/>
            </a:endParaRPr>
          </a:p>
        </p:txBody>
      </p:sp>
      <p:cxnSp>
        <p:nvCxnSpPr>
          <p:cNvPr id="28" name="직선 화살표 연결선 37"/>
          <p:cNvCxnSpPr>
            <a:endCxn id="25" idx="3"/>
          </p:cNvCxnSpPr>
          <p:nvPr/>
        </p:nvCxnSpPr>
        <p:spPr>
          <a:xfrm flipH="1">
            <a:off x="1631950" y="2277110"/>
            <a:ext cx="1080135" cy="10941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푸포AI] 추천 음식 보기"/>
          <p:cNvPicPr/>
          <p:nvPr/>
        </p:nvPicPr>
        <p:blipFill>
          <a:blip r:embed="rId1"/>
          <a:stretch>
            <a:fillRect/>
          </a:stretch>
        </p:blipFill>
        <p:spPr>
          <a:xfrm>
            <a:off x="10028555" y="3789680"/>
            <a:ext cx="1800000" cy="2880000"/>
          </a:xfrm>
          <a:prstGeom prst="rect">
            <a:avLst/>
          </a:prstGeom>
          <a:ln>
            <a:solidFill>
              <a:schemeClr val="tx1"/>
            </a:solidFill>
          </a:ln>
        </p:spPr>
      </p:pic>
      <p:pic>
        <p:nvPicPr>
          <p:cNvPr id="43" name="Picture 42" descr="[푸포AI] 지난 분석 보기"/>
          <p:cNvPicPr/>
          <p:nvPr/>
        </p:nvPicPr>
        <p:blipFill>
          <a:blip r:embed="rId2"/>
          <a:stretch>
            <a:fillRect/>
          </a:stretch>
        </p:blipFill>
        <p:spPr>
          <a:xfrm>
            <a:off x="6024245" y="765175"/>
            <a:ext cx="1800000" cy="2880000"/>
          </a:xfrm>
          <a:prstGeom prst="rect">
            <a:avLst/>
          </a:prstGeom>
          <a:ln>
            <a:solidFill>
              <a:schemeClr val="tx1"/>
            </a:solidFill>
          </a:ln>
        </p:spPr>
      </p:pic>
      <p:pic>
        <p:nvPicPr>
          <p:cNvPr id="40" name="Picture 39" descr="[푸포AI] 내 정보 보기"/>
          <p:cNvPicPr/>
          <p:nvPr/>
        </p:nvPicPr>
        <p:blipFill>
          <a:blip r:embed="rId3"/>
          <a:stretch>
            <a:fillRect/>
          </a:stretch>
        </p:blipFill>
        <p:spPr>
          <a:xfrm>
            <a:off x="4051935" y="765175"/>
            <a:ext cx="1800000" cy="2880000"/>
          </a:xfrm>
          <a:prstGeom prst="rect">
            <a:avLst/>
          </a:prstGeom>
          <a:ln>
            <a:solidFill>
              <a:schemeClr val="tx1"/>
            </a:solidFill>
          </a:ln>
        </p:spPr>
      </p:pic>
      <p:pic>
        <p:nvPicPr>
          <p:cNvPr id="15" name="Picture 14" descr="[푸포AI] 나의 피드 보기"/>
          <p:cNvPicPr/>
          <p:nvPr/>
        </p:nvPicPr>
        <p:blipFill>
          <a:blip r:embed="rId4"/>
          <a:stretch>
            <a:fillRect/>
          </a:stretch>
        </p:blipFill>
        <p:spPr>
          <a:xfrm>
            <a:off x="8012430" y="3786505"/>
            <a:ext cx="1800000" cy="2880000"/>
          </a:xfrm>
          <a:prstGeom prst="rect">
            <a:avLst/>
          </a:prstGeom>
          <a:ln>
            <a:solidFill>
              <a:schemeClr val="tx1"/>
            </a:solidFill>
          </a:ln>
        </p:spPr>
      </p:pic>
      <p:pic>
        <p:nvPicPr>
          <p:cNvPr id="14" name="Picture 13" descr="[푸포AI] 업로드 페이지"/>
          <p:cNvPicPr/>
          <p:nvPr/>
        </p:nvPicPr>
        <p:blipFill>
          <a:blip r:embed="rId5"/>
          <a:stretch>
            <a:fillRect/>
          </a:stretch>
        </p:blipFill>
        <p:spPr>
          <a:xfrm>
            <a:off x="6024245" y="3789045"/>
            <a:ext cx="1800000" cy="2880000"/>
          </a:xfrm>
          <a:prstGeom prst="rect">
            <a:avLst/>
          </a:prstGeom>
          <a:ln>
            <a:solidFill>
              <a:schemeClr val="tx1"/>
            </a:solidFill>
          </a:ln>
          <a:effectLst/>
        </p:spPr>
      </p:pic>
      <p:pic>
        <p:nvPicPr>
          <p:cNvPr id="10" name="Picture 9" descr="[푸포AI] 메인 페이지"/>
          <p:cNvPicPr/>
          <p:nvPr/>
        </p:nvPicPr>
        <p:blipFill>
          <a:blip r:embed="rId6"/>
          <a:stretch>
            <a:fillRect/>
          </a:stretch>
        </p:blipFill>
        <p:spPr>
          <a:xfrm>
            <a:off x="4051935" y="3786505"/>
            <a:ext cx="1800000" cy="2880000"/>
          </a:xfrm>
          <a:prstGeom prst="rect">
            <a:avLst/>
          </a:prstGeom>
          <a:ln>
            <a:solidFill>
              <a:schemeClr val="tx1"/>
            </a:solidFill>
          </a:ln>
        </p:spPr>
      </p:pic>
      <p:pic>
        <p:nvPicPr>
          <p:cNvPr id="20" name="Picture 19" descr="[푸포AI] 회원가입 페이지"/>
          <p:cNvPicPr/>
          <p:nvPr/>
        </p:nvPicPr>
        <p:blipFill>
          <a:blip r:embed="rId7"/>
          <a:stretch>
            <a:fillRect/>
          </a:stretch>
        </p:blipFill>
        <p:spPr>
          <a:xfrm>
            <a:off x="2035175" y="3789045"/>
            <a:ext cx="1800000" cy="2880000"/>
          </a:xfrm>
          <a:prstGeom prst="rect">
            <a:avLst/>
          </a:prstGeom>
          <a:ln>
            <a:solidFill>
              <a:schemeClr val="tx1"/>
            </a:solidFill>
          </a:ln>
        </p:spPr>
      </p:pic>
      <p:pic>
        <p:nvPicPr>
          <p:cNvPr id="19" name="Picture 18" descr="[푸포AI] 로그인 페이지"/>
          <p:cNvPicPr/>
          <p:nvPr/>
        </p:nvPicPr>
        <p:blipFill>
          <a:blip r:embed="rId8"/>
          <a:stretch>
            <a:fillRect/>
          </a:stretch>
        </p:blipFill>
        <p:spPr>
          <a:xfrm>
            <a:off x="91440" y="3786505"/>
            <a:ext cx="1800000" cy="2880000"/>
          </a:xfrm>
          <a:prstGeom prst="rect">
            <a:avLst/>
          </a:prstGeom>
          <a:ln>
            <a:solidFill>
              <a:schemeClr val="tx1"/>
            </a:solidFill>
          </a:ln>
        </p:spPr>
      </p:pic>
      <p:cxnSp>
        <p:nvCxnSpPr>
          <p:cNvPr id="88" name="연결선: 꺾임 87"/>
          <p:cNvCxnSpPr>
            <a:stCxn id="53" idx="3"/>
            <a:endCxn id="54" idx="1"/>
          </p:cNvCxnSpPr>
          <p:nvPr/>
        </p:nvCxnSpPr>
        <p:spPr>
          <a:xfrm flipV="1">
            <a:off x="9610090" y="4113530"/>
            <a:ext cx="662305" cy="2087880"/>
          </a:xfrm>
          <a:prstGeom prst="bentConnector3">
            <a:avLst>
              <a:gd name="adj1" fmla="val 50048"/>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21" name="Text Box 20"/>
          <p:cNvSpPr txBox="1"/>
          <p:nvPr/>
        </p:nvSpPr>
        <p:spPr>
          <a:xfrm>
            <a:off x="424815" y="332740"/>
            <a:ext cx="5642610" cy="645160"/>
          </a:xfrm>
          <a:prstGeom prst="rect">
            <a:avLst/>
          </a:prstGeom>
          <a:noFill/>
        </p:spPr>
        <p:txBody>
          <a:bodyPr wrap="square" rtlCol="0">
            <a:spAutoFit/>
          </a:bodyPr>
          <a:p>
            <a:r>
              <a:rPr lang="ko-KR" altLang="en-US" sz="3600" b="1"/>
              <a:t>와이어프</a:t>
            </a:r>
            <a:r>
              <a:rPr lang="ko-KR" altLang="en-US" sz="3600" b="1"/>
              <a:t>레임</a:t>
            </a:r>
            <a:endParaRPr lang="ko-KR" altLang="en-US" sz="3600" b="1"/>
          </a:p>
        </p:txBody>
      </p:sp>
      <p:cxnSp>
        <p:nvCxnSpPr>
          <p:cNvPr id="22" name="연결선: 꺾임 87"/>
          <p:cNvCxnSpPr>
            <a:stCxn id="46" idx="3"/>
            <a:endCxn id="47" idx="1"/>
          </p:cNvCxnSpPr>
          <p:nvPr/>
        </p:nvCxnSpPr>
        <p:spPr>
          <a:xfrm flipV="1">
            <a:off x="3489325" y="4185920"/>
            <a:ext cx="662305" cy="2303780"/>
          </a:xfrm>
          <a:prstGeom prst="bentConnector3">
            <a:avLst>
              <a:gd name="adj1" fmla="val 68072"/>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3" name="연결선: 꺾임 87"/>
          <p:cNvCxnSpPr>
            <a:stCxn id="48" idx="3"/>
            <a:endCxn id="49" idx="1"/>
          </p:cNvCxnSpPr>
          <p:nvPr/>
        </p:nvCxnSpPr>
        <p:spPr>
          <a:xfrm flipV="1">
            <a:off x="5577205" y="4329430"/>
            <a:ext cx="518795" cy="2160270"/>
          </a:xfrm>
          <a:prstGeom prst="bentConnector3">
            <a:avLst>
              <a:gd name="adj1" fmla="val 67564"/>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5" name="연결선: 꺾임 87"/>
          <p:cNvCxnSpPr/>
          <p:nvPr/>
        </p:nvCxnSpPr>
        <p:spPr>
          <a:xfrm flipV="1">
            <a:off x="7593330" y="4292600"/>
            <a:ext cx="518795" cy="1584325"/>
          </a:xfrm>
          <a:prstGeom prst="bentConnector3">
            <a:avLst>
              <a:gd name="adj1" fmla="val 62913"/>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6" name="연결선: 꺾임 87"/>
          <p:cNvCxnSpPr>
            <a:stCxn id="44" idx="3"/>
            <a:endCxn id="45" idx="1"/>
          </p:cNvCxnSpPr>
          <p:nvPr/>
        </p:nvCxnSpPr>
        <p:spPr>
          <a:xfrm>
            <a:off x="1760855" y="5337175"/>
            <a:ext cx="518795" cy="1152525"/>
          </a:xfrm>
          <a:prstGeom prst="bentConnector3">
            <a:avLst>
              <a:gd name="adj1" fmla="val 50061"/>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41" name="연결선: 꺾임 87"/>
          <p:cNvCxnSpPr>
            <a:stCxn id="57" idx="0"/>
            <a:endCxn id="58" idx="1"/>
          </p:cNvCxnSpPr>
          <p:nvPr/>
        </p:nvCxnSpPr>
        <p:spPr>
          <a:xfrm rot="16200000" flipV="1">
            <a:off x="3295333" y="2017713"/>
            <a:ext cx="2915920" cy="1058545"/>
          </a:xfrm>
          <a:prstGeom prst="bentConnector4">
            <a:avLst>
              <a:gd name="adj1" fmla="val 10235"/>
              <a:gd name="adj2" fmla="val 128194"/>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59" name="연결선: 꺾임 87"/>
          <p:cNvCxnSpPr>
            <a:stCxn id="62" idx="3"/>
            <a:endCxn id="60" idx="1"/>
          </p:cNvCxnSpPr>
          <p:nvPr/>
        </p:nvCxnSpPr>
        <p:spPr>
          <a:xfrm flipV="1">
            <a:off x="5676900" y="1222375"/>
            <a:ext cx="433705" cy="3024505"/>
          </a:xfrm>
          <a:prstGeom prst="bentConnector3">
            <a:avLst>
              <a:gd name="adj1" fmla="val 62079"/>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3" name="연결선: 꺾임 87"/>
          <p:cNvCxnSpPr>
            <a:stCxn id="74" idx="2"/>
            <a:endCxn id="73" idx="1"/>
          </p:cNvCxnSpPr>
          <p:nvPr/>
        </p:nvCxnSpPr>
        <p:spPr>
          <a:xfrm rot="5400000" flipH="1" flipV="1">
            <a:off x="6724015" y="4888230"/>
            <a:ext cx="101600" cy="2675890"/>
          </a:xfrm>
          <a:prstGeom prst="bentConnector4">
            <a:avLst>
              <a:gd name="adj1" fmla="val -457500"/>
              <a:gd name="adj2" fmla="val 54034"/>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4" name="연결선: 꺾임 87"/>
          <p:cNvCxnSpPr/>
          <p:nvPr/>
        </p:nvCxnSpPr>
        <p:spPr>
          <a:xfrm rot="5400000" flipV="1">
            <a:off x="5015865" y="5013325"/>
            <a:ext cx="504190" cy="504190"/>
          </a:xfrm>
          <a:prstGeom prst="bentConnector3">
            <a:avLst>
              <a:gd name="adj1" fmla="val 50126"/>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5" name="연결선: 꺾임 87"/>
          <p:cNvCxnSpPr>
            <a:stCxn id="70" idx="3"/>
            <a:endCxn id="68" idx="1"/>
          </p:cNvCxnSpPr>
          <p:nvPr/>
        </p:nvCxnSpPr>
        <p:spPr>
          <a:xfrm flipV="1">
            <a:off x="1631315" y="4060825"/>
            <a:ext cx="2448560" cy="1023620"/>
          </a:xfrm>
          <a:prstGeom prst="bentConnector3">
            <a:avLst>
              <a:gd name="adj1" fmla="val 13563"/>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6" name="연결선: 꺾임 87"/>
          <p:cNvCxnSpPr>
            <a:stCxn id="75" idx="2"/>
            <a:endCxn id="76" idx="0"/>
          </p:cNvCxnSpPr>
          <p:nvPr/>
        </p:nvCxnSpPr>
        <p:spPr>
          <a:xfrm rot="5400000">
            <a:off x="5733415" y="3196590"/>
            <a:ext cx="320675" cy="865505"/>
          </a:xfrm>
          <a:prstGeom prst="bentConnector3">
            <a:avLst>
              <a:gd name="adj1" fmla="val 50099"/>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67" name="연결선: 꺾임 87"/>
          <p:cNvCxnSpPr>
            <a:endCxn id="72" idx="2"/>
          </p:cNvCxnSpPr>
          <p:nvPr/>
        </p:nvCxnSpPr>
        <p:spPr>
          <a:xfrm rot="10800000">
            <a:off x="6722745" y="5412740"/>
            <a:ext cx="453390" cy="176530"/>
          </a:xfrm>
          <a:prstGeom prst="bentConnector2">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77" name="연결선: 꺾임 87"/>
          <p:cNvCxnSpPr>
            <a:stCxn id="85" idx="2"/>
            <a:endCxn id="86" idx="2"/>
          </p:cNvCxnSpPr>
          <p:nvPr/>
        </p:nvCxnSpPr>
        <p:spPr>
          <a:xfrm rot="5400000">
            <a:off x="6684963" y="4842193"/>
            <a:ext cx="177165" cy="3470910"/>
          </a:xfrm>
          <a:prstGeom prst="bentConnector3">
            <a:avLst>
              <a:gd name="adj1" fmla="val 207168"/>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78" name="연결선: 꺾임 87"/>
          <p:cNvCxnSpPr>
            <a:stCxn id="79" idx="2"/>
            <a:endCxn id="83" idx="2"/>
          </p:cNvCxnSpPr>
          <p:nvPr/>
        </p:nvCxnSpPr>
        <p:spPr>
          <a:xfrm rot="5400000">
            <a:off x="7502525" y="3809365"/>
            <a:ext cx="97155" cy="5616575"/>
          </a:xfrm>
          <a:prstGeom prst="bentConnector3">
            <a:avLst>
              <a:gd name="adj1" fmla="val 228758"/>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87" name="연결선: 꺾임 87"/>
          <p:cNvCxnSpPr/>
          <p:nvPr/>
        </p:nvCxnSpPr>
        <p:spPr>
          <a:xfrm>
            <a:off x="4584065" y="3573145"/>
            <a:ext cx="0" cy="360045"/>
          </a:xfrm>
          <a:prstGeom prst="straightConnector1">
            <a:avLst/>
          </a:prstGeom>
          <a:ln>
            <a:solidFill>
              <a:schemeClr val="accent2">
                <a:lumMod val="75000"/>
              </a:schemeClr>
            </a:solidFill>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Tie</Template>
  <TotalTime>0</TotalTime>
  <Words>8458</Words>
  <Application>WPS Presentation</Application>
  <PresentationFormat>와이드스크린</PresentationFormat>
  <Paragraphs>561</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SF Pro Text Regular</vt:lpstr>
      <vt:lpstr>Segoe Print</vt:lpstr>
      <vt:lpstr>SF Pro Text Medium</vt:lpstr>
      <vt:lpstr>맑은 고딕</vt:lpstr>
      <vt:lpstr>Microsoft YaHei</vt:lpstr>
      <vt:lpstr>Arial Unicode MS</vt:lpstr>
      <vt:lpstr>Office 테마</vt:lpstr>
      <vt:lpstr>서비스 개요</vt:lpstr>
      <vt:lpstr>Logic process</vt:lpstr>
      <vt:lpstr>추천음식, 저장한 피드 다시 보기</vt:lpstr>
    </vt:vector>
  </TitlesOfParts>
  <LinksUpToDate>false</LinksUpToDate>
  <SharedDoc>false</SharedDoc>
  <HyperlinksChanged>false</HyperlinksChanged>
  <AppVersion>14.0000</AppVersion>
  <HyperlinkBase>http://www.yamestyle.com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donn1</cp:lastModifiedBy>
  <cp:revision>110</cp:revision>
  <cp:lastPrinted>2019-05-29T05:54:00Z</cp:lastPrinted>
  <dcterms:created xsi:type="dcterms:W3CDTF">2019-03-11T07:43:00Z</dcterms:created>
  <dcterms:modified xsi:type="dcterms:W3CDTF">2022-05-09T07:08:58Z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6F51211A4FF740FD853D6B12A208D5BB</vt:lpwstr>
  </property>
  <property fmtid="{D5CDD505-2E9C-101B-9397-08002B2CF9AE}" pid="3" name="KSOProductBuildVer">
    <vt:lpwstr>1033-11.2.0.11074</vt:lpwstr>
  </property>
</Properties>
</file>