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26"/>
  </p:notesMasterIdLst>
  <p:sldIdLst>
    <p:sldId id="266" r:id="rId2"/>
    <p:sldId id="275" r:id="rId3"/>
    <p:sldId id="267" r:id="rId4"/>
    <p:sldId id="268" r:id="rId5"/>
    <p:sldId id="278" r:id="rId6"/>
    <p:sldId id="269" r:id="rId7"/>
    <p:sldId id="270" r:id="rId8"/>
    <p:sldId id="271" r:id="rId9"/>
    <p:sldId id="272" r:id="rId10"/>
    <p:sldId id="279" r:id="rId11"/>
    <p:sldId id="280" r:id="rId12"/>
    <p:sldId id="281" r:id="rId13"/>
    <p:sldId id="282" r:id="rId14"/>
    <p:sldId id="283" r:id="rId15"/>
    <p:sldId id="285" r:id="rId16"/>
    <p:sldId id="286" r:id="rId17"/>
    <p:sldId id="289" r:id="rId18"/>
    <p:sldId id="290" r:id="rId19"/>
    <p:sldId id="287" r:id="rId20"/>
    <p:sldId id="291" r:id="rId21"/>
    <p:sldId id="288" r:id="rId22"/>
    <p:sldId id="276" r:id="rId23"/>
    <p:sldId id="292" r:id="rId24"/>
    <p:sldId id="27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405"/>
  </p:normalViewPr>
  <p:slideViewPr>
    <p:cSldViewPr snapToGrid="0">
      <p:cViewPr varScale="1">
        <p:scale>
          <a:sx n="39" d="100"/>
          <a:sy n="39" d="100"/>
        </p:scale>
        <p:origin x="60" y="5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5"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76"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7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78"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9"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80"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385940989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8B9EBBA-996F-894A-B54A-D6246ED52CEA}" type="datetimeFigureOut">
              <a:rPr lang="en-US" smtClean="0"/>
              <a:t>1/13/2025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460587" y="2942602"/>
            <a:ext cx="9530575"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096869" y="2944634"/>
            <a:ext cx="1587131"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0283619" y="3136658"/>
            <a:ext cx="1213632"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3978" y="3055622"/>
            <a:ext cx="926379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10382435" y="4625268"/>
            <a:ext cx="1016000" cy="457200"/>
          </a:xfrm>
        </p:spPr>
        <p:txBody>
          <a:bodyPr/>
          <a:lstStyle>
            <a:lvl1pPr algn="ctr">
              <a:defRPr sz="2800">
                <a:solidFill>
                  <a:schemeClr val="accent1">
                    <a:lumMod val="50000"/>
                  </a:schemeClr>
                </a:solidFill>
              </a:defRPr>
            </a:lvl1pPr>
          </a:lstStyle>
          <a:p>
            <a:fld id="{D57F1E4F-1CFF-5643-939E-217C01CDF565}" type="slidenum">
              <a:rPr lang="en-US" smtClean="0"/>
              <a:t>‹#›</a:t>
            </a:fld>
            <a:endParaRPr lang="en-US" dirty="0"/>
          </a:p>
        </p:txBody>
      </p:sp>
      <p:sp>
        <p:nvSpPr>
          <p:cNvPr id="11" name="Rectangle 10"/>
          <p:cNvSpPr/>
          <p:nvPr/>
        </p:nvSpPr>
        <p:spPr>
          <a:xfrm>
            <a:off x="722429" y="4559277"/>
            <a:ext cx="9006888"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18628" y="3139440"/>
            <a:ext cx="9014491"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857073" y="4648200"/>
            <a:ext cx="87376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806273" y="3227034"/>
            <a:ext cx="8839200" cy="1219201"/>
          </a:xfrm>
        </p:spPr>
        <p:txBody>
          <a:bodyPr anchor="b" anchorCtr="0">
            <a:noAutofit/>
          </a:bodyPr>
          <a:lstStyle>
            <a:lvl1pPr>
              <a:defRPr sz="4000">
                <a:solidFill>
                  <a:schemeClr val="accent1">
                    <a:lumMod val="50000"/>
                  </a:schemeClr>
                </a:solidFill>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C52C72-DE31-F449-A4ED-4C594FD91407}" type="datetimeFigureOut">
              <a:rPr lang="en-US" smtClean="0"/>
              <a:t>1/13/2025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148936" y="228600"/>
            <a:ext cx="247904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9273634" y="351410"/>
            <a:ext cx="2229647"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398103" y="395428"/>
            <a:ext cx="1980708" cy="578898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381000"/>
            <a:ext cx="8229600" cy="5791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t>1/13/2025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3A1323-8D79-1946-B0D7-40001CF92E9D}" type="datetimeFigureOut">
              <a:rPr lang="en-US" smtClean="0"/>
              <a:t>1/13/2025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DFA1846-DA80-1C48-A609-854EA85C59AD}" type="datetimeFigureOut">
              <a:rPr lang="en-US" smtClean="0"/>
              <a:t>1/13/2025</a:t>
            </a:fld>
            <a:endParaRPr lang="en-US" dirty="0"/>
          </a:p>
        </p:txBody>
      </p:sp>
      <p:sp>
        <p:nvSpPr>
          <p:cNvPr id="13" name="Rectangle 12"/>
          <p:cNvSpPr/>
          <p:nvPr/>
        </p:nvSpPr>
        <p:spPr>
          <a:xfrm>
            <a:off x="602635" y="2946400"/>
            <a:ext cx="11020213"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56875" y="3048000"/>
            <a:ext cx="1071173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
        <p:nvSpPr>
          <p:cNvPr id="2" name="Title 1"/>
          <p:cNvSpPr>
            <a:spLocks noGrp="1"/>
          </p:cNvSpPr>
          <p:nvPr>
            <p:ph type="title"/>
          </p:nvPr>
        </p:nvSpPr>
        <p:spPr>
          <a:xfrm>
            <a:off x="981941" y="3200400"/>
            <a:ext cx="102616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a:t>Click to edit Master title style</a:t>
            </a:r>
            <a:endParaRPr lang="en-US" dirty="0"/>
          </a:p>
        </p:txBody>
      </p:sp>
      <p:sp>
        <p:nvSpPr>
          <p:cNvPr id="15" name="Rectangle 14"/>
          <p:cNvSpPr/>
          <p:nvPr/>
        </p:nvSpPr>
        <p:spPr>
          <a:xfrm>
            <a:off x="900661" y="4541521"/>
            <a:ext cx="1042416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981941" y="4607511"/>
            <a:ext cx="102616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4" name="Rectangle 13"/>
          <p:cNvSpPr/>
          <p:nvPr/>
        </p:nvSpPr>
        <p:spPr>
          <a:xfrm>
            <a:off x="901010" y="3124200"/>
            <a:ext cx="10423465"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p>
            <a:r>
              <a:rPr lang="en-US"/>
              <a:t>Click to edit Master title style</a:t>
            </a:r>
          </a:p>
        </p:txBody>
      </p:sp>
      <p:sp>
        <p:nvSpPr>
          <p:cNvPr id="3" name="Content Placeholder 2"/>
          <p:cNvSpPr>
            <a:spLocks noGrp="1"/>
          </p:cNvSpPr>
          <p:nvPr>
            <p:ph sz="half" idx="1"/>
          </p:nvPr>
        </p:nvSpPr>
        <p:spPr>
          <a:xfrm>
            <a:off x="568171"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t>1/13/2025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68171" y="1722438"/>
            <a:ext cx="5386917"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68171" y="2438400"/>
            <a:ext cx="5386917"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722438"/>
            <a:ext cx="5389033"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438400"/>
            <a:ext cx="5389033"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t>1/13/2025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3A34C8-038E-2045-AF43-DF7DBB8E0E9E}" type="datetimeFigureOut">
              <a:rPr lang="en-US" smtClean="0"/>
              <a:t>1/13/2025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8818C68F-D26B-8F47-958C-23B49CF8A634}" type="datetimeFigureOut">
              <a:rPr lang="en-US" smtClean="0"/>
              <a:t>1/13/2025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81600" y="685800"/>
            <a:ext cx="6096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DF5E60-9974-AC48-9591-99C2BB44B7CF}" type="datetimeFigureOut">
              <a:rPr lang="en-US" smtClean="0"/>
              <a:t>1/13/2025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
        <p:nvSpPr>
          <p:cNvPr id="8" name="Rectangle 7"/>
          <p:cNvSpPr/>
          <p:nvPr/>
        </p:nvSpPr>
        <p:spPr>
          <a:xfrm>
            <a:off x="746712" y="1505712"/>
            <a:ext cx="3622088"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2254" y="1642472"/>
            <a:ext cx="3311005"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1025334" y="2971800"/>
            <a:ext cx="3064845"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1025334" y="1734312"/>
            <a:ext cx="3064845" cy="1191620"/>
          </a:xfrm>
        </p:spPr>
        <p:txBody>
          <a:bodyPr anchor="b">
            <a:normAutofit/>
          </a:bodyPr>
          <a:lstStyle>
            <a:lvl1pPr algn="l">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914400" y="621437"/>
            <a:ext cx="103632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09B482E8-6E0E-1B4F-B1FD-C69DB9E858D9}" type="datetimeFigureOut">
              <a:rPr lang="en-US" smtClean="0"/>
              <a:t>1/13/2025</a:t>
            </a:fld>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
        <p:nvSpPr>
          <p:cNvPr id="10" name="Rectangle 9"/>
          <p:cNvSpPr/>
          <p:nvPr/>
        </p:nvSpPr>
        <p:spPr>
          <a:xfrm>
            <a:off x="914400" y="4953000"/>
            <a:ext cx="103632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16000" y="5029200"/>
            <a:ext cx="10134353"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219200" y="5638800"/>
            <a:ext cx="9771352"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07452" y="5074920"/>
            <a:ext cx="10594848"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1275052" y="5656557"/>
            <a:ext cx="9659648"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1219200" y="5105401"/>
            <a:ext cx="9771352" cy="523043"/>
          </a:xfrm>
        </p:spPr>
        <p:txBody>
          <a:bodyPr anchor="ctr" anchorCtr="0"/>
          <a:lstStyle>
            <a:lvl1pPr algn="ctr">
              <a:defRPr sz="2000" b="0">
                <a:solidFill>
                  <a:schemeClr val="accent1">
                    <a:lumMod val="75000"/>
                  </a:schemeClr>
                </a:solidFill>
              </a:defRPr>
            </a:lvl1pPr>
          </a:lstStyle>
          <a:p>
            <a:r>
              <a:rPr lang="en-US"/>
              <a:t>Click to edit Master title style</a:t>
            </a:r>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609600" y="1752601"/>
            <a:ext cx="109728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2"/>
                </a:solidFill>
              </a:defRPr>
            </a:lvl1pPr>
          </a:lstStyle>
          <a:p>
            <a:fld id="{09B482E8-6E0E-1B4F-B1FD-C69DB9E858D9}" type="datetimeFigureOut">
              <a:rPr lang="en-US" smtClean="0"/>
              <a:t>1/13/2025</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2"/>
                </a:solidFill>
              </a:defRPr>
            </a:lvl1pPr>
          </a:lstStyle>
          <a:p>
            <a:fld id="{D57F1E4F-1CFF-5643-939E-217C01CDF565}" type="slidenum">
              <a:rPr lang="en-US" smtClean="0"/>
              <a:t>‹#›</a:t>
            </a:fld>
            <a:endParaRPr lang="en-US" dirty="0"/>
          </a:p>
        </p:txBody>
      </p:sp>
      <p:sp>
        <p:nvSpPr>
          <p:cNvPr id="9" name="Rectangle 8"/>
          <p:cNvSpPr/>
          <p:nvPr/>
        </p:nvSpPr>
        <p:spPr>
          <a:xfrm>
            <a:off x="365760" y="278166"/>
            <a:ext cx="1146048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497151" y="372862"/>
            <a:ext cx="11174027"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568171" y="408373"/>
            <a:ext cx="11014229" cy="1039427"/>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Subtitle 2"/>
          <p:cNvSpPr>
            <a:spLocks noGrp="1"/>
          </p:cNvSpPr>
          <p:nvPr>
            <p:ph type="subTitle" idx="1"/>
          </p:nvPr>
        </p:nvSpPr>
        <p:spPr>
          <a:xfrm>
            <a:off x="1120813" y="4675929"/>
            <a:ext cx="8045373" cy="721571"/>
          </a:xfrm>
        </p:spPr>
        <p:txBody>
          <a:bodyPr>
            <a:normAutofit/>
          </a:bodyPr>
          <a:lstStyle/>
          <a:p>
            <a:r>
              <a:rPr lang="id-ID" b="1"/>
              <a:t>KELOMPOK 1</a:t>
            </a:r>
            <a:endParaRPr lang="en-US" b="1" dirty="0"/>
          </a:p>
        </p:txBody>
      </p:sp>
      <p:sp>
        <p:nvSpPr>
          <p:cNvPr id="1048590" name="Title 1"/>
          <p:cNvSpPr>
            <a:spLocks noGrp="1"/>
          </p:cNvSpPr>
          <p:nvPr>
            <p:ph type="ctrTitle"/>
          </p:nvPr>
        </p:nvSpPr>
        <p:spPr>
          <a:xfrm>
            <a:off x="380022" y="534941"/>
            <a:ext cx="9386278" cy="3960859"/>
          </a:xfrm>
        </p:spPr>
        <p:txBody>
          <a:bodyPr>
            <a:normAutofit/>
          </a:bodyPr>
          <a:lstStyle/>
          <a:p>
            <a:r>
              <a:rPr lang="en-US" err="1"/>
              <a:t>Perancangan</a:t>
            </a:r>
            <a:r>
              <a:rPr lang="en-US"/>
              <a:t> Perangkat </a:t>
            </a:r>
            <a:r>
              <a:rPr lang="en-US" dirty="0" err="1"/>
              <a:t>Lunak</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F53AD9-E971-5F86-1872-A6CE97387F5D}"/>
            </a:ext>
          </a:extLst>
        </p:cNvPr>
        <p:cNvGrpSpPr/>
        <p:nvPr/>
      </p:nvGrpSpPr>
      <p:grpSpPr>
        <a:xfrm>
          <a:off x="0" y="0"/>
          <a:ext cx="0" cy="0"/>
          <a:chOff x="0" y="0"/>
          <a:chExt cx="0" cy="0"/>
        </a:xfrm>
      </p:grpSpPr>
      <p:sp>
        <p:nvSpPr>
          <p:cNvPr id="1048601" name="Title 1">
            <a:extLst>
              <a:ext uri="{FF2B5EF4-FFF2-40B4-BE49-F238E27FC236}">
                <a16:creationId xmlns:a16="http://schemas.microsoft.com/office/drawing/2014/main" id="{3E7C192C-C06D-A5F0-8475-22275422A166}"/>
              </a:ext>
            </a:extLst>
          </p:cNvPr>
          <p:cNvSpPr>
            <a:spLocks noGrp="1"/>
          </p:cNvSpPr>
          <p:nvPr>
            <p:ph type="title"/>
          </p:nvPr>
        </p:nvSpPr>
        <p:spPr/>
        <p:txBody>
          <a:bodyPr/>
          <a:lstStyle/>
          <a:p>
            <a:r>
              <a:rPr lang="en-US" dirty="0"/>
              <a:t>ANALISIS dan </a:t>
            </a:r>
            <a:r>
              <a:rPr lang="en-US" dirty="0" err="1"/>
              <a:t>perancangan</a:t>
            </a:r>
            <a:endParaRPr lang="en-US" dirty="0"/>
          </a:p>
        </p:txBody>
      </p:sp>
      <p:sp>
        <p:nvSpPr>
          <p:cNvPr id="1048602" name="Content Placeholder 2">
            <a:extLst>
              <a:ext uri="{FF2B5EF4-FFF2-40B4-BE49-F238E27FC236}">
                <a16:creationId xmlns:a16="http://schemas.microsoft.com/office/drawing/2014/main" id="{004B3D4E-CCB1-7DA8-976F-4EE89E5D1A96}"/>
              </a:ext>
            </a:extLst>
          </p:cNvPr>
          <p:cNvSpPr>
            <a:spLocks noGrp="1"/>
          </p:cNvSpPr>
          <p:nvPr>
            <p:ph idx="1"/>
          </p:nvPr>
        </p:nvSpPr>
        <p:spPr>
          <a:xfrm>
            <a:off x="1008185" y="2286001"/>
            <a:ext cx="10421815" cy="3593591"/>
          </a:xfrm>
        </p:spPr>
        <p:txBody>
          <a:bodyPr>
            <a:normAutofit/>
          </a:bodyPr>
          <a:lstStyle/>
          <a:p>
            <a:pPr marL="457200" indent="-457200">
              <a:buAutoNum type="arabicPeriod"/>
            </a:pPr>
            <a:r>
              <a:rPr lang="en-US" dirty="0"/>
              <a:t>ANALISIS</a:t>
            </a:r>
          </a:p>
          <a:p>
            <a:pPr lvl="1" indent="-342900"/>
            <a:r>
              <a:rPr lang="en-US" dirty="0" err="1"/>
              <a:t>Analisis</a:t>
            </a:r>
            <a:r>
              <a:rPr lang="en-US" dirty="0"/>
              <a:t> </a:t>
            </a:r>
            <a:r>
              <a:rPr lang="en-US" dirty="0" err="1"/>
              <a:t>Masalah</a:t>
            </a:r>
            <a:r>
              <a:rPr lang="en-US" dirty="0"/>
              <a:t>, </a:t>
            </a:r>
            <a:r>
              <a:rPr lang="en-US" dirty="0" err="1"/>
              <a:t>kesulitan</a:t>
            </a:r>
            <a:r>
              <a:rPr lang="en-US" dirty="0"/>
              <a:t> </a:t>
            </a:r>
            <a:r>
              <a:rPr lang="en-US" dirty="0" err="1"/>
              <a:t>mencatat</a:t>
            </a:r>
            <a:r>
              <a:rPr lang="en-US" dirty="0"/>
              <a:t> dan </a:t>
            </a:r>
            <a:r>
              <a:rPr lang="en-US" dirty="0" err="1"/>
              <a:t>mengelola</a:t>
            </a:r>
            <a:r>
              <a:rPr lang="en-US" dirty="0"/>
              <a:t> stock </a:t>
            </a:r>
            <a:r>
              <a:rPr lang="en-US" dirty="0" err="1"/>
              <a:t>barang</a:t>
            </a:r>
            <a:r>
              <a:rPr lang="en-US" dirty="0"/>
              <a:t>.</a:t>
            </a:r>
          </a:p>
          <a:p>
            <a:pPr lvl="1" indent="-342900"/>
            <a:r>
              <a:rPr lang="en-US" dirty="0" err="1"/>
              <a:t>Analisis</a:t>
            </a:r>
            <a:r>
              <a:rPr lang="en-US" dirty="0"/>
              <a:t> </a:t>
            </a:r>
            <a:r>
              <a:rPr lang="en-US" dirty="0" err="1"/>
              <a:t>Kebutuhan</a:t>
            </a:r>
            <a:r>
              <a:rPr lang="en-US" dirty="0"/>
              <a:t>, </a:t>
            </a:r>
            <a:r>
              <a:rPr lang="en-US" dirty="0" err="1"/>
              <a:t>surfey</a:t>
            </a:r>
            <a:r>
              <a:rPr lang="en-US" dirty="0"/>
              <a:t> dan </a:t>
            </a:r>
            <a:r>
              <a:rPr lang="en-US" dirty="0" err="1"/>
              <a:t>mencari</a:t>
            </a:r>
            <a:r>
              <a:rPr lang="en-US" dirty="0"/>
              <a:t> tau </a:t>
            </a:r>
            <a:r>
              <a:rPr lang="en-US" dirty="0" err="1"/>
              <a:t>apa</a:t>
            </a:r>
            <a:r>
              <a:rPr lang="en-US" dirty="0"/>
              <a:t> yang </a:t>
            </a:r>
            <a:r>
              <a:rPr lang="en-US" dirty="0" err="1"/>
              <a:t>dibutuhkan</a:t>
            </a:r>
            <a:r>
              <a:rPr lang="en-US" dirty="0"/>
              <a:t> para </a:t>
            </a:r>
            <a:r>
              <a:rPr lang="en-US" dirty="0" err="1"/>
              <a:t>pelaku</a:t>
            </a:r>
            <a:r>
              <a:rPr lang="en-US" dirty="0"/>
              <a:t> UMKM</a:t>
            </a:r>
          </a:p>
          <a:p>
            <a:pPr lvl="1" indent="-342900"/>
            <a:r>
              <a:rPr lang="en-US" dirty="0" err="1"/>
              <a:t>Analisis</a:t>
            </a:r>
            <a:r>
              <a:rPr lang="en-US" dirty="0"/>
              <a:t> </a:t>
            </a:r>
            <a:r>
              <a:rPr lang="en-US" dirty="0" err="1"/>
              <a:t>Perangkat</a:t>
            </a:r>
            <a:r>
              <a:rPr lang="en-US" dirty="0"/>
              <a:t> </a:t>
            </a:r>
            <a:r>
              <a:rPr lang="en-US" dirty="0" err="1"/>
              <a:t>Keras</a:t>
            </a:r>
            <a:r>
              <a:rPr lang="en-US" dirty="0"/>
              <a:t> dan </a:t>
            </a:r>
            <a:r>
              <a:rPr lang="en-US" dirty="0" err="1"/>
              <a:t>Perangkat</a:t>
            </a:r>
            <a:r>
              <a:rPr lang="en-US" dirty="0"/>
              <a:t> </a:t>
            </a:r>
            <a:r>
              <a:rPr lang="en-US" dirty="0" err="1"/>
              <a:t>Lunak</a:t>
            </a:r>
            <a:r>
              <a:rPr lang="en-US" dirty="0"/>
              <a:t>, yang </a:t>
            </a:r>
            <a:r>
              <a:rPr lang="en-US" dirty="0" err="1"/>
              <a:t>dibutuhkan</a:t>
            </a:r>
            <a:r>
              <a:rPr lang="en-US" dirty="0"/>
              <a:t> </a:t>
            </a:r>
            <a:r>
              <a:rPr lang="en-US" dirty="0" err="1"/>
              <a:t>diantaranya</a:t>
            </a:r>
            <a:r>
              <a:rPr lang="en-US" dirty="0"/>
              <a:t>: Laptop, </a:t>
            </a:r>
            <a:r>
              <a:rPr lang="en-US" dirty="0" err="1"/>
              <a:t>Aplikasi</a:t>
            </a:r>
            <a:r>
              <a:rPr lang="en-US" dirty="0"/>
              <a:t> </a:t>
            </a:r>
            <a:r>
              <a:rPr lang="en-US" dirty="0" err="1"/>
              <a:t>Netbeans</a:t>
            </a:r>
            <a:r>
              <a:rPr lang="en-US" dirty="0"/>
              <a:t>, XAMPP – phpMyAdmin, </a:t>
            </a:r>
            <a:r>
              <a:rPr lang="en-US" dirty="0" err="1"/>
              <a:t>JesperStudio</a:t>
            </a:r>
            <a:endParaRPr lang="en-US" dirty="0"/>
          </a:p>
          <a:p>
            <a:pPr lvl="1" indent="-342900"/>
            <a:r>
              <a:rPr lang="en-US" dirty="0" err="1"/>
              <a:t>Analisis</a:t>
            </a:r>
            <a:r>
              <a:rPr lang="en-US" dirty="0"/>
              <a:t> </a:t>
            </a:r>
            <a:r>
              <a:rPr lang="en-US" dirty="0" err="1"/>
              <a:t>Pengguna</a:t>
            </a:r>
            <a:r>
              <a:rPr lang="en-US" dirty="0"/>
              <a:t> </a:t>
            </a:r>
            <a:r>
              <a:rPr lang="en-US" dirty="0" err="1"/>
              <a:t>Aplikasi</a:t>
            </a:r>
            <a:r>
              <a:rPr lang="en-US" dirty="0"/>
              <a:t>, target </a:t>
            </a:r>
            <a:r>
              <a:rPr lang="en-US" dirty="0" err="1"/>
              <a:t>utama</a:t>
            </a:r>
            <a:r>
              <a:rPr lang="en-US" dirty="0"/>
              <a:t> </a:t>
            </a:r>
            <a:r>
              <a:rPr lang="en-US" dirty="0" err="1"/>
              <a:t>dari</a:t>
            </a:r>
            <a:r>
              <a:rPr lang="en-US" dirty="0"/>
              <a:t> </a:t>
            </a:r>
            <a:r>
              <a:rPr lang="en-US" dirty="0" err="1"/>
              <a:t>aplikasi</a:t>
            </a:r>
            <a:r>
              <a:rPr lang="en-US" dirty="0"/>
              <a:t> </a:t>
            </a:r>
            <a:r>
              <a:rPr lang="en-US" dirty="0" err="1"/>
              <a:t>ini</a:t>
            </a:r>
            <a:r>
              <a:rPr lang="en-US" dirty="0"/>
              <a:t> </a:t>
            </a:r>
            <a:r>
              <a:rPr lang="en-US" dirty="0" err="1"/>
              <a:t>yakni</a:t>
            </a:r>
            <a:r>
              <a:rPr lang="en-US" dirty="0"/>
              <a:t> </a:t>
            </a:r>
            <a:r>
              <a:rPr lang="en-US" dirty="0" err="1"/>
              <a:t>pelaku</a:t>
            </a:r>
            <a:r>
              <a:rPr lang="en-US" dirty="0"/>
              <a:t> UMKM yang </a:t>
            </a:r>
            <a:r>
              <a:rPr lang="en-US" dirty="0" err="1"/>
              <a:t>masih</a:t>
            </a:r>
            <a:r>
              <a:rPr lang="en-US" dirty="0"/>
              <a:t> </a:t>
            </a:r>
            <a:r>
              <a:rPr lang="en-US" dirty="0" err="1"/>
              <a:t>menggunakan</a:t>
            </a:r>
            <a:r>
              <a:rPr lang="en-US" dirty="0"/>
              <a:t> </a:t>
            </a:r>
            <a:r>
              <a:rPr lang="en-US" dirty="0" err="1"/>
              <a:t>sistem</a:t>
            </a:r>
            <a:r>
              <a:rPr lang="en-US" dirty="0"/>
              <a:t> manual.</a:t>
            </a:r>
          </a:p>
        </p:txBody>
      </p:sp>
    </p:spTree>
    <p:extLst>
      <p:ext uri="{BB962C8B-B14F-4D97-AF65-F5344CB8AC3E}">
        <p14:creationId xmlns:p14="http://schemas.microsoft.com/office/powerpoint/2010/main" val="58485940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1AEF49-6AE1-7D02-BCD1-5ED3F922568D}"/>
            </a:ext>
          </a:extLst>
        </p:cNvPr>
        <p:cNvGrpSpPr/>
        <p:nvPr/>
      </p:nvGrpSpPr>
      <p:grpSpPr>
        <a:xfrm>
          <a:off x="0" y="0"/>
          <a:ext cx="0" cy="0"/>
          <a:chOff x="0" y="0"/>
          <a:chExt cx="0" cy="0"/>
        </a:xfrm>
      </p:grpSpPr>
      <p:sp>
        <p:nvSpPr>
          <p:cNvPr id="1048601" name="Title 1">
            <a:extLst>
              <a:ext uri="{FF2B5EF4-FFF2-40B4-BE49-F238E27FC236}">
                <a16:creationId xmlns:a16="http://schemas.microsoft.com/office/drawing/2014/main" id="{4B996D22-69B2-CBB8-DD4A-402879E46848}"/>
              </a:ext>
            </a:extLst>
          </p:cNvPr>
          <p:cNvSpPr>
            <a:spLocks noGrp="1"/>
          </p:cNvSpPr>
          <p:nvPr>
            <p:ph type="title"/>
          </p:nvPr>
        </p:nvSpPr>
        <p:spPr/>
        <p:txBody>
          <a:bodyPr/>
          <a:lstStyle/>
          <a:p>
            <a:r>
              <a:rPr lang="en-US" dirty="0"/>
              <a:t>ANALISIS dan </a:t>
            </a:r>
            <a:r>
              <a:rPr lang="en-US" dirty="0" err="1"/>
              <a:t>perancangan</a:t>
            </a:r>
            <a:endParaRPr lang="en-US" dirty="0"/>
          </a:p>
        </p:txBody>
      </p:sp>
      <p:sp>
        <p:nvSpPr>
          <p:cNvPr id="4" name="Content Placeholder 3">
            <a:extLst>
              <a:ext uri="{FF2B5EF4-FFF2-40B4-BE49-F238E27FC236}">
                <a16:creationId xmlns:a16="http://schemas.microsoft.com/office/drawing/2014/main" id="{4A59647D-9012-09D5-6FD9-1A94795F99DB}"/>
              </a:ext>
            </a:extLst>
          </p:cNvPr>
          <p:cNvSpPr>
            <a:spLocks noGrp="1"/>
          </p:cNvSpPr>
          <p:nvPr>
            <p:ph idx="1"/>
          </p:nvPr>
        </p:nvSpPr>
        <p:spPr/>
        <p:txBody>
          <a:bodyPr/>
          <a:lstStyle/>
          <a:p>
            <a:pPr marL="571500" indent="-457200">
              <a:buFont typeface="+mj-lt"/>
              <a:buAutoNum type="arabicPeriod" startAt="2"/>
            </a:pPr>
            <a:r>
              <a:rPr lang="en-US" dirty="0"/>
              <a:t>UML (Unified Modeling Language)</a:t>
            </a:r>
          </a:p>
          <a:p>
            <a:pPr lvl="1"/>
            <a:r>
              <a:rPr lang="en-US" dirty="0"/>
              <a:t>Use Case Diagram</a:t>
            </a:r>
          </a:p>
          <a:p>
            <a:pPr marL="411480" lvl="1" indent="0">
              <a:buNone/>
            </a:pPr>
            <a:r>
              <a:rPr lang="en-US" dirty="0" err="1"/>
              <a:t>Pelaku</a:t>
            </a:r>
            <a:r>
              <a:rPr lang="en-US" dirty="0"/>
              <a:t> UMKM </a:t>
            </a:r>
            <a:r>
              <a:rPr lang="en-US" dirty="0" err="1"/>
              <a:t>dapat</a:t>
            </a:r>
            <a:r>
              <a:rPr lang="en-US" dirty="0"/>
              <a:t> </a:t>
            </a:r>
            <a:r>
              <a:rPr lang="en-US" dirty="0" err="1"/>
              <a:t>mengakses</a:t>
            </a:r>
            <a:endParaRPr lang="en-US" dirty="0"/>
          </a:p>
          <a:p>
            <a:pPr marL="411480" lvl="1" indent="0">
              <a:buNone/>
            </a:pPr>
            <a:r>
              <a:rPr lang="en-US" dirty="0" err="1"/>
              <a:t>beberapa</a:t>
            </a:r>
            <a:r>
              <a:rPr lang="en-US" dirty="0"/>
              <a:t> </a:t>
            </a:r>
            <a:r>
              <a:rPr lang="en-US" dirty="0" err="1"/>
              <a:t>fitur</a:t>
            </a:r>
            <a:r>
              <a:rPr lang="en-US" dirty="0"/>
              <a:t> yang </a:t>
            </a:r>
            <a:r>
              <a:rPr lang="en-US" dirty="0" err="1"/>
              <a:t>disediakan</a:t>
            </a:r>
            <a:r>
              <a:rPr lang="en-US" dirty="0"/>
              <a:t> oleh</a:t>
            </a:r>
          </a:p>
          <a:p>
            <a:pPr marL="411480" lvl="1" indent="0">
              <a:buNone/>
            </a:pPr>
            <a:r>
              <a:rPr lang="en-US" dirty="0" err="1"/>
              <a:t>pengembang</a:t>
            </a:r>
            <a:r>
              <a:rPr lang="en-US" dirty="0"/>
              <a:t> </a:t>
            </a:r>
            <a:r>
              <a:rPr lang="en-US" dirty="0" err="1"/>
              <a:t>perangkat</a:t>
            </a:r>
            <a:r>
              <a:rPr lang="en-US" dirty="0"/>
              <a:t> </a:t>
            </a:r>
            <a:r>
              <a:rPr lang="en-US" dirty="0" err="1"/>
              <a:t>lunak</a:t>
            </a:r>
            <a:r>
              <a:rPr lang="en-US" dirty="0"/>
              <a:t>, </a:t>
            </a:r>
            <a:r>
              <a:rPr lang="en-US" dirty="0" err="1"/>
              <a:t>ada</a:t>
            </a:r>
            <a:endParaRPr lang="en-US" dirty="0"/>
          </a:p>
          <a:p>
            <a:pPr marL="411480" lvl="1" indent="0">
              <a:buNone/>
            </a:pPr>
            <a:r>
              <a:rPr lang="en-US" dirty="0"/>
              <a:t>Interface </a:t>
            </a:r>
            <a:r>
              <a:rPr lang="en-US" dirty="0" err="1"/>
              <a:t>masuk</a:t>
            </a:r>
            <a:r>
              <a:rPr lang="en-US" dirty="0"/>
              <a:t>, Login, Menu Utama,</a:t>
            </a:r>
          </a:p>
          <a:p>
            <a:pPr marL="411480" lvl="1" indent="0">
              <a:buNone/>
            </a:pPr>
            <a:r>
              <a:rPr lang="en-US" dirty="0"/>
              <a:t>Menu(</a:t>
            </a:r>
            <a:r>
              <a:rPr lang="en-US" dirty="0" err="1"/>
              <a:t>Barang</a:t>
            </a:r>
            <a:r>
              <a:rPr lang="en-US" dirty="0"/>
              <a:t>), </a:t>
            </a:r>
            <a:r>
              <a:rPr lang="en-US" dirty="0" err="1"/>
              <a:t>Transaksi</a:t>
            </a:r>
            <a:r>
              <a:rPr lang="en-US" dirty="0"/>
              <a:t> dan </a:t>
            </a:r>
            <a:r>
              <a:rPr lang="en-US" dirty="0" err="1"/>
              <a:t>Registra</a:t>
            </a:r>
            <a:r>
              <a:rPr lang="en-US" dirty="0"/>
              <a:t>-</a:t>
            </a:r>
          </a:p>
          <a:p>
            <a:pPr marL="411480" lvl="1" indent="0">
              <a:buNone/>
            </a:pPr>
            <a:r>
              <a:rPr lang="en-US" dirty="0" err="1"/>
              <a:t>si</a:t>
            </a:r>
            <a:r>
              <a:rPr lang="en-US" dirty="0"/>
              <a:t>.</a:t>
            </a:r>
          </a:p>
        </p:txBody>
      </p:sp>
      <p:pic>
        <p:nvPicPr>
          <p:cNvPr id="5" name="Picture 4">
            <a:extLst>
              <a:ext uri="{FF2B5EF4-FFF2-40B4-BE49-F238E27FC236}">
                <a16:creationId xmlns:a16="http://schemas.microsoft.com/office/drawing/2014/main" id="{33EC443B-5D62-757D-E733-598BA5A44AB6}"/>
              </a:ext>
            </a:extLst>
          </p:cNvPr>
          <p:cNvPicPr>
            <a:picLocks noChangeAspect="1"/>
          </p:cNvPicPr>
          <p:nvPr/>
        </p:nvPicPr>
        <p:blipFill rotWithShape="1">
          <a:blip r:embed="rId2">
            <a:extLst>
              <a:ext uri="{28A0092B-C50C-407E-A947-70E740481C1C}">
                <a14:useLocalDpi xmlns:a14="http://schemas.microsoft.com/office/drawing/2010/main" val="0"/>
              </a:ext>
            </a:extLst>
          </a:blip>
          <a:srcRect t="12288" b="32664"/>
          <a:stretch/>
        </p:blipFill>
        <p:spPr bwMode="auto">
          <a:xfrm>
            <a:off x="6237175" y="2297801"/>
            <a:ext cx="5579110" cy="397446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4072658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CE43D8-9CA2-DD9F-3F06-483E2CE435C6}"/>
            </a:ext>
          </a:extLst>
        </p:cNvPr>
        <p:cNvGrpSpPr/>
        <p:nvPr/>
      </p:nvGrpSpPr>
      <p:grpSpPr>
        <a:xfrm>
          <a:off x="0" y="0"/>
          <a:ext cx="0" cy="0"/>
          <a:chOff x="0" y="0"/>
          <a:chExt cx="0" cy="0"/>
        </a:xfrm>
      </p:grpSpPr>
      <p:sp>
        <p:nvSpPr>
          <p:cNvPr id="1048601" name="Title 1">
            <a:extLst>
              <a:ext uri="{FF2B5EF4-FFF2-40B4-BE49-F238E27FC236}">
                <a16:creationId xmlns:a16="http://schemas.microsoft.com/office/drawing/2014/main" id="{405C1CBB-43E2-DA31-A339-F9C71F20C2A2}"/>
              </a:ext>
            </a:extLst>
          </p:cNvPr>
          <p:cNvSpPr>
            <a:spLocks noGrp="1"/>
          </p:cNvSpPr>
          <p:nvPr>
            <p:ph type="title"/>
          </p:nvPr>
        </p:nvSpPr>
        <p:spPr/>
        <p:txBody>
          <a:bodyPr/>
          <a:lstStyle/>
          <a:p>
            <a:r>
              <a:rPr lang="en-US" dirty="0"/>
              <a:t>ANALISIS dan </a:t>
            </a:r>
            <a:r>
              <a:rPr lang="en-US" dirty="0" err="1"/>
              <a:t>perancangan</a:t>
            </a:r>
            <a:endParaRPr lang="en-US" dirty="0"/>
          </a:p>
        </p:txBody>
      </p:sp>
      <p:sp>
        <p:nvSpPr>
          <p:cNvPr id="7" name="Content Placeholder 6">
            <a:extLst>
              <a:ext uri="{FF2B5EF4-FFF2-40B4-BE49-F238E27FC236}">
                <a16:creationId xmlns:a16="http://schemas.microsoft.com/office/drawing/2014/main" id="{CAC44999-A16F-0069-6E1E-5F141B1A4768}"/>
              </a:ext>
            </a:extLst>
          </p:cNvPr>
          <p:cNvSpPr>
            <a:spLocks noGrp="1"/>
          </p:cNvSpPr>
          <p:nvPr>
            <p:ph idx="1"/>
          </p:nvPr>
        </p:nvSpPr>
        <p:spPr/>
        <p:txBody>
          <a:bodyPr/>
          <a:lstStyle/>
          <a:p>
            <a:pPr lvl="1"/>
            <a:r>
              <a:rPr lang="en-US" dirty="0"/>
              <a:t>Activity Diagram</a:t>
            </a:r>
          </a:p>
          <a:p>
            <a:pPr marL="411480" lvl="1" indent="0">
              <a:buNone/>
            </a:pPr>
            <a:r>
              <a:rPr lang="en-US" dirty="0" err="1"/>
              <a:t>Aktifitas</a:t>
            </a:r>
            <a:r>
              <a:rPr lang="en-US" dirty="0"/>
              <a:t> </a:t>
            </a:r>
            <a:r>
              <a:rPr lang="en-US" dirty="0" err="1"/>
              <a:t>apa</a:t>
            </a:r>
            <a:r>
              <a:rPr lang="en-US" dirty="0"/>
              <a:t> yang </a:t>
            </a:r>
            <a:r>
              <a:rPr lang="en-US" dirty="0" err="1"/>
              <a:t>dapat</a:t>
            </a:r>
            <a:r>
              <a:rPr lang="en-US" dirty="0"/>
              <a:t> </a:t>
            </a:r>
            <a:r>
              <a:rPr lang="en-US" dirty="0" err="1"/>
              <a:t>dilakukan</a:t>
            </a:r>
            <a:endParaRPr lang="en-US" dirty="0"/>
          </a:p>
          <a:p>
            <a:pPr marL="411480" lvl="1" indent="0">
              <a:buNone/>
            </a:pPr>
            <a:r>
              <a:rPr lang="en-US" dirty="0" err="1"/>
              <a:t>Pelaku</a:t>
            </a:r>
            <a:r>
              <a:rPr lang="en-US" dirty="0"/>
              <a:t> UMKM </a:t>
            </a:r>
            <a:r>
              <a:rPr lang="en-US" dirty="0" err="1"/>
              <a:t>saat</a:t>
            </a:r>
            <a:r>
              <a:rPr lang="en-US" dirty="0"/>
              <a:t> </a:t>
            </a:r>
            <a:r>
              <a:rPr lang="en-US" dirty="0" err="1"/>
              <a:t>menggunakan</a:t>
            </a:r>
            <a:endParaRPr lang="en-US" dirty="0"/>
          </a:p>
          <a:p>
            <a:pPr marL="411480" lvl="1" indent="0">
              <a:buNone/>
            </a:pPr>
            <a:r>
              <a:rPr lang="en-US" dirty="0" err="1"/>
              <a:t>aplikasi</a:t>
            </a:r>
            <a:r>
              <a:rPr lang="en-US" dirty="0"/>
              <a:t> </a:t>
            </a:r>
            <a:r>
              <a:rPr lang="en-US" dirty="0" err="1"/>
              <a:t>ini</a:t>
            </a:r>
            <a:r>
              <a:rPr lang="en-US" dirty="0"/>
              <a:t>.</a:t>
            </a:r>
          </a:p>
          <a:p>
            <a:pPr marL="411480" lvl="1" indent="0">
              <a:buNone/>
            </a:pPr>
            <a:r>
              <a:rPr lang="en-US" dirty="0"/>
              <a:t>	</a:t>
            </a:r>
            <a:endParaRPr lang="en-ID" dirty="0"/>
          </a:p>
        </p:txBody>
      </p:sp>
      <p:pic>
        <p:nvPicPr>
          <p:cNvPr id="8" name="Picture 7">
            <a:extLst>
              <a:ext uri="{FF2B5EF4-FFF2-40B4-BE49-F238E27FC236}">
                <a16:creationId xmlns:a16="http://schemas.microsoft.com/office/drawing/2014/main" id="{85408E5B-120A-C4C3-91A2-8006BE44D077}"/>
              </a:ext>
            </a:extLst>
          </p:cNvPr>
          <p:cNvPicPr>
            <a:picLocks noChangeAspect="1"/>
          </p:cNvPicPr>
          <p:nvPr/>
        </p:nvPicPr>
        <p:blipFill rotWithShape="1">
          <a:blip r:embed="rId2">
            <a:extLst>
              <a:ext uri="{28A0092B-C50C-407E-A947-70E740481C1C}">
                <a14:useLocalDpi xmlns:a14="http://schemas.microsoft.com/office/drawing/2010/main" val="0"/>
              </a:ext>
            </a:extLst>
          </a:blip>
          <a:srcRect t="3385" b="32794"/>
          <a:stretch/>
        </p:blipFill>
        <p:spPr bwMode="auto">
          <a:xfrm>
            <a:off x="6003290" y="1841432"/>
            <a:ext cx="5579110" cy="460819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0305307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60545-5078-F572-41D4-09F9E6E37428}"/>
            </a:ext>
          </a:extLst>
        </p:cNvPr>
        <p:cNvGrpSpPr/>
        <p:nvPr/>
      </p:nvGrpSpPr>
      <p:grpSpPr>
        <a:xfrm>
          <a:off x="0" y="0"/>
          <a:ext cx="0" cy="0"/>
          <a:chOff x="0" y="0"/>
          <a:chExt cx="0" cy="0"/>
        </a:xfrm>
      </p:grpSpPr>
      <p:sp>
        <p:nvSpPr>
          <p:cNvPr id="1048601" name="Title 1">
            <a:extLst>
              <a:ext uri="{FF2B5EF4-FFF2-40B4-BE49-F238E27FC236}">
                <a16:creationId xmlns:a16="http://schemas.microsoft.com/office/drawing/2014/main" id="{DA22CF8C-1CC5-2C69-15CB-6FBBCB0529C1}"/>
              </a:ext>
            </a:extLst>
          </p:cNvPr>
          <p:cNvSpPr>
            <a:spLocks noGrp="1"/>
          </p:cNvSpPr>
          <p:nvPr>
            <p:ph type="title"/>
          </p:nvPr>
        </p:nvSpPr>
        <p:spPr/>
        <p:txBody>
          <a:bodyPr/>
          <a:lstStyle/>
          <a:p>
            <a:r>
              <a:rPr lang="en-US" dirty="0"/>
              <a:t>ANALISIS dan </a:t>
            </a:r>
            <a:r>
              <a:rPr lang="en-US" dirty="0" err="1"/>
              <a:t>perancangan</a:t>
            </a:r>
            <a:endParaRPr lang="en-US" dirty="0"/>
          </a:p>
        </p:txBody>
      </p:sp>
      <p:sp>
        <p:nvSpPr>
          <p:cNvPr id="4" name="Content Placeholder 3">
            <a:extLst>
              <a:ext uri="{FF2B5EF4-FFF2-40B4-BE49-F238E27FC236}">
                <a16:creationId xmlns:a16="http://schemas.microsoft.com/office/drawing/2014/main" id="{7ADB483A-707D-D0FD-B6D6-091C5988D8B3}"/>
              </a:ext>
            </a:extLst>
          </p:cNvPr>
          <p:cNvSpPr>
            <a:spLocks noGrp="1"/>
          </p:cNvSpPr>
          <p:nvPr>
            <p:ph idx="1"/>
          </p:nvPr>
        </p:nvSpPr>
        <p:spPr/>
        <p:txBody>
          <a:bodyPr/>
          <a:lstStyle/>
          <a:p>
            <a:pPr lvl="1"/>
            <a:r>
              <a:rPr lang="en-US" dirty="0"/>
              <a:t>Class Diagram</a:t>
            </a:r>
          </a:p>
          <a:p>
            <a:pPr marL="411480" lvl="1" indent="0">
              <a:buNone/>
            </a:pPr>
            <a:r>
              <a:rPr lang="en-ID" dirty="0"/>
              <a:t>Class </a:t>
            </a:r>
            <a:r>
              <a:rPr lang="en-ID" dirty="0" err="1"/>
              <a:t>class</a:t>
            </a:r>
            <a:r>
              <a:rPr lang="en-ID" dirty="0"/>
              <a:t> yang </a:t>
            </a:r>
            <a:r>
              <a:rPr lang="en-ID" dirty="0" err="1"/>
              <a:t>digunakan</a:t>
            </a:r>
            <a:r>
              <a:rPr lang="en-ID" dirty="0"/>
              <a:t> pada coding </a:t>
            </a:r>
          </a:p>
          <a:p>
            <a:pPr marL="411480" lvl="1" indent="0">
              <a:buNone/>
            </a:pPr>
            <a:r>
              <a:rPr lang="en-ID" dirty="0"/>
              <a:t>dan database</a:t>
            </a:r>
            <a:endParaRPr lang="en-US" dirty="0"/>
          </a:p>
          <a:p>
            <a:pPr marL="411480" lvl="1" indent="0">
              <a:buNone/>
            </a:pPr>
            <a:endParaRPr lang="en-ID" dirty="0"/>
          </a:p>
        </p:txBody>
      </p:sp>
      <p:pic>
        <p:nvPicPr>
          <p:cNvPr id="2" name="Picture 1">
            <a:extLst>
              <a:ext uri="{FF2B5EF4-FFF2-40B4-BE49-F238E27FC236}">
                <a16:creationId xmlns:a16="http://schemas.microsoft.com/office/drawing/2014/main" id="{B14F2598-96A6-E893-C995-DDFE3ADE7FB8}"/>
              </a:ext>
            </a:extLst>
          </p:cNvPr>
          <p:cNvPicPr>
            <a:picLocks noChangeAspect="1"/>
          </p:cNvPicPr>
          <p:nvPr/>
        </p:nvPicPr>
        <p:blipFill rotWithShape="1">
          <a:blip r:embed="rId2">
            <a:extLst>
              <a:ext uri="{28A0092B-C50C-407E-A947-70E740481C1C}">
                <a14:useLocalDpi xmlns:a14="http://schemas.microsoft.com/office/drawing/2010/main" val="0"/>
              </a:ext>
            </a:extLst>
          </a:blip>
          <a:srcRect l="5645" t="4922" r="17697" b="29024"/>
          <a:stretch/>
        </p:blipFill>
        <p:spPr bwMode="auto">
          <a:xfrm>
            <a:off x="6979919" y="1752601"/>
            <a:ext cx="4277361" cy="476912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6129411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6AA5F-0B7C-05BC-E4E8-E22324CE7BF7}"/>
            </a:ext>
          </a:extLst>
        </p:cNvPr>
        <p:cNvGrpSpPr/>
        <p:nvPr/>
      </p:nvGrpSpPr>
      <p:grpSpPr>
        <a:xfrm>
          <a:off x="0" y="0"/>
          <a:ext cx="0" cy="0"/>
          <a:chOff x="0" y="0"/>
          <a:chExt cx="0" cy="0"/>
        </a:xfrm>
      </p:grpSpPr>
      <p:sp>
        <p:nvSpPr>
          <p:cNvPr id="1048601" name="Title 1">
            <a:extLst>
              <a:ext uri="{FF2B5EF4-FFF2-40B4-BE49-F238E27FC236}">
                <a16:creationId xmlns:a16="http://schemas.microsoft.com/office/drawing/2014/main" id="{3B5B9481-DED0-FA7A-F26C-E0B83ACE1A45}"/>
              </a:ext>
            </a:extLst>
          </p:cNvPr>
          <p:cNvSpPr>
            <a:spLocks noGrp="1"/>
          </p:cNvSpPr>
          <p:nvPr>
            <p:ph type="title"/>
          </p:nvPr>
        </p:nvSpPr>
        <p:spPr/>
        <p:txBody>
          <a:bodyPr/>
          <a:lstStyle/>
          <a:p>
            <a:r>
              <a:rPr lang="en-US" dirty="0"/>
              <a:t>ANALISIS dan </a:t>
            </a:r>
            <a:r>
              <a:rPr lang="en-US" dirty="0" err="1"/>
              <a:t>perancangan</a:t>
            </a:r>
            <a:endParaRPr lang="en-US" dirty="0"/>
          </a:p>
        </p:txBody>
      </p:sp>
      <p:sp>
        <p:nvSpPr>
          <p:cNvPr id="6" name="Content Placeholder 5">
            <a:extLst>
              <a:ext uri="{FF2B5EF4-FFF2-40B4-BE49-F238E27FC236}">
                <a16:creationId xmlns:a16="http://schemas.microsoft.com/office/drawing/2014/main" id="{FA8B4694-12A8-12C7-99D8-1095BF8D3E0E}"/>
              </a:ext>
            </a:extLst>
          </p:cNvPr>
          <p:cNvSpPr>
            <a:spLocks noGrp="1"/>
          </p:cNvSpPr>
          <p:nvPr>
            <p:ph idx="1"/>
          </p:nvPr>
        </p:nvSpPr>
        <p:spPr/>
        <p:txBody>
          <a:bodyPr/>
          <a:lstStyle/>
          <a:p>
            <a:pPr lvl="1"/>
            <a:r>
              <a:rPr lang="en-US" dirty="0"/>
              <a:t>Sequence Diagram</a:t>
            </a:r>
          </a:p>
          <a:p>
            <a:pPr marL="411480" lvl="1" indent="0">
              <a:buNone/>
            </a:pPr>
            <a:r>
              <a:rPr lang="en-US" dirty="0" err="1"/>
              <a:t>Bagaimana</a:t>
            </a:r>
            <a:r>
              <a:rPr lang="en-US" dirty="0"/>
              <a:t> </a:t>
            </a:r>
            <a:r>
              <a:rPr lang="en-US" dirty="0" err="1"/>
              <a:t>mekanisme</a:t>
            </a:r>
            <a:r>
              <a:rPr lang="en-US" dirty="0"/>
              <a:t>  </a:t>
            </a:r>
            <a:r>
              <a:rPr lang="en-US" dirty="0" err="1"/>
              <a:t>suatu</a:t>
            </a:r>
            <a:endParaRPr lang="en-US" dirty="0"/>
          </a:p>
          <a:p>
            <a:pPr marL="411480" lvl="1" indent="0">
              <a:buNone/>
            </a:pPr>
            <a:r>
              <a:rPr lang="en-US" dirty="0" err="1"/>
              <a:t>modul</a:t>
            </a:r>
            <a:r>
              <a:rPr lang="en-US" dirty="0"/>
              <a:t>/form </a:t>
            </a:r>
            <a:r>
              <a:rPr lang="en-US" dirty="0" err="1"/>
              <a:t>bekerja</a:t>
            </a:r>
            <a:r>
              <a:rPr lang="en-US" dirty="0"/>
              <a:t>.</a:t>
            </a:r>
            <a:endParaRPr lang="en-ID" dirty="0"/>
          </a:p>
        </p:txBody>
      </p:sp>
      <p:pic>
        <p:nvPicPr>
          <p:cNvPr id="7" name="Picture 6">
            <a:extLst>
              <a:ext uri="{FF2B5EF4-FFF2-40B4-BE49-F238E27FC236}">
                <a16:creationId xmlns:a16="http://schemas.microsoft.com/office/drawing/2014/main" id="{E6A1435B-6C03-FCFB-99F7-450C732D849E}"/>
              </a:ext>
            </a:extLst>
          </p:cNvPr>
          <p:cNvPicPr>
            <a:picLocks noChangeAspect="1"/>
          </p:cNvPicPr>
          <p:nvPr/>
        </p:nvPicPr>
        <p:blipFill rotWithShape="1">
          <a:blip r:embed="rId2">
            <a:extLst>
              <a:ext uri="{28A0092B-C50C-407E-A947-70E740481C1C}">
                <a14:useLocalDpi xmlns:a14="http://schemas.microsoft.com/office/drawing/2010/main" val="0"/>
              </a:ext>
            </a:extLst>
          </a:blip>
          <a:srcRect l="-6" t="5238" r="6" b="25550"/>
          <a:stretch/>
        </p:blipFill>
        <p:spPr bwMode="auto">
          <a:xfrm>
            <a:off x="5703887" y="1651635"/>
            <a:ext cx="5579745" cy="49974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54967003"/>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DC551A-45E8-1D4F-3121-619C3983EC68}"/>
            </a:ext>
          </a:extLst>
        </p:cNvPr>
        <p:cNvGrpSpPr/>
        <p:nvPr/>
      </p:nvGrpSpPr>
      <p:grpSpPr>
        <a:xfrm>
          <a:off x="0" y="0"/>
          <a:ext cx="0" cy="0"/>
          <a:chOff x="0" y="0"/>
          <a:chExt cx="0" cy="0"/>
        </a:xfrm>
      </p:grpSpPr>
      <p:sp>
        <p:nvSpPr>
          <p:cNvPr id="1048601" name="Title 1">
            <a:extLst>
              <a:ext uri="{FF2B5EF4-FFF2-40B4-BE49-F238E27FC236}">
                <a16:creationId xmlns:a16="http://schemas.microsoft.com/office/drawing/2014/main" id="{EC933C72-B5ED-63B3-F540-462A0BD222E7}"/>
              </a:ext>
            </a:extLst>
          </p:cNvPr>
          <p:cNvSpPr>
            <a:spLocks noGrp="1"/>
          </p:cNvSpPr>
          <p:nvPr>
            <p:ph type="title"/>
          </p:nvPr>
        </p:nvSpPr>
        <p:spPr/>
        <p:txBody>
          <a:bodyPr/>
          <a:lstStyle/>
          <a:p>
            <a:r>
              <a:rPr lang="en-US" dirty="0"/>
              <a:t>ANALISIS dan </a:t>
            </a:r>
            <a:r>
              <a:rPr lang="en-US" dirty="0" err="1"/>
              <a:t>perancangan</a:t>
            </a:r>
            <a:endParaRPr lang="en-US" dirty="0"/>
          </a:p>
        </p:txBody>
      </p:sp>
      <p:sp>
        <p:nvSpPr>
          <p:cNvPr id="4" name="Content Placeholder 3">
            <a:extLst>
              <a:ext uri="{FF2B5EF4-FFF2-40B4-BE49-F238E27FC236}">
                <a16:creationId xmlns:a16="http://schemas.microsoft.com/office/drawing/2014/main" id="{D56E1085-56D0-CFFE-989F-CD43BB34FD5E}"/>
              </a:ext>
            </a:extLst>
          </p:cNvPr>
          <p:cNvSpPr>
            <a:spLocks noGrp="1"/>
          </p:cNvSpPr>
          <p:nvPr>
            <p:ph idx="1"/>
          </p:nvPr>
        </p:nvSpPr>
        <p:spPr/>
        <p:txBody>
          <a:bodyPr/>
          <a:lstStyle/>
          <a:p>
            <a:pPr marL="571500" indent="-457200">
              <a:buFont typeface="+mj-lt"/>
              <a:buAutoNum type="arabicPeriod" startAt="3"/>
            </a:pPr>
            <a:r>
              <a:rPr lang="en-US" dirty="0" err="1"/>
              <a:t>Perancangan</a:t>
            </a:r>
            <a:r>
              <a:rPr lang="en-US" dirty="0"/>
              <a:t> Antar </a:t>
            </a:r>
            <a:r>
              <a:rPr lang="en-US" dirty="0" err="1"/>
              <a:t>Muka</a:t>
            </a:r>
            <a:r>
              <a:rPr lang="en-US" dirty="0"/>
              <a:t> </a:t>
            </a:r>
            <a:r>
              <a:rPr lang="en-US" dirty="0" err="1"/>
              <a:t>Aplikasi</a:t>
            </a:r>
            <a:endParaRPr lang="en-US" dirty="0"/>
          </a:p>
          <a:p>
            <a:pPr marL="114300" indent="0">
              <a:buNone/>
            </a:pPr>
            <a:endParaRPr lang="en-US" dirty="0"/>
          </a:p>
        </p:txBody>
      </p:sp>
      <p:pic>
        <p:nvPicPr>
          <p:cNvPr id="5" name="Picture 4">
            <a:extLst>
              <a:ext uri="{FF2B5EF4-FFF2-40B4-BE49-F238E27FC236}">
                <a16:creationId xmlns:a16="http://schemas.microsoft.com/office/drawing/2014/main" id="{3518FEEA-4496-DE0D-CA1E-6941198A35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4676" y="2294254"/>
            <a:ext cx="8981217" cy="4373563"/>
          </a:xfrm>
          <a:prstGeom prst="rect">
            <a:avLst/>
          </a:prstGeom>
        </p:spPr>
      </p:pic>
    </p:spTree>
    <p:extLst>
      <p:ext uri="{BB962C8B-B14F-4D97-AF65-F5344CB8AC3E}">
        <p14:creationId xmlns:p14="http://schemas.microsoft.com/office/powerpoint/2010/main" val="36517505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472A69-15FD-5EB5-0775-A934A38B44EF}"/>
            </a:ext>
          </a:extLst>
        </p:cNvPr>
        <p:cNvGrpSpPr/>
        <p:nvPr/>
      </p:nvGrpSpPr>
      <p:grpSpPr>
        <a:xfrm>
          <a:off x="0" y="0"/>
          <a:ext cx="0" cy="0"/>
          <a:chOff x="0" y="0"/>
          <a:chExt cx="0" cy="0"/>
        </a:xfrm>
      </p:grpSpPr>
      <p:sp>
        <p:nvSpPr>
          <p:cNvPr id="1048601" name="Title 1">
            <a:extLst>
              <a:ext uri="{FF2B5EF4-FFF2-40B4-BE49-F238E27FC236}">
                <a16:creationId xmlns:a16="http://schemas.microsoft.com/office/drawing/2014/main" id="{DDF6A189-C788-B255-2F2A-83915B1C1D6D}"/>
              </a:ext>
            </a:extLst>
          </p:cNvPr>
          <p:cNvSpPr>
            <a:spLocks noGrp="1"/>
          </p:cNvSpPr>
          <p:nvPr>
            <p:ph type="title"/>
          </p:nvPr>
        </p:nvSpPr>
        <p:spPr/>
        <p:txBody>
          <a:bodyPr/>
          <a:lstStyle/>
          <a:p>
            <a:r>
              <a:rPr lang="en-US" dirty="0" err="1"/>
              <a:t>Implementasi</a:t>
            </a:r>
            <a:r>
              <a:rPr lang="en-US" dirty="0"/>
              <a:t> dan </a:t>
            </a:r>
            <a:r>
              <a:rPr lang="en-US" dirty="0" err="1"/>
              <a:t>pengujian</a:t>
            </a:r>
            <a:endParaRPr lang="en-US" dirty="0"/>
          </a:p>
        </p:txBody>
      </p:sp>
      <p:sp>
        <p:nvSpPr>
          <p:cNvPr id="9" name="Content Placeholder 8">
            <a:extLst>
              <a:ext uri="{FF2B5EF4-FFF2-40B4-BE49-F238E27FC236}">
                <a16:creationId xmlns:a16="http://schemas.microsoft.com/office/drawing/2014/main" id="{902AC81C-165B-A32F-027B-39E361F61073}"/>
              </a:ext>
            </a:extLst>
          </p:cNvPr>
          <p:cNvSpPr>
            <a:spLocks noGrp="1"/>
          </p:cNvSpPr>
          <p:nvPr>
            <p:ph idx="1"/>
          </p:nvPr>
        </p:nvSpPr>
        <p:spPr/>
        <p:txBody>
          <a:bodyPr/>
          <a:lstStyle/>
          <a:p>
            <a:pPr marL="571500" indent="-457200">
              <a:buAutoNum type="arabicPeriod"/>
            </a:pPr>
            <a:r>
              <a:rPr lang="en-US" dirty="0" err="1"/>
              <a:t>Implementasi</a:t>
            </a:r>
            <a:endParaRPr lang="en-US" dirty="0"/>
          </a:p>
          <a:p>
            <a:pPr marL="114300" indent="0">
              <a:buNone/>
            </a:pPr>
            <a:endParaRPr lang="en-ID" dirty="0"/>
          </a:p>
        </p:txBody>
      </p:sp>
      <p:pic>
        <p:nvPicPr>
          <p:cNvPr id="10" name="Content Placeholder 2">
            <a:extLst>
              <a:ext uri="{FF2B5EF4-FFF2-40B4-BE49-F238E27FC236}">
                <a16:creationId xmlns:a16="http://schemas.microsoft.com/office/drawing/2014/main" id="{9641AFC9-AFA4-F4E2-EF64-8B7A1D755D96}"/>
              </a:ext>
            </a:extLst>
          </p:cNvPr>
          <p:cNvPicPr>
            <a:picLocks noChangeAspect="1"/>
          </p:cNvPicPr>
          <p:nvPr/>
        </p:nvPicPr>
        <p:blipFill rotWithShape="1">
          <a:blip r:embed="rId2">
            <a:extLst>
              <a:ext uri="{28A0092B-C50C-407E-A947-70E740481C1C}">
                <a14:useLocalDpi xmlns:a14="http://schemas.microsoft.com/office/drawing/2010/main" val="0"/>
              </a:ext>
            </a:extLst>
          </a:blip>
          <a:srcRect l="13969" t="16594" r="18052" b="6992"/>
          <a:stretch/>
        </p:blipFill>
        <p:spPr bwMode="auto">
          <a:xfrm>
            <a:off x="568171" y="2336260"/>
            <a:ext cx="5830444" cy="3545840"/>
          </a:xfrm>
          <a:prstGeom prst="rect">
            <a:avLst/>
          </a:prstGeom>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72B37F87-28E8-F4EC-382F-C65118167B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7701" y="2336260"/>
            <a:ext cx="4584700" cy="3545840"/>
          </a:xfrm>
          <a:prstGeom prst="rect">
            <a:avLst/>
          </a:prstGeom>
        </p:spPr>
      </p:pic>
    </p:spTree>
    <p:extLst>
      <p:ext uri="{BB962C8B-B14F-4D97-AF65-F5344CB8AC3E}">
        <p14:creationId xmlns:p14="http://schemas.microsoft.com/office/powerpoint/2010/main" val="91316200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3199F7-BE14-7731-CD66-52BAE4680BA2}"/>
            </a:ext>
          </a:extLst>
        </p:cNvPr>
        <p:cNvGrpSpPr/>
        <p:nvPr/>
      </p:nvGrpSpPr>
      <p:grpSpPr>
        <a:xfrm>
          <a:off x="0" y="0"/>
          <a:ext cx="0" cy="0"/>
          <a:chOff x="0" y="0"/>
          <a:chExt cx="0" cy="0"/>
        </a:xfrm>
      </p:grpSpPr>
      <p:sp>
        <p:nvSpPr>
          <p:cNvPr id="1048601" name="Title 1">
            <a:extLst>
              <a:ext uri="{FF2B5EF4-FFF2-40B4-BE49-F238E27FC236}">
                <a16:creationId xmlns:a16="http://schemas.microsoft.com/office/drawing/2014/main" id="{9E0F03DD-28DA-8C65-3968-EE3F3560F5AD}"/>
              </a:ext>
            </a:extLst>
          </p:cNvPr>
          <p:cNvSpPr>
            <a:spLocks noGrp="1"/>
          </p:cNvSpPr>
          <p:nvPr>
            <p:ph type="title"/>
          </p:nvPr>
        </p:nvSpPr>
        <p:spPr/>
        <p:txBody>
          <a:bodyPr/>
          <a:lstStyle/>
          <a:p>
            <a:r>
              <a:rPr lang="en-US" dirty="0" err="1"/>
              <a:t>Implementasi</a:t>
            </a:r>
            <a:r>
              <a:rPr lang="en-US" dirty="0"/>
              <a:t> dan </a:t>
            </a:r>
            <a:r>
              <a:rPr lang="en-US" dirty="0" err="1"/>
              <a:t>pengujian</a:t>
            </a:r>
            <a:endParaRPr lang="en-US" dirty="0"/>
          </a:p>
        </p:txBody>
      </p:sp>
      <p:sp>
        <p:nvSpPr>
          <p:cNvPr id="9" name="Content Placeholder 8">
            <a:extLst>
              <a:ext uri="{FF2B5EF4-FFF2-40B4-BE49-F238E27FC236}">
                <a16:creationId xmlns:a16="http://schemas.microsoft.com/office/drawing/2014/main" id="{E339344F-EBD4-D6CC-5F1E-64D38855D259}"/>
              </a:ext>
            </a:extLst>
          </p:cNvPr>
          <p:cNvSpPr>
            <a:spLocks noGrp="1"/>
          </p:cNvSpPr>
          <p:nvPr>
            <p:ph idx="1"/>
          </p:nvPr>
        </p:nvSpPr>
        <p:spPr/>
        <p:txBody>
          <a:bodyPr/>
          <a:lstStyle/>
          <a:p>
            <a:pPr marL="571500" indent="-457200">
              <a:buAutoNum type="arabicPeriod"/>
            </a:pPr>
            <a:r>
              <a:rPr lang="en-US" dirty="0" err="1"/>
              <a:t>Implementasi</a:t>
            </a:r>
            <a:endParaRPr lang="en-US" dirty="0"/>
          </a:p>
          <a:p>
            <a:pPr marL="114300" indent="0">
              <a:buNone/>
            </a:pPr>
            <a:endParaRPr lang="en-ID" dirty="0"/>
          </a:p>
        </p:txBody>
      </p:sp>
      <p:pic>
        <p:nvPicPr>
          <p:cNvPr id="2" name="Picture 1">
            <a:extLst>
              <a:ext uri="{FF2B5EF4-FFF2-40B4-BE49-F238E27FC236}">
                <a16:creationId xmlns:a16="http://schemas.microsoft.com/office/drawing/2014/main" id="{EC0AF2C2-A6F6-E95A-404C-FE5078E992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474" y="2395990"/>
            <a:ext cx="4945380" cy="2799715"/>
          </a:xfrm>
          <a:prstGeom prst="rect">
            <a:avLst/>
          </a:prstGeom>
        </p:spPr>
      </p:pic>
      <p:pic>
        <p:nvPicPr>
          <p:cNvPr id="3" name="Picture 2">
            <a:extLst>
              <a:ext uri="{FF2B5EF4-FFF2-40B4-BE49-F238E27FC236}">
                <a16:creationId xmlns:a16="http://schemas.microsoft.com/office/drawing/2014/main" id="{87256E4B-3E90-7723-545B-ED52014138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7607" y="2507113"/>
            <a:ext cx="6047919" cy="2569076"/>
          </a:xfrm>
          <a:prstGeom prst="rect">
            <a:avLst/>
          </a:prstGeom>
        </p:spPr>
      </p:pic>
    </p:spTree>
    <p:extLst>
      <p:ext uri="{BB962C8B-B14F-4D97-AF65-F5344CB8AC3E}">
        <p14:creationId xmlns:p14="http://schemas.microsoft.com/office/powerpoint/2010/main" val="1553007364"/>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DEF65-2D10-DBDF-B7EB-8A97C1A08D86}"/>
            </a:ext>
          </a:extLst>
        </p:cNvPr>
        <p:cNvGrpSpPr/>
        <p:nvPr/>
      </p:nvGrpSpPr>
      <p:grpSpPr>
        <a:xfrm>
          <a:off x="0" y="0"/>
          <a:ext cx="0" cy="0"/>
          <a:chOff x="0" y="0"/>
          <a:chExt cx="0" cy="0"/>
        </a:xfrm>
      </p:grpSpPr>
      <p:sp>
        <p:nvSpPr>
          <p:cNvPr id="1048601" name="Title 1">
            <a:extLst>
              <a:ext uri="{FF2B5EF4-FFF2-40B4-BE49-F238E27FC236}">
                <a16:creationId xmlns:a16="http://schemas.microsoft.com/office/drawing/2014/main" id="{69E48335-3DA2-8BF0-6047-E682056A2764}"/>
              </a:ext>
            </a:extLst>
          </p:cNvPr>
          <p:cNvSpPr>
            <a:spLocks noGrp="1"/>
          </p:cNvSpPr>
          <p:nvPr>
            <p:ph type="title"/>
          </p:nvPr>
        </p:nvSpPr>
        <p:spPr/>
        <p:txBody>
          <a:bodyPr/>
          <a:lstStyle/>
          <a:p>
            <a:r>
              <a:rPr lang="en-US" dirty="0" err="1"/>
              <a:t>Implementasi</a:t>
            </a:r>
            <a:r>
              <a:rPr lang="en-US" dirty="0"/>
              <a:t> dan </a:t>
            </a:r>
            <a:r>
              <a:rPr lang="en-US" dirty="0" err="1"/>
              <a:t>pengujian</a:t>
            </a:r>
            <a:endParaRPr lang="en-US" dirty="0"/>
          </a:p>
        </p:txBody>
      </p:sp>
      <p:sp>
        <p:nvSpPr>
          <p:cNvPr id="9" name="Content Placeholder 8">
            <a:extLst>
              <a:ext uri="{FF2B5EF4-FFF2-40B4-BE49-F238E27FC236}">
                <a16:creationId xmlns:a16="http://schemas.microsoft.com/office/drawing/2014/main" id="{A0EFD15C-9F58-EA81-8C3E-7FC31A907054}"/>
              </a:ext>
            </a:extLst>
          </p:cNvPr>
          <p:cNvSpPr>
            <a:spLocks noGrp="1"/>
          </p:cNvSpPr>
          <p:nvPr>
            <p:ph idx="1"/>
          </p:nvPr>
        </p:nvSpPr>
        <p:spPr/>
        <p:txBody>
          <a:bodyPr/>
          <a:lstStyle/>
          <a:p>
            <a:pPr marL="571500" indent="-457200">
              <a:buAutoNum type="arabicPeriod"/>
            </a:pPr>
            <a:r>
              <a:rPr lang="en-US" dirty="0" err="1"/>
              <a:t>Implementasi</a:t>
            </a:r>
            <a:endParaRPr lang="en-US" dirty="0"/>
          </a:p>
          <a:p>
            <a:pPr marL="114300" indent="0">
              <a:buNone/>
            </a:pPr>
            <a:endParaRPr lang="en-ID" dirty="0"/>
          </a:p>
        </p:txBody>
      </p:sp>
      <p:pic>
        <p:nvPicPr>
          <p:cNvPr id="2" name="Picture 1">
            <a:extLst>
              <a:ext uri="{FF2B5EF4-FFF2-40B4-BE49-F238E27FC236}">
                <a16:creationId xmlns:a16="http://schemas.microsoft.com/office/drawing/2014/main" id="{3FDA0C33-FE57-5387-29C1-CC5432C311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470" y="2237422"/>
            <a:ext cx="6106197" cy="2677478"/>
          </a:xfrm>
          <a:prstGeom prst="rect">
            <a:avLst/>
          </a:prstGeom>
        </p:spPr>
      </p:pic>
      <p:pic>
        <p:nvPicPr>
          <p:cNvPr id="3" name="Picture 2">
            <a:extLst>
              <a:ext uri="{FF2B5EF4-FFF2-40B4-BE49-F238E27FC236}">
                <a16:creationId xmlns:a16="http://schemas.microsoft.com/office/drawing/2014/main" id="{375E0260-EA1A-79E9-6109-2464BEB6B3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9087" y="3933507"/>
            <a:ext cx="6429443" cy="2677478"/>
          </a:xfrm>
          <a:prstGeom prst="rect">
            <a:avLst/>
          </a:prstGeom>
        </p:spPr>
      </p:pic>
    </p:spTree>
    <p:extLst>
      <p:ext uri="{BB962C8B-B14F-4D97-AF65-F5344CB8AC3E}">
        <p14:creationId xmlns:p14="http://schemas.microsoft.com/office/powerpoint/2010/main" val="1281445742"/>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9776AA-3454-7BA8-30E4-CEE184674512}"/>
            </a:ext>
          </a:extLst>
        </p:cNvPr>
        <p:cNvGrpSpPr/>
        <p:nvPr/>
      </p:nvGrpSpPr>
      <p:grpSpPr>
        <a:xfrm>
          <a:off x="0" y="0"/>
          <a:ext cx="0" cy="0"/>
          <a:chOff x="0" y="0"/>
          <a:chExt cx="0" cy="0"/>
        </a:xfrm>
      </p:grpSpPr>
      <p:sp>
        <p:nvSpPr>
          <p:cNvPr id="1048601" name="Title 1">
            <a:extLst>
              <a:ext uri="{FF2B5EF4-FFF2-40B4-BE49-F238E27FC236}">
                <a16:creationId xmlns:a16="http://schemas.microsoft.com/office/drawing/2014/main" id="{DE2D010D-08E6-9C4C-D2FA-E931645E0B2A}"/>
              </a:ext>
            </a:extLst>
          </p:cNvPr>
          <p:cNvSpPr>
            <a:spLocks noGrp="1"/>
          </p:cNvSpPr>
          <p:nvPr>
            <p:ph type="title"/>
          </p:nvPr>
        </p:nvSpPr>
        <p:spPr/>
        <p:txBody>
          <a:bodyPr/>
          <a:lstStyle/>
          <a:p>
            <a:r>
              <a:rPr lang="en-US" dirty="0" err="1"/>
              <a:t>Implementasi</a:t>
            </a:r>
            <a:r>
              <a:rPr lang="en-US" dirty="0"/>
              <a:t> dan </a:t>
            </a:r>
            <a:r>
              <a:rPr lang="en-US" dirty="0" err="1"/>
              <a:t>pengujian</a:t>
            </a:r>
            <a:endParaRPr lang="en-US" dirty="0"/>
          </a:p>
        </p:txBody>
      </p:sp>
      <p:sp>
        <p:nvSpPr>
          <p:cNvPr id="7" name="Content Placeholder 6">
            <a:extLst>
              <a:ext uri="{FF2B5EF4-FFF2-40B4-BE49-F238E27FC236}">
                <a16:creationId xmlns:a16="http://schemas.microsoft.com/office/drawing/2014/main" id="{AB590643-9DA7-5D5D-8145-7B7B66321A28}"/>
              </a:ext>
            </a:extLst>
          </p:cNvPr>
          <p:cNvSpPr>
            <a:spLocks noGrp="1"/>
          </p:cNvSpPr>
          <p:nvPr>
            <p:ph idx="1"/>
          </p:nvPr>
        </p:nvSpPr>
        <p:spPr/>
        <p:txBody>
          <a:bodyPr/>
          <a:lstStyle/>
          <a:p>
            <a:pPr marL="571500" indent="-457200">
              <a:buFont typeface="+mj-lt"/>
              <a:buAutoNum type="arabicPeriod" startAt="2"/>
            </a:pPr>
            <a:r>
              <a:rPr lang="en-US" dirty="0" err="1"/>
              <a:t>Pengujian</a:t>
            </a:r>
            <a:endParaRPr lang="en-US" dirty="0"/>
          </a:p>
          <a:p>
            <a:pPr lvl="1"/>
            <a:r>
              <a:rPr lang="en-US" dirty="0"/>
              <a:t>White Box</a:t>
            </a:r>
          </a:p>
          <a:p>
            <a:pPr marL="411480" lvl="1" indent="0">
              <a:buNone/>
            </a:pPr>
            <a:endParaRPr lang="en-US" dirty="0"/>
          </a:p>
        </p:txBody>
      </p:sp>
      <p:pic>
        <p:nvPicPr>
          <p:cNvPr id="2" name="Picture 1">
            <a:extLst>
              <a:ext uri="{FF2B5EF4-FFF2-40B4-BE49-F238E27FC236}">
                <a16:creationId xmlns:a16="http://schemas.microsoft.com/office/drawing/2014/main" id="{0879434A-CD7E-8915-1CA6-5015FAB55C09}"/>
              </a:ext>
            </a:extLst>
          </p:cNvPr>
          <p:cNvPicPr>
            <a:picLocks noChangeAspect="1"/>
          </p:cNvPicPr>
          <p:nvPr/>
        </p:nvPicPr>
        <p:blipFill rotWithShape="1">
          <a:blip r:embed="rId2">
            <a:extLst>
              <a:ext uri="{28A0092B-C50C-407E-A947-70E740481C1C}">
                <a14:useLocalDpi xmlns:a14="http://schemas.microsoft.com/office/drawing/2010/main" val="0"/>
              </a:ext>
            </a:extLst>
          </a:blip>
          <a:srcRect l="8956" r="3561" b="54571"/>
          <a:stretch/>
        </p:blipFill>
        <p:spPr bwMode="auto">
          <a:xfrm>
            <a:off x="3635615" y="2544129"/>
            <a:ext cx="4879340" cy="358203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4106926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ANGGOTA KELOMPOK</a:t>
            </a:r>
            <a:endParaRPr lang="en-US"/>
          </a:p>
        </p:txBody>
      </p:sp>
      <p:sp>
        <p:nvSpPr>
          <p:cNvPr id="3" name="Content Placeholder 2"/>
          <p:cNvSpPr>
            <a:spLocks noGrp="1"/>
          </p:cNvSpPr>
          <p:nvPr>
            <p:ph idx="1"/>
          </p:nvPr>
        </p:nvSpPr>
        <p:spPr>
          <a:xfrm>
            <a:off x="2902678" y="2286001"/>
            <a:ext cx="7435122" cy="3593591"/>
          </a:xfrm>
        </p:spPr>
        <p:txBody>
          <a:bodyPr>
            <a:normAutofit/>
          </a:bodyPr>
          <a:lstStyle/>
          <a:p>
            <a:pPr marL="0" indent="0">
              <a:buNone/>
            </a:pPr>
            <a:r>
              <a:rPr lang="en-US" sz="2800" b="1"/>
              <a:t>Rendi Permana(23552011149)</a:t>
            </a:r>
          </a:p>
          <a:p>
            <a:pPr marL="0" indent="0">
              <a:buNone/>
            </a:pPr>
            <a:r>
              <a:rPr lang="en-US" sz="2800" b="1"/>
              <a:t>Ian </a:t>
            </a:r>
            <a:r>
              <a:rPr lang="id-ID" sz="2800" b="1"/>
              <a:t>S</a:t>
            </a:r>
            <a:r>
              <a:rPr lang="en-US" sz="2800" b="1"/>
              <a:t>unandar(23552011167)</a:t>
            </a:r>
          </a:p>
          <a:p>
            <a:pPr marL="0" indent="0">
              <a:buNone/>
            </a:pPr>
            <a:r>
              <a:rPr lang="en-US" sz="2800" b="1"/>
              <a:t>Yoni </a:t>
            </a:r>
            <a:r>
              <a:rPr lang="id-ID" sz="2800" b="1"/>
              <a:t>M</a:t>
            </a:r>
            <a:r>
              <a:rPr lang="en-US" sz="2800" b="1"/>
              <a:t>uham</a:t>
            </a:r>
            <a:r>
              <a:rPr lang="id-ID" sz="2800" b="1"/>
              <a:t>m</a:t>
            </a:r>
            <a:r>
              <a:rPr lang="en-US" sz="2800" b="1"/>
              <a:t>ad Nizar(23552011142)</a:t>
            </a:r>
          </a:p>
          <a:p>
            <a:pPr marL="0" indent="0">
              <a:buNone/>
            </a:pPr>
            <a:r>
              <a:rPr lang="en-US" sz="2800" b="1"/>
              <a:t>Aisah </a:t>
            </a:r>
            <a:r>
              <a:rPr lang="id-ID" sz="2800" b="1"/>
              <a:t>G</a:t>
            </a:r>
            <a:r>
              <a:rPr lang="en-US" sz="2800" b="1"/>
              <a:t>andari </a:t>
            </a:r>
            <a:r>
              <a:rPr lang="id-ID" sz="2800" b="1"/>
              <a:t>R</a:t>
            </a:r>
            <a:r>
              <a:rPr lang="en-US" sz="2800" b="1"/>
              <a:t>ahmah(23552011127)</a:t>
            </a:r>
          </a:p>
          <a:p>
            <a:pPr marL="0" indent="0">
              <a:buNone/>
            </a:pPr>
            <a:r>
              <a:rPr lang="en-US" altLang="x-none" sz="2800" b="1"/>
              <a:t>Muhammad Raihan</a:t>
            </a:r>
            <a:r>
              <a:rPr lang="id-ID" altLang="x-none" sz="2800" b="1"/>
              <a:t> </a:t>
            </a:r>
            <a:r>
              <a:rPr lang="en-US" altLang="x-none" sz="2800" b="1"/>
              <a:t>Samih(23552011122)</a:t>
            </a:r>
            <a:endParaRPr lang="zh-CN" altLang="en-US" sz="2800" b="1"/>
          </a:p>
        </p:txBody>
      </p:sp>
    </p:spTree>
    <p:extLst>
      <p:ext uri="{BB962C8B-B14F-4D97-AF65-F5344CB8AC3E}">
        <p14:creationId xmlns:p14="http://schemas.microsoft.com/office/powerpoint/2010/main" val="3186179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1CF936-52B8-58AA-FDA4-C912608E18B4}"/>
            </a:ext>
          </a:extLst>
        </p:cNvPr>
        <p:cNvGrpSpPr/>
        <p:nvPr/>
      </p:nvGrpSpPr>
      <p:grpSpPr>
        <a:xfrm>
          <a:off x="0" y="0"/>
          <a:ext cx="0" cy="0"/>
          <a:chOff x="0" y="0"/>
          <a:chExt cx="0" cy="0"/>
        </a:xfrm>
      </p:grpSpPr>
      <p:sp>
        <p:nvSpPr>
          <p:cNvPr id="1048601" name="Title 1">
            <a:extLst>
              <a:ext uri="{FF2B5EF4-FFF2-40B4-BE49-F238E27FC236}">
                <a16:creationId xmlns:a16="http://schemas.microsoft.com/office/drawing/2014/main" id="{0FCF1C9A-52AC-8060-BE4C-B15544F212F8}"/>
              </a:ext>
            </a:extLst>
          </p:cNvPr>
          <p:cNvSpPr>
            <a:spLocks noGrp="1"/>
          </p:cNvSpPr>
          <p:nvPr>
            <p:ph type="title"/>
          </p:nvPr>
        </p:nvSpPr>
        <p:spPr/>
        <p:txBody>
          <a:bodyPr/>
          <a:lstStyle/>
          <a:p>
            <a:r>
              <a:rPr lang="en-US" dirty="0" err="1"/>
              <a:t>Implementasi</a:t>
            </a:r>
            <a:r>
              <a:rPr lang="en-US" dirty="0"/>
              <a:t> dan </a:t>
            </a:r>
            <a:r>
              <a:rPr lang="en-US" dirty="0" err="1"/>
              <a:t>pengujian</a:t>
            </a:r>
            <a:endParaRPr lang="en-US" dirty="0"/>
          </a:p>
        </p:txBody>
      </p:sp>
      <p:sp>
        <p:nvSpPr>
          <p:cNvPr id="7" name="Content Placeholder 6">
            <a:extLst>
              <a:ext uri="{FF2B5EF4-FFF2-40B4-BE49-F238E27FC236}">
                <a16:creationId xmlns:a16="http://schemas.microsoft.com/office/drawing/2014/main" id="{89829345-76BB-72CD-9DB8-2B938CC29916}"/>
              </a:ext>
            </a:extLst>
          </p:cNvPr>
          <p:cNvSpPr>
            <a:spLocks noGrp="1"/>
          </p:cNvSpPr>
          <p:nvPr>
            <p:ph idx="1"/>
          </p:nvPr>
        </p:nvSpPr>
        <p:spPr/>
        <p:txBody>
          <a:bodyPr/>
          <a:lstStyle/>
          <a:p>
            <a:pPr marL="571500" indent="-457200">
              <a:buFont typeface="+mj-lt"/>
              <a:buAutoNum type="arabicPeriod" startAt="2"/>
            </a:pPr>
            <a:r>
              <a:rPr lang="en-US" dirty="0" err="1"/>
              <a:t>Pengujian</a:t>
            </a:r>
            <a:endParaRPr lang="en-US" dirty="0"/>
          </a:p>
          <a:p>
            <a:pPr lvl="1"/>
            <a:r>
              <a:rPr lang="en-US" dirty="0"/>
              <a:t>White Box</a:t>
            </a:r>
          </a:p>
          <a:p>
            <a:pPr marL="411480" lvl="1" indent="0">
              <a:buNone/>
            </a:pPr>
            <a:endParaRPr lang="en-US" dirty="0"/>
          </a:p>
        </p:txBody>
      </p:sp>
      <p:pic>
        <p:nvPicPr>
          <p:cNvPr id="3" name="Picture 2">
            <a:extLst>
              <a:ext uri="{FF2B5EF4-FFF2-40B4-BE49-F238E27FC236}">
                <a16:creationId xmlns:a16="http://schemas.microsoft.com/office/drawing/2014/main" id="{C406AF4F-8CE0-C27F-F8F7-7B1D1629DB83}"/>
              </a:ext>
            </a:extLst>
          </p:cNvPr>
          <p:cNvPicPr>
            <a:picLocks noChangeAspect="1"/>
          </p:cNvPicPr>
          <p:nvPr/>
        </p:nvPicPr>
        <p:blipFill rotWithShape="1">
          <a:blip r:embed="rId2">
            <a:extLst>
              <a:ext uri="{28A0092B-C50C-407E-A947-70E740481C1C}">
                <a14:useLocalDpi xmlns:a14="http://schemas.microsoft.com/office/drawing/2010/main" val="0"/>
              </a:ext>
            </a:extLst>
          </a:blip>
          <a:srcRect l="8956" b="51997"/>
          <a:stretch/>
        </p:blipFill>
        <p:spPr bwMode="auto">
          <a:xfrm>
            <a:off x="370839" y="2665027"/>
            <a:ext cx="5078730" cy="3784600"/>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E2158A35-27CE-6B1A-6105-75C747B4CAD2}"/>
              </a:ext>
            </a:extLst>
          </p:cNvPr>
          <p:cNvSpPr txBox="1"/>
          <p:nvPr/>
        </p:nvSpPr>
        <p:spPr>
          <a:xfrm>
            <a:off x="5722441" y="2665027"/>
            <a:ext cx="6098720" cy="3416320"/>
          </a:xfrm>
          <a:prstGeom prst="rect">
            <a:avLst/>
          </a:prstGeom>
          <a:noFill/>
        </p:spPr>
        <p:txBody>
          <a:bodyPr wrap="square">
            <a:spAutoFit/>
          </a:bodyPr>
          <a:lstStyle/>
          <a:p>
            <a:r>
              <a:rPr lang="en-ID" dirty="0"/>
              <a:t>•	</a:t>
            </a:r>
            <a:r>
              <a:rPr lang="en-ID" dirty="0" err="1"/>
              <a:t>Cyclometic</a:t>
            </a:r>
            <a:r>
              <a:rPr lang="en-ID" dirty="0"/>
              <a:t> Complexity</a:t>
            </a:r>
          </a:p>
          <a:p>
            <a:r>
              <a:rPr lang="en-ID" dirty="0"/>
              <a:t>V(G) 	= E – N + 2</a:t>
            </a:r>
          </a:p>
          <a:p>
            <a:r>
              <a:rPr lang="en-ID" dirty="0"/>
              <a:t>	= 6 – 6 + 2 = 2</a:t>
            </a:r>
          </a:p>
          <a:p>
            <a:endParaRPr lang="en-ID" dirty="0"/>
          </a:p>
          <a:p>
            <a:r>
              <a:rPr lang="en-ID" dirty="0"/>
              <a:t>•	Region</a:t>
            </a:r>
          </a:p>
          <a:p>
            <a:r>
              <a:rPr lang="en-ID" dirty="0" err="1"/>
              <a:t>Jumlah</a:t>
            </a:r>
            <a:r>
              <a:rPr lang="en-ID" dirty="0"/>
              <a:t> Region = 1 + 1 = 2</a:t>
            </a:r>
          </a:p>
          <a:p>
            <a:endParaRPr lang="en-ID" dirty="0"/>
          </a:p>
          <a:p>
            <a:r>
              <a:rPr lang="en-ID" dirty="0"/>
              <a:t>•	Independent Path</a:t>
            </a:r>
          </a:p>
          <a:p>
            <a:r>
              <a:rPr lang="en-ID" dirty="0"/>
              <a:t>Path 1 : 1 – 2 – 3 – 5 – 6 (Jika Login </a:t>
            </a:r>
            <a:r>
              <a:rPr lang="en-ID" dirty="0" err="1"/>
              <a:t>berhasil</a:t>
            </a:r>
            <a:r>
              <a:rPr lang="en-ID" dirty="0"/>
              <a:t> dan Data valid)</a:t>
            </a:r>
          </a:p>
          <a:p>
            <a:r>
              <a:rPr lang="en-ID" dirty="0"/>
              <a:t>Path 2: 1 – 2 – 3 – 4 – 2 (Jika Login </a:t>
            </a:r>
            <a:r>
              <a:rPr lang="en-ID" dirty="0" err="1"/>
              <a:t>gagal</a:t>
            </a:r>
            <a:r>
              <a:rPr lang="en-ID" dirty="0"/>
              <a:t> dan Data </a:t>
            </a:r>
            <a:r>
              <a:rPr lang="en-ID" dirty="0" err="1"/>
              <a:t>tidak</a:t>
            </a:r>
            <a:r>
              <a:rPr lang="en-ID" dirty="0"/>
              <a:t> valid)</a:t>
            </a:r>
          </a:p>
        </p:txBody>
      </p:sp>
    </p:spTree>
    <p:extLst>
      <p:ext uri="{BB962C8B-B14F-4D97-AF65-F5344CB8AC3E}">
        <p14:creationId xmlns:p14="http://schemas.microsoft.com/office/powerpoint/2010/main" val="1715426476"/>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D508C4-8847-2CA8-B16E-E5A0CFA89389}"/>
            </a:ext>
          </a:extLst>
        </p:cNvPr>
        <p:cNvGrpSpPr/>
        <p:nvPr/>
      </p:nvGrpSpPr>
      <p:grpSpPr>
        <a:xfrm>
          <a:off x="0" y="0"/>
          <a:ext cx="0" cy="0"/>
          <a:chOff x="0" y="0"/>
          <a:chExt cx="0" cy="0"/>
        </a:xfrm>
      </p:grpSpPr>
      <p:sp>
        <p:nvSpPr>
          <p:cNvPr id="1048601" name="Title 1">
            <a:extLst>
              <a:ext uri="{FF2B5EF4-FFF2-40B4-BE49-F238E27FC236}">
                <a16:creationId xmlns:a16="http://schemas.microsoft.com/office/drawing/2014/main" id="{FDA403E0-4755-6564-50CA-EFDACB35A38F}"/>
              </a:ext>
            </a:extLst>
          </p:cNvPr>
          <p:cNvSpPr>
            <a:spLocks noGrp="1"/>
          </p:cNvSpPr>
          <p:nvPr>
            <p:ph type="title"/>
          </p:nvPr>
        </p:nvSpPr>
        <p:spPr/>
        <p:txBody>
          <a:bodyPr/>
          <a:lstStyle/>
          <a:p>
            <a:r>
              <a:rPr lang="en-US" dirty="0" err="1"/>
              <a:t>Implementasi</a:t>
            </a:r>
            <a:r>
              <a:rPr lang="en-US" dirty="0"/>
              <a:t> dan </a:t>
            </a:r>
            <a:r>
              <a:rPr lang="en-US" dirty="0" err="1"/>
              <a:t>pengujian</a:t>
            </a:r>
            <a:endParaRPr lang="en-US" dirty="0"/>
          </a:p>
        </p:txBody>
      </p:sp>
      <p:sp>
        <p:nvSpPr>
          <p:cNvPr id="7" name="Content Placeholder 6">
            <a:extLst>
              <a:ext uri="{FF2B5EF4-FFF2-40B4-BE49-F238E27FC236}">
                <a16:creationId xmlns:a16="http://schemas.microsoft.com/office/drawing/2014/main" id="{78B535EC-7F21-B092-0155-4788C4EF306F}"/>
              </a:ext>
            </a:extLst>
          </p:cNvPr>
          <p:cNvSpPr>
            <a:spLocks noGrp="1"/>
          </p:cNvSpPr>
          <p:nvPr>
            <p:ph idx="1"/>
          </p:nvPr>
        </p:nvSpPr>
        <p:spPr/>
        <p:txBody>
          <a:bodyPr/>
          <a:lstStyle/>
          <a:p>
            <a:pPr marL="571500" indent="-457200">
              <a:buFont typeface="+mj-lt"/>
              <a:buAutoNum type="arabicPeriod" startAt="2"/>
            </a:pPr>
            <a:r>
              <a:rPr lang="en-US" dirty="0" err="1"/>
              <a:t>Pengujian</a:t>
            </a:r>
            <a:endParaRPr lang="en-US" dirty="0"/>
          </a:p>
          <a:p>
            <a:pPr lvl="1"/>
            <a:r>
              <a:rPr lang="en-US" dirty="0"/>
              <a:t>Black Box</a:t>
            </a:r>
          </a:p>
          <a:p>
            <a:pPr marL="411480" lvl="1" indent="0">
              <a:buNone/>
            </a:pPr>
            <a:endParaRPr lang="en-US" dirty="0"/>
          </a:p>
          <a:p>
            <a:pPr marL="411480" lvl="1" indent="0">
              <a:buNone/>
            </a:pPr>
            <a:endParaRPr lang="en-US" dirty="0"/>
          </a:p>
        </p:txBody>
      </p:sp>
      <p:pic>
        <p:nvPicPr>
          <p:cNvPr id="3" name="Picture 2">
            <a:extLst>
              <a:ext uri="{FF2B5EF4-FFF2-40B4-BE49-F238E27FC236}">
                <a16:creationId xmlns:a16="http://schemas.microsoft.com/office/drawing/2014/main" id="{BE35B5A8-1B09-42E6-C266-8AECA68059A1}"/>
              </a:ext>
            </a:extLst>
          </p:cNvPr>
          <p:cNvPicPr>
            <a:picLocks noChangeAspect="1"/>
          </p:cNvPicPr>
          <p:nvPr/>
        </p:nvPicPr>
        <p:blipFill>
          <a:blip r:embed="rId2"/>
          <a:stretch>
            <a:fillRect/>
          </a:stretch>
        </p:blipFill>
        <p:spPr>
          <a:xfrm>
            <a:off x="700251" y="3025279"/>
            <a:ext cx="4920887" cy="2806561"/>
          </a:xfrm>
          <a:prstGeom prst="rect">
            <a:avLst/>
          </a:prstGeom>
        </p:spPr>
      </p:pic>
      <p:pic>
        <p:nvPicPr>
          <p:cNvPr id="5" name="Picture 4">
            <a:extLst>
              <a:ext uri="{FF2B5EF4-FFF2-40B4-BE49-F238E27FC236}">
                <a16:creationId xmlns:a16="http://schemas.microsoft.com/office/drawing/2014/main" id="{DA3FB697-8719-0298-0CF0-43F6EC749A5D}"/>
              </a:ext>
            </a:extLst>
          </p:cNvPr>
          <p:cNvPicPr>
            <a:picLocks noChangeAspect="1"/>
          </p:cNvPicPr>
          <p:nvPr/>
        </p:nvPicPr>
        <p:blipFill>
          <a:blip r:embed="rId3"/>
          <a:stretch>
            <a:fillRect/>
          </a:stretch>
        </p:blipFill>
        <p:spPr>
          <a:xfrm>
            <a:off x="6096000" y="1752601"/>
            <a:ext cx="5304623" cy="4079239"/>
          </a:xfrm>
          <a:prstGeom prst="rect">
            <a:avLst/>
          </a:prstGeom>
        </p:spPr>
      </p:pic>
      <p:sp>
        <p:nvSpPr>
          <p:cNvPr id="6" name="TextBox 5">
            <a:extLst>
              <a:ext uri="{FF2B5EF4-FFF2-40B4-BE49-F238E27FC236}">
                <a16:creationId xmlns:a16="http://schemas.microsoft.com/office/drawing/2014/main" id="{B419D30B-7DCB-7F7C-B4F2-B552EF08591B}"/>
              </a:ext>
            </a:extLst>
          </p:cNvPr>
          <p:cNvSpPr txBox="1"/>
          <p:nvPr/>
        </p:nvSpPr>
        <p:spPr>
          <a:xfrm>
            <a:off x="700251" y="2655947"/>
            <a:ext cx="3074881" cy="369332"/>
          </a:xfrm>
          <a:prstGeom prst="rect">
            <a:avLst/>
          </a:prstGeom>
          <a:noFill/>
        </p:spPr>
        <p:txBody>
          <a:bodyPr wrap="none" rtlCol="0">
            <a:spAutoFit/>
          </a:bodyPr>
          <a:lstStyle/>
          <a:p>
            <a:r>
              <a:rPr lang="en-US" b="1" dirty="0"/>
              <a:t>Teknik Equivalent </a:t>
            </a:r>
            <a:r>
              <a:rPr lang="en-US" b="1" dirty="0" err="1"/>
              <a:t>Pastition</a:t>
            </a:r>
            <a:endParaRPr lang="en-ID" b="1" dirty="0"/>
          </a:p>
        </p:txBody>
      </p:sp>
      <p:sp>
        <p:nvSpPr>
          <p:cNvPr id="8" name="TextBox 7">
            <a:extLst>
              <a:ext uri="{FF2B5EF4-FFF2-40B4-BE49-F238E27FC236}">
                <a16:creationId xmlns:a16="http://schemas.microsoft.com/office/drawing/2014/main" id="{44F54D47-DF78-88A6-F848-4B291ED9ECC2}"/>
              </a:ext>
            </a:extLst>
          </p:cNvPr>
          <p:cNvSpPr txBox="1"/>
          <p:nvPr/>
        </p:nvSpPr>
        <p:spPr>
          <a:xfrm>
            <a:off x="6075285" y="5831840"/>
            <a:ext cx="2536272" cy="369332"/>
          </a:xfrm>
          <a:prstGeom prst="rect">
            <a:avLst/>
          </a:prstGeom>
          <a:noFill/>
        </p:spPr>
        <p:txBody>
          <a:bodyPr wrap="none" rtlCol="0">
            <a:spAutoFit/>
          </a:bodyPr>
          <a:lstStyle/>
          <a:p>
            <a:r>
              <a:rPr lang="en-US" b="1" dirty="0"/>
              <a:t>Teknik Error Guessing</a:t>
            </a:r>
            <a:endParaRPr lang="en-ID" b="1" dirty="0"/>
          </a:p>
        </p:txBody>
      </p:sp>
    </p:spTree>
    <p:extLst>
      <p:ext uri="{BB962C8B-B14F-4D97-AF65-F5344CB8AC3E}">
        <p14:creationId xmlns:p14="http://schemas.microsoft.com/office/powerpoint/2010/main" val="2888717228"/>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kesimpulan</a:t>
            </a:r>
            <a:endParaRPr lang="en-US"/>
          </a:p>
        </p:txBody>
      </p:sp>
      <p:sp>
        <p:nvSpPr>
          <p:cNvPr id="3" name="Content Placeholder 2"/>
          <p:cNvSpPr>
            <a:spLocks noGrp="1"/>
          </p:cNvSpPr>
          <p:nvPr>
            <p:ph idx="1"/>
          </p:nvPr>
        </p:nvSpPr>
        <p:spPr/>
        <p:txBody>
          <a:bodyPr/>
          <a:lstStyle/>
          <a:p>
            <a:pPr marL="0" indent="0" algn="just">
              <a:buNone/>
            </a:pPr>
            <a:r>
              <a:rPr lang="id-ID" dirty="0"/>
              <a:t>	Aplikasi Kasir Sederhana untuk UMKM ini dibuat untuk memudahkan para umkm kecil dalam memanage pemasukkan dan pengeluaran baik dari segi keunagan maupun stock.  Serta  memudahkan Kasir maupun Pelaku usaha untuk menghitung jumlah barang pembeli dan kembaliannya. Pembangunan perangkat lunak ini menggunakan Metode Agile lebih tepatnya Extreme Programming karena mengejar target efisiensi waktu, fleksibilitas serta responsifitas terhadap perubahan yang akan ada pada pembangunan software ini dengan dibantu oleh tools Netbeans</a:t>
            </a:r>
            <a:r>
              <a:rPr lang="en-US" dirty="0"/>
              <a:t>,</a:t>
            </a:r>
            <a:r>
              <a:rPr lang="id-ID" dirty="0"/>
              <a:t> phpMyAdmi</a:t>
            </a:r>
            <a:r>
              <a:rPr lang="en-US" dirty="0"/>
              <a:t>n dan juga Jesper Studio.</a:t>
            </a:r>
          </a:p>
        </p:txBody>
      </p:sp>
    </p:spTree>
    <p:extLst>
      <p:ext uri="{BB962C8B-B14F-4D97-AF65-F5344CB8AC3E}">
        <p14:creationId xmlns:p14="http://schemas.microsoft.com/office/powerpoint/2010/main" val="911240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A0CB-FF3E-68EA-E829-D49A71AFF9BB}"/>
              </a:ext>
            </a:extLst>
          </p:cNvPr>
          <p:cNvSpPr>
            <a:spLocks noGrp="1"/>
          </p:cNvSpPr>
          <p:nvPr>
            <p:ph type="title"/>
          </p:nvPr>
        </p:nvSpPr>
        <p:spPr/>
        <p:txBody>
          <a:bodyPr/>
          <a:lstStyle/>
          <a:p>
            <a:r>
              <a:rPr lang="en-US" dirty="0"/>
              <a:t>Saran </a:t>
            </a:r>
            <a:r>
              <a:rPr lang="en-US" dirty="0" err="1"/>
              <a:t>pengembang</a:t>
            </a:r>
            <a:r>
              <a:rPr lang="en-US" dirty="0"/>
              <a:t> </a:t>
            </a:r>
            <a:r>
              <a:rPr lang="en-US" dirty="0" err="1"/>
              <a:t>aplikasi</a:t>
            </a:r>
            <a:endParaRPr lang="en-ID" dirty="0"/>
          </a:p>
        </p:txBody>
      </p:sp>
      <p:sp>
        <p:nvSpPr>
          <p:cNvPr id="3" name="Content Placeholder 2">
            <a:extLst>
              <a:ext uri="{FF2B5EF4-FFF2-40B4-BE49-F238E27FC236}">
                <a16:creationId xmlns:a16="http://schemas.microsoft.com/office/drawing/2014/main" id="{C91E6E6A-3135-FA0E-A2BC-ECB5D45F45DB}"/>
              </a:ext>
            </a:extLst>
          </p:cNvPr>
          <p:cNvSpPr>
            <a:spLocks noGrp="1"/>
          </p:cNvSpPr>
          <p:nvPr>
            <p:ph idx="1"/>
          </p:nvPr>
        </p:nvSpPr>
        <p:spPr/>
        <p:txBody>
          <a:bodyPr/>
          <a:lstStyle/>
          <a:p>
            <a:r>
              <a:rPr lang="en-ID" dirty="0"/>
              <a:t>Kami </a:t>
            </a:r>
            <a:r>
              <a:rPr lang="en-ID" dirty="0" err="1"/>
              <a:t>menyadari</a:t>
            </a:r>
            <a:r>
              <a:rPr lang="en-ID" dirty="0"/>
              <a:t> </a:t>
            </a:r>
            <a:r>
              <a:rPr lang="en-ID" dirty="0" err="1"/>
              <a:t>ada</a:t>
            </a:r>
            <a:r>
              <a:rPr lang="en-ID" dirty="0"/>
              <a:t> </a:t>
            </a:r>
            <a:r>
              <a:rPr lang="en-ID" dirty="0" err="1"/>
              <a:t>banyak</a:t>
            </a:r>
            <a:r>
              <a:rPr lang="en-ID" dirty="0"/>
              <a:t> </a:t>
            </a:r>
            <a:r>
              <a:rPr lang="en-ID" dirty="0" err="1"/>
              <a:t>kekurangan</a:t>
            </a:r>
            <a:r>
              <a:rPr lang="en-ID" dirty="0"/>
              <a:t> </a:t>
            </a:r>
            <a:r>
              <a:rPr lang="en-ID" dirty="0" err="1"/>
              <a:t>dari</a:t>
            </a:r>
            <a:r>
              <a:rPr lang="en-ID" dirty="0"/>
              <a:t> </a:t>
            </a:r>
            <a:r>
              <a:rPr lang="en-ID" dirty="0" err="1"/>
              <a:t>aplikasi</a:t>
            </a:r>
            <a:r>
              <a:rPr lang="en-ID" dirty="0"/>
              <a:t> yang kami buat, </a:t>
            </a:r>
            <a:r>
              <a:rPr lang="en-ID" dirty="0" err="1"/>
              <a:t>sehingga</a:t>
            </a:r>
            <a:r>
              <a:rPr lang="en-ID" dirty="0"/>
              <a:t> </a:t>
            </a:r>
            <a:r>
              <a:rPr lang="en-ID" dirty="0" err="1"/>
              <a:t>perlu</a:t>
            </a:r>
            <a:r>
              <a:rPr lang="en-ID" dirty="0"/>
              <a:t> </a:t>
            </a:r>
            <a:r>
              <a:rPr lang="en-ID" dirty="0" err="1"/>
              <a:t>penambahan</a:t>
            </a:r>
            <a:r>
              <a:rPr lang="en-ID" dirty="0"/>
              <a:t> dan </a:t>
            </a:r>
            <a:r>
              <a:rPr lang="en-ID" dirty="0" err="1"/>
              <a:t>peningkatan</a:t>
            </a:r>
            <a:r>
              <a:rPr lang="en-ID" dirty="0"/>
              <a:t> </a:t>
            </a:r>
            <a:r>
              <a:rPr lang="en-ID" dirty="0" err="1"/>
              <a:t>baik</a:t>
            </a:r>
            <a:r>
              <a:rPr lang="en-ID" dirty="0"/>
              <a:t> </a:t>
            </a:r>
            <a:r>
              <a:rPr lang="en-ID" dirty="0" err="1"/>
              <a:t>fitur</a:t>
            </a:r>
            <a:r>
              <a:rPr lang="en-ID" dirty="0"/>
              <a:t> </a:t>
            </a:r>
            <a:r>
              <a:rPr lang="en-ID" dirty="0" err="1"/>
              <a:t>maupun</a:t>
            </a:r>
            <a:r>
              <a:rPr lang="en-ID" dirty="0"/>
              <a:t> </a:t>
            </a:r>
            <a:r>
              <a:rPr lang="en-ID" dirty="0" err="1"/>
              <a:t>kinerja</a:t>
            </a:r>
            <a:r>
              <a:rPr lang="en-ID" dirty="0"/>
              <a:t> </a:t>
            </a:r>
            <a:r>
              <a:rPr lang="en-ID" dirty="0" err="1"/>
              <a:t>dari</a:t>
            </a:r>
            <a:r>
              <a:rPr lang="en-ID" dirty="0"/>
              <a:t> </a:t>
            </a:r>
            <a:r>
              <a:rPr lang="en-ID" dirty="0" err="1"/>
              <a:t>aplikasi</a:t>
            </a:r>
            <a:r>
              <a:rPr lang="en-ID" dirty="0"/>
              <a:t> </a:t>
            </a:r>
            <a:r>
              <a:rPr lang="en-ID" dirty="0" err="1"/>
              <a:t>itu</a:t>
            </a:r>
            <a:r>
              <a:rPr lang="en-ID" dirty="0"/>
              <a:t> </a:t>
            </a:r>
            <a:r>
              <a:rPr lang="en-ID" dirty="0" err="1"/>
              <a:t>sendiri</a:t>
            </a:r>
            <a:r>
              <a:rPr lang="en-ID" dirty="0"/>
              <a:t>.</a:t>
            </a:r>
          </a:p>
          <a:p>
            <a:r>
              <a:rPr lang="en-ID" dirty="0" err="1"/>
              <a:t>Disarankan</a:t>
            </a:r>
            <a:r>
              <a:rPr lang="en-ID" dirty="0"/>
              <a:t> </a:t>
            </a:r>
            <a:r>
              <a:rPr lang="en-ID" dirty="0" err="1"/>
              <a:t>untuk</a:t>
            </a:r>
            <a:r>
              <a:rPr lang="en-ID" dirty="0"/>
              <a:t> </a:t>
            </a:r>
            <a:r>
              <a:rPr lang="en-ID" dirty="0" err="1"/>
              <a:t>lebih</a:t>
            </a:r>
            <a:r>
              <a:rPr lang="en-ID" dirty="0"/>
              <a:t> </a:t>
            </a:r>
            <a:r>
              <a:rPr lang="en-ID" dirty="0" err="1"/>
              <a:t>mengembangkan</a:t>
            </a:r>
            <a:r>
              <a:rPr lang="en-ID" dirty="0"/>
              <a:t> </a:t>
            </a:r>
            <a:r>
              <a:rPr lang="en-ID" dirty="0" err="1"/>
              <a:t>fitur</a:t>
            </a:r>
            <a:r>
              <a:rPr lang="en-ID" dirty="0"/>
              <a:t> “</a:t>
            </a:r>
            <a:r>
              <a:rPr lang="en-ID" dirty="0" err="1"/>
              <a:t>Cetak</a:t>
            </a:r>
            <a:r>
              <a:rPr lang="en-ID" dirty="0"/>
              <a:t> </a:t>
            </a:r>
            <a:r>
              <a:rPr lang="en-ID" dirty="0" err="1"/>
              <a:t>Laporan</a:t>
            </a:r>
            <a:r>
              <a:rPr lang="en-ID" dirty="0"/>
              <a:t>” agar </a:t>
            </a:r>
            <a:r>
              <a:rPr lang="en-ID" dirty="0" err="1"/>
              <a:t>baik</a:t>
            </a:r>
            <a:r>
              <a:rPr lang="en-ID" dirty="0"/>
              <a:t> </a:t>
            </a:r>
            <a:r>
              <a:rPr lang="en-ID" dirty="0" err="1"/>
              <a:t>fungsi</a:t>
            </a:r>
            <a:r>
              <a:rPr lang="en-ID" dirty="0"/>
              <a:t> </a:t>
            </a:r>
            <a:r>
              <a:rPr lang="en-ID" dirty="0" err="1"/>
              <a:t>maupun</a:t>
            </a:r>
            <a:r>
              <a:rPr lang="en-ID" dirty="0"/>
              <a:t> </a:t>
            </a:r>
            <a:r>
              <a:rPr lang="en-ID" dirty="0" err="1"/>
              <a:t>tampilan</a:t>
            </a:r>
            <a:r>
              <a:rPr lang="en-ID" dirty="0"/>
              <a:t> </a:t>
            </a:r>
            <a:r>
              <a:rPr lang="en-ID" dirty="0" err="1"/>
              <a:t>laporannya</a:t>
            </a:r>
            <a:r>
              <a:rPr lang="en-ID" dirty="0"/>
              <a:t> </a:t>
            </a:r>
            <a:r>
              <a:rPr lang="en-ID" dirty="0" err="1"/>
              <a:t>lebih</a:t>
            </a:r>
            <a:r>
              <a:rPr lang="en-ID" dirty="0"/>
              <a:t> </a:t>
            </a:r>
            <a:r>
              <a:rPr lang="en-ID" dirty="0" err="1"/>
              <a:t>layak</a:t>
            </a:r>
            <a:r>
              <a:rPr lang="en-ID" dirty="0"/>
              <a:t>, </a:t>
            </a:r>
            <a:r>
              <a:rPr lang="en-ID" dirty="0" err="1"/>
              <a:t>selain</a:t>
            </a:r>
            <a:r>
              <a:rPr lang="en-ID" dirty="0"/>
              <a:t> </a:t>
            </a:r>
            <a:r>
              <a:rPr lang="en-ID" dirty="0" err="1"/>
              <a:t>itu</a:t>
            </a:r>
            <a:r>
              <a:rPr lang="en-ID" dirty="0"/>
              <a:t> </a:t>
            </a:r>
            <a:r>
              <a:rPr lang="en-ID" dirty="0" err="1"/>
              <a:t>baik</a:t>
            </a:r>
            <a:r>
              <a:rPr lang="en-ID" dirty="0"/>
              <a:t> </a:t>
            </a:r>
            <a:r>
              <a:rPr lang="en-ID" dirty="0" err="1"/>
              <a:t>tampilan</a:t>
            </a:r>
            <a:r>
              <a:rPr lang="en-ID" dirty="0"/>
              <a:t> </a:t>
            </a:r>
            <a:r>
              <a:rPr lang="en-ID" dirty="0" err="1"/>
              <a:t>atau</a:t>
            </a:r>
            <a:r>
              <a:rPr lang="en-ID" dirty="0"/>
              <a:t> </a:t>
            </a:r>
            <a:r>
              <a:rPr lang="en-ID" dirty="0" err="1"/>
              <a:t>nama-nama</a:t>
            </a:r>
            <a:r>
              <a:rPr lang="en-ID" dirty="0"/>
              <a:t> </a:t>
            </a:r>
            <a:r>
              <a:rPr lang="en-ID" dirty="0" err="1"/>
              <a:t>kolom</a:t>
            </a:r>
            <a:r>
              <a:rPr lang="en-ID" dirty="0"/>
              <a:t> pada </a:t>
            </a:r>
            <a:r>
              <a:rPr lang="en-ID" dirty="0" err="1"/>
              <a:t>tabel</a:t>
            </a:r>
            <a:r>
              <a:rPr lang="en-ID" dirty="0"/>
              <a:t> per form/</a:t>
            </a:r>
            <a:r>
              <a:rPr lang="en-ID" dirty="0" err="1"/>
              <a:t>modul</a:t>
            </a:r>
            <a:r>
              <a:rPr lang="en-ID" dirty="0"/>
              <a:t> </a:t>
            </a:r>
            <a:r>
              <a:rPr lang="en-ID" dirty="0" err="1"/>
              <a:t>untuk</a:t>
            </a:r>
            <a:r>
              <a:rPr lang="en-ID" dirty="0"/>
              <a:t> </a:t>
            </a:r>
            <a:r>
              <a:rPr lang="en-ID" dirty="0" err="1"/>
              <a:t>lebih</a:t>
            </a:r>
            <a:r>
              <a:rPr lang="en-ID" dirty="0"/>
              <a:t> </a:t>
            </a:r>
            <a:r>
              <a:rPr lang="en-ID" dirty="0" err="1"/>
              <a:t>rapih</a:t>
            </a:r>
            <a:r>
              <a:rPr lang="en-ID" dirty="0"/>
              <a:t> dan </a:t>
            </a:r>
            <a:r>
              <a:rPr lang="en-ID" dirty="0" err="1"/>
              <a:t>tidak</a:t>
            </a:r>
            <a:r>
              <a:rPr lang="en-ID" dirty="0"/>
              <a:t> </a:t>
            </a:r>
            <a:r>
              <a:rPr lang="en-ID" dirty="0" err="1"/>
              <a:t>terlalu</a:t>
            </a:r>
            <a:r>
              <a:rPr lang="en-ID" dirty="0"/>
              <a:t> </a:t>
            </a:r>
            <a:r>
              <a:rPr lang="en-ID" dirty="0" err="1"/>
              <a:t>memperlihatan</a:t>
            </a:r>
            <a:r>
              <a:rPr lang="en-ID" dirty="0"/>
              <a:t> </a:t>
            </a:r>
            <a:r>
              <a:rPr lang="en-ID" dirty="0" err="1"/>
              <a:t>isi</a:t>
            </a:r>
            <a:r>
              <a:rPr lang="en-ID" dirty="0"/>
              <a:t> </a:t>
            </a:r>
            <a:r>
              <a:rPr lang="en-ID" dirty="0" err="1"/>
              <a:t>dari</a:t>
            </a:r>
            <a:r>
              <a:rPr lang="en-ID" dirty="0"/>
              <a:t> Database </a:t>
            </a:r>
            <a:r>
              <a:rPr lang="en-ID" dirty="0" err="1"/>
              <a:t>karena</a:t>
            </a:r>
            <a:r>
              <a:rPr lang="en-ID" dirty="0"/>
              <a:t> </a:t>
            </a:r>
            <a:r>
              <a:rPr lang="en-ID" dirty="0" err="1"/>
              <a:t>nama-nama</a:t>
            </a:r>
            <a:r>
              <a:rPr lang="en-ID" dirty="0"/>
              <a:t> </a:t>
            </a:r>
            <a:r>
              <a:rPr lang="en-ID" dirty="0" err="1"/>
              <a:t>kolom</a:t>
            </a:r>
            <a:r>
              <a:rPr lang="en-ID" dirty="0"/>
              <a:t> pada </a:t>
            </a:r>
            <a:r>
              <a:rPr lang="en-ID" dirty="0" err="1"/>
              <a:t>tabel</a:t>
            </a:r>
            <a:r>
              <a:rPr lang="en-ID" dirty="0"/>
              <a:t> </a:t>
            </a:r>
            <a:r>
              <a:rPr lang="en-ID" dirty="0" err="1"/>
              <a:t>tersebut</a:t>
            </a:r>
            <a:r>
              <a:rPr lang="en-ID" dirty="0"/>
              <a:t> </a:t>
            </a:r>
            <a:r>
              <a:rPr lang="en-ID" dirty="0" err="1"/>
              <a:t>masih</a:t>
            </a:r>
            <a:r>
              <a:rPr lang="en-ID" dirty="0"/>
              <a:t> </a:t>
            </a:r>
            <a:r>
              <a:rPr lang="en-ID" dirty="0" err="1"/>
              <a:t>dengan</a:t>
            </a:r>
            <a:r>
              <a:rPr lang="en-ID" dirty="0"/>
              <a:t> </a:t>
            </a:r>
            <a:r>
              <a:rPr lang="en-ID" dirty="0" err="1"/>
              <a:t>nama</a:t>
            </a:r>
            <a:r>
              <a:rPr lang="en-ID" dirty="0"/>
              <a:t> </a:t>
            </a:r>
            <a:r>
              <a:rPr lang="en-ID" dirty="0" err="1"/>
              <a:t>dari</a:t>
            </a:r>
            <a:r>
              <a:rPr lang="en-ID" dirty="0"/>
              <a:t> database.</a:t>
            </a:r>
          </a:p>
          <a:p>
            <a:r>
              <a:rPr lang="en-ID" dirty="0" err="1"/>
              <a:t>Antarmuka</a:t>
            </a:r>
            <a:r>
              <a:rPr lang="en-ID" dirty="0"/>
              <a:t> </a:t>
            </a:r>
            <a:r>
              <a:rPr lang="en-ID" dirty="0" err="1"/>
              <a:t>aplikasi</a:t>
            </a:r>
            <a:r>
              <a:rPr lang="en-ID" dirty="0"/>
              <a:t> juga </a:t>
            </a:r>
            <a:r>
              <a:rPr lang="en-ID" dirty="0" err="1"/>
              <a:t>masih</a:t>
            </a:r>
            <a:r>
              <a:rPr lang="en-ID" dirty="0"/>
              <a:t> </a:t>
            </a:r>
            <a:r>
              <a:rPr lang="en-ID" dirty="0" err="1"/>
              <a:t>bisa</a:t>
            </a:r>
            <a:r>
              <a:rPr lang="en-ID" dirty="0"/>
              <a:t> </a:t>
            </a:r>
            <a:r>
              <a:rPr lang="en-ID" dirty="0" err="1"/>
              <a:t>dikembangkan</a:t>
            </a:r>
            <a:r>
              <a:rPr lang="en-ID" dirty="0"/>
              <a:t> </a:t>
            </a:r>
            <a:r>
              <a:rPr lang="en-ID" dirty="0" err="1"/>
              <a:t>dari</a:t>
            </a:r>
            <a:r>
              <a:rPr lang="en-ID" dirty="0"/>
              <a:t> </a:t>
            </a:r>
            <a:r>
              <a:rPr lang="en-ID" dirty="0" err="1"/>
              <a:t>segi</a:t>
            </a:r>
            <a:r>
              <a:rPr lang="en-ID" dirty="0"/>
              <a:t> </a:t>
            </a:r>
            <a:r>
              <a:rPr lang="en-ID" dirty="0" err="1"/>
              <a:t>pemilihan</a:t>
            </a:r>
            <a:r>
              <a:rPr lang="en-ID" dirty="0"/>
              <a:t> </a:t>
            </a:r>
            <a:r>
              <a:rPr lang="en-ID" dirty="0" err="1"/>
              <a:t>warna</a:t>
            </a:r>
            <a:r>
              <a:rPr lang="en-ID" dirty="0"/>
              <a:t>, font, dan </a:t>
            </a:r>
            <a:r>
              <a:rPr lang="en-ID" dirty="0" err="1"/>
              <a:t>ukuran</a:t>
            </a:r>
            <a:r>
              <a:rPr lang="en-ID" dirty="0"/>
              <a:t> </a:t>
            </a:r>
            <a:r>
              <a:rPr lang="en-ID" dirty="0" err="1"/>
              <a:t>dari</a:t>
            </a:r>
            <a:r>
              <a:rPr lang="en-ID" dirty="0"/>
              <a:t> </a:t>
            </a:r>
            <a:r>
              <a:rPr lang="en-ID" dirty="0" err="1"/>
              <a:t>setiap</a:t>
            </a:r>
            <a:r>
              <a:rPr lang="en-ID" dirty="0"/>
              <a:t> form </a:t>
            </a:r>
            <a:r>
              <a:rPr lang="en-ID" dirty="0" err="1"/>
              <a:t>harus</a:t>
            </a:r>
            <a:r>
              <a:rPr lang="en-ID" dirty="0"/>
              <a:t> </a:t>
            </a:r>
            <a:r>
              <a:rPr lang="en-ID" dirty="0" err="1"/>
              <a:t>ditentukan</a:t>
            </a:r>
            <a:r>
              <a:rPr lang="en-ID" dirty="0"/>
              <a:t>.</a:t>
            </a:r>
          </a:p>
          <a:p>
            <a:endParaRPr lang="en-ID" dirty="0"/>
          </a:p>
        </p:txBody>
      </p:sp>
    </p:spTree>
    <p:extLst>
      <p:ext uri="{BB962C8B-B14F-4D97-AF65-F5344CB8AC3E}">
        <p14:creationId xmlns:p14="http://schemas.microsoft.com/office/powerpoint/2010/main" val="3516838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TERIMA KASIH</a:t>
            </a:r>
            <a:endParaRPr lang="en-US"/>
          </a:p>
        </p:txBody>
      </p:sp>
      <p:sp>
        <p:nvSpPr>
          <p:cNvPr id="3" name="Text Placeholder 2"/>
          <p:cNvSpPr>
            <a:spLocks noGrp="1"/>
          </p:cNvSpPr>
          <p:nvPr>
            <p:ph type="body" idx="1"/>
          </p:nvPr>
        </p:nvSpPr>
        <p:spPr/>
        <p:txBody>
          <a:bodyPr/>
          <a:lstStyle/>
          <a:p>
            <a:r>
              <a:rPr lang="id-ID"/>
              <a:t>ANY QUESTION?</a:t>
            </a:r>
            <a:endParaRPr lang="en-US"/>
          </a:p>
        </p:txBody>
      </p:sp>
    </p:spTree>
    <p:extLst>
      <p:ext uri="{BB962C8B-B14F-4D97-AF65-F5344CB8AC3E}">
        <p14:creationId xmlns:p14="http://schemas.microsoft.com/office/powerpoint/2010/main" val="1105039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dirty="0" err="1"/>
              <a:t>Aplikasi</a:t>
            </a:r>
            <a:r>
              <a:rPr lang="en-US" dirty="0"/>
              <a:t> yang </a:t>
            </a:r>
            <a:r>
              <a:rPr lang="en-US" dirty="0" err="1"/>
              <a:t>akan</a:t>
            </a:r>
            <a:r>
              <a:rPr lang="en-US" dirty="0"/>
              <a:t> </a:t>
            </a:r>
            <a:r>
              <a:rPr lang="en-US" dirty="0" err="1"/>
              <a:t>dibuat</a:t>
            </a:r>
            <a:endParaRPr lang="en-US" dirty="0"/>
          </a:p>
        </p:txBody>
      </p:sp>
      <p:sp>
        <p:nvSpPr>
          <p:cNvPr id="1048598" name="Content Placeholder 2"/>
          <p:cNvSpPr>
            <a:spLocks noGrp="1"/>
          </p:cNvSpPr>
          <p:nvPr>
            <p:ph idx="1"/>
          </p:nvPr>
        </p:nvSpPr>
        <p:spPr>
          <a:xfrm>
            <a:off x="1019908" y="2286001"/>
            <a:ext cx="10410092" cy="4076699"/>
          </a:xfrm>
        </p:spPr>
        <p:txBody>
          <a:bodyPr>
            <a:normAutofit/>
          </a:bodyPr>
          <a:lstStyle/>
          <a:p>
            <a:pPr marL="0" indent="0" algn="just">
              <a:buNone/>
            </a:pPr>
            <a:r>
              <a:rPr lang="en-US" b="1" err="1"/>
              <a:t>Aplikasi</a:t>
            </a:r>
            <a:r>
              <a:rPr lang="en-US" b="1"/>
              <a:t> Kasir</a:t>
            </a:r>
            <a:r>
              <a:rPr lang="id-ID" b="1"/>
              <a:t> Sederhana</a:t>
            </a:r>
            <a:r>
              <a:rPr lang="en-US"/>
              <a:t> </a:t>
            </a:r>
            <a:r>
              <a:rPr lang="en-US" b="1"/>
              <a:t>untuk</a:t>
            </a:r>
            <a:r>
              <a:rPr lang="id-ID" b="1"/>
              <a:t> UMKM, </a:t>
            </a:r>
            <a:r>
              <a:rPr lang="id-ID"/>
              <a:t>y</a:t>
            </a:r>
            <a:r>
              <a:rPr lang="en-US"/>
              <a:t>ang </a:t>
            </a:r>
            <a:r>
              <a:rPr lang="en-US" err="1"/>
              <a:t>dapat</a:t>
            </a:r>
            <a:r>
              <a:rPr lang="en-US"/>
              <a:t> digunakan</a:t>
            </a:r>
            <a:r>
              <a:rPr lang="id-ID" dirty="0"/>
              <a:t> </a:t>
            </a:r>
            <a:r>
              <a:rPr lang="en-US"/>
              <a:t>oleh </a:t>
            </a:r>
            <a:r>
              <a:rPr lang="en-US" dirty="0" err="1"/>
              <a:t>umkm</a:t>
            </a:r>
            <a:r>
              <a:rPr lang="en-US" dirty="0"/>
              <a:t> </a:t>
            </a:r>
            <a:r>
              <a:rPr lang="en-US" dirty="0" err="1"/>
              <a:t>kecil</a:t>
            </a:r>
            <a:r>
              <a:rPr lang="en-US" dirty="0"/>
              <a:t> agar </a:t>
            </a:r>
            <a:r>
              <a:rPr lang="en-US" err="1"/>
              <a:t>dapat</a:t>
            </a:r>
            <a:r>
              <a:rPr lang="en-US"/>
              <a:t> memanage</a:t>
            </a:r>
            <a:r>
              <a:rPr lang="id-ID" dirty="0"/>
              <a:t> </a:t>
            </a:r>
            <a:r>
              <a:rPr lang="id-ID"/>
              <a:t>p</a:t>
            </a:r>
            <a:r>
              <a:rPr lang="en-US"/>
              <a:t>engeluaran</a:t>
            </a:r>
            <a:r>
              <a:rPr lang="id-ID"/>
              <a:t> </a:t>
            </a:r>
            <a:r>
              <a:rPr lang="en-US"/>
              <a:t>dan </a:t>
            </a:r>
            <a:r>
              <a:rPr lang="en-US" dirty="0" err="1"/>
              <a:t>pemasukan</a:t>
            </a:r>
            <a:r>
              <a:rPr lang="en-US" dirty="0"/>
              <a:t>, </a:t>
            </a:r>
            <a:r>
              <a:rPr lang="en-US" dirty="0" err="1"/>
              <a:t>ketersediaan</a:t>
            </a:r>
            <a:r>
              <a:rPr lang="en-US" dirty="0"/>
              <a:t> </a:t>
            </a:r>
            <a:r>
              <a:rPr lang="en-US" dirty="0" err="1"/>
              <a:t>barang</a:t>
            </a:r>
            <a:r>
              <a:rPr lang="en-US" dirty="0"/>
              <a:t>- </a:t>
            </a:r>
            <a:r>
              <a:rPr lang="en-US" dirty="0" err="1"/>
              <a:t>baik</a:t>
            </a:r>
            <a:r>
              <a:rPr lang="en-US" dirty="0"/>
              <a:t> </a:t>
            </a:r>
            <a:r>
              <a:rPr lang="en-US" err="1"/>
              <a:t>sisa</a:t>
            </a:r>
            <a:r>
              <a:rPr lang="en-US"/>
              <a:t> stok</a:t>
            </a:r>
            <a:r>
              <a:rPr lang="id-ID" dirty="0"/>
              <a:t> </a:t>
            </a:r>
            <a:r>
              <a:rPr lang="en-US"/>
              <a:t>maupun </a:t>
            </a:r>
            <a:r>
              <a:rPr lang="en-US" dirty="0" err="1"/>
              <a:t>stok</a:t>
            </a:r>
            <a:r>
              <a:rPr lang="en-US" dirty="0"/>
              <a:t> yang </a:t>
            </a:r>
            <a:r>
              <a:rPr lang="en-US" dirty="0" err="1"/>
              <a:t>habis</a:t>
            </a:r>
            <a:r>
              <a:rPr lang="en-US"/>
              <a:t>. </a:t>
            </a:r>
            <a:r>
              <a:rPr lang="id-ID"/>
              <a:t> </a:t>
            </a:r>
            <a:r>
              <a:rPr lang="en-US"/>
              <a:t>Terdiri </a:t>
            </a:r>
            <a:r>
              <a:rPr lang="en-US" dirty="0"/>
              <a:t>Form Login </a:t>
            </a:r>
            <a:r>
              <a:rPr lang="en-US" dirty="0" err="1"/>
              <a:t>untuk</a:t>
            </a:r>
            <a:r>
              <a:rPr lang="en-US" dirty="0"/>
              <a:t> </a:t>
            </a:r>
            <a:r>
              <a:rPr lang="en-US"/>
              <a:t>Login User</a:t>
            </a:r>
            <a:r>
              <a:rPr lang="id-ID"/>
              <a:t> </a:t>
            </a:r>
            <a:r>
              <a:rPr lang="en-US"/>
              <a:t>Kasir</a:t>
            </a:r>
            <a:r>
              <a:rPr lang="en-US" dirty="0"/>
              <a:t>, Form Utama yang </a:t>
            </a:r>
            <a:r>
              <a:rPr lang="en-US" dirty="0" err="1"/>
              <a:t>berisikan</a:t>
            </a:r>
            <a:r>
              <a:rPr lang="en-US" dirty="0"/>
              <a:t> </a:t>
            </a:r>
            <a:r>
              <a:rPr lang="en-US" err="1"/>
              <a:t>fitur</a:t>
            </a:r>
            <a:r>
              <a:rPr lang="en-US"/>
              <a:t> memasukkan</a:t>
            </a:r>
            <a:r>
              <a:rPr lang="id-ID" dirty="0"/>
              <a:t> </a:t>
            </a:r>
            <a:r>
              <a:rPr lang="en-US"/>
              <a:t>kode </a:t>
            </a:r>
            <a:r>
              <a:rPr lang="en-US" dirty="0" err="1"/>
              <a:t>barang</a:t>
            </a:r>
            <a:r>
              <a:rPr lang="en-US"/>
              <a:t>, </a:t>
            </a:r>
            <a:r>
              <a:rPr lang="id-ID"/>
              <a:t> </a:t>
            </a:r>
            <a:r>
              <a:rPr lang="en-US"/>
              <a:t>jumlah </a:t>
            </a:r>
            <a:r>
              <a:rPr lang="en-US" dirty="0" err="1"/>
              <a:t>barang</a:t>
            </a:r>
            <a:r>
              <a:rPr lang="en-US" dirty="0"/>
              <a:t> yang </a:t>
            </a:r>
            <a:r>
              <a:rPr lang="en-US" dirty="0" err="1"/>
              <a:t>dibeli</a:t>
            </a:r>
            <a:r>
              <a:rPr lang="en-US" dirty="0"/>
              <a:t>, </a:t>
            </a:r>
            <a:r>
              <a:rPr lang="en-US"/>
              <a:t>dan kembalian.</a:t>
            </a:r>
            <a:r>
              <a:rPr lang="id-ID"/>
              <a:t> </a:t>
            </a:r>
            <a:r>
              <a:rPr lang="en-US"/>
              <a:t>Kemudian </a:t>
            </a:r>
            <a:r>
              <a:rPr lang="en-US" dirty="0"/>
              <a:t>Form </a:t>
            </a:r>
            <a:r>
              <a:rPr lang="en-US" dirty="0" err="1"/>
              <a:t>Kasir</a:t>
            </a:r>
            <a:r>
              <a:rPr lang="en-US" dirty="0"/>
              <a:t> </a:t>
            </a:r>
            <a:r>
              <a:rPr lang="en-US" dirty="0" err="1"/>
              <a:t>berisikan</a:t>
            </a:r>
            <a:r>
              <a:rPr lang="en-US" dirty="0"/>
              <a:t> </a:t>
            </a:r>
            <a:r>
              <a:rPr lang="en-US" dirty="0" err="1"/>
              <a:t>jumlah</a:t>
            </a:r>
            <a:r>
              <a:rPr lang="en-US" dirty="0"/>
              <a:t> </a:t>
            </a:r>
            <a:r>
              <a:rPr lang="en-US" err="1"/>
              <a:t>stok</a:t>
            </a:r>
            <a:r>
              <a:rPr lang="en-US"/>
              <a:t> barang,</a:t>
            </a:r>
            <a:r>
              <a:rPr lang="id-ID"/>
              <a:t> </a:t>
            </a:r>
            <a:r>
              <a:rPr lang="en-US"/>
              <a:t>data </a:t>
            </a:r>
            <a:r>
              <a:rPr lang="en-US" dirty="0" err="1"/>
              <a:t>pemasukan</a:t>
            </a:r>
            <a:r>
              <a:rPr lang="en-US" dirty="0"/>
              <a:t> </a:t>
            </a:r>
            <a:r>
              <a:rPr lang="en-US"/>
              <a:t>dan pengeluaran</a:t>
            </a:r>
            <a:r>
              <a:rPr lang="id-ID"/>
              <a:t>, dan juga ada CRUD untuk </a:t>
            </a:r>
            <a:r>
              <a:rPr lang="id-ID" dirty="0"/>
              <a:t> </a:t>
            </a:r>
            <a:r>
              <a:rPr lang="id-ID"/>
              <a:t>memasukkan data, membaca data, mengubah dan menghapus  data.</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normAutofit/>
          </a:bodyPr>
          <a:lstStyle/>
          <a:p>
            <a:r>
              <a:rPr lang="en-US" dirty="0" err="1"/>
              <a:t>Metode</a:t>
            </a:r>
            <a:r>
              <a:rPr lang="en-US" dirty="0"/>
              <a:t> </a:t>
            </a:r>
            <a:r>
              <a:rPr lang="en-US" dirty="0" err="1"/>
              <a:t>sdlc</a:t>
            </a:r>
            <a:r>
              <a:rPr lang="en-US" dirty="0"/>
              <a:t> yang </a:t>
            </a:r>
            <a:r>
              <a:rPr lang="en-US" dirty="0" err="1"/>
              <a:t>akan</a:t>
            </a:r>
            <a:r>
              <a:rPr lang="en-US" dirty="0"/>
              <a:t> </a:t>
            </a:r>
            <a:r>
              <a:rPr lang="en-US" dirty="0" err="1"/>
              <a:t>digunakan</a:t>
            </a:r>
            <a:endParaRPr lang="en-US" dirty="0"/>
          </a:p>
        </p:txBody>
      </p:sp>
      <p:sp>
        <p:nvSpPr>
          <p:cNvPr id="1048600" name="Content Placeholder 2"/>
          <p:cNvSpPr>
            <a:spLocks noGrp="1"/>
          </p:cNvSpPr>
          <p:nvPr>
            <p:ph idx="1"/>
          </p:nvPr>
        </p:nvSpPr>
        <p:spPr>
          <a:xfrm>
            <a:off x="1064845" y="1447801"/>
            <a:ext cx="5769341" cy="4724399"/>
          </a:xfrm>
        </p:spPr>
        <p:txBody>
          <a:bodyPr>
            <a:noAutofit/>
          </a:bodyPr>
          <a:lstStyle/>
          <a:p>
            <a:pPr marL="0" indent="0" algn="just">
              <a:buNone/>
            </a:pPr>
            <a:endParaRPr lang="en-US" b="1" dirty="0"/>
          </a:p>
          <a:p>
            <a:pPr marL="0" indent="0" algn="just">
              <a:buNone/>
            </a:pPr>
            <a:r>
              <a:rPr lang="en-US" b="1" dirty="0" err="1"/>
              <a:t>Metode</a:t>
            </a:r>
            <a:r>
              <a:rPr lang="en-US" b="1" dirty="0"/>
              <a:t> Agile (Extreme Programming)</a:t>
            </a:r>
          </a:p>
          <a:p>
            <a:pPr marL="0" indent="0" algn="just">
              <a:buNone/>
            </a:pPr>
            <a:endParaRPr lang="en-US" b="1" dirty="0"/>
          </a:p>
          <a:p>
            <a:pPr marL="0" indent="0" algn="just">
              <a:buNone/>
            </a:pPr>
            <a:r>
              <a:rPr lang="en-ID" b="0" i="0">
                <a:solidFill>
                  <a:srgbClr val="444444"/>
                </a:solidFill>
                <a:effectLst/>
              </a:rPr>
              <a:t>	</a:t>
            </a:r>
            <a:r>
              <a:rPr lang="en-US"/>
              <a:t>Extreme Programming (XP</a:t>
            </a:r>
            <a:r>
              <a:rPr lang="id-ID"/>
              <a:t>) merupakan metode pengembangan perangkat lunak yang efisien dan sederhana bertujuan untuk membuat aplikasi yang berkualitas tinggi. Ciri khas dari XP yakni dapat berubah secara dinamis dan refactoring agar mudah dibaca dan dimodifikasi.</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0387" y="2301875"/>
            <a:ext cx="4849813" cy="3525660"/>
          </a:xfrm>
          <a:prstGeom prst="rect">
            <a:avLst/>
          </a:prstGeo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YANG MENDASARI METODE XP</a:t>
            </a:r>
            <a:endParaRPr lang="en-US"/>
          </a:p>
        </p:txBody>
      </p:sp>
      <p:sp>
        <p:nvSpPr>
          <p:cNvPr id="3" name="Content Placeholder 2"/>
          <p:cNvSpPr>
            <a:spLocks noGrp="1"/>
          </p:cNvSpPr>
          <p:nvPr>
            <p:ph idx="1"/>
          </p:nvPr>
        </p:nvSpPr>
        <p:spPr/>
        <p:txBody>
          <a:bodyPr>
            <a:normAutofit lnSpcReduction="10000"/>
          </a:bodyPr>
          <a:lstStyle/>
          <a:p>
            <a:pPr lvl="0"/>
            <a:r>
              <a:rPr lang="id-ID" b="1"/>
              <a:t>Komunikasi</a:t>
            </a:r>
            <a:r>
              <a:rPr lang="id-ID"/>
              <a:t>, jika tim memiliki komunikasi yang buruk maka akan menghambat atau bahkan menyebabkan kegagalan dalam pembangunan aplikasi tersebut.</a:t>
            </a:r>
            <a:endParaRPr lang="en-US"/>
          </a:p>
          <a:p>
            <a:pPr lvl="0"/>
            <a:r>
              <a:rPr lang="id-ID" b="1"/>
              <a:t>Sederhana atau Praktis</a:t>
            </a:r>
            <a:r>
              <a:rPr lang="id-ID"/>
              <a:t>, melakukan pekerjaan dengan seherhana dan praktis tanpa menghilangkan fungsi utamanya.</a:t>
            </a:r>
            <a:endParaRPr lang="en-US"/>
          </a:p>
          <a:p>
            <a:pPr lvl="0"/>
            <a:r>
              <a:rPr lang="id-ID" b="1"/>
              <a:t>Umpan Balik</a:t>
            </a:r>
            <a:r>
              <a:rPr lang="id-ID"/>
              <a:t>, mengumpulkan setiap informasi disetiap interval waktu yang konsisten dan kesalahan-kesalahan yang muncul dalam  pembangunan aplikasi harus didiskusikan dan dicari solusinya saat itu juga.</a:t>
            </a:r>
          </a:p>
          <a:p>
            <a:r>
              <a:rPr lang="id-ID" b="1"/>
              <a:t>Keberanian</a:t>
            </a:r>
            <a:r>
              <a:rPr lang="id-ID"/>
              <a:t>, berani bereksperiment dan harus siap dalam penulisan ulang source code jika tidak puas dengan design atau kode yang dibuat.</a:t>
            </a:r>
            <a:endParaRPr lang="en-US"/>
          </a:p>
          <a:p>
            <a:pPr lvl="0"/>
            <a:endParaRPr lang="en-US"/>
          </a:p>
        </p:txBody>
      </p:sp>
    </p:spTree>
    <p:extLst>
      <p:ext uri="{BB962C8B-B14F-4D97-AF65-F5344CB8AC3E}">
        <p14:creationId xmlns:p14="http://schemas.microsoft.com/office/powerpoint/2010/main" val="3977059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dirty="0"/>
              <a:t>Tools yang </a:t>
            </a:r>
            <a:r>
              <a:rPr lang="en-US" dirty="0" err="1"/>
              <a:t>akan</a:t>
            </a:r>
            <a:r>
              <a:rPr lang="en-US" dirty="0"/>
              <a:t> </a:t>
            </a:r>
            <a:r>
              <a:rPr lang="en-US" dirty="0" err="1"/>
              <a:t>digunakan</a:t>
            </a:r>
            <a:endParaRPr lang="en-US" dirty="0"/>
          </a:p>
        </p:txBody>
      </p:sp>
      <p:sp>
        <p:nvSpPr>
          <p:cNvPr id="1048602" name="Content Placeholder 2"/>
          <p:cNvSpPr>
            <a:spLocks noGrp="1"/>
          </p:cNvSpPr>
          <p:nvPr>
            <p:ph idx="1"/>
          </p:nvPr>
        </p:nvSpPr>
        <p:spPr>
          <a:xfrm>
            <a:off x="1008185" y="2286001"/>
            <a:ext cx="10421815" cy="3593591"/>
          </a:xfrm>
        </p:spPr>
        <p:txBody>
          <a:bodyPr/>
          <a:lstStyle/>
          <a:p>
            <a:pPr marL="0" indent="0">
              <a:buNone/>
            </a:pPr>
            <a:r>
              <a:rPr lang="en-US" b="1" dirty="0" err="1"/>
              <a:t>Netbeans</a:t>
            </a:r>
            <a:r>
              <a:rPr lang="en-US" b="1" dirty="0"/>
              <a:t> </a:t>
            </a:r>
            <a:r>
              <a:rPr lang="en-US" b="1"/>
              <a:t>(GUI)</a:t>
            </a:r>
            <a:endParaRPr lang="id-ID" b="1"/>
          </a:p>
          <a:p>
            <a:pPr marL="0" indent="0">
              <a:buNone/>
            </a:pPr>
            <a:r>
              <a:rPr lang="en-US"/>
              <a:t>tools </a:t>
            </a:r>
            <a:r>
              <a:rPr lang="en-US" dirty="0" err="1"/>
              <a:t>untuk</a:t>
            </a:r>
            <a:r>
              <a:rPr lang="en-US" dirty="0"/>
              <a:t> </a:t>
            </a:r>
            <a:r>
              <a:rPr lang="en-US" err="1"/>
              <a:t>membuat</a:t>
            </a:r>
            <a:r>
              <a:rPr lang="en-US"/>
              <a:t> design</a:t>
            </a:r>
            <a:endParaRPr lang="id-ID"/>
          </a:p>
          <a:p>
            <a:pPr marL="0" indent="0">
              <a:buNone/>
            </a:pPr>
            <a:r>
              <a:rPr lang="en-US"/>
              <a:t>dan code dengan</a:t>
            </a:r>
            <a:endParaRPr lang="id-ID" dirty="0"/>
          </a:p>
          <a:p>
            <a:pPr marL="0" indent="0">
              <a:buNone/>
            </a:pPr>
            <a:r>
              <a:rPr lang="en-US"/>
              <a:t>Bahasa </a:t>
            </a:r>
            <a:r>
              <a:rPr lang="en-US" dirty="0" err="1"/>
              <a:t>pemrograman</a:t>
            </a:r>
            <a:r>
              <a:rPr lang="en-US" dirty="0"/>
              <a:t> JavaScript.</a:t>
            </a:r>
          </a:p>
          <a:p>
            <a:pPr marL="0" indent="0">
              <a:buNone/>
            </a:pPr>
            <a:endParaRPr lang="en-US" dirty="0"/>
          </a:p>
          <a:p>
            <a:pPr marL="0" indent="0">
              <a:buNone/>
            </a:pPr>
            <a:r>
              <a:rPr lang="en-US" b="1" dirty="0"/>
              <a:t>phpMyAdmin</a:t>
            </a:r>
            <a:r>
              <a:rPr lang="en-US" dirty="0"/>
              <a:t>, </a:t>
            </a:r>
            <a:r>
              <a:rPr lang="en-US" err="1"/>
              <a:t>untuk</a:t>
            </a:r>
            <a:r>
              <a:rPr lang="en-US"/>
              <a:t> memanage</a:t>
            </a:r>
            <a:endParaRPr lang="id-ID" dirty="0"/>
          </a:p>
          <a:p>
            <a:pPr marL="0" indent="0">
              <a:buNone/>
            </a:pPr>
            <a:r>
              <a:rPr lang="en-US"/>
              <a:t>beberapa </a:t>
            </a:r>
            <a:r>
              <a:rPr lang="en-US" dirty="0"/>
              <a:t>data</a:t>
            </a:r>
          </a:p>
          <a:p>
            <a:pPr marL="0" indent="0">
              <a:buNone/>
            </a:pPr>
            <a:r>
              <a:rPr lang="en-US" dirty="0" err="1"/>
              <a:t>seperti</a:t>
            </a:r>
            <a:r>
              <a:rPr lang="en-US" dirty="0"/>
              <a:t> data </a:t>
            </a:r>
            <a:r>
              <a:rPr lang="en-US" dirty="0" err="1"/>
              <a:t>stok</a:t>
            </a:r>
            <a:r>
              <a:rPr lang="en-US" dirty="0"/>
              <a:t> </a:t>
            </a:r>
            <a:r>
              <a:rPr lang="en-US" dirty="0" err="1"/>
              <a:t>barang</a:t>
            </a:r>
            <a:r>
              <a:rPr lang="en-US" dirty="0"/>
              <a:t> yang </a:t>
            </a:r>
            <a:r>
              <a:rPr lang="en-US" dirty="0" err="1"/>
              <a:t>akan</a:t>
            </a:r>
            <a:r>
              <a:rPr lang="en-US" dirty="0"/>
              <a:t> </a:t>
            </a:r>
            <a:r>
              <a:rPr lang="en-US" dirty="0" err="1"/>
              <a:t>diolah</a:t>
            </a:r>
            <a:r>
              <a:rPr lang="en-US" dirty="0"/>
              <a:t>.</a:t>
            </a:r>
          </a:p>
        </p:txBody>
      </p:sp>
      <p:pic>
        <p:nvPicPr>
          <p:cNvPr id="2097154" name="Picture 10"/>
          <p:cNvPicPr>
            <a:picLocks noChangeAspect="1"/>
          </p:cNvPicPr>
          <p:nvPr/>
        </p:nvPicPr>
        <p:blipFill rotWithShape="1">
          <a:blip r:embed="rId2"/>
          <a:srcRect l="6400" r="6733"/>
          <a:stretch>
            <a:fillRect/>
          </a:stretch>
        </p:blipFill>
        <p:spPr>
          <a:xfrm>
            <a:off x="7789009" y="3364149"/>
            <a:ext cx="3704492" cy="2522469"/>
          </a:xfrm>
          <a:prstGeom prst="rect">
            <a:avLst/>
          </a:prstGeom>
        </p:spPr>
      </p:pic>
      <p:pic>
        <p:nvPicPr>
          <p:cNvPr id="2097155" name="Picture 8"/>
          <p:cNvPicPr>
            <a:picLocks noChangeAspect="1"/>
          </p:cNvPicPr>
          <p:nvPr/>
        </p:nvPicPr>
        <p:blipFill rotWithShape="1">
          <a:blip r:embed="rId3"/>
          <a:srcRect l="22325" t="4033" r="25940" b="4641"/>
          <a:stretch>
            <a:fillRect/>
          </a:stretch>
        </p:blipFill>
        <p:spPr>
          <a:xfrm>
            <a:off x="7094294" y="1815187"/>
            <a:ext cx="2414954" cy="2710663"/>
          </a:xfrm>
          <a:prstGeom prst="rect">
            <a:avLst/>
          </a:prstGeom>
        </p:spPr>
      </p:pic>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p:txBody>
          <a:bodyPr>
            <a:normAutofit fontScale="90000"/>
          </a:bodyPr>
          <a:lstStyle/>
          <a:p>
            <a:r>
              <a:rPr lang="en-US" dirty="0" err="1"/>
              <a:t>Kekurangan</a:t>
            </a:r>
            <a:r>
              <a:rPr lang="en-US" dirty="0"/>
              <a:t> dan </a:t>
            </a:r>
            <a:r>
              <a:rPr lang="en-US" dirty="0" err="1"/>
              <a:t>kelebihan</a:t>
            </a:r>
            <a:br>
              <a:rPr lang="en-US" dirty="0"/>
            </a:br>
            <a:r>
              <a:rPr lang="en-US" dirty="0"/>
              <a:t>1. </a:t>
            </a:r>
            <a:r>
              <a:rPr lang="en-US" dirty="0" err="1"/>
              <a:t>aplikasi</a:t>
            </a:r>
            <a:r>
              <a:rPr lang="en-US" dirty="0"/>
              <a:t> </a:t>
            </a:r>
            <a:r>
              <a:rPr lang="en-US" dirty="0" err="1"/>
              <a:t>kasir</a:t>
            </a:r>
            <a:endParaRPr lang="en-US" dirty="0"/>
          </a:p>
        </p:txBody>
      </p:sp>
      <p:sp>
        <p:nvSpPr>
          <p:cNvPr id="1048612" name="Text Placeholder 2"/>
          <p:cNvSpPr>
            <a:spLocks noGrp="1"/>
          </p:cNvSpPr>
          <p:nvPr>
            <p:ph type="body" idx="1"/>
          </p:nvPr>
        </p:nvSpPr>
        <p:spPr/>
        <p:txBody>
          <a:bodyPr/>
          <a:lstStyle/>
          <a:p>
            <a:r>
              <a:rPr lang="id-ID"/>
              <a:t>KEKURANGAN</a:t>
            </a:r>
            <a:endParaRPr lang="en-US" dirty="0"/>
          </a:p>
        </p:txBody>
      </p:sp>
      <p:sp>
        <p:nvSpPr>
          <p:cNvPr id="1048613" name="Content Placeholder 3"/>
          <p:cNvSpPr>
            <a:spLocks noGrp="1"/>
          </p:cNvSpPr>
          <p:nvPr>
            <p:ph sz="half" idx="2"/>
          </p:nvPr>
        </p:nvSpPr>
        <p:spPr/>
        <p:txBody>
          <a:bodyPr/>
          <a:lstStyle/>
          <a:p>
            <a:r>
              <a:rPr lang="en-US" dirty="0" err="1"/>
              <a:t>Keterbatasan</a:t>
            </a:r>
            <a:r>
              <a:rPr lang="en-US" dirty="0"/>
              <a:t> </a:t>
            </a:r>
            <a:r>
              <a:rPr lang="en-US" dirty="0" err="1"/>
              <a:t>jumlah</a:t>
            </a:r>
            <a:r>
              <a:rPr lang="en-US" dirty="0"/>
              <a:t> </a:t>
            </a:r>
            <a:r>
              <a:rPr lang="en-US" dirty="0" err="1"/>
              <a:t>Transaksi</a:t>
            </a:r>
            <a:endParaRPr lang="en-US" dirty="0"/>
          </a:p>
          <a:p>
            <a:r>
              <a:rPr lang="en-US" dirty="0" err="1"/>
              <a:t>Ketidaksesuaian</a:t>
            </a:r>
            <a:r>
              <a:rPr lang="en-US" dirty="0"/>
              <a:t> Stock</a:t>
            </a:r>
          </a:p>
          <a:p>
            <a:r>
              <a:rPr lang="en-US" dirty="0" err="1"/>
              <a:t>Lambat</a:t>
            </a:r>
            <a:r>
              <a:rPr lang="en-US" dirty="0"/>
              <a:t> dan </a:t>
            </a:r>
            <a:r>
              <a:rPr lang="en-US" dirty="0" err="1"/>
              <a:t>tidak</a:t>
            </a:r>
            <a:r>
              <a:rPr lang="en-US" dirty="0"/>
              <a:t> </a:t>
            </a:r>
            <a:r>
              <a:rPr lang="en-US" dirty="0" err="1"/>
              <a:t>Responsif</a:t>
            </a:r>
            <a:endParaRPr lang="en-US" dirty="0"/>
          </a:p>
          <a:p>
            <a:r>
              <a:rPr lang="en-US" dirty="0" err="1"/>
              <a:t>Kesalahan</a:t>
            </a:r>
            <a:r>
              <a:rPr lang="en-US" dirty="0"/>
              <a:t> pada </a:t>
            </a:r>
            <a:r>
              <a:rPr lang="en-US" dirty="0" err="1"/>
              <a:t>Transaksi</a:t>
            </a:r>
            <a:endParaRPr lang="en-US" dirty="0"/>
          </a:p>
        </p:txBody>
      </p:sp>
      <p:sp>
        <p:nvSpPr>
          <p:cNvPr id="1048614" name="Text Placeholder 4"/>
          <p:cNvSpPr>
            <a:spLocks noGrp="1"/>
          </p:cNvSpPr>
          <p:nvPr>
            <p:ph type="body" sz="quarter" idx="3"/>
          </p:nvPr>
        </p:nvSpPr>
        <p:spPr/>
        <p:txBody>
          <a:bodyPr/>
          <a:lstStyle/>
          <a:p>
            <a:r>
              <a:rPr lang="id-ID"/>
              <a:t>KELEBIHAN</a:t>
            </a:r>
            <a:endParaRPr lang="en-US" dirty="0"/>
          </a:p>
        </p:txBody>
      </p:sp>
      <p:sp>
        <p:nvSpPr>
          <p:cNvPr id="1048615" name="Content Placeholder 5"/>
          <p:cNvSpPr>
            <a:spLocks noGrp="1"/>
          </p:cNvSpPr>
          <p:nvPr>
            <p:ph sz="quarter" idx="4"/>
          </p:nvPr>
        </p:nvSpPr>
        <p:spPr/>
        <p:txBody>
          <a:bodyPr/>
          <a:lstStyle/>
          <a:p>
            <a:r>
              <a:rPr lang="en-US"/>
              <a:t>Efisien</a:t>
            </a:r>
            <a:endParaRPr lang="en-US" dirty="0"/>
          </a:p>
          <a:p>
            <a:r>
              <a:rPr lang="en-US"/>
              <a:t>Int</a:t>
            </a:r>
            <a:r>
              <a:rPr lang="id-ID"/>
              <a:t>e</a:t>
            </a:r>
            <a:r>
              <a:rPr lang="en-US"/>
              <a:t>grasi</a:t>
            </a:r>
            <a:endParaRPr lang="en-US" dirty="0"/>
          </a:p>
          <a:p>
            <a:r>
              <a:rPr lang="en-US" dirty="0"/>
              <a:t>Management Stock</a:t>
            </a:r>
          </a:p>
          <a:p>
            <a:r>
              <a:rPr lang="en-US" dirty="0"/>
              <a:t>Interface </a:t>
            </a:r>
            <a:r>
              <a:rPr lang="en-US" dirty="0" err="1"/>
              <a:t>Intuitif</a:t>
            </a:r>
            <a:endParaRPr lang="en-US" dirty="0"/>
          </a:p>
          <a:p>
            <a:pPr marL="0" indent="0">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p:txBody>
          <a:bodyPr>
            <a:normAutofit fontScale="90000"/>
          </a:bodyPr>
          <a:lstStyle/>
          <a:p>
            <a:r>
              <a:rPr lang="en-US" dirty="0" err="1"/>
              <a:t>Kekurangan</a:t>
            </a:r>
            <a:r>
              <a:rPr lang="en-US" dirty="0"/>
              <a:t> dan </a:t>
            </a:r>
            <a:r>
              <a:rPr lang="en-US" dirty="0" err="1"/>
              <a:t>kelebihan</a:t>
            </a:r>
            <a:br>
              <a:rPr lang="en-US" dirty="0"/>
            </a:br>
            <a:r>
              <a:rPr lang="en-US" dirty="0"/>
              <a:t>2. </a:t>
            </a:r>
            <a:r>
              <a:rPr lang="en-US" dirty="0" err="1"/>
              <a:t>Metode</a:t>
            </a:r>
            <a:r>
              <a:rPr lang="en-US" dirty="0"/>
              <a:t> agile (</a:t>
            </a:r>
            <a:r>
              <a:rPr lang="en-US" dirty="0" err="1"/>
              <a:t>xp</a:t>
            </a:r>
            <a:r>
              <a:rPr lang="en-US" dirty="0"/>
              <a:t>)</a:t>
            </a:r>
          </a:p>
        </p:txBody>
      </p:sp>
      <p:sp>
        <p:nvSpPr>
          <p:cNvPr id="1048617" name="Text Placeholder 2"/>
          <p:cNvSpPr>
            <a:spLocks noGrp="1"/>
          </p:cNvSpPr>
          <p:nvPr>
            <p:ph type="body" idx="1"/>
          </p:nvPr>
        </p:nvSpPr>
        <p:spPr/>
        <p:txBody>
          <a:bodyPr/>
          <a:lstStyle/>
          <a:p>
            <a:r>
              <a:rPr lang="id-ID"/>
              <a:t>KEKURANGAN</a:t>
            </a:r>
            <a:endParaRPr lang="en-US" dirty="0"/>
          </a:p>
        </p:txBody>
      </p:sp>
      <p:sp>
        <p:nvSpPr>
          <p:cNvPr id="1048618" name="Content Placeholder 3"/>
          <p:cNvSpPr>
            <a:spLocks noGrp="1"/>
          </p:cNvSpPr>
          <p:nvPr>
            <p:ph sz="half" idx="2"/>
          </p:nvPr>
        </p:nvSpPr>
        <p:spPr/>
        <p:txBody>
          <a:bodyPr>
            <a:normAutofit/>
          </a:bodyPr>
          <a:lstStyle/>
          <a:p>
            <a:r>
              <a:rPr lang="en-US" dirty="0"/>
              <a:t>Ruang </a:t>
            </a:r>
            <a:r>
              <a:rPr lang="en-US" dirty="0" err="1"/>
              <a:t>lingkup</a:t>
            </a:r>
            <a:r>
              <a:rPr lang="en-US" dirty="0"/>
              <a:t> dan deadline yang </a:t>
            </a:r>
            <a:r>
              <a:rPr lang="en-US" dirty="0" err="1"/>
              <a:t>tidak</a:t>
            </a:r>
            <a:r>
              <a:rPr lang="en-US" dirty="0"/>
              <a:t> fix </a:t>
            </a:r>
            <a:r>
              <a:rPr lang="en-US" dirty="0" err="1"/>
              <a:t>karna</a:t>
            </a:r>
            <a:r>
              <a:rPr lang="en-US" dirty="0"/>
              <a:t> </a:t>
            </a:r>
            <a:r>
              <a:rPr lang="en-US" dirty="0" err="1"/>
              <a:t>merepon</a:t>
            </a:r>
            <a:r>
              <a:rPr lang="en-US" dirty="0"/>
              <a:t> </a:t>
            </a:r>
            <a:r>
              <a:rPr lang="en-US" dirty="0" err="1"/>
              <a:t>dinamika-dinamika</a:t>
            </a:r>
            <a:r>
              <a:rPr lang="en-US" dirty="0"/>
              <a:t> yang </a:t>
            </a:r>
            <a:r>
              <a:rPr lang="en-US" dirty="0" err="1"/>
              <a:t>ada</a:t>
            </a:r>
            <a:endParaRPr lang="en-US" dirty="0"/>
          </a:p>
          <a:p>
            <a:r>
              <a:rPr lang="en-US" dirty="0" err="1"/>
              <a:t>Komitmen</a:t>
            </a:r>
            <a:r>
              <a:rPr lang="en-US" dirty="0"/>
              <a:t> Tim yang </a:t>
            </a:r>
            <a:r>
              <a:rPr lang="en-US" dirty="0" err="1"/>
              <a:t>kuat</a:t>
            </a:r>
            <a:endParaRPr lang="en-US" dirty="0"/>
          </a:p>
          <a:p>
            <a:r>
              <a:rPr lang="en-US" dirty="0" err="1"/>
              <a:t>Memerlukan</a:t>
            </a:r>
            <a:r>
              <a:rPr lang="en-US" dirty="0"/>
              <a:t> </a:t>
            </a:r>
            <a:r>
              <a:rPr lang="en-US" dirty="0" err="1"/>
              <a:t>pemahaman</a:t>
            </a:r>
            <a:r>
              <a:rPr lang="en-US" dirty="0"/>
              <a:t> yang </a:t>
            </a:r>
            <a:r>
              <a:rPr lang="en-US" dirty="0" err="1"/>
              <a:t>baik</a:t>
            </a:r>
            <a:r>
              <a:rPr lang="en-US" dirty="0"/>
              <a:t> </a:t>
            </a:r>
            <a:r>
              <a:rPr lang="en-US" dirty="0" err="1"/>
              <a:t>tentang</a:t>
            </a:r>
            <a:r>
              <a:rPr lang="en-US" dirty="0"/>
              <a:t> proses Agile</a:t>
            </a:r>
          </a:p>
          <a:p>
            <a:endParaRPr lang="en-US" dirty="0"/>
          </a:p>
        </p:txBody>
      </p:sp>
      <p:sp>
        <p:nvSpPr>
          <p:cNvPr id="1048619" name="Text Placeholder 4"/>
          <p:cNvSpPr>
            <a:spLocks noGrp="1"/>
          </p:cNvSpPr>
          <p:nvPr>
            <p:ph type="body" sz="quarter" idx="3"/>
          </p:nvPr>
        </p:nvSpPr>
        <p:spPr/>
        <p:txBody>
          <a:bodyPr/>
          <a:lstStyle/>
          <a:p>
            <a:r>
              <a:rPr lang="id-ID"/>
              <a:t>KELEBIHAN</a:t>
            </a:r>
            <a:endParaRPr lang="en-US" dirty="0"/>
          </a:p>
        </p:txBody>
      </p:sp>
      <p:sp>
        <p:nvSpPr>
          <p:cNvPr id="1048620" name="Content Placeholder 5"/>
          <p:cNvSpPr>
            <a:spLocks noGrp="1"/>
          </p:cNvSpPr>
          <p:nvPr>
            <p:ph sz="quarter" idx="4"/>
          </p:nvPr>
        </p:nvSpPr>
        <p:spPr/>
        <p:txBody>
          <a:bodyPr>
            <a:normAutofit/>
          </a:bodyPr>
          <a:lstStyle/>
          <a:p>
            <a:r>
              <a:rPr lang="en-US" dirty="0" err="1"/>
              <a:t>Fleksibel</a:t>
            </a:r>
            <a:r>
              <a:rPr lang="en-US" dirty="0"/>
              <a:t> </a:t>
            </a:r>
            <a:r>
              <a:rPr lang="en-US" dirty="0" err="1"/>
              <a:t>terhadap</a:t>
            </a:r>
            <a:r>
              <a:rPr lang="en-US" dirty="0"/>
              <a:t> </a:t>
            </a:r>
            <a:r>
              <a:rPr lang="en-US" dirty="0" err="1"/>
              <a:t>perubahan</a:t>
            </a:r>
            <a:r>
              <a:rPr lang="en-US" dirty="0"/>
              <a:t> dan </a:t>
            </a:r>
            <a:r>
              <a:rPr lang="en-US" err="1"/>
              <a:t>kebutuhan</a:t>
            </a:r>
            <a:r>
              <a:rPr lang="en-US"/>
              <a:t> baru</a:t>
            </a:r>
            <a:endParaRPr lang="id-ID"/>
          </a:p>
          <a:p>
            <a:r>
              <a:rPr lang="id-ID"/>
              <a:t>Minim Resiko</a:t>
            </a:r>
            <a:endParaRPr lang="en-US" dirty="0"/>
          </a:p>
          <a:p>
            <a:r>
              <a:rPr lang="en-US" dirty="0" err="1"/>
              <a:t>Kolaborasi</a:t>
            </a:r>
            <a:r>
              <a:rPr lang="en-US" dirty="0"/>
              <a:t> Tim</a:t>
            </a:r>
          </a:p>
          <a:p>
            <a:r>
              <a:rPr lang="en-US" dirty="0" err="1"/>
              <a:t>Perkembangan</a:t>
            </a:r>
            <a:r>
              <a:rPr lang="en-US" dirty="0"/>
              <a:t> </a:t>
            </a:r>
            <a:r>
              <a:rPr lang="en-US" dirty="0" err="1"/>
              <a:t>disetiap</a:t>
            </a:r>
            <a:r>
              <a:rPr lang="en-US" dirty="0"/>
              <a:t> Progress </a:t>
            </a:r>
            <a:r>
              <a:rPr lang="en-US" dirty="0" err="1"/>
              <a:t>terlihat</a:t>
            </a:r>
            <a:r>
              <a:rPr lang="en-US" dirty="0"/>
              <a:t> </a:t>
            </a:r>
            <a:r>
              <a:rPr lang="en-US" dirty="0" err="1"/>
              <a:t>disetiap</a:t>
            </a:r>
            <a:r>
              <a:rPr lang="en-US" dirty="0"/>
              <a:t> Sprint</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p:txBody>
          <a:bodyPr>
            <a:normAutofit fontScale="90000"/>
          </a:bodyPr>
          <a:lstStyle/>
          <a:p>
            <a:r>
              <a:rPr lang="en-US" dirty="0" err="1"/>
              <a:t>Kekurangan</a:t>
            </a:r>
            <a:r>
              <a:rPr lang="en-US" dirty="0"/>
              <a:t> dan </a:t>
            </a:r>
            <a:r>
              <a:rPr lang="en-US" dirty="0" err="1"/>
              <a:t>kelebihan</a:t>
            </a:r>
            <a:br>
              <a:rPr lang="en-US" dirty="0"/>
            </a:br>
            <a:r>
              <a:rPr lang="en-US" dirty="0"/>
              <a:t>3. tools (</a:t>
            </a:r>
            <a:r>
              <a:rPr lang="en-US" dirty="0" err="1"/>
              <a:t>netbeans</a:t>
            </a:r>
            <a:r>
              <a:rPr lang="en-US" dirty="0"/>
              <a:t>, phpMyAdmin)</a:t>
            </a:r>
          </a:p>
        </p:txBody>
      </p:sp>
      <p:sp>
        <p:nvSpPr>
          <p:cNvPr id="1048622" name="Text Placeholder 2"/>
          <p:cNvSpPr>
            <a:spLocks noGrp="1"/>
          </p:cNvSpPr>
          <p:nvPr>
            <p:ph type="body" idx="1"/>
          </p:nvPr>
        </p:nvSpPr>
        <p:spPr/>
        <p:txBody>
          <a:bodyPr/>
          <a:lstStyle/>
          <a:p>
            <a:r>
              <a:rPr lang="id-ID"/>
              <a:t>KEKURANGAN</a:t>
            </a:r>
            <a:endParaRPr lang="en-US" dirty="0"/>
          </a:p>
        </p:txBody>
      </p:sp>
      <p:sp>
        <p:nvSpPr>
          <p:cNvPr id="1048623" name="Content Placeholder 3"/>
          <p:cNvSpPr>
            <a:spLocks noGrp="1"/>
          </p:cNvSpPr>
          <p:nvPr>
            <p:ph sz="half" idx="2"/>
          </p:nvPr>
        </p:nvSpPr>
        <p:spPr/>
        <p:txBody>
          <a:bodyPr>
            <a:normAutofit/>
          </a:bodyPr>
          <a:lstStyle/>
          <a:p>
            <a:r>
              <a:rPr lang="en-US" dirty="0"/>
              <a:t>Support Java GUI Swing </a:t>
            </a:r>
            <a:r>
              <a:rPr lang="en-US" dirty="0" err="1"/>
              <a:t>saja</a:t>
            </a:r>
            <a:endParaRPr lang="en-US" dirty="0"/>
          </a:p>
          <a:p>
            <a:r>
              <a:rPr lang="en-US" dirty="0"/>
              <a:t>Source Code </a:t>
            </a:r>
            <a:r>
              <a:rPr lang="en-US" dirty="0" err="1"/>
              <a:t>sudah</a:t>
            </a:r>
            <a:r>
              <a:rPr lang="en-US" dirty="0"/>
              <a:t> </a:t>
            </a:r>
            <a:r>
              <a:rPr lang="en-US" dirty="0" err="1"/>
              <a:t>dipatenkan</a:t>
            </a:r>
            <a:r>
              <a:rPr lang="en-US" dirty="0"/>
              <a:t> di Generate Code </a:t>
            </a:r>
            <a:r>
              <a:rPr lang="en-US" dirty="0" err="1"/>
              <a:t>tertentu</a:t>
            </a:r>
            <a:endParaRPr lang="en-US" dirty="0"/>
          </a:p>
          <a:p>
            <a:r>
              <a:rPr lang="en-US" dirty="0" err="1"/>
              <a:t>Spesifikasi</a:t>
            </a:r>
            <a:r>
              <a:rPr lang="en-US" dirty="0"/>
              <a:t> RAM yang </a:t>
            </a:r>
            <a:r>
              <a:rPr lang="en-US" dirty="0" err="1"/>
              <a:t>digunakan</a:t>
            </a:r>
            <a:r>
              <a:rPr lang="en-US" dirty="0"/>
              <a:t> </a:t>
            </a:r>
            <a:r>
              <a:rPr lang="en-US" dirty="0" err="1"/>
              <a:t>harus</a:t>
            </a:r>
            <a:r>
              <a:rPr lang="en-US" dirty="0"/>
              <a:t> Tinggi</a:t>
            </a:r>
          </a:p>
        </p:txBody>
      </p:sp>
      <p:sp>
        <p:nvSpPr>
          <p:cNvPr id="1048624" name="Text Placeholder 4"/>
          <p:cNvSpPr>
            <a:spLocks noGrp="1"/>
          </p:cNvSpPr>
          <p:nvPr>
            <p:ph type="body" sz="quarter" idx="3"/>
          </p:nvPr>
        </p:nvSpPr>
        <p:spPr/>
        <p:txBody>
          <a:bodyPr/>
          <a:lstStyle/>
          <a:p>
            <a:r>
              <a:rPr lang="id-ID"/>
              <a:t>KELEBIHAN</a:t>
            </a:r>
            <a:endParaRPr lang="en-US" dirty="0"/>
          </a:p>
        </p:txBody>
      </p:sp>
      <p:sp>
        <p:nvSpPr>
          <p:cNvPr id="1048625" name="Content Placeholder 5"/>
          <p:cNvSpPr>
            <a:spLocks noGrp="1"/>
          </p:cNvSpPr>
          <p:nvPr>
            <p:ph sz="quarter" idx="4"/>
          </p:nvPr>
        </p:nvSpPr>
        <p:spPr/>
        <p:txBody>
          <a:bodyPr>
            <a:normAutofit/>
          </a:bodyPr>
          <a:lstStyle/>
          <a:p>
            <a:r>
              <a:rPr lang="en-US" dirty="0"/>
              <a:t>Free/Gratis</a:t>
            </a:r>
          </a:p>
          <a:p>
            <a:r>
              <a:rPr lang="en-US" dirty="0"/>
              <a:t>Multiplatform</a:t>
            </a:r>
          </a:p>
          <a:p>
            <a:r>
              <a:rPr lang="en-US" dirty="0"/>
              <a:t>Multi Bahasa</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97</TotalTime>
  <Words>888</Words>
  <Application>Microsoft Office PowerPoint</Application>
  <PresentationFormat>Widescreen</PresentationFormat>
  <Paragraphs>125</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Book Antiqua</vt:lpstr>
      <vt:lpstr>Calibri</vt:lpstr>
      <vt:lpstr>Century Gothic</vt:lpstr>
      <vt:lpstr>Apothecary</vt:lpstr>
      <vt:lpstr>Perancangan Perangkat Lunak</vt:lpstr>
      <vt:lpstr>ANGGOTA KELOMPOK</vt:lpstr>
      <vt:lpstr>Aplikasi yang akan dibuat</vt:lpstr>
      <vt:lpstr>Metode sdlc yang akan digunakan</vt:lpstr>
      <vt:lpstr>YANG MENDASARI METODE XP</vt:lpstr>
      <vt:lpstr>Tools yang akan digunakan</vt:lpstr>
      <vt:lpstr>Kekurangan dan kelebihan 1. aplikasi kasir</vt:lpstr>
      <vt:lpstr>Kekurangan dan kelebihan 2. Metode agile (xp)</vt:lpstr>
      <vt:lpstr>Kekurangan dan kelebihan 3. tools (netbeans, phpMyAdmin)</vt:lpstr>
      <vt:lpstr>ANALISIS dan perancangan</vt:lpstr>
      <vt:lpstr>ANALISIS dan perancangan</vt:lpstr>
      <vt:lpstr>ANALISIS dan perancangan</vt:lpstr>
      <vt:lpstr>ANALISIS dan perancangan</vt:lpstr>
      <vt:lpstr>ANALISIS dan perancangan</vt:lpstr>
      <vt:lpstr>ANALISIS dan perancangan</vt:lpstr>
      <vt:lpstr>Implementasi dan pengujian</vt:lpstr>
      <vt:lpstr>Implementasi dan pengujian</vt:lpstr>
      <vt:lpstr>Implementasi dan pengujian</vt:lpstr>
      <vt:lpstr>Implementasi dan pengujian</vt:lpstr>
      <vt:lpstr>Implementasi dan pengujian</vt:lpstr>
      <vt:lpstr>Implementasi dan pengujian</vt:lpstr>
      <vt:lpstr>kesimpulan</vt:lpstr>
      <vt:lpstr>Saran pengembang aplikasi</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Perancangan Aplikasi Perangkat Lunak</dc:title>
  <dc:creator>Ian Sunandar</dc:creator>
  <cp:lastModifiedBy>Aisah Gandari Rahmah</cp:lastModifiedBy>
  <cp:revision>11</cp:revision>
  <dcterms:created xsi:type="dcterms:W3CDTF">2024-10-11T00:11:49Z</dcterms:created>
  <dcterms:modified xsi:type="dcterms:W3CDTF">2025-01-13T04:25:02Z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bdbf0d938f4d403b908d873e06770262</vt:lpwstr>
  </property>
</Properties>
</file>