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6" r:id="rId2"/>
    <p:sldId id="258" r:id="rId3"/>
    <p:sldId id="261" r:id="rId4"/>
    <p:sldId id="263" r:id="rId5"/>
    <p:sldId id="266" r:id="rId6"/>
    <p:sldId id="267" r:id="rId7"/>
    <p:sldId id="268" r:id="rId8"/>
    <p:sldId id="270" r:id="rId9"/>
    <p:sldId id="272" r:id="rId10"/>
    <p:sldId id="273" r:id="rId11"/>
    <p:sldId id="274" r:id="rId12"/>
    <p:sldId id="276" r:id="rId13"/>
    <p:sldId id="277" r:id="rId14"/>
    <p:sldId id="27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7E67"/>
    <a:srgbClr val="AED2C3"/>
    <a:srgbClr val="79C5A6"/>
    <a:srgbClr val="4F8F75"/>
    <a:srgbClr val="578B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114"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DA100-FD1E-49E2-B5BC-B0C997C88E3C}" type="datetimeFigureOut">
              <a:rPr lang="fr-FR" smtClean="0"/>
              <a:t>18/06/2020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BE1A7-E8D7-4D15-B405-83DC77B3C46A}" type="slidenum">
              <a:rPr lang="fr-FR" smtClean="0"/>
              <a:t>‹N°›</a:t>
            </a:fld>
            <a:endParaRPr lang="fr-FR"/>
          </a:p>
        </p:txBody>
      </p:sp>
    </p:spTree>
    <p:extLst>
      <p:ext uri="{BB962C8B-B14F-4D97-AF65-F5344CB8AC3E}">
        <p14:creationId xmlns:p14="http://schemas.microsoft.com/office/powerpoint/2010/main" val="290523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Avant de commencer ma présentation je voudrais vous remercier infiniment pour votre conseils et remarques durant la formation en générale et durant la réalisation de mon projet de fin d'études. Donc mon projet de fin d'études s'intitule sur : la réalisation d'une application web de gestion des absences des étudiants au sien de l'ESTE ,et que J'ai l'honneur de vous présenter dans cette présentation. Donc,</a:t>
            </a:r>
            <a:r>
              <a:rPr lang="fr-FR" sz="1200" b="0" i="0" kern="1200" baseline="0" dirty="0" smtClean="0">
                <a:solidFill>
                  <a:schemeClr val="tx1"/>
                </a:solidFill>
                <a:effectLst/>
                <a:latin typeface="+mn-lt"/>
                <a:ea typeface="+mn-ea"/>
                <a:cs typeface="+mn-cs"/>
              </a:rPr>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1</a:t>
            </a:fld>
            <a:endParaRPr lang="fr-FR"/>
          </a:p>
        </p:txBody>
      </p:sp>
    </p:spTree>
    <p:extLst>
      <p:ext uri="{BB962C8B-B14F-4D97-AF65-F5344CB8AC3E}">
        <p14:creationId xmlns:p14="http://schemas.microsoft.com/office/powerpoint/2010/main" val="249123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Pour</a:t>
            </a:r>
            <a:r>
              <a:rPr lang="fr-FR" baseline="0" dirty="0" smtClean="0"/>
              <a:t> planifier ma présentation :je vais commencer par une introduction suivi de présentation générale de projet  puis la conception puis la partie de la réalisation de l’application et finir par une conclusion et perspectives</a:t>
            </a:r>
            <a:endParaRPr lang="fr-FR" dirty="0" smtClean="0"/>
          </a:p>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A38399-1F1E-4C84-A048-37BC837E985E}" type="slidenum">
              <a:t>2</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72340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L'ESTE compte a informatisé l'opération de gestion des absences des étudiants, c'est pourquoi mon projet de fin d'études consiste à créer une application web pour la gestion des absences des étudiants</a:t>
            </a:r>
          </a:p>
          <a:p>
            <a:r>
              <a:rPr lang="fr-FR" dirty="0" smtClean="0"/>
              <a:t>Avant de faire cette opération, il</a:t>
            </a:r>
            <a:r>
              <a:rPr lang="fr-FR" baseline="0" dirty="0" smtClean="0"/>
              <a:t> </a:t>
            </a:r>
            <a:r>
              <a:rPr lang="fr-FR" dirty="0" smtClean="0"/>
              <a:t>faut faire une gestion totale des acteurs concernés par l'application</a:t>
            </a:r>
          </a:p>
          <a:p>
            <a:r>
              <a:rPr lang="fr-FR" dirty="0" smtClean="0"/>
              <a:t> (</a:t>
            </a:r>
            <a:r>
              <a:rPr lang="fr-FR" dirty="0" err="1" smtClean="0"/>
              <a:t>administarateur</a:t>
            </a:r>
            <a:r>
              <a:rPr lang="fr-FR" dirty="0" smtClean="0"/>
              <a:t>, </a:t>
            </a:r>
            <a:r>
              <a:rPr lang="fr-FR" dirty="0" err="1" smtClean="0"/>
              <a:t>ensiegnient</a:t>
            </a:r>
            <a:r>
              <a:rPr lang="fr-FR" dirty="0" smtClean="0"/>
              <a:t> et étudiant) sans oublier la gestion des filières et les modules.</a:t>
            </a:r>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3</a:t>
            </a:fld>
            <a:endParaRPr lang="fr-FR"/>
          </a:p>
        </p:txBody>
      </p:sp>
    </p:spTree>
    <p:extLst>
      <p:ext uri="{BB962C8B-B14F-4D97-AF65-F5344CB8AC3E}">
        <p14:creationId xmlns:p14="http://schemas.microsoft.com/office/powerpoint/2010/main" val="10736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L’idée</a:t>
            </a:r>
            <a:r>
              <a:rPr lang="en-US" baseline="0" dirty="0" smtClean="0"/>
              <a:t> </a:t>
            </a:r>
            <a:r>
              <a:rPr lang="en-US" baseline="0" dirty="0" err="1" smtClean="0"/>
              <a:t>générale</a:t>
            </a:r>
            <a:r>
              <a:rPr lang="en-US" baseline="0" dirty="0" smtClean="0"/>
              <a:t> de projet </a:t>
            </a:r>
            <a:r>
              <a:rPr lang="en-US" baseline="0" dirty="0" err="1" smtClean="0"/>
              <a:t>est</a:t>
            </a:r>
            <a:r>
              <a:rPr lang="en-US" baseline="0" dirty="0" smtClean="0"/>
              <a:t> la creation des application de </a:t>
            </a:r>
            <a:r>
              <a:rPr lang="en-US" baseline="0" dirty="0" err="1" smtClean="0"/>
              <a:t>gestion</a:t>
            </a:r>
            <a:r>
              <a:rPr lang="en-US" baseline="0" dirty="0" smtClean="0"/>
              <a:t> des absences des </a:t>
            </a:r>
            <a:r>
              <a:rPr lang="en-US" baseline="0" dirty="0" err="1" smtClean="0"/>
              <a:t>étudiants</a:t>
            </a:r>
            <a:r>
              <a:rPr lang="en-US" baseline="0" dirty="0" smtClean="0"/>
              <a:t> de </a:t>
            </a:r>
            <a:r>
              <a:rPr lang="en-US" baseline="0" dirty="0" err="1" smtClean="0"/>
              <a:t>l’EST</a:t>
            </a:r>
            <a:r>
              <a:rPr lang="en-US" baseline="0" dirty="0" smtClean="0"/>
              <a:t> , </a:t>
            </a:r>
            <a:r>
              <a:rPr lang="en-US" baseline="0" dirty="0" err="1" smtClean="0"/>
              <a:t>notre</a:t>
            </a:r>
            <a:r>
              <a:rPr lang="en-US" baseline="0" dirty="0" smtClean="0"/>
              <a:t> application a </a:t>
            </a:r>
            <a:r>
              <a:rPr lang="en-US" baseline="0" dirty="0" err="1" smtClean="0"/>
              <a:t>comme</a:t>
            </a:r>
            <a:r>
              <a:rPr lang="en-US" baseline="0" dirty="0" smtClean="0"/>
              <a:t> </a:t>
            </a:r>
            <a:r>
              <a:rPr lang="en-US" baseline="0" dirty="0" err="1" smtClean="0"/>
              <a:t>objectifs</a:t>
            </a:r>
            <a:r>
              <a:rPr lang="en-US" baseline="0" dirty="0" smtClean="0"/>
              <a:t>:</a:t>
            </a:r>
          </a:p>
          <a:p>
            <a:r>
              <a:rPr lang="en-US" baseline="0" dirty="0" smtClean="0"/>
              <a:t>	- </a:t>
            </a:r>
            <a:r>
              <a:rPr lang="en-US" baseline="0" dirty="0" err="1" smtClean="0"/>
              <a:t>Faciliter</a:t>
            </a:r>
            <a:r>
              <a:rPr lang="en-US" baseline="0" dirty="0" smtClean="0"/>
              <a:t> la </a:t>
            </a:r>
            <a:r>
              <a:rPr lang="en-US" baseline="0" dirty="0" err="1" smtClean="0"/>
              <a:t>tache</a:t>
            </a:r>
            <a:r>
              <a:rPr lang="en-US" baseline="0" dirty="0" smtClean="0"/>
              <a:t> de </a:t>
            </a:r>
            <a:r>
              <a:rPr lang="en-US" baseline="0" dirty="0" err="1" smtClean="0"/>
              <a:t>prendre</a:t>
            </a:r>
            <a:r>
              <a:rPr lang="en-US" baseline="0" dirty="0" smtClean="0"/>
              <a:t> l’absence pour les </a:t>
            </a:r>
            <a:r>
              <a:rPr lang="en-US" baseline="0" dirty="0" err="1" smtClean="0"/>
              <a:t>professeur</a:t>
            </a:r>
            <a:r>
              <a:rPr lang="en-US" baseline="0" dirty="0" smtClean="0"/>
              <a:t>;</a:t>
            </a:r>
          </a:p>
          <a:p>
            <a:r>
              <a:rPr lang="en-US" baseline="0" dirty="0" smtClean="0"/>
              <a:t>	- </a:t>
            </a:r>
            <a:r>
              <a:rPr lang="en-US" baseline="0" dirty="0" err="1" smtClean="0"/>
              <a:t>Permettre</a:t>
            </a:r>
            <a:r>
              <a:rPr lang="en-US" baseline="0" dirty="0" smtClean="0"/>
              <a:t> </a:t>
            </a:r>
            <a:r>
              <a:rPr lang="en-US" baseline="0" dirty="0" err="1" smtClean="0"/>
              <a:t>chaque</a:t>
            </a:r>
            <a:r>
              <a:rPr lang="en-US" baseline="0" dirty="0" smtClean="0"/>
              <a:t> </a:t>
            </a:r>
            <a:r>
              <a:rPr lang="en-US" baseline="0" dirty="0" err="1" smtClean="0"/>
              <a:t>étudiant</a:t>
            </a:r>
            <a:r>
              <a:rPr lang="en-US" baseline="0" dirty="0" smtClean="0"/>
              <a:t> de consulter et </a:t>
            </a:r>
            <a:r>
              <a:rPr lang="en-US" baseline="0" dirty="0" err="1" smtClean="0"/>
              <a:t>suivé</a:t>
            </a:r>
            <a:r>
              <a:rPr lang="en-US" baseline="0" dirty="0" smtClean="0"/>
              <a:t> </a:t>
            </a:r>
            <a:r>
              <a:rPr lang="en-US" baseline="0" dirty="0" err="1" smtClean="0"/>
              <a:t>sa</a:t>
            </a:r>
            <a:r>
              <a:rPr lang="en-US" baseline="0" dirty="0" smtClean="0"/>
              <a:t> situation au </a:t>
            </a:r>
            <a:r>
              <a:rPr lang="en-US" baseline="0" dirty="0" err="1" smtClean="0"/>
              <a:t>niveau</a:t>
            </a:r>
            <a:r>
              <a:rPr lang="en-US" baseline="0" dirty="0" smtClean="0"/>
              <a:t> des absences et les </a:t>
            </a:r>
            <a:r>
              <a:rPr lang="en-US" baseline="0" dirty="0" err="1" smtClean="0"/>
              <a:t>annonces</a:t>
            </a:r>
            <a:r>
              <a:rPr lang="en-US" baseline="0" dirty="0" smtClean="0"/>
              <a:t> </a:t>
            </a:r>
          </a:p>
          <a:p>
            <a:r>
              <a:rPr lang="en-US" baseline="0" dirty="0" smtClean="0"/>
              <a:t>	- </a:t>
            </a:r>
            <a:r>
              <a:rPr lang="en-US" baseline="0" dirty="0" err="1" smtClean="0"/>
              <a:t>Affichier</a:t>
            </a:r>
            <a:r>
              <a:rPr lang="en-US" baseline="0" dirty="0" smtClean="0"/>
              <a:t> les </a:t>
            </a:r>
            <a:r>
              <a:rPr lang="en-US" baseline="0" dirty="0" err="1" smtClean="0"/>
              <a:t>statistiques</a:t>
            </a:r>
            <a:r>
              <a:rPr lang="en-US" baseline="0" dirty="0" smtClean="0"/>
              <a:t> des absences au </a:t>
            </a:r>
            <a:r>
              <a:rPr lang="en-US" baseline="0" dirty="0" err="1" smtClean="0"/>
              <a:t>niveau</a:t>
            </a:r>
            <a:r>
              <a:rPr lang="en-US" baseline="0" dirty="0" smtClean="0"/>
              <a:t> de </a:t>
            </a:r>
            <a:r>
              <a:rPr lang="en-US" baseline="0" dirty="0" err="1" smtClean="0"/>
              <a:t>l’école</a:t>
            </a:r>
            <a:r>
              <a:rPr lang="en-US" baseline="0" dirty="0" smtClean="0"/>
              <a:t> pour </a:t>
            </a:r>
            <a:r>
              <a:rPr lang="en-US" baseline="0" dirty="0" err="1" smtClean="0"/>
              <a:t>l’administration</a:t>
            </a:r>
            <a:r>
              <a:rPr lang="en-US" baseline="0" dirty="0" smtClean="0"/>
              <a:t> </a:t>
            </a:r>
          </a:p>
          <a:p>
            <a:r>
              <a:rPr lang="en-US" baseline="0" dirty="0" err="1" smtClean="0"/>
              <a:t>Donc</a:t>
            </a:r>
            <a:r>
              <a:rPr lang="en-US" baseline="0" dirty="0" smtClean="0"/>
              <a:t> voilà </a:t>
            </a:r>
            <a:r>
              <a:rPr lang="en-US" baseline="0" dirty="0" err="1" smtClean="0"/>
              <a:t>l’idée</a:t>
            </a:r>
            <a:r>
              <a:rPr lang="en-US" baseline="0" dirty="0" smtClean="0"/>
              <a:t> </a:t>
            </a:r>
            <a:r>
              <a:rPr lang="en-US" baseline="0" dirty="0" err="1" smtClean="0"/>
              <a:t>générale</a:t>
            </a:r>
            <a:r>
              <a:rPr lang="en-US" baseline="0" dirty="0" smtClean="0"/>
              <a:t> de </a:t>
            </a:r>
            <a:r>
              <a:rPr lang="en-US" baseline="0" dirty="0" err="1" smtClean="0"/>
              <a:t>notre</a:t>
            </a:r>
            <a:r>
              <a:rPr lang="en-US" baseline="0" dirty="0" smtClean="0"/>
              <a:t> projet , on </a:t>
            </a:r>
            <a:r>
              <a:rPr lang="en-US" baseline="0" dirty="0" err="1" smtClean="0"/>
              <a:t>passe</a:t>
            </a:r>
            <a:r>
              <a:rPr lang="en-US" baseline="0" dirty="0" smtClean="0"/>
              <a:t> </a:t>
            </a:r>
            <a:r>
              <a:rPr lang="en-US" baseline="0" dirty="0" err="1" smtClean="0"/>
              <a:t>maintenent</a:t>
            </a:r>
            <a:r>
              <a:rPr lang="en-US" baseline="0" dirty="0" smtClean="0"/>
              <a:t> a la phase de la conception  </a:t>
            </a:r>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4</a:t>
            </a:fld>
            <a:endParaRPr lang="fr-FR"/>
          </a:p>
        </p:txBody>
      </p:sp>
    </p:spTree>
    <p:extLst>
      <p:ext uri="{BB962C8B-B14F-4D97-AF65-F5344CB8AC3E}">
        <p14:creationId xmlns:p14="http://schemas.microsoft.com/office/powerpoint/2010/main" val="215325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Pou faire la conception de notre projet nous avons utilisé UML alors c’est quoi</a:t>
            </a:r>
            <a:r>
              <a:rPr lang="fr-FR" sz="1200" b="0" i="0" kern="1200" baseline="0" dirty="0" smtClean="0">
                <a:solidFill>
                  <a:schemeClr val="tx1"/>
                </a:solidFill>
                <a:effectLst/>
                <a:latin typeface="+mn-lt"/>
                <a:ea typeface="+mn-ea"/>
                <a:cs typeface="+mn-cs"/>
              </a:rPr>
              <a:t> l’UML?</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La notation UML est un </a:t>
            </a:r>
            <a:r>
              <a:rPr lang="fr-FR" sz="1200" b="1" i="0" kern="1200" dirty="0" smtClean="0">
                <a:solidFill>
                  <a:schemeClr val="tx1"/>
                </a:solidFill>
                <a:effectLst/>
                <a:latin typeface="+mn-lt"/>
                <a:ea typeface="+mn-ea"/>
                <a:cs typeface="+mn-cs"/>
              </a:rPr>
              <a:t>langage visuel</a:t>
            </a:r>
            <a:r>
              <a:rPr lang="fr-FR" sz="1200" b="0" i="0" kern="1200" dirty="0" smtClean="0">
                <a:solidFill>
                  <a:schemeClr val="tx1"/>
                </a:solidFill>
                <a:effectLst/>
                <a:latin typeface="+mn-lt"/>
                <a:ea typeface="+mn-ea"/>
                <a:cs typeface="+mn-cs"/>
              </a:rPr>
              <a:t> constitué d’un ensemble de schémas, appelés des </a:t>
            </a:r>
            <a:r>
              <a:rPr lang="fr-FR" sz="1200" b="1" i="0" kern="1200" dirty="0" smtClean="0">
                <a:solidFill>
                  <a:schemeClr val="tx1"/>
                </a:solidFill>
                <a:effectLst/>
                <a:latin typeface="+mn-lt"/>
                <a:ea typeface="+mn-ea"/>
                <a:cs typeface="+mn-cs"/>
              </a:rPr>
              <a:t>diagrammes</a:t>
            </a:r>
            <a:r>
              <a:rPr lang="fr-FR" sz="1200" b="0" i="0" kern="1200" dirty="0" smtClean="0">
                <a:solidFill>
                  <a:schemeClr val="tx1"/>
                </a:solidFill>
                <a:effectLst/>
                <a:latin typeface="+mn-lt"/>
                <a:ea typeface="+mn-ea"/>
                <a:cs typeface="+mn-cs"/>
              </a:rPr>
              <a:t>,</a:t>
            </a:r>
          </a:p>
          <a:p>
            <a:r>
              <a:rPr lang="fr-FR" sz="1200" b="0" i="0" kern="1200" dirty="0" smtClean="0">
                <a:solidFill>
                  <a:schemeClr val="tx1"/>
                </a:solidFill>
                <a:effectLst/>
                <a:latin typeface="+mn-lt"/>
                <a:ea typeface="+mn-ea"/>
                <a:cs typeface="+mn-cs"/>
              </a:rPr>
              <a:t> qui donnent chacun une vision différente du projet à traiter. UML nous fournit donc des diagrammes pour </a:t>
            </a:r>
            <a:r>
              <a:rPr lang="fr-FR" sz="1200" b="1" i="0" kern="1200" dirty="0" smtClean="0">
                <a:solidFill>
                  <a:schemeClr val="tx1"/>
                </a:solidFill>
                <a:effectLst/>
                <a:latin typeface="+mn-lt"/>
                <a:ea typeface="+mn-ea"/>
                <a:cs typeface="+mn-cs"/>
              </a:rPr>
              <a:t>représenter</a:t>
            </a:r>
            <a:r>
              <a:rPr lang="fr-FR" sz="1200" b="0" i="0" kern="1200" dirty="0" smtClean="0">
                <a:solidFill>
                  <a:schemeClr val="tx1"/>
                </a:solidFill>
                <a:effectLst/>
                <a:latin typeface="+mn-lt"/>
                <a:ea typeface="+mn-ea"/>
                <a:cs typeface="+mn-cs"/>
              </a:rPr>
              <a:t> le logiciel à développer :</a:t>
            </a:r>
          </a:p>
          <a:p>
            <a:r>
              <a:rPr lang="fr-FR" sz="1200" b="0" i="0" kern="1200" dirty="0" smtClean="0">
                <a:solidFill>
                  <a:schemeClr val="tx1"/>
                </a:solidFill>
                <a:effectLst/>
                <a:latin typeface="+mn-lt"/>
                <a:ea typeface="+mn-ea"/>
                <a:cs typeface="+mn-cs"/>
              </a:rPr>
              <a:t> son fonctionnement, sa mise en route, les actions effectuées par le logiciel, etc.</a:t>
            </a:r>
          </a:p>
          <a:p>
            <a:r>
              <a:rPr lang="en-US" sz="1200" b="0" i="0" kern="1200" dirty="0" err="1" smtClean="0">
                <a:solidFill>
                  <a:schemeClr val="tx1"/>
                </a:solidFill>
                <a:effectLst/>
                <a:latin typeface="+mn-lt"/>
                <a:ea typeface="+mn-ea"/>
                <a:cs typeface="+mn-cs"/>
              </a:rPr>
              <a:t>Dans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notre</a:t>
            </a:r>
            <a:r>
              <a:rPr lang="en-US" sz="1200" b="0" i="0" kern="1200" dirty="0" smtClean="0">
                <a:solidFill>
                  <a:schemeClr val="tx1"/>
                </a:solidFill>
                <a:effectLst/>
                <a:latin typeface="+mn-lt"/>
                <a:ea typeface="+mn-ea"/>
                <a:cs typeface="+mn-cs"/>
              </a:rPr>
              <a:t> projet nous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avons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utilisé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deux</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diagramme</a:t>
            </a:r>
            <a:r>
              <a:rPr lang="en-US" sz="1200" b="0" i="0" kern="1200" baseline="0" dirty="0" smtClean="0">
                <a:solidFill>
                  <a:schemeClr val="tx1"/>
                </a:solidFill>
                <a:effectLst/>
                <a:latin typeface="+mn-lt"/>
                <a:ea typeface="+mn-ea"/>
                <a:cs typeface="+mn-cs"/>
              </a:rPr>
              <a:t> : </a:t>
            </a:r>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5</a:t>
            </a:fld>
            <a:endParaRPr lang="fr-FR"/>
          </a:p>
        </p:txBody>
      </p:sp>
    </p:spTree>
    <p:extLst>
      <p:ext uri="{BB962C8B-B14F-4D97-AF65-F5344CB8AC3E}">
        <p14:creationId xmlns:p14="http://schemas.microsoft.com/office/powerpoint/2010/main" val="4103380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Les </a:t>
            </a:r>
            <a:r>
              <a:rPr lang="en-US" dirty="0" err="1" smtClean="0"/>
              <a:t>acteurs</a:t>
            </a:r>
            <a:r>
              <a:rPr lang="en-US" dirty="0" smtClean="0"/>
              <a:t> :</a:t>
            </a:r>
          </a:p>
          <a:p>
            <a:r>
              <a:rPr lang="en-US" dirty="0" smtClean="0"/>
              <a:t>	* </a:t>
            </a:r>
            <a:r>
              <a:rPr lang="en-US" dirty="0" err="1" smtClean="0"/>
              <a:t>administrateur</a:t>
            </a:r>
            <a:r>
              <a:rPr lang="en-US" dirty="0" smtClean="0"/>
              <a:t> </a:t>
            </a:r>
          </a:p>
          <a:p>
            <a:r>
              <a:rPr lang="en-US" dirty="0" smtClean="0"/>
              <a:t>	* </a:t>
            </a:r>
            <a:r>
              <a:rPr lang="en-US" dirty="0" err="1" smtClean="0"/>
              <a:t>professeur</a:t>
            </a:r>
            <a:endParaRPr lang="en-US" dirty="0" smtClean="0"/>
          </a:p>
          <a:p>
            <a:r>
              <a:rPr lang="en-US" dirty="0" smtClean="0"/>
              <a:t>	*</a:t>
            </a:r>
            <a:r>
              <a:rPr lang="en-US" baseline="0" dirty="0" smtClean="0"/>
              <a:t> </a:t>
            </a:r>
            <a:r>
              <a:rPr lang="en-US" baseline="0" dirty="0" err="1" smtClean="0"/>
              <a:t>étudiant</a:t>
            </a:r>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6</a:t>
            </a:fld>
            <a:endParaRPr lang="fr-FR"/>
          </a:p>
        </p:txBody>
      </p:sp>
    </p:spTree>
    <p:extLst>
      <p:ext uri="{BB962C8B-B14F-4D97-AF65-F5344CB8AC3E}">
        <p14:creationId xmlns:p14="http://schemas.microsoft.com/office/powerpoint/2010/main" val="137356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Le </a:t>
            </a:r>
            <a:r>
              <a:rPr lang="en-US" dirty="0" err="1" smtClean="0"/>
              <a:t>dauxiemme</a:t>
            </a:r>
            <a:r>
              <a:rPr lang="en-US" dirty="0" smtClean="0"/>
              <a:t> </a:t>
            </a:r>
            <a:r>
              <a:rPr lang="en-US" dirty="0" err="1" smtClean="0"/>
              <a:t>diagramme</a:t>
            </a:r>
            <a:r>
              <a:rPr lang="en-US" dirty="0" smtClean="0"/>
              <a:t> que</a:t>
            </a:r>
            <a:r>
              <a:rPr lang="en-US" baseline="0" dirty="0" smtClean="0"/>
              <a:t> nous </a:t>
            </a:r>
            <a:r>
              <a:rPr lang="en-US" baseline="0" dirty="0" err="1" smtClean="0"/>
              <a:t>avons</a:t>
            </a:r>
            <a:r>
              <a:rPr lang="en-US" baseline="0" dirty="0" smtClean="0"/>
              <a:t> utilize </a:t>
            </a:r>
            <a:r>
              <a:rPr lang="en-US" baseline="0" dirty="0" err="1" smtClean="0"/>
              <a:t>est</a:t>
            </a:r>
            <a:r>
              <a:rPr lang="en-US" baseline="0" dirty="0" smtClean="0"/>
              <a:t> le </a:t>
            </a:r>
            <a:r>
              <a:rPr lang="en-US" baseline="0" dirty="0" err="1" smtClean="0"/>
              <a:t>diagramme</a:t>
            </a:r>
            <a:r>
              <a:rPr lang="en-US" baseline="0" dirty="0" smtClean="0"/>
              <a:t> de classes </a:t>
            </a:r>
          </a:p>
          <a:p>
            <a:r>
              <a:rPr lang="en-US" baseline="0" dirty="0" err="1" smtClean="0"/>
              <a:t>Comme</a:t>
            </a:r>
            <a:r>
              <a:rPr lang="en-US" baseline="0" dirty="0" smtClean="0"/>
              <a:t> </a:t>
            </a:r>
            <a:r>
              <a:rPr lang="en-US" baseline="0" dirty="0" err="1" smtClean="0"/>
              <a:t>vous</a:t>
            </a:r>
            <a:r>
              <a:rPr lang="en-US" baseline="0" dirty="0" smtClean="0"/>
              <a:t> </a:t>
            </a:r>
            <a:r>
              <a:rPr lang="en-US" baseline="0" dirty="0" err="1" smtClean="0"/>
              <a:t>voiyez</a:t>
            </a:r>
            <a:r>
              <a:rPr lang="en-US" baseline="0" dirty="0" smtClean="0"/>
              <a:t> </a:t>
            </a:r>
            <a:r>
              <a:rPr lang="en-US" baseline="0" dirty="0" err="1" smtClean="0"/>
              <a:t>notre</a:t>
            </a:r>
            <a:r>
              <a:rPr lang="en-US" baseline="0" dirty="0" smtClean="0"/>
              <a:t> </a:t>
            </a:r>
            <a:r>
              <a:rPr lang="en-US" baseline="0" dirty="0" err="1" smtClean="0"/>
              <a:t>diagramme</a:t>
            </a:r>
            <a:r>
              <a:rPr lang="en-US" baseline="0" dirty="0" smtClean="0"/>
              <a:t> </a:t>
            </a:r>
            <a:r>
              <a:rPr lang="en-US" baseline="0" dirty="0" err="1" smtClean="0"/>
              <a:t>contient</a:t>
            </a:r>
            <a:r>
              <a:rPr lang="en-US" baseline="0" dirty="0" smtClean="0"/>
              <a:t> de 9 </a:t>
            </a:r>
            <a:r>
              <a:rPr lang="en-US" baseline="0" dirty="0" err="1" smtClean="0"/>
              <a:t>classe</a:t>
            </a:r>
            <a:r>
              <a:rPr lang="en-US" baseline="0" dirty="0" smtClean="0"/>
              <a:t> : </a:t>
            </a:r>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7</a:t>
            </a:fld>
            <a:endParaRPr lang="fr-FR"/>
          </a:p>
        </p:txBody>
      </p:sp>
    </p:spTree>
    <p:extLst>
      <p:ext uri="{BB962C8B-B14F-4D97-AF65-F5344CB8AC3E}">
        <p14:creationId xmlns:p14="http://schemas.microsoft.com/office/powerpoint/2010/main" val="217203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Donc</a:t>
            </a:r>
            <a:r>
              <a:rPr lang="en-US" dirty="0" smtClean="0"/>
              <a:t> </a:t>
            </a:r>
            <a:r>
              <a:rPr lang="en-US" dirty="0" err="1" smtClean="0"/>
              <a:t>notre</a:t>
            </a:r>
            <a:r>
              <a:rPr lang="en-US" dirty="0" smtClean="0"/>
              <a:t> projet de fin </a:t>
            </a:r>
            <a:r>
              <a:rPr lang="en-US" dirty="0" err="1" smtClean="0"/>
              <a:t>d’étude</a:t>
            </a:r>
            <a:r>
              <a:rPr lang="en-US" dirty="0" smtClean="0"/>
              <a:t> </a:t>
            </a:r>
            <a:r>
              <a:rPr lang="en-US" dirty="0" err="1" smtClean="0"/>
              <a:t>été</a:t>
            </a:r>
            <a:r>
              <a:rPr lang="en-US" baseline="0" dirty="0" smtClean="0"/>
              <a:t> sur la </a:t>
            </a:r>
            <a:r>
              <a:rPr lang="en-US" baseline="0" dirty="0" err="1" smtClean="0"/>
              <a:t>réalisation</a:t>
            </a:r>
            <a:r>
              <a:rPr lang="en-US" baseline="0" dirty="0" smtClean="0"/>
              <a:t> </a:t>
            </a:r>
            <a:r>
              <a:rPr lang="en-US" baseline="0" dirty="0" err="1" smtClean="0"/>
              <a:t>d’une</a:t>
            </a:r>
            <a:r>
              <a:rPr lang="en-US" baseline="0" dirty="0" smtClean="0"/>
              <a:t> application web pour la </a:t>
            </a:r>
            <a:r>
              <a:rPr lang="en-US" baseline="0" dirty="0" err="1" smtClean="0"/>
              <a:t>gestion</a:t>
            </a:r>
            <a:r>
              <a:rPr lang="en-US" baseline="0" dirty="0" smtClean="0"/>
              <a:t> des </a:t>
            </a:r>
            <a:r>
              <a:rPr lang="en-US" baseline="0" dirty="0" err="1" smtClean="0"/>
              <a:t>étudiants</a:t>
            </a:r>
            <a:r>
              <a:rPr lang="en-US" baseline="0" dirty="0" smtClean="0"/>
              <a:t> </a:t>
            </a:r>
            <a:r>
              <a:rPr lang="en-US" baseline="0" dirty="0" err="1" smtClean="0"/>
              <a:t>en</a:t>
            </a:r>
            <a:r>
              <a:rPr lang="en-US" baseline="0" dirty="0" smtClean="0"/>
              <a:t> </a:t>
            </a:r>
            <a:r>
              <a:rPr lang="en-US" baseline="0" dirty="0" err="1" smtClean="0"/>
              <a:t>utilisant</a:t>
            </a:r>
            <a:r>
              <a:rPr lang="en-US" baseline="0" dirty="0" smtClean="0"/>
              <a:t> ReactJS </a:t>
            </a:r>
            <a:r>
              <a:rPr lang="en-US" baseline="0" dirty="0" err="1" smtClean="0"/>
              <a:t>dans</a:t>
            </a:r>
            <a:r>
              <a:rPr lang="en-US" baseline="0" dirty="0" smtClean="0"/>
              <a:t> la </a:t>
            </a:r>
            <a:r>
              <a:rPr lang="en-US" baseline="0" dirty="0" err="1" smtClean="0"/>
              <a:t>partie</a:t>
            </a:r>
            <a:r>
              <a:rPr lang="en-US" baseline="0" dirty="0" smtClean="0"/>
              <a:t> Front office et NodeJS </a:t>
            </a:r>
            <a:r>
              <a:rPr lang="en-US" baseline="0" dirty="0" err="1" smtClean="0"/>
              <a:t>dans</a:t>
            </a:r>
            <a:r>
              <a:rPr lang="en-US" baseline="0" dirty="0" smtClean="0"/>
              <a:t> la </a:t>
            </a:r>
            <a:r>
              <a:rPr lang="en-US" baseline="0" dirty="0" err="1" smtClean="0"/>
              <a:t>partie</a:t>
            </a:r>
            <a:r>
              <a:rPr lang="en-US" baseline="0" dirty="0" smtClean="0"/>
              <a:t> Back office avec </a:t>
            </a:r>
            <a:r>
              <a:rPr lang="en-US" baseline="0" dirty="0" err="1" smtClean="0"/>
              <a:t>une</a:t>
            </a:r>
            <a:r>
              <a:rPr lang="en-US" baseline="0" dirty="0" smtClean="0"/>
              <a:t> base de </a:t>
            </a:r>
            <a:r>
              <a:rPr lang="en-US" baseline="0" dirty="0" err="1" smtClean="0"/>
              <a:t>donnée</a:t>
            </a:r>
            <a:r>
              <a:rPr lang="en-US" baseline="0" dirty="0" smtClean="0"/>
              <a:t> MySQL.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latin typeface="Times New Roman"/>
              </a:rPr>
              <a:t>Ce travail reste sans contexte le meilleur moyen de concrétiser </a:t>
            </a:r>
            <a:r>
              <a:rPr lang="fr-FR" b="1" spc="-10" dirty="0" smtClean="0">
                <a:latin typeface="Times New Roman"/>
              </a:rPr>
              <a:t>nos </a:t>
            </a:r>
            <a:r>
              <a:rPr lang="fr-FR" b="1" dirty="0" smtClean="0">
                <a:latin typeface="Times New Roman"/>
              </a:rPr>
              <a:t>connaissances théoriques, il est également la meilleure voie qui nous a permis de nous</a:t>
            </a:r>
            <a:r>
              <a:rPr lang="fr-FR" b="1" spc="-40" dirty="0" smtClean="0">
                <a:latin typeface="Times New Roman"/>
              </a:rPr>
              <a:t> </a:t>
            </a:r>
            <a:r>
              <a:rPr lang="fr-FR" b="1" dirty="0" smtClean="0">
                <a:latin typeface="Times New Roman"/>
              </a:rPr>
              <a:t>familiariser</a:t>
            </a:r>
            <a:r>
              <a:rPr lang="fr-FR" b="1" spc="-60" dirty="0" smtClean="0">
                <a:latin typeface="Times New Roman"/>
              </a:rPr>
              <a:t> </a:t>
            </a:r>
            <a:r>
              <a:rPr lang="fr-FR" b="1" dirty="0" smtClean="0">
                <a:latin typeface="Times New Roman"/>
              </a:rPr>
              <a:t>avec</a:t>
            </a:r>
            <a:r>
              <a:rPr lang="fr-FR" b="1" spc="-50" dirty="0" smtClean="0">
                <a:latin typeface="Times New Roman"/>
              </a:rPr>
              <a:t> </a:t>
            </a:r>
            <a:r>
              <a:rPr lang="fr-FR" b="1" dirty="0" smtClean="0">
                <a:latin typeface="Times New Roman"/>
              </a:rPr>
              <a:t>le</a:t>
            </a:r>
            <a:r>
              <a:rPr lang="fr-FR" b="1" spc="-60" dirty="0" smtClean="0">
                <a:latin typeface="Times New Roman"/>
              </a:rPr>
              <a:t> </a:t>
            </a:r>
            <a:r>
              <a:rPr lang="fr-FR" b="1" dirty="0" smtClean="0">
                <a:latin typeface="Times New Roman"/>
              </a:rPr>
              <a:t>domaine</a:t>
            </a:r>
            <a:r>
              <a:rPr lang="fr-FR" b="1" spc="-55" dirty="0" smtClean="0">
                <a:latin typeface="Times New Roman"/>
              </a:rPr>
              <a:t> </a:t>
            </a:r>
            <a:r>
              <a:rPr lang="fr-FR" b="1" dirty="0" smtClean="0">
                <a:latin typeface="Times New Roman"/>
              </a:rPr>
              <a:t>professionnel</a:t>
            </a:r>
            <a:r>
              <a:rPr lang="fr-FR" b="1" spc="-45" dirty="0" smtClean="0">
                <a:latin typeface="Times New Roman"/>
              </a:rPr>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12</a:t>
            </a:fld>
            <a:endParaRPr lang="fr-FR"/>
          </a:p>
        </p:txBody>
      </p:sp>
    </p:spTree>
    <p:extLst>
      <p:ext uri="{BB962C8B-B14F-4D97-AF65-F5344CB8AC3E}">
        <p14:creationId xmlns:p14="http://schemas.microsoft.com/office/powerpoint/2010/main" val="134553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Avant de commencer ma présentation je voudrais vous remercier infiniment pour votre conseils et remarques durant la formation en générale et durant la réalisation de mon projet de fin d'études. Donc mon projet de fin d'études s'intitule sur : la réalisation d'une application web de gestion des absences des étudiants au sien de l'ESTE ,et que J'ai l'honneur de vous présenter dans cette présentation. Donc,</a:t>
            </a:r>
            <a:r>
              <a:rPr lang="fr-FR" sz="1200" b="0" i="0" kern="1200" baseline="0" dirty="0" smtClean="0">
                <a:solidFill>
                  <a:schemeClr val="tx1"/>
                </a:solidFill>
                <a:effectLst/>
                <a:latin typeface="+mn-lt"/>
                <a:ea typeface="+mn-ea"/>
                <a:cs typeface="+mn-cs"/>
              </a:rPr>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A3BE1A7-E8D7-4D15-B405-83DC77B3C46A}" type="slidenum">
              <a:rPr lang="fr-FR" smtClean="0"/>
              <a:t>14</a:t>
            </a:fld>
            <a:endParaRPr lang="fr-FR"/>
          </a:p>
        </p:txBody>
      </p:sp>
    </p:spTree>
    <p:extLst>
      <p:ext uri="{BB962C8B-B14F-4D97-AF65-F5344CB8AC3E}">
        <p14:creationId xmlns:p14="http://schemas.microsoft.com/office/powerpoint/2010/main" val="114764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314895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324583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531409-94CA-4424-801B-ABA6591FEFF6}"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7583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r>
              <a:rPr lang="fr-FR" smtClean="0"/>
              <a:t>18/06/2020</a:t>
            </a:r>
            <a:endParaRPr lang="fr-FR"/>
          </a:p>
        </p:txBody>
      </p:sp>
      <p:sp>
        <p:nvSpPr>
          <p:cNvPr id="6" name="Footer Placeholder 5"/>
          <p:cNvSpPr>
            <a:spLocks noGrp="1"/>
          </p:cNvSpPr>
          <p:nvPr>
            <p:ph type="ftr" sz="quarter" idx="11"/>
          </p:nvPr>
        </p:nvSpPr>
        <p:spPr/>
        <p:txBody>
          <a:bodyPr/>
          <a:lstStyle/>
          <a:p>
            <a:r>
              <a:rPr lang="fr-FR" smtClean="0"/>
              <a:t>Année univercitaire 2019/2020</a:t>
            </a:r>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172023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r>
              <a:rPr lang="fr-FR" smtClean="0"/>
              <a:t>18/06/2020</a:t>
            </a:r>
            <a:endParaRPr lang="fr-FR"/>
          </a:p>
        </p:txBody>
      </p:sp>
      <p:sp>
        <p:nvSpPr>
          <p:cNvPr id="6" name="Footer Placeholder 5"/>
          <p:cNvSpPr>
            <a:spLocks noGrp="1"/>
          </p:cNvSpPr>
          <p:nvPr>
            <p:ph type="ftr" sz="quarter" idx="11"/>
          </p:nvPr>
        </p:nvSpPr>
        <p:spPr/>
        <p:txBody>
          <a:bodyPr/>
          <a:lstStyle/>
          <a:p>
            <a:r>
              <a:rPr lang="fr-FR" smtClean="0"/>
              <a:t>Année univercitaire 2019/2020</a:t>
            </a:r>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531409-94CA-4424-801B-ABA6591FEFF6}"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3405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r>
              <a:rPr lang="fr-FR" smtClean="0"/>
              <a:t>18/06/2020</a:t>
            </a:r>
            <a:endParaRPr lang="fr-FR"/>
          </a:p>
        </p:txBody>
      </p:sp>
      <p:sp>
        <p:nvSpPr>
          <p:cNvPr id="6" name="Footer Placeholder 5"/>
          <p:cNvSpPr>
            <a:spLocks noGrp="1"/>
          </p:cNvSpPr>
          <p:nvPr>
            <p:ph type="ftr" sz="quarter" idx="11"/>
          </p:nvPr>
        </p:nvSpPr>
        <p:spPr/>
        <p:txBody>
          <a:bodyPr/>
          <a:lstStyle/>
          <a:p>
            <a:r>
              <a:rPr lang="fr-FR" smtClean="0"/>
              <a:t>Année univercitaire 2019/2020</a:t>
            </a:r>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1235494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1313689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85736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42108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r>
              <a:rPr lang="fr-FR" smtClean="0"/>
              <a:t>18/06/2020</a:t>
            </a:r>
            <a:endParaRPr lang="fr-FR"/>
          </a:p>
        </p:txBody>
      </p:sp>
      <p:sp>
        <p:nvSpPr>
          <p:cNvPr id="5" name="Footer Placeholder 4"/>
          <p:cNvSpPr>
            <a:spLocks noGrp="1"/>
          </p:cNvSpPr>
          <p:nvPr>
            <p:ph type="ftr" sz="quarter" idx="11"/>
          </p:nvPr>
        </p:nvSpPr>
        <p:spPr/>
        <p:txBody>
          <a:bodyPr/>
          <a:lstStyle/>
          <a:p>
            <a:r>
              <a:rPr lang="fr-FR" smtClean="0"/>
              <a:t>Année univercitaire 2019/2020</a:t>
            </a:r>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425451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r>
              <a:rPr lang="fr-FR" smtClean="0"/>
              <a:t>18/06/2020</a:t>
            </a:r>
            <a:endParaRPr lang="fr-FR"/>
          </a:p>
        </p:txBody>
      </p:sp>
      <p:sp>
        <p:nvSpPr>
          <p:cNvPr id="6" name="Footer Placeholder 5"/>
          <p:cNvSpPr>
            <a:spLocks noGrp="1"/>
          </p:cNvSpPr>
          <p:nvPr>
            <p:ph type="ftr" sz="quarter" idx="11"/>
          </p:nvPr>
        </p:nvSpPr>
        <p:spPr/>
        <p:txBody>
          <a:bodyPr/>
          <a:lstStyle/>
          <a:p>
            <a:r>
              <a:rPr lang="fr-FR" smtClean="0"/>
              <a:t>Année univercitaire 2019/2020</a:t>
            </a:r>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222671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r>
              <a:rPr lang="fr-FR" smtClean="0"/>
              <a:t>18/06/2020</a:t>
            </a:r>
            <a:endParaRPr lang="fr-FR"/>
          </a:p>
        </p:txBody>
      </p:sp>
      <p:sp>
        <p:nvSpPr>
          <p:cNvPr id="8" name="Footer Placeholder 7"/>
          <p:cNvSpPr>
            <a:spLocks noGrp="1"/>
          </p:cNvSpPr>
          <p:nvPr>
            <p:ph type="ftr" sz="quarter" idx="11"/>
          </p:nvPr>
        </p:nvSpPr>
        <p:spPr/>
        <p:txBody>
          <a:bodyPr/>
          <a:lstStyle/>
          <a:p>
            <a:r>
              <a:rPr lang="fr-FR" smtClean="0"/>
              <a:t>Année univercitaire 2019/2020</a:t>
            </a:r>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8963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r>
              <a:rPr lang="fr-FR" smtClean="0"/>
              <a:t>18/06/2020</a:t>
            </a:r>
            <a:endParaRPr lang="fr-FR"/>
          </a:p>
        </p:txBody>
      </p:sp>
      <p:sp>
        <p:nvSpPr>
          <p:cNvPr id="4" name="Footer Placeholder 3"/>
          <p:cNvSpPr>
            <a:spLocks noGrp="1"/>
          </p:cNvSpPr>
          <p:nvPr>
            <p:ph type="ftr" sz="quarter" idx="11"/>
          </p:nvPr>
        </p:nvSpPr>
        <p:spPr/>
        <p:txBody>
          <a:bodyPr/>
          <a:lstStyle/>
          <a:p>
            <a:r>
              <a:rPr lang="fr-FR" smtClean="0"/>
              <a:t>Année univercitaire 2019/2020</a:t>
            </a:r>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207617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smtClean="0"/>
              <a:t>18/06/2020</a:t>
            </a:r>
            <a:endParaRPr lang="fr-FR"/>
          </a:p>
        </p:txBody>
      </p:sp>
      <p:sp>
        <p:nvSpPr>
          <p:cNvPr id="3" name="Footer Placeholder 2"/>
          <p:cNvSpPr>
            <a:spLocks noGrp="1"/>
          </p:cNvSpPr>
          <p:nvPr>
            <p:ph type="ftr" sz="quarter" idx="11"/>
          </p:nvPr>
        </p:nvSpPr>
        <p:spPr/>
        <p:txBody>
          <a:bodyPr/>
          <a:lstStyle/>
          <a:p>
            <a:r>
              <a:rPr lang="fr-FR" smtClean="0"/>
              <a:t>Année univercitaire 2019/2020</a:t>
            </a:r>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260863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r>
              <a:rPr lang="fr-FR" smtClean="0"/>
              <a:t>18/06/2020</a:t>
            </a:r>
            <a:endParaRPr lang="fr-FR"/>
          </a:p>
        </p:txBody>
      </p:sp>
      <p:sp>
        <p:nvSpPr>
          <p:cNvPr id="6" name="Footer Placeholder 5"/>
          <p:cNvSpPr>
            <a:spLocks noGrp="1"/>
          </p:cNvSpPr>
          <p:nvPr>
            <p:ph type="ftr" sz="quarter" idx="11"/>
          </p:nvPr>
        </p:nvSpPr>
        <p:spPr/>
        <p:txBody>
          <a:bodyPr/>
          <a:lstStyle/>
          <a:p>
            <a:r>
              <a:rPr lang="fr-FR" smtClean="0"/>
              <a:t>Année univercitaire 2019/2020</a:t>
            </a:r>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51159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r>
              <a:rPr lang="fr-FR" smtClean="0"/>
              <a:t>18/06/2020</a:t>
            </a:r>
            <a:endParaRPr lang="fr-FR"/>
          </a:p>
        </p:txBody>
      </p:sp>
      <p:sp>
        <p:nvSpPr>
          <p:cNvPr id="6" name="Footer Placeholder 5"/>
          <p:cNvSpPr>
            <a:spLocks noGrp="1"/>
          </p:cNvSpPr>
          <p:nvPr>
            <p:ph type="ftr" sz="quarter" idx="11"/>
          </p:nvPr>
        </p:nvSpPr>
        <p:spPr/>
        <p:txBody>
          <a:bodyPr/>
          <a:lstStyle/>
          <a:p>
            <a:r>
              <a:rPr lang="fr-FR" smtClean="0"/>
              <a:t>Année univercitaire 2019/2020</a:t>
            </a:r>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531409-94CA-4424-801B-ABA6591FEFF6}" type="slidenum">
              <a:rPr lang="fr-FR" smtClean="0"/>
              <a:t>‹N°›</a:t>
            </a:fld>
            <a:endParaRPr lang="fr-FR"/>
          </a:p>
        </p:txBody>
      </p:sp>
    </p:spTree>
    <p:extLst>
      <p:ext uri="{BB962C8B-B14F-4D97-AF65-F5344CB8AC3E}">
        <p14:creationId xmlns:p14="http://schemas.microsoft.com/office/powerpoint/2010/main" val="11094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r-FR" smtClean="0"/>
              <a:t>18/06/2020</a:t>
            </a:r>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smtClean="0"/>
              <a:t>Année univercitaire 2019/2020</a:t>
            </a:r>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531409-94CA-4424-801B-ABA6591FEFF6}" type="slidenum">
              <a:rPr lang="fr-FR" smtClean="0"/>
              <a:t>‹N°›</a:t>
            </a:fld>
            <a:endParaRPr lang="fr-FR"/>
          </a:p>
        </p:txBody>
      </p:sp>
    </p:spTree>
    <p:extLst>
      <p:ext uri="{BB962C8B-B14F-4D97-AF65-F5344CB8AC3E}">
        <p14:creationId xmlns:p14="http://schemas.microsoft.com/office/powerpoint/2010/main" val="296078933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472" y="119780"/>
            <a:ext cx="3355675" cy="1036159"/>
          </a:xfrm>
          <a:prstGeom prst="rect">
            <a:avLst/>
          </a:prstGeom>
        </p:spPr>
      </p:pic>
      <p:sp>
        <p:nvSpPr>
          <p:cNvPr id="5" name="ZoneTexte 4"/>
          <p:cNvSpPr txBox="1"/>
          <p:nvPr/>
        </p:nvSpPr>
        <p:spPr>
          <a:xfrm>
            <a:off x="3092569" y="1492369"/>
            <a:ext cx="5969479" cy="523220"/>
          </a:xfrm>
          <a:prstGeom prst="rect">
            <a:avLst/>
          </a:prstGeom>
          <a:noFill/>
        </p:spPr>
        <p:txBody>
          <a:bodyPr wrap="square" rtlCol="0">
            <a:spAutoFit/>
          </a:bodyPr>
          <a:lstStyle/>
          <a:p>
            <a:pPr algn="ctr"/>
            <a:r>
              <a:rPr lang="fr-FR" sz="2800" b="1" dirty="0" smtClean="0">
                <a:solidFill>
                  <a:schemeClr val="bg2">
                    <a:lumMod val="25000"/>
                  </a:schemeClr>
                </a:solidFill>
                <a:latin typeface="Century" panose="02040604050505020304" pitchFamily="18" charset="0"/>
              </a:rPr>
              <a:t>PROJET </a:t>
            </a:r>
            <a:r>
              <a:rPr lang="fr-FR" sz="2800" b="1" dirty="0">
                <a:solidFill>
                  <a:schemeClr val="bg2">
                    <a:lumMod val="25000"/>
                  </a:schemeClr>
                </a:solidFill>
                <a:latin typeface="Century" panose="02040604050505020304" pitchFamily="18" charset="0"/>
              </a:rPr>
              <a:t>DE FIN D’ETUDES</a:t>
            </a:r>
            <a:endParaRPr lang="fr-FR" sz="2800" dirty="0">
              <a:solidFill>
                <a:schemeClr val="bg2">
                  <a:lumMod val="25000"/>
                </a:schemeClr>
              </a:solidFill>
              <a:latin typeface="Century" panose="02040604050505020304" pitchFamily="18" charset="0"/>
            </a:endParaRPr>
          </a:p>
        </p:txBody>
      </p:sp>
      <p:sp>
        <p:nvSpPr>
          <p:cNvPr id="6" name="ZoneTexte 5"/>
          <p:cNvSpPr txBox="1"/>
          <p:nvPr/>
        </p:nvSpPr>
        <p:spPr>
          <a:xfrm>
            <a:off x="2766921" y="2421030"/>
            <a:ext cx="6620774" cy="1061829"/>
          </a:xfrm>
          <a:prstGeom prst="rect">
            <a:avLst/>
          </a:prstGeom>
          <a:noFill/>
        </p:spPr>
        <p:txBody>
          <a:bodyPr wrap="square" rtlCol="0">
            <a:spAutoFit/>
          </a:bodyPr>
          <a:lstStyle/>
          <a:p>
            <a:pPr algn="ctr">
              <a:lnSpc>
                <a:spcPct val="150000"/>
              </a:lnSpc>
            </a:pPr>
            <a:r>
              <a:rPr lang="fr-FR" dirty="0"/>
              <a:t>En vue de l’obtention de la Licence Professionnelle :</a:t>
            </a:r>
          </a:p>
          <a:p>
            <a:pPr algn="ctr"/>
            <a:r>
              <a:rPr lang="fr-FR" b="1" dirty="0">
                <a:latin typeface="Arial" panose="020B0604020202020204" pitchFamily="34" charset="0"/>
                <a:cs typeface="Arial" panose="020B0604020202020204" pitchFamily="34" charset="0"/>
              </a:rPr>
              <a:t>Ingénierie des Systèmes Informatiques et Logiciels</a:t>
            </a:r>
            <a:endParaRPr lang="fr-FR" dirty="0">
              <a:latin typeface="Arial" panose="020B0604020202020204" pitchFamily="34" charset="0"/>
              <a:cs typeface="Arial" panose="020B0604020202020204" pitchFamily="34" charset="0"/>
            </a:endParaRPr>
          </a:p>
          <a:p>
            <a:pPr algn="ctr"/>
            <a:endParaRPr lang="fr-FR" dirty="0"/>
          </a:p>
        </p:txBody>
      </p:sp>
      <p:sp>
        <p:nvSpPr>
          <p:cNvPr id="7" name="ZoneTexte 6"/>
          <p:cNvSpPr txBox="1"/>
          <p:nvPr/>
        </p:nvSpPr>
        <p:spPr>
          <a:xfrm>
            <a:off x="2866124" y="3771173"/>
            <a:ext cx="6422367" cy="677108"/>
          </a:xfrm>
          <a:prstGeom prst="rect">
            <a:avLst/>
          </a:prstGeom>
          <a:noFill/>
          <a:ln>
            <a:solidFill>
              <a:schemeClr val="accent6">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1900" b="1" dirty="0">
                <a:solidFill>
                  <a:schemeClr val="accent2">
                    <a:lumMod val="75000"/>
                  </a:schemeClr>
                </a:solidFill>
              </a:rPr>
              <a:t>Réalisation d’une application web de gestion des absences des étudiants </a:t>
            </a:r>
            <a:endParaRPr lang="fr-FR" sz="1900" dirty="0">
              <a:solidFill>
                <a:schemeClr val="accent2">
                  <a:lumMod val="75000"/>
                </a:schemeClr>
              </a:solidFill>
            </a:endParaRPr>
          </a:p>
        </p:txBody>
      </p:sp>
      <p:sp>
        <p:nvSpPr>
          <p:cNvPr id="8" name="ZoneTexte 7"/>
          <p:cNvSpPr txBox="1"/>
          <p:nvPr/>
        </p:nvSpPr>
        <p:spPr>
          <a:xfrm>
            <a:off x="5262113" y="3355675"/>
            <a:ext cx="1423359" cy="370936"/>
          </a:xfrm>
          <a:prstGeom prst="rect">
            <a:avLst/>
          </a:prstGeom>
          <a:noFill/>
        </p:spPr>
        <p:txBody>
          <a:bodyPr wrap="square" rtlCol="0">
            <a:spAutoFit/>
          </a:bodyPr>
          <a:lstStyle/>
          <a:p>
            <a:pPr algn="ctr"/>
            <a:r>
              <a:rPr lang="en-US" u="sng" dirty="0" err="1" smtClean="0">
                <a:latin typeface="Arial" panose="020B0604020202020204" pitchFamily="34" charset="0"/>
                <a:cs typeface="Arial" panose="020B0604020202020204" pitchFamily="34" charset="0"/>
              </a:rPr>
              <a:t>Sujet</a:t>
            </a:r>
            <a:r>
              <a:rPr lang="en-US" u="sng" dirty="0" smtClean="0">
                <a:latin typeface="Arial" panose="020B0604020202020204" pitchFamily="34" charset="0"/>
                <a:cs typeface="Arial" panose="020B0604020202020204" pitchFamily="34" charset="0"/>
              </a:rPr>
              <a:t>:</a:t>
            </a:r>
            <a:endParaRPr lang="fr-FR" u="sng" dirty="0">
              <a:latin typeface="Arial" panose="020B0604020202020204" pitchFamily="34" charset="0"/>
              <a:cs typeface="Arial" panose="020B0604020202020204" pitchFamily="34" charset="0"/>
            </a:endParaRPr>
          </a:p>
        </p:txBody>
      </p:sp>
      <p:sp>
        <p:nvSpPr>
          <p:cNvPr id="9" name="ZoneTexte 8"/>
          <p:cNvSpPr txBox="1"/>
          <p:nvPr/>
        </p:nvSpPr>
        <p:spPr>
          <a:xfrm>
            <a:off x="1900154" y="4960189"/>
            <a:ext cx="1696298" cy="369332"/>
          </a:xfrm>
          <a:prstGeom prst="rect">
            <a:avLst/>
          </a:prstGeom>
          <a:noFill/>
        </p:spPr>
        <p:txBody>
          <a:bodyPr wrap="none" rtlCol="0">
            <a:spAutoFit/>
          </a:bodyPr>
          <a:lstStyle/>
          <a:p>
            <a:r>
              <a:rPr lang="fr-FR" b="1" dirty="0">
                <a:solidFill>
                  <a:srgbClr val="00B0F0"/>
                </a:solidFill>
                <a:latin typeface="Gill Sans MT" pitchFamily="34"/>
                <a:ea typeface=""/>
                <a:cs typeface=""/>
              </a:rPr>
              <a:t>Présenté par </a:t>
            </a:r>
            <a:r>
              <a:rPr lang="fr-FR" b="1" dirty="0" smtClean="0">
                <a:solidFill>
                  <a:srgbClr val="00B0F0"/>
                </a:solidFill>
                <a:latin typeface="Gill Sans MT" pitchFamily="34"/>
                <a:ea typeface=""/>
                <a:cs typeface=""/>
              </a:rPr>
              <a:t>:</a:t>
            </a:r>
          </a:p>
        </p:txBody>
      </p:sp>
      <p:sp>
        <p:nvSpPr>
          <p:cNvPr id="10" name="ZoneTexte 9"/>
          <p:cNvSpPr txBox="1"/>
          <p:nvPr/>
        </p:nvSpPr>
        <p:spPr>
          <a:xfrm>
            <a:off x="2211558" y="5358350"/>
            <a:ext cx="2087431" cy="369332"/>
          </a:xfrm>
          <a:prstGeom prst="rect">
            <a:avLst/>
          </a:prstGeom>
          <a:noFill/>
        </p:spPr>
        <p:txBody>
          <a:bodyPr wrap="none" rtlCol="0">
            <a:spAutoFit/>
          </a:bodyPr>
          <a:lstStyle/>
          <a:p>
            <a:r>
              <a:rPr lang="en-US" b="1" dirty="0">
                <a:latin typeface="Gill Sans MT" pitchFamily="34"/>
                <a:ea typeface=""/>
                <a:cs typeface=""/>
              </a:rPr>
              <a:t>Khalid </a:t>
            </a:r>
            <a:r>
              <a:rPr lang="en-US" b="1" dirty="0" smtClean="0">
                <a:latin typeface="Gill Sans MT" pitchFamily="34"/>
                <a:ea typeface=""/>
                <a:cs typeface=""/>
              </a:rPr>
              <a:t>ZENNOU </a:t>
            </a:r>
            <a:endParaRPr lang="fr-FR" dirty="0" smtClean="0">
              <a:latin typeface="Gill Sans MT" pitchFamily="34"/>
              <a:ea typeface=""/>
              <a:cs typeface=""/>
            </a:endParaRPr>
          </a:p>
        </p:txBody>
      </p:sp>
      <p:sp>
        <p:nvSpPr>
          <p:cNvPr id="11" name="Rectangle 10"/>
          <p:cNvSpPr/>
          <p:nvPr/>
        </p:nvSpPr>
        <p:spPr>
          <a:xfrm>
            <a:off x="5261448" y="4905918"/>
            <a:ext cx="1619354" cy="452432"/>
          </a:xfrm>
          <a:prstGeom prst="rect">
            <a:avLst/>
          </a:prstGeom>
        </p:spPr>
        <p:txBody>
          <a:bodyPr wrap="none">
            <a:spAutoFit/>
          </a:bodyPr>
          <a:lstStyle/>
          <a:p>
            <a:pPr lvl="0">
              <a:lnSpc>
                <a:spcPct val="130000"/>
              </a:lnSpc>
              <a:defRPr sz="1800" b="0" i="0" u="none" strike="noStrike" kern="0" cap="none" spc="0" baseline="0">
                <a:solidFill>
                  <a:srgbClr val="000000"/>
                </a:solidFill>
                <a:uFillTx/>
              </a:defRPr>
            </a:pPr>
            <a:r>
              <a:rPr lang="fr-FR" b="1" dirty="0">
                <a:solidFill>
                  <a:srgbClr val="00B0F0"/>
                </a:solidFill>
                <a:latin typeface="Gill Sans MT" pitchFamily="34"/>
                <a:ea typeface=""/>
                <a:cs typeface=""/>
              </a:rPr>
              <a:t>Encadré par :</a:t>
            </a:r>
            <a:endParaRPr lang="fr-FR" sz="1600" dirty="0">
              <a:solidFill>
                <a:srgbClr val="000000"/>
              </a:solidFill>
              <a:latin typeface="Gill Sans MT" pitchFamily="34"/>
              <a:ea typeface=""/>
              <a:cs typeface=""/>
            </a:endParaRPr>
          </a:p>
        </p:txBody>
      </p:sp>
      <p:sp>
        <p:nvSpPr>
          <p:cNvPr id="12" name="ZoneTexte 11"/>
          <p:cNvSpPr txBox="1"/>
          <p:nvPr/>
        </p:nvSpPr>
        <p:spPr>
          <a:xfrm>
            <a:off x="5375897" y="5327489"/>
            <a:ext cx="2592239" cy="646331"/>
          </a:xfrm>
          <a:prstGeom prst="rect">
            <a:avLst/>
          </a:prstGeom>
          <a:noFill/>
        </p:spPr>
        <p:txBody>
          <a:bodyPr wrap="square" rtlCol="0">
            <a:spAutoFit/>
          </a:bodyPr>
          <a:lstStyle/>
          <a:p>
            <a:pPr lvl="0"/>
            <a:r>
              <a:rPr lang="fr-FR" b="1" dirty="0">
                <a:latin typeface="Gill Sans MT" pitchFamily="34"/>
                <a:ea typeface=""/>
                <a:cs typeface=""/>
              </a:rPr>
              <a:t>M. Fahd KARAMI</a:t>
            </a:r>
          </a:p>
          <a:p>
            <a:pPr lvl="0"/>
            <a:r>
              <a:rPr lang="fr-FR" b="1" dirty="0">
                <a:latin typeface="Gill Sans MT" pitchFamily="34"/>
                <a:ea typeface=""/>
                <a:cs typeface=""/>
              </a:rPr>
              <a:t>M. </a:t>
            </a:r>
            <a:r>
              <a:rPr lang="fr-FR" b="1" dirty="0" err="1">
                <a:latin typeface="Gill Sans MT" pitchFamily="34"/>
                <a:ea typeface=""/>
                <a:cs typeface=""/>
              </a:rPr>
              <a:t>Said</a:t>
            </a:r>
            <a:r>
              <a:rPr lang="fr-FR" b="1" dirty="0">
                <a:latin typeface="Gill Sans MT" pitchFamily="34"/>
                <a:ea typeface=""/>
                <a:cs typeface=""/>
              </a:rPr>
              <a:t> GOUNANNE</a:t>
            </a:r>
          </a:p>
        </p:txBody>
      </p:sp>
      <p:sp>
        <p:nvSpPr>
          <p:cNvPr id="13" name="Rectangle 12"/>
          <p:cNvSpPr/>
          <p:nvPr/>
        </p:nvSpPr>
        <p:spPr>
          <a:xfrm>
            <a:off x="4399472" y="6206700"/>
            <a:ext cx="3538148" cy="369332"/>
          </a:xfrm>
          <a:prstGeom prst="rect">
            <a:avLst/>
          </a:prstGeom>
        </p:spPr>
        <p:txBody>
          <a:bodyPr wrap="none">
            <a:spAutoFit/>
          </a:bodyPr>
          <a:lstStyle/>
          <a:p>
            <a:pPr lvl="0" algn="ctr" defTabSz="457200">
              <a:defRPr sz="1800" b="0" i="0" u="none" strike="noStrike" kern="0" cap="none" spc="0" baseline="0">
                <a:solidFill>
                  <a:srgbClr val="000000"/>
                </a:solidFill>
                <a:uFillTx/>
              </a:defRPr>
            </a:pPr>
            <a:r>
              <a:rPr lang="fr-FR" b="1" dirty="0">
                <a:solidFill>
                  <a:srgbClr val="7C240C"/>
                </a:solidFill>
                <a:ea typeface=""/>
                <a:cs typeface=""/>
              </a:rPr>
              <a:t>Année universitaire </a:t>
            </a:r>
            <a:r>
              <a:rPr lang="fr-FR" b="1" dirty="0" smtClean="0">
                <a:solidFill>
                  <a:srgbClr val="7C240C"/>
                </a:solidFill>
                <a:ea typeface=""/>
                <a:cs typeface=""/>
              </a:rPr>
              <a:t>2019/2020</a:t>
            </a:r>
            <a:endParaRPr lang="fr-FR" b="1" dirty="0">
              <a:solidFill>
                <a:srgbClr val="7C240C"/>
              </a:solidFill>
              <a:ea typeface=""/>
              <a:cs typeface=""/>
            </a:endParaRPr>
          </a:p>
        </p:txBody>
      </p:sp>
      <p:sp>
        <p:nvSpPr>
          <p:cNvPr id="2" name="Espace réservé de la date 1"/>
          <p:cNvSpPr>
            <a:spLocks noGrp="1"/>
          </p:cNvSpPr>
          <p:nvPr>
            <p:ph type="dt" sz="half" idx="10"/>
          </p:nvPr>
        </p:nvSpPr>
        <p:spPr/>
        <p:txBody>
          <a:bodyPr/>
          <a:lstStyle/>
          <a:p>
            <a:r>
              <a:rPr lang="fr-FR" smtClean="0"/>
              <a:t>18/06/2020</a:t>
            </a:r>
            <a:endParaRPr lang="fr-FR"/>
          </a:p>
        </p:txBody>
      </p:sp>
      <p:sp>
        <p:nvSpPr>
          <p:cNvPr id="15" name="Rectangle 14"/>
          <p:cNvSpPr/>
          <p:nvPr/>
        </p:nvSpPr>
        <p:spPr>
          <a:xfrm>
            <a:off x="8545798" y="4875058"/>
            <a:ext cx="841897" cy="417487"/>
          </a:xfrm>
          <a:prstGeom prst="rect">
            <a:avLst/>
          </a:prstGeom>
        </p:spPr>
        <p:txBody>
          <a:bodyPr wrap="none">
            <a:spAutoFit/>
          </a:bodyPr>
          <a:lstStyle/>
          <a:p>
            <a:pPr lvl="0">
              <a:lnSpc>
                <a:spcPct val="130000"/>
              </a:lnSpc>
              <a:defRPr sz="1800" b="0" i="0" u="none" strike="noStrike" kern="0" cap="none" spc="0" baseline="0">
                <a:solidFill>
                  <a:srgbClr val="000000"/>
                </a:solidFill>
                <a:uFillTx/>
              </a:defRPr>
            </a:pPr>
            <a:r>
              <a:rPr lang="fr-FR" b="1" dirty="0" smtClean="0">
                <a:solidFill>
                  <a:srgbClr val="00B0F0"/>
                </a:solidFill>
                <a:latin typeface="Gill Sans MT" pitchFamily="34"/>
                <a:ea typeface=""/>
                <a:cs typeface=""/>
              </a:rPr>
              <a:t>Jurys</a:t>
            </a:r>
            <a:r>
              <a:rPr lang="fr-FR" b="1" dirty="0">
                <a:solidFill>
                  <a:srgbClr val="00B0F0"/>
                </a:solidFill>
                <a:latin typeface="Gill Sans MT" pitchFamily="34"/>
                <a:ea typeface=""/>
                <a:cs typeface=""/>
              </a:rPr>
              <a:t> :</a:t>
            </a:r>
            <a:endParaRPr lang="fr-FR" sz="1600" dirty="0">
              <a:solidFill>
                <a:srgbClr val="000000"/>
              </a:solidFill>
              <a:latin typeface="Gill Sans MT" pitchFamily="34"/>
              <a:ea typeface=""/>
              <a:cs typeface=""/>
            </a:endParaRPr>
          </a:p>
        </p:txBody>
      </p:sp>
      <p:sp>
        <p:nvSpPr>
          <p:cNvPr id="16" name="ZoneTexte 15"/>
          <p:cNvSpPr txBox="1"/>
          <p:nvPr/>
        </p:nvSpPr>
        <p:spPr>
          <a:xfrm>
            <a:off x="8692146" y="5347258"/>
            <a:ext cx="2592239" cy="646331"/>
          </a:xfrm>
          <a:prstGeom prst="rect">
            <a:avLst/>
          </a:prstGeom>
          <a:noFill/>
        </p:spPr>
        <p:txBody>
          <a:bodyPr wrap="square" rtlCol="0">
            <a:spAutoFit/>
          </a:bodyPr>
          <a:lstStyle/>
          <a:p>
            <a:r>
              <a:rPr lang="fr-FR" b="1" dirty="0">
                <a:latin typeface="Gill Sans MT" pitchFamily="34"/>
                <a:ea typeface=""/>
                <a:cs typeface=""/>
              </a:rPr>
              <a:t>M. Fahd KARAMI</a:t>
            </a:r>
          </a:p>
          <a:p>
            <a:r>
              <a:rPr lang="fr-FR" b="1" dirty="0">
                <a:latin typeface="Gill Sans MT" pitchFamily="34"/>
                <a:ea typeface=""/>
                <a:cs typeface=""/>
              </a:rPr>
              <a:t>M. Mustapha JOHRI</a:t>
            </a:r>
          </a:p>
        </p:txBody>
      </p:sp>
    </p:spTree>
    <p:extLst>
      <p:ext uri="{BB962C8B-B14F-4D97-AF65-F5344CB8AC3E}">
        <p14:creationId xmlns:p14="http://schemas.microsoft.com/office/powerpoint/2010/main" val="1935672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Base de </a:t>
            </a:r>
            <a:r>
              <a:rPr lang="en-US" dirty="0" err="1" smtClean="0"/>
              <a:t>données</a:t>
            </a:r>
            <a:r>
              <a:rPr lang="en-US" dirty="0" smtClean="0"/>
              <a:t> </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366" y="1905000"/>
            <a:ext cx="7020307" cy="3990473"/>
          </a:xfrm>
          <a:prstGeom prst="rect">
            <a:avLst/>
          </a:prstGeom>
        </p:spPr>
      </p:pic>
      <p:sp>
        <p:nvSpPr>
          <p:cNvPr id="4"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5" name="Rectangle à coins arrondis 9"/>
          <p:cNvSpPr/>
          <p:nvPr/>
        </p:nvSpPr>
        <p:spPr>
          <a:xfrm>
            <a:off x="7757540" y="20382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uFillTx/>
                <a:latin typeface="Arial" panose="020B0604020202020204" pitchFamily="34" charset="0"/>
                <a:ea typeface=""/>
                <a:cs typeface="Arial" panose="020B0604020202020204" pitchFamily="34" charset="0"/>
              </a:rPr>
              <a:t>Réalisation</a:t>
            </a:r>
          </a:p>
        </p:txBody>
      </p:sp>
      <p:sp>
        <p:nvSpPr>
          <p:cNvPr id="6"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7"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8" name="Rectangle à coins arrondis 9"/>
          <p:cNvSpPr/>
          <p:nvPr/>
        </p:nvSpPr>
        <p:spPr>
          <a:xfrm>
            <a:off x="5783770" y="12644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Conception</a:t>
            </a:r>
            <a:endParaRPr lang="fr-FR" sz="1200" b="0" i="0" u="none" strike="noStrike" kern="1200" cap="none" spc="0" baseline="0" dirty="0">
              <a:solidFill>
                <a:srgbClr val="FFFFFF"/>
              </a:solidFill>
              <a:uFillTx/>
              <a:latin typeface="Calibri"/>
              <a:ea typeface=""/>
              <a:cs typeface=""/>
            </a:endParaRPr>
          </a:p>
        </p:txBody>
      </p:sp>
      <p:sp>
        <p:nvSpPr>
          <p:cNvPr id="9" name="Espace réservé de la date 8"/>
          <p:cNvSpPr>
            <a:spLocks noGrp="1"/>
          </p:cNvSpPr>
          <p:nvPr>
            <p:ph type="dt" sz="half" idx="10"/>
          </p:nvPr>
        </p:nvSpPr>
        <p:spPr/>
        <p:txBody>
          <a:bodyPr/>
          <a:lstStyle/>
          <a:p>
            <a:r>
              <a:rPr lang="fr-FR" smtClean="0"/>
              <a:t>18/06/2020</a:t>
            </a:r>
            <a:endParaRPr lang="fr-FR"/>
          </a:p>
        </p:txBody>
      </p:sp>
      <p:sp>
        <p:nvSpPr>
          <p:cNvPr id="10" name="Espace réservé du pied de page 9"/>
          <p:cNvSpPr>
            <a:spLocks noGrp="1"/>
          </p:cNvSpPr>
          <p:nvPr>
            <p:ph type="ftr" sz="quarter" idx="11"/>
          </p:nvPr>
        </p:nvSpPr>
        <p:spPr/>
        <p:txBody>
          <a:bodyPr/>
          <a:lstStyle/>
          <a:p>
            <a:r>
              <a:rPr lang="fr-FR" smtClean="0"/>
              <a:t>Année univercitaire 2019/2020</a:t>
            </a:r>
            <a:endParaRPr lang="fr-FR"/>
          </a:p>
        </p:txBody>
      </p:sp>
      <p:sp>
        <p:nvSpPr>
          <p:cNvPr id="11" name="Espace réservé du numéro de diapositive 10"/>
          <p:cNvSpPr>
            <a:spLocks noGrp="1"/>
          </p:cNvSpPr>
          <p:nvPr>
            <p:ph type="sldNum" sz="quarter" idx="12"/>
          </p:nvPr>
        </p:nvSpPr>
        <p:spPr/>
        <p:txBody>
          <a:bodyPr/>
          <a:lstStyle/>
          <a:p>
            <a:fld id="{83531409-94CA-4424-801B-ABA6591FEFF6}" type="slidenum">
              <a:rPr lang="fr-FR" smtClean="0"/>
              <a:t>10</a:t>
            </a:fld>
            <a:endParaRPr lang="fr-FR"/>
          </a:p>
        </p:txBody>
      </p:sp>
    </p:spTree>
    <p:extLst>
      <p:ext uri="{BB962C8B-B14F-4D97-AF65-F5344CB8AC3E}">
        <p14:creationId xmlns:p14="http://schemas.microsoft.com/office/powerpoint/2010/main" val="966935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66494" y="3307153"/>
            <a:ext cx="8911687" cy="1280890"/>
          </a:xfrm>
        </p:spPr>
        <p:txBody>
          <a:bodyPr>
            <a:normAutofit/>
          </a:bodyPr>
          <a:lstStyle/>
          <a:p>
            <a:pPr algn="ctr"/>
            <a:r>
              <a:rPr lang="en-US" u="sng" dirty="0" err="1" smtClean="0"/>
              <a:t>Démonstration</a:t>
            </a:r>
            <a:r>
              <a:rPr lang="en-US" u="sng" dirty="0" smtClean="0"/>
              <a:t> </a:t>
            </a:r>
            <a:r>
              <a:rPr lang="en-US" u="sng" dirty="0"/>
              <a:t>de </a:t>
            </a:r>
            <a:r>
              <a:rPr lang="en-US" u="sng" dirty="0" err="1"/>
              <a:t>l’application</a:t>
            </a:r>
            <a:endParaRPr lang="fr-FR" u="sng" dirty="0"/>
          </a:p>
        </p:txBody>
      </p:sp>
      <p:sp>
        <p:nvSpPr>
          <p:cNvPr id="3"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4" name="Rectangle à coins arrondis 9"/>
          <p:cNvSpPr/>
          <p:nvPr/>
        </p:nvSpPr>
        <p:spPr>
          <a:xfrm>
            <a:off x="7757540" y="20382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uFillTx/>
                <a:latin typeface="Arial" panose="020B0604020202020204" pitchFamily="34" charset="0"/>
                <a:ea typeface=""/>
                <a:cs typeface="Arial" panose="020B0604020202020204" pitchFamily="34" charset="0"/>
              </a:rPr>
              <a:t>Réalisation</a:t>
            </a:r>
          </a:p>
        </p:txBody>
      </p:sp>
      <p:sp>
        <p:nvSpPr>
          <p:cNvPr id="5"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6"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7" name="Rectangle à coins arrondis 9"/>
          <p:cNvSpPr/>
          <p:nvPr/>
        </p:nvSpPr>
        <p:spPr>
          <a:xfrm>
            <a:off x="5783770" y="12644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Conception</a:t>
            </a:r>
            <a:endParaRPr lang="fr-FR" sz="1200" b="0" i="0" u="none" strike="noStrike" kern="1200" cap="none" spc="0" baseline="0" dirty="0">
              <a:solidFill>
                <a:srgbClr val="FFFFFF"/>
              </a:solidFill>
              <a:uFillTx/>
              <a:latin typeface="Calibri"/>
              <a:ea typeface=""/>
              <a:cs typeface=""/>
            </a:endParaRPr>
          </a:p>
        </p:txBody>
      </p:sp>
      <p:sp>
        <p:nvSpPr>
          <p:cNvPr id="8" name="Espace réservé de la date 7"/>
          <p:cNvSpPr>
            <a:spLocks noGrp="1"/>
          </p:cNvSpPr>
          <p:nvPr>
            <p:ph type="dt" sz="half" idx="10"/>
          </p:nvPr>
        </p:nvSpPr>
        <p:spPr/>
        <p:txBody>
          <a:bodyPr/>
          <a:lstStyle/>
          <a:p>
            <a:r>
              <a:rPr lang="fr-FR" smtClean="0"/>
              <a:t>18/06/2020</a:t>
            </a:r>
            <a:endParaRPr lang="fr-FR"/>
          </a:p>
        </p:txBody>
      </p:sp>
      <p:sp>
        <p:nvSpPr>
          <p:cNvPr id="9" name="Espace réservé du pied de page 8"/>
          <p:cNvSpPr>
            <a:spLocks noGrp="1"/>
          </p:cNvSpPr>
          <p:nvPr>
            <p:ph type="ftr" sz="quarter" idx="11"/>
          </p:nvPr>
        </p:nvSpPr>
        <p:spPr/>
        <p:txBody>
          <a:bodyPr/>
          <a:lstStyle/>
          <a:p>
            <a:r>
              <a:rPr lang="fr-FR" smtClean="0"/>
              <a:t>Année univercitaire 2019/2020</a:t>
            </a:r>
            <a:endParaRPr lang="fr-FR"/>
          </a:p>
        </p:txBody>
      </p:sp>
      <p:sp>
        <p:nvSpPr>
          <p:cNvPr id="10" name="Espace réservé du numéro de diapositive 9"/>
          <p:cNvSpPr>
            <a:spLocks noGrp="1"/>
          </p:cNvSpPr>
          <p:nvPr>
            <p:ph type="sldNum" sz="quarter" idx="12"/>
          </p:nvPr>
        </p:nvSpPr>
        <p:spPr/>
        <p:txBody>
          <a:bodyPr/>
          <a:lstStyle/>
          <a:p>
            <a:fld id="{83531409-94CA-4424-801B-ABA6591FEFF6}" type="slidenum">
              <a:rPr lang="fr-FR" smtClean="0"/>
              <a:t>11</a:t>
            </a:fld>
            <a:endParaRPr lang="fr-FR"/>
          </a:p>
        </p:txBody>
      </p:sp>
    </p:spTree>
    <p:extLst>
      <p:ext uri="{BB962C8B-B14F-4D97-AF65-F5344CB8AC3E}">
        <p14:creationId xmlns:p14="http://schemas.microsoft.com/office/powerpoint/2010/main" val="497062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06909" y="2964364"/>
            <a:ext cx="8911687" cy="706979"/>
          </a:xfrm>
        </p:spPr>
        <p:txBody>
          <a:bodyPr>
            <a:normAutofit/>
          </a:bodyPr>
          <a:lstStyle/>
          <a:p>
            <a:pPr algn="ctr">
              <a:defRPr sz="1800" b="0" i="0" u="none" strike="noStrike" kern="0" cap="none" spc="0" baseline="0">
                <a:solidFill>
                  <a:srgbClr val="000000"/>
                </a:solidFill>
                <a:uFillTx/>
              </a:defRPr>
            </a:pPr>
            <a:r>
              <a:rPr lang="fr-FR" sz="3200" dirty="0">
                <a:solidFill>
                  <a:srgbClr val="00B0F0"/>
                </a:solidFill>
                <a:latin typeface="Arial" panose="020B0604020202020204" pitchFamily="34" charset="0"/>
                <a:cs typeface="Arial" panose="020B0604020202020204" pitchFamily="34" charset="0"/>
              </a:rPr>
              <a:t>Conclusion </a:t>
            </a:r>
            <a:r>
              <a:rPr lang="fr-FR" sz="3200" dirty="0" smtClean="0">
                <a:solidFill>
                  <a:srgbClr val="00B0F0"/>
                </a:solidFill>
                <a:latin typeface="Arial" panose="020B0604020202020204" pitchFamily="34" charset="0"/>
                <a:cs typeface="Arial" panose="020B0604020202020204" pitchFamily="34" charset="0"/>
              </a:rPr>
              <a:t>et perspectives</a:t>
            </a:r>
            <a:endParaRPr lang="fr-FR" sz="3200" dirty="0">
              <a:solidFill>
                <a:srgbClr val="00B0F0"/>
              </a:solidFill>
              <a:latin typeface="Arial" panose="020B0604020202020204" pitchFamily="34" charset="0"/>
              <a:cs typeface="Arial" panose="020B0604020202020204" pitchFamily="34" charset="0"/>
            </a:endParaRPr>
          </a:p>
        </p:txBody>
      </p:sp>
      <p:sp>
        <p:nvSpPr>
          <p:cNvPr id="4"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6" name="Rectangle à coins arrondis 10"/>
          <p:cNvSpPr/>
          <p:nvPr/>
        </p:nvSpPr>
        <p:spPr>
          <a:xfrm>
            <a:off x="9734612" y="208767"/>
            <a:ext cx="208314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chemeClr val="accent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uFillTx/>
                <a:latin typeface="Arial" panose="020B0604020202020204" pitchFamily="34" charset="0"/>
                <a:ea typeface=""/>
                <a:cs typeface="Arial" panose="020B0604020202020204" pitchFamily="34" charset="0"/>
              </a:rPr>
              <a:t>Conclusion </a:t>
            </a:r>
            <a:r>
              <a:rPr lang="fr-FR" sz="1200" b="0" i="0" u="none" strike="noStrike" kern="1200" cap="none" spc="0" baseline="0" dirty="0" smtClean="0">
                <a:uFillTx/>
                <a:latin typeface="Arial" panose="020B0604020202020204" pitchFamily="34" charset="0"/>
                <a:ea typeface=""/>
                <a:cs typeface="Arial" panose="020B0604020202020204" pitchFamily="34" charset="0"/>
              </a:rPr>
              <a:t>et Perspectives</a:t>
            </a:r>
            <a:endParaRPr lang="fr-FR" sz="1200" b="0" i="0" u="none" strike="noStrike" kern="1200" cap="none" spc="0" baseline="0" dirty="0">
              <a:uFillTx/>
              <a:latin typeface="Arial" panose="020B0604020202020204" pitchFamily="34" charset="0"/>
              <a:ea typeface=""/>
              <a:cs typeface="Arial" panose="020B0604020202020204" pitchFamily="34" charset="0"/>
            </a:endParaRPr>
          </a:p>
        </p:txBody>
      </p:sp>
      <p:sp>
        <p:nvSpPr>
          <p:cNvPr id="7"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8" name="Rectangle à coins arrondis 9"/>
          <p:cNvSpPr/>
          <p:nvPr/>
        </p:nvSpPr>
        <p:spPr>
          <a:xfrm>
            <a:off x="5748353" y="126414"/>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Conception</a:t>
            </a:r>
            <a:endParaRPr lang="fr-FR" sz="1200" b="0" i="0" u="none" strike="noStrike" kern="1200" cap="none" spc="0" baseline="0" dirty="0">
              <a:solidFill>
                <a:srgbClr val="FFFFFF"/>
              </a:solidFill>
              <a:uFillTx/>
              <a:latin typeface="Calibri"/>
              <a:ea typeface=""/>
              <a:cs typeface=""/>
            </a:endParaRPr>
          </a:p>
        </p:txBody>
      </p:sp>
      <p:sp>
        <p:nvSpPr>
          <p:cNvPr id="9" name="Rectangle à coins arrondis 10"/>
          <p:cNvSpPr/>
          <p:nvPr/>
        </p:nvSpPr>
        <p:spPr>
          <a:xfrm>
            <a:off x="7686706"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Réalisation</a:t>
            </a:r>
            <a:endParaRPr lang="fr-FR" sz="1200" b="0" i="0" u="none" strike="noStrike" kern="1200" cap="none" spc="0" baseline="0" dirty="0">
              <a:solidFill>
                <a:srgbClr val="FFFFFF"/>
              </a:solidFill>
              <a:uFillTx/>
              <a:latin typeface="Calibri"/>
              <a:ea typeface=""/>
              <a:cs typeface=""/>
            </a:endParaRPr>
          </a:p>
        </p:txBody>
      </p:sp>
      <p:sp>
        <p:nvSpPr>
          <p:cNvPr id="10" name="Espace réservé de la date 9"/>
          <p:cNvSpPr>
            <a:spLocks noGrp="1"/>
          </p:cNvSpPr>
          <p:nvPr>
            <p:ph type="dt" sz="half" idx="10"/>
          </p:nvPr>
        </p:nvSpPr>
        <p:spPr/>
        <p:txBody>
          <a:bodyPr/>
          <a:lstStyle/>
          <a:p>
            <a:r>
              <a:rPr lang="fr-FR" smtClean="0"/>
              <a:t>18/06/2020</a:t>
            </a:r>
            <a:endParaRPr lang="fr-FR"/>
          </a:p>
        </p:txBody>
      </p:sp>
      <p:sp>
        <p:nvSpPr>
          <p:cNvPr id="11" name="Espace réservé du pied de page 10"/>
          <p:cNvSpPr>
            <a:spLocks noGrp="1"/>
          </p:cNvSpPr>
          <p:nvPr>
            <p:ph type="ftr" sz="quarter" idx="11"/>
          </p:nvPr>
        </p:nvSpPr>
        <p:spPr/>
        <p:txBody>
          <a:bodyPr/>
          <a:lstStyle/>
          <a:p>
            <a:r>
              <a:rPr lang="fr-FR" smtClean="0"/>
              <a:t>Année univercitaire 2019/2020</a:t>
            </a:r>
            <a:endParaRPr lang="fr-FR"/>
          </a:p>
        </p:txBody>
      </p:sp>
      <p:sp>
        <p:nvSpPr>
          <p:cNvPr id="12" name="Espace réservé du numéro de diapositive 11"/>
          <p:cNvSpPr>
            <a:spLocks noGrp="1"/>
          </p:cNvSpPr>
          <p:nvPr>
            <p:ph type="sldNum" sz="quarter" idx="12"/>
          </p:nvPr>
        </p:nvSpPr>
        <p:spPr/>
        <p:txBody>
          <a:bodyPr/>
          <a:lstStyle/>
          <a:p>
            <a:fld id="{83531409-94CA-4424-801B-ABA6591FEFF6}" type="slidenum">
              <a:rPr lang="fr-FR" smtClean="0"/>
              <a:t>12</a:t>
            </a:fld>
            <a:endParaRPr lang="fr-FR"/>
          </a:p>
        </p:txBody>
      </p:sp>
    </p:spTree>
    <p:extLst>
      <p:ext uri="{BB962C8B-B14F-4D97-AF65-F5344CB8AC3E}">
        <p14:creationId xmlns:p14="http://schemas.microsoft.com/office/powerpoint/2010/main" val="3697253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92192" y="2349661"/>
            <a:ext cx="10232021" cy="15696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9600" b="1" dirty="0" smtClean="0">
                <a:ln/>
                <a:solidFill>
                  <a:schemeClr val="accent4"/>
                </a:solidFill>
                <a:latin typeface="Gabriola" panose="04040605051002020D02" pitchFamily="82" charset="0"/>
              </a:rPr>
              <a:t>Merci pour </a:t>
            </a:r>
            <a:r>
              <a:rPr lang="en-US" sz="9600" b="1" dirty="0" err="1" smtClean="0">
                <a:ln/>
                <a:solidFill>
                  <a:schemeClr val="accent4"/>
                </a:solidFill>
                <a:latin typeface="Gabriola" panose="04040605051002020D02" pitchFamily="82" charset="0"/>
              </a:rPr>
              <a:t>votre</a:t>
            </a:r>
            <a:r>
              <a:rPr lang="en-US" sz="9600" b="1" dirty="0" smtClean="0">
                <a:ln/>
                <a:solidFill>
                  <a:schemeClr val="accent4"/>
                </a:solidFill>
                <a:latin typeface="Gabriola" panose="04040605051002020D02" pitchFamily="82" charset="0"/>
              </a:rPr>
              <a:t> attention</a:t>
            </a:r>
            <a:endParaRPr lang="fr-FR" sz="9600" b="1" dirty="0">
              <a:ln/>
              <a:solidFill>
                <a:schemeClr val="accent4"/>
              </a:solidFill>
              <a:latin typeface="Gabriola" panose="04040605051002020D02" pitchFamily="82" charset="0"/>
            </a:endParaRPr>
          </a:p>
        </p:txBody>
      </p:sp>
      <p:sp>
        <p:nvSpPr>
          <p:cNvPr id="3" name="Espace réservé de la date 2"/>
          <p:cNvSpPr>
            <a:spLocks noGrp="1"/>
          </p:cNvSpPr>
          <p:nvPr>
            <p:ph type="dt" sz="half" idx="10"/>
          </p:nvPr>
        </p:nvSpPr>
        <p:spPr/>
        <p:txBody>
          <a:bodyPr/>
          <a:lstStyle/>
          <a:p>
            <a:r>
              <a:rPr lang="fr-FR" smtClean="0"/>
              <a:t>18/06/2020</a:t>
            </a:r>
            <a:endParaRPr lang="fr-FR"/>
          </a:p>
        </p:txBody>
      </p:sp>
      <p:sp>
        <p:nvSpPr>
          <p:cNvPr id="4" name="Espace réservé du pied de page 3"/>
          <p:cNvSpPr>
            <a:spLocks noGrp="1"/>
          </p:cNvSpPr>
          <p:nvPr>
            <p:ph type="ftr" sz="quarter" idx="11"/>
          </p:nvPr>
        </p:nvSpPr>
        <p:spPr/>
        <p:txBody>
          <a:bodyPr/>
          <a:lstStyle/>
          <a:p>
            <a:r>
              <a:rPr lang="fr-FR" smtClean="0"/>
              <a:t>Année univercitaire 2019/2020</a:t>
            </a:r>
            <a:endParaRPr lang="fr-FR"/>
          </a:p>
        </p:txBody>
      </p:sp>
      <p:sp>
        <p:nvSpPr>
          <p:cNvPr id="5" name="Espace réservé du numéro de diapositive 4"/>
          <p:cNvSpPr>
            <a:spLocks noGrp="1"/>
          </p:cNvSpPr>
          <p:nvPr>
            <p:ph type="sldNum" sz="quarter" idx="12"/>
          </p:nvPr>
        </p:nvSpPr>
        <p:spPr/>
        <p:txBody>
          <a:bodyPr/>
          <a:lstStyle/>
          <a:p>
            <a:fld id="{83531409-94CA-4424-801B-ABA6591FEFF6}" type="slidenum">
              <a:rPr lang="fr-FR" smtClean="0"/>
              <a:t>13</a:t>
            </a:fld>
            <a:endParaRPr lang="fr-FR"/>
          </a:p>
        </p:txBody>
      </p:sp>
    </p:spTree>
    <p:extLst>
      <p:ext uri="{BB962C8B-B14F-4D97-AF65-F5344CB8AC3E}">
        <p14:creationId xmlns:p14="http://schemas.microsoft.com/office/powerpoint/2010/main" val="3831813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472" y="119780"/>
            <a:ext cx="3355675" cy="1036159"/>
          </a:xfrm>
          <a:prstGeom prst="rect">
            <a:avLst/>
          </a:prstGeom>
        </p:spPr>
      </p:pic>
      <p:sp>
        <p:nvSpPr>
          <p:cNvPr id="5" name="ZoneTexte 4"/>
          <p:cNvSpPr txBox="1"/>
          <p:nvPr/>
        </p:nvSpPr>
        <p:spPr>
          <a:xfrm>
            <a:off x="3092569" y="1492369"/>
            <a:ext cx="5969479" cy="523220"/>
          </a:xfrm>
          <a:prstGeom prst="rect">
            <a:avLst/>
          </a:prstGeom>
          <a:noFill/>
        </p:spPr>
        <p:txBody>
          <a:bodyPr wrap="square" rtlCol="0">
            <a:spAutoFit/>
          </a:bodyPr>
          <a:lstStyle/>
          <a:p>
            <a:pPr algn="ctr"/>
            <a:r>
              <a:rPr lang="fr-FR" sz="2800" b="1" dirty="0" smtClean="0">
                <a:solidFill>
                  <a:schemeClr val="bg2">
                    <a:lumMod val="25000"/>
                  </a:schemeClr>
                </a:solidFill>
                <a:latin typeface="Century" panose="02040604050505020304" pitchFamily="18" charset="0"/>
              </a:rPr>
              <a:t>PROJET </a:t>
            </a:r>
            <a:r>
              <a:rPr lang="fr-FR" sz="2800" b="1" dirty="0">
                <a:solidFill>
                  <a:schemeClr val="bg2">
                    <a:lumMod val="25000"/>
                  </a:schemeClr>
                </a:solidFill>
                <a:latin typeface="Century" panose="02040604050505020304" pitchFamily="18" charset="0"/>
              </a:rPr>
              <a:t>DE FIN D’ETUDES</a:t>
            </a:r>
            <a:endParaRPr lang="fr-FR" sz="2800" dirty="0">
              <a:solidFill>
                <a:schemeClr val="bg2">
                  <a:lumMod val="25000"/>
                </a:schemeClr>
              </a:solidFill>
              <a:latin typeface="Century" panose="02040604050505020304" pitchFamily="18" charset="0"/>
            </a:endParaRPr>
          </a:p>
        </p:txBody>
      </p:sp>
      <p:sp>
        <p:nvSpPr>
          <p:cNvPr id="6" name="ZoneTexte 5"/>
          <p:cNvSpPr txBox="1"/>
          <p:nvPr/>
        </p:nvSpPr>
        <p:spPr>
          <a:xfrm>
            <a:off x="2766921" y="2421030"/>
            <a:ext cx="6620774" cy="1061829"/>
          </a:xfrm>
          <a:prstGeom prst="rect">
            <a:avLst/>
          </a:prstGeom>
          <a:noFill/>
        </p:spPr>
        <p:txBody>
          <a:bodyPr wrap="square" rtlCol="0">
            <a:spAutoFit/>
          </a:bodyPr>
          <a:lstStyle/>
          <a:p>
            <a:pPr algn="ctr">
              <a:lnSpc>
                <a:spcPct val="150000"/>
              </a:lnSpc>
            </a:pPr>
            <a:r>
              <a:rPr lang="fr-FR" dirty="0"/>
              <a:t>En vue de l’obtention de la Licence Professionnelle :</a:t>
            </a:r>
          </a:p>
          <a:p>
            <a:pPr algn="ctr"/>
            <a:r>
              <a:rPr lang="fr-FR" b="1" dirty="0">
                <a:latin typeface="Arial" panose="020B0604020202020204" pitchFamily="34" charset="0"/>
                <a:cs typeface="Arial" panose="020B0604020202020204" pitchFamily="34" charset="0"/>
              </a:rPr>
              <a:t>Ingénierie des Systèmes Informatiques et Logiciels</a:t>
            </a:r>
            <a:endParaRPr lang="fr-FR" dirty="0">
              <a:latin typeface="Arial" panose="020B0604020202020204" pitchFamily="34" charset="0"/>
              <a:cs typeface="Arial" panose="020B0604020202020204" pitchFamily="34" charset="0"/>
            </a:endParaRPr>
          </a:p>
          <a:p>
            <a:pPr algn="ctr"/>
            <a:endParaRPr lang="fr-FR" dirty="0"/>
          </a:p>
        </p:txBody>
      </p:sp>
      <p:sp>
        <p:nvSpPr>
          <p:cNvPr id="7" name="ZoneTexte 6"/>
          <p:cNvSpPr txBox="1"/>
          <p:nvPr/>
        </p:nvSpPr>
        <p:spPr>
          <a:xfrm>
            <a:off x="2866124" y="3771173"/>
            <a:ext cx="6422367" cy="677108"/>
          </a:xfrm>
          <a:prstGeom prst="rect">
            <a:avLst/>
          </a:prstGeom>
          <a:noFill/>
          <a:ln>
            <a:solidFill>
              <a:schemeClr val="accent6">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1900" b="1" dirty="0">
                <a:solidFill>
                  <a:schemeClr val="accent2">
                    <a:lumMod val="75000"/>
                  </a:schemeClr>
                </a:solidFill>
              </a:rPr>
              <a:t>Réalisation d’une application web de gestion des absences des étudiants </a:t>
            </a:r>
            <a:endParaRPr lang="fr-FR" sz="1900" dirty="0">
              <a:solidFill>
                <a:schemeClr val="accent2">
                  <a:lumMod val="75000"/>
                </a:schemeClr>
              </a:solidFill>
            </a:endParaRPr>
          </a:p>
        </p:txBody>
      </p:sp>
      <p:sp>
        <p:nvSpPr>
          <p:cNvPr id="8" name="ZoneTexte 7"/>
          <p:cNvSpPr txBox="1"/>
          <p:nvPr/>
        </p:nvSpPr>
        <p:spPr>
          <a:xfrm>
            <a:off x="5262113" y="3355675"/>
            <a:ext cx="1423359" cy="370936"/>
          </a:xfrm>
          <a:prstGeom prst="rect">
            <a:avLst/>
          </a:prstGeom>
          <a:noFill/>
        </p:spPr>
        <p:txBody>
          <a:bodyPr wrap="square" rtlCol="0">
            <a:spAutoFit/>
          </a:bodyPr>
          <a:lstStyle/>
          <a:p>
            <a:pPr algn="ctr"/>
            <a:r>
              <a:rPr lang="en-US" u="sng" dirty="0" err="1" smtClean="0">
                <a:latin typeface="Arial" panose="020B0604020202020204" pitchFamily="34" charset="0"/>
                <a:cs typeface="Arial" panose="020B0604020202020204" pitchFamily="34" charset="0"/>
              </a:rPr>
              <a:t>Sujet</a:t>
            </a:r>
            <a:r>
              <a:rPr lang="en-US" u="sng" dirty="0" smtClean="0">
                <a:latin typeface="Arial" panose="020B0604020202020204" pitchFamily="34" charset="0"/>
                <a:cs typeface="Arial" panose="020B0604020202020204" pitchFamily="34" charset="0"/>
              </a:rPr>
              <a:t>:</a:t>
            </a:r>
            <a:endParaRPr lang="fr-FR" u="sng" dirty="0">
              <a:latin typeface="Arial" panose="020B0604020202020204" pitchFamily="34" charset="0"/>
              <a:cs typeface="Arial" panose="020B0604020202020204" pitchFamily="34" charset="0"/>
            </a:endParaRPr>
          </a:p>
        </p:txBody>
      </p:sp>
      <p:sp>
        <p:nvSpPr>
          <p:cNvPr id="9" name="ZoneTexte 8"/>
          <p:cNvSpPr txBox="1"/>
          <p:nvPr/>
        </p:nvSpPr>
        <p:spPr>
          <a:xfrm>
            <a:off x="1900154" y="4960189"/>
            <a:ext cx="1696298" cy="369332"/>
          </a:xfrm>
          <a:prstGeom prst="rect">
            <a:avLst/>
          </a:prstGeom>
          <a:noFill/>
        </p:spPr>
        <p:txBody>
          <a:bodyPr wrap="none" rtlCol="0">
            <a:spAutoFit/>
          </a:bodyPr>
          <a:lstStyle/>
          <a:p>
            <a:r>
              <a:rPr lang="fr-FR" b="1" dirty="0">
                <a:solidFill>
                  <a:srgbClr val="00B0F0"/>
                </a:solidFill>
                <a:latin typeface="Gill Sans MT" pitchFamily="34"/>
                <a:ea typeface=""/>
                <a:cs typeface=""/>
              </a:rPr>
              <a:t>Présenté par </a:t>
            </a:r>
            <a:r>
              <a:rPr lang="fr-FR" b="1" dirty="0" smtClean="0">
                <a:solidFill>
                  <a:srgbClr val="00B0F0"/>
                </a:solidFill>
                <a:latin typeface="Gill Sans MT" pitchFamily="34"/>
                <a:ea typeface=""/>
                <a:cs typeface=""/>
              </a:rPr>
              <a:t>:</a:t>
            </a:r>
          </a:p>
        </p:txBody>
      </p:sp>
      <p:sp>
        <p:nvSpPr>
          <p:cNvPr id="10" name="ZoneTexte 9"/>
          <p:cNvSpPr txBox="1"/>
          <p:nvPr/>
        </p:nvSpPr>
        <p:spPr>
          <a:xfrm>
            <a:off x="2211558" y="5358350"/>
            <a:ext cx="2087431" cy="369332"/>
          </a:xfrm>
          <a:prstGeom prst="rect">
            <a:avLst/>
          </a:prstGeom>
          <a:noFill/>
        </p:spPr>
        <p:txBody>
          <a:bodyPr wrap="none" rtlCol="0">
            <a:spAutoFit/>
          </a:bodyPr>
          <a:lstStyle/>
          <a:p>
            <a:r>
              <a:rPr lang="en-US" b="1" dirty="0">
                <a:latin typeface="Gill Sans MT" pitchFamily="34"/>
                <a:ea typeface=""/>
                <a:cs typeface=""/>
              </a:rPr>
              <a:t>Khalid </a:t>
            </a:r>
            <a:r>
              <a:rPr lang="en-US" b="1" dirty="0" smtClean="0">
                <a:latin typeface="Gill Sans MT" pitchFamily="34"/>
                <a:ea typeface=""/>
                <a:cs typeface=""/>
              </a:rPr>
              <a:t>ZENNOU </a:t>
            </a:r>
            <a:endParaRPr lang="fr-FR" dirty="0" smtClean="0">
              <a:latin typeface="Gill Sans MT" pitchFamily="34"/>
              <a:ea typeface=""/>
              <a:cs typeface=""/>
            </a:endParaRPr>
          </a:p>
        </p:txBody>
      </p:sp>
      <p:sp>
        <p:nvSpPr>
          <p:cNvPr id="11" name="Rectangle 10"/>
          <p:cNvSpPr/>
          <p:nvPr/>
        </p:nvSpPr>
        <p:spPr>
          <a:xfrm>
            <a:off x="5261448" y="4905918"/>
            <a:ext cx="1619354" cy="452432"/>
          </a:xfrm>
          <a:prstGeom prst="rect">
            <a:avLst/>
          </a:prstGeom>
        </p:spPr>
        <p:txBody>
          <a:bodyPr wrap="none">
            <a:spAutoFit/>
          </a:bodyPr>
          <a:lstStyle/>
          <a:p>
            <a:pPr lvl="0">
              <a:lnSpc>
                <a:spcPct val="130000"/>
              </a:lnSpc>
              <a:defRPr sz="1800" b="0" i="0" u="none" strike="noStrike" kern="0" cap="none" spc="0" baseline="0">
                <a:solidFill>
                  <a:srgbClr val="000000"/>
                </a:solidFill>
                <a:uFillTx/>
              </a:defRPr>
            </a:pPr>
            <a:r>
              <a:rPr lang="fr-FR" b="1" dirty="0">
                <a:solidFill>
                  <a:srgbClr val="00B0F0"/>
                </a:solidFill>
                <a:latin typeface="Gill Sans MT" pitchFamily="34"/>
                <a:ea typeface=""/>
                <a:cs typeface=""/>
              </a:rPr>
              <a:t>Encadré par :</a:t>
            </a:r>
            <a:endParaRPr lang="fr-FR" sz="1600" dirty="0">
              <a:solidFill>
                <a:srgbClr val="000000"/>
              </a:solidFill>
              <a:latin typeface="Gill Sans MT" pitchFamily="34"/>
              <a:ea typeface=""/>
              <a:cs typeface=""/>
            </a:endParaRPr>
          </a:p>
        </p:txBody>
      </p:sp>
      <p:sp>
        <p:nvSpPr>
          <p:cNvPr id="12" name="ZoneTexte 11"/>
          <p:cNvSpPr txBox="1"/>
          <p:nvPr/>
        </p:nvSpPr>
        <p:spPr>
          <a:xfrm>
            <a:off x="5375897" y="5327489"/>
            <a:ext cx="2592239" cy="646331"/>
          </a:xfrm>
          <a:prstGeom prst="rect">
            <a:avLst/>
          </a:prstGeom>
          <a:noFill/>
        </p:spPr>
        <p:txBody>
          <a:bodyPr wrap="square" rtlCol="0">
            <a:spAutoFit/>
          </a:bodyPr>
          <a:lstStyle/>
          <a:p>
            <a:pPr lvl="0"/>
            <a:r>
              <a:rPr lang="fr-FR" b="1" dirty="0">
                <a:latin typeface="Gill Sans MT" pitchFamily="34"/>
                <a:ea typeface=""/>
                <a:cs typeface=""/>
              </a:rPr>
              <a:t>M. Fahd KARAMI</a:t>
            </a:r>
          </a:p>
          <a:p>
            <a:pPr lvl="0"/>
            <a:r>
              <a:rPr lang="fr-FR" b="1" dirty="0">
                <a:latin typeface="Gill Sans MT" pitchFamily="34"/>
                <a:ea typeface=""/>
                <a:cs typeface=""/>
              </a:rPr>
              <a:t>M. </a:t>
            </a:r>
            <a:r>
              <a:rPr lang="fr-FR" b="1" dirty="0" err="1">
                <a:latin typeface="Gill Sans MT" pitchFamily="34"/>
                <a:ea typeface=""/>
                <a:cs typeface=""/>
              </a:rPr>
              <a:t>Said</a:t>
            </a:r>
            <a:r>
              <a:rPr lang="fr-FR" b="1" dirty="0">
                <a:latin typeface="Gill Sans MT" pitchFamily="34"/>
                <a:ea typeface=""/>
                <a:cs typeface=""/>
              </a:rPr>
              <a:t> GOUNANNE</a:t>
            </a:r>
          </a:p>
        </p:txBody>
      </p:sp>
      <p:sp>
        <p:nvSpPr>
          <p:cNvPr id="13" name="Rectangle 12"/>
          <p:cNvSpPr/>
          <p:nvPr/>
        </p:nvSpPr>
        <p:spPr>
          <a:xfrm>
            <a:off x="4399472" y="6206700"/>
            <a:ext cx="3538148" cy="369332"/>
          </a:xfrm>
          <a:prstGeom prst="rect">
            <a:avLst/>
          </a:prstGeom>
        </p:spPr>
        <p:txBody>
          <a:bodyPr wrap="none">
            <a:spAutoFit/>
          </a:bodyPr>
          <a:lstStyle/>
          <a:p>
            <a:pPr lvl="0" algn="ctr" defTabSz="457200">
              <a:defRPr sz="1800" b="0" i="0" u="none" strike="noStrike" kern="0" cap="none" spc="0" baseline="0">
                <a:solidFill>
                  <a:srgbClr val="000000"/>
                </a:solidFill>
                <a:uFillTx/>
              </a:defRPr>
            </a:pPr>
            <a:r>
              <a:rPr lang="fr-FR" b="1" dirty="0">
                <a:solidFill>
                  <a:srgbClr val="7C240C"/>
                </a:solidFill>
                <a:ea typeface=""/>
                <a:cs typeface=""/>
              </a:rPr>
              <a:t>Année universitaire </a:t>
            </a:r>
            <a:r>
              <a:rPr lang="fr-FR" b="1" dirty="0" smtClean="0">
                <a:solidFill>
                  <a:srgbClr val="7C240C"/>
                </a:solidFill>
                <a:ea typeface=""/>
                <a:cs typeface=""/>
              </a:rPr>
              <a:t>2019/2020</a:t>
            </a:r>
            <a:endParaRPr lang="fr-FR" b="1" dirty="0">
              <a:solidFill>
                <a:srgbClr val="7C240C"/>
              </a:solidFill>
              <a:ea typeface=""/>
              <a:cs typeface=""/>
            </a:endParaRPr>
          </a:p>
        </p:txBody>
      </p:sp>
      <p:sp>
        <p:nvSpPr>
          <p:cNvPr id="2" name="Espace réservé de la date 1"/>
          <p:cNvSpPr>
            <a:spLocks noGrp="1"/>
          </p:cNvSpPr>
          <p:nvPr>
            <p:ph type="dt" sz="half" idx="10"/>
          </p:nvPr>
        </p:nvSpPr>
        <p:spPr/>
        <p:txBody>
          <a:bodyPr/>
          <a:lstStyle/>
          <a:p>
            <a:r>
              <a:rPr lang="fr-FR" smtClean="0"/>
              <a:t>18/06/2020</a:t>
            </a:r>
            <a:endParaRPr lang="fr-FR"/>
          </a:p>
        </p:txBody>
      </p:sp>
      <p:sp>
        <p:nvSpPr>
          <p:cNvPr id="15" name="Rectangle 14"/>
          <p:cNvSpPr/>
          <p:nvPr/>
        </p:nvSpPr>
        <p:spPr>
          <a:xfrm>
            <a:off x="8545798" y="4875058"/>
            <a:ext cx="841897" cy="417487"/>
          </a:xfrm>
          <a:prstGeom prst="rect">
            <a:avLst/>
          </a:prstGeom>
        </p:spPr>
        <p:txBody>
          <a:bodyPr wrap="none">
            <a:spAutoFit/>
          </a:bodyPr>
          <a:lstStyle/>
          <a:p>
            <a:pPr lvl="0">
              <a:lnSpc>
                <a:spcPct val="130000"/>
              </a:lnSpc>
              <a:defRPr sz="1800" b="0" i="0" u="none" strike="noStrike" kern="0" cap="none" spc="0" baseline="0">
                <a:solidFill>
                  <a:srgbClr val="000000"/>
                </a:solidFill>
                <a:uFillTx/>
              </a:defRPr>
            </a:pPr>
            <a:r>
              <a:rPr lang="fr-FR" b="1" dirty="0" smtClean="0">
                <a:solidFill>
                  <a:srgbClr val="00B0F0"/>
                </a:solidFill>
                <a:latin typeface="Gill Sans MT" pitchFamily="34"/>
                <a:ea typeface=""/>
                <a:cs typeface=""/>
              </a:rPr>
              <a:t>Jurys</a:t>
            </a:r>
            <a:r>
              <a:rPr lang="fr-FR" b="1" dirty="0">
                <a:solidFill>
                  <a:srgbClr val="00B0F0"/>
                </a:solidFill>
                <a:latin typeface="Gill Sans MT" pitchFamily="34"/>
                <a:ea typeface=""/>
                <a:cs typeface=""/>
              </a:rPr>
              <a:t> :</a:t>
            </a:r>
            <a:endParaRPr lang="fr-FR" sz="1600" dirty="0">
              <a:solidFill>
                <a:srgbClr val="000000"/>
              </a:solidFill>
              <a:latin typeface="Gill Sans MT" pitchFamily="34"/>
              <a:ea typeface=""/>
              <a:cs typeface=""/>
            </a:endParaRPr>
          </a:p>
        </p:txBody>
      </p:sp>
      <p:sp>
        <p:nvSpPr>
          <p:cNvPr id="16" name="ZoneTexte 15"/>
          <p:cNvSpPr txBox="1"/>
          <p:nvPr/>
        </p:nvSpPr>
        <p:spPr>
          <a:xfrm>
            <a:off x="8692146" y="5347258"/>
            <a:ext cx="2592239" cy="646331"/>
          </a:xfrm>
          <a:prstGeom prst="rect">
            <a:avLst/>
          </a:prstGeom>
          <a:noFill/>
        </p:spPr>
        <p:txBody>
          <a:bodyPr wrap="square" rtlCol="0">
            <a:spAutoFit/>
          </a:bodyPr>
          <a:lstStyle/>
          <a:p>
            <a:r>
              <a:rPr lang="fr-FR" b="1" dirty="0">
                <a:latin typeface="Gill Sans MT" pitchFamily="34"/>
                <a:ea typeface=""/>
                <a:cs typeface=""/>
              </a:rPr>
              <a:t>M. Fahd KARAMI</a:t>
            </a:r>
          </a:p>
          <a:p>
            <a:r>
              <a:rPr lang="fr-FR" b="1" dirty="0">
                <a:latin typeface="Gill Sans MT" pitchFamily="34"/>
                <a:ea typeface=""/>
                <a:cs typeface=""/>
              </a:rPr>
              <a:t>M. Mustapha JOHRI</a:t>
            </a:r>
          </a:p>
        </p:txBody>
      </p:sp>
    </p:spTree>
    <p:extLst>
      <p:ext uri="{BB962C8B-B14F-4D97-AF65-F5344CB8AC3E}">
        <p14:creationId xmlns:p14="http://schemas.microsoft.com/office/powerpoint/2010/main" val="3186636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5868951" y="505386"/>
            <a:ext cx="1362273" cy="541178"/>
          </a:xfrm>
        </p:spPr>
        <p:txBody>
          <a:bodyPr anchorCtr="1"/>
          <a:lstStyle/>
          <a:p>
            <a:pPr lvl="0" algn="ctr"/>
            <a:r>
              <a:rPr lang="fr-FR" sz="2900" b="1" dirty="0">
                <a:solidFill>
                  <a:srgbClr val="00B0F0"/>
                </a:solidFill>
              </a:rPr>
              <a:t>Plan</a:t>
            </a:r>
            <a:r>
              <a:rPr lang="fr-FR" sz="2900" b="1" dirty="0">
                <a:solidFill>
                  <a:srgbClr val="FFFFFF"/>
                </a:solidFill>
              </a:rPr>
              <a:t>:</a:t>
            </a:r>
          </a:p>
        </p:txBody>
      </p:sp>
      <p:sp>
        <p:nvSpPr>
          <p:cNvPr id="3" name="Organigramme : Connecteur 3"/>
          <p:cNvSpPr/>
          <p:nvPr/>
        </p:nvSpPr>
        <p:spPr>
          <a:xfrm>
            <a:off x="2183367" y="1399589"/>
            <a:ext cx="485189" cy="5598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AAC91"/>
          </a:solidFill>
          <a:ln w="22229"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entury Gothic"/>
                <a:ea typeface=""/>
                <a:cs typeface=""/>
              </a:rPr>
              <a:t>1</a:t>
            </a:r>
          </a:p>
        </p:txBody>
      </p:sp>
      <p:sp>
        <p:nvSpPr>
          <p:cNvPr id="4" name="Organigramme : Connecteur 4"/>
          <p:cNvSpPr/>
          <p:nvPr/>
        </p:nvSpPr>
        <p:spPr>
          <a:xfrm>
            <a:off x="2183367" y="2188022"/>
            <a:ext cx="485189" cy="5598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AAC91"/>
          </a:solidFill>
          <a:ln w="22229"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entury Gothic"/>
                <a:ea typeface=""/>
                <a:cs typeface=""/>
              </a:rPr>
              <a:t>2</a:t>
            </a:r>
          </a:p>
        </p:txBody>
      </p:sp>
      <p:sp>
        <p:nvSpPr>
          <p:cNvPr id="5" name="Organigramme : Connecteur 5"/>
          <p:cNvSpPr/>
          <p:nvPr/>
        </p:nvSpPr>
        <p:spPr>
          <a:xfrm>
            <a:off x="2183367" y="2976463"/>
            <a:ext cx="485189" cy="5598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AAC91"/>
          </a:solidFill>
          <a:ln w="22229"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entury Gothic"/>
                <a:ea typeface=""/>
                <a:cs typeface=""/>
              </a:rPr>
              <a:t>3</a:t>
            </a:r>
          </a:p>
        </p:txBody>
      </p:sp>
      <p:sp>
        <p:nvSpPr>
          <p:cNvPr id="6" name="Organigramme : Connecteur 6"/>
          <p:cNvSpPr/>
          <p:nvPr/>
        </p:nvSpPr>
        <p:spPr>
          <a:xfrm>
            <a:off x="2183358" y="3764886"/>
            <a:ext cx="485189" cy="5598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AAC91"/>
          </a:solidFill>
          <a:ln w="22229"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entury Gothic"/>
                <a:ea typeface=""/>
                <a:cs typeface=""/>
              </a:rPr>
              <a:t>4</a:t>
            </a:r>
          </a:p>
        </p:txBody>
      </p:sp>
      <p:sp>
        <p:nvSpPr>
          <p:cNvPr id="7" name="Rectangle à coins arrondis 8"/>
          <p:cNvSpPr/>
          <p:nvPr/>
        </p:nvSpPr>
        <p:spPr>
          <a:xfrm>
            <a:off x="3228389" y="1431453"/>
            <a:ext cx="6643399" cy="55984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ED2C3"/>
          </a:solidFill>
          <a:ln w="22229" cap="flat">
            <a:solidFill>
              <a:srgbClr val="4E7E67"/>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kern="0" dirty="0">
                <a:solidFill>
                  <a:srgbClr val="000000"/>
                </a:solidFill>
                <a:latin typeface="Century Gothic"/>
                <a:ea typeface=""/>
                <a:cs typeface=""/>
              </a:rPr>
              <a:t>Introduction</a:t>
            </a:r>
          </a:p>
        </p:txBody>
      </p:sp>
      <p:sp>
        <p:nvSpPr>
          <p:cNvPr id="8" name="Rectangle à coins arrondis 9"/>
          <p:cNvSpPr/>
          <p:nvPr/>
        </p:nvSpPr>
        <p:spPr>
          <a:xfrm>
            <a:off x="3228389" y="2188022"/>
            <a:ext cx="6643399" cy="55984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ED2C3"/>
          </a:solidFill>
          <a:ln w="22229" cap="flat">
            <a:solidFill>
              <a:srgbClr val="4E7E67"/>
            </a:solidFill>
            <a:prstDash val="solid"/>
            <a:miter/>
          </a:ln>
        </p:spPr>
        <p:txBody>
          <a:bodyPr vert="horz" wrap="square" lIns="91440" tIns="45720" rIns="91440" bIns="45720" anchor="ctr" anchorCtr="1" compatLnSpc="1">
            <a:noAutofit/>
          </a:bodyPr>
          <a:lstStyle/>
          <a:p>
            <a:pPr algn="ctr" defTabSz="457200"/>
            <a:r>
              <a:rPr lang="fr-FR" sz="2400" kern="0" dirty="0">
                <a:solidFill>
                  <a:srgbClr val="000000"/>
                </a:solidFill>
                <a:latin typeface="Century Gothic"/>
                <a:ea typeface=""/>
                <a:cs typeface=""/>
              </a:rPr>
              <a:t>Présentation </a:t>
            </a:r>
            <a:r>
              <a:rPr lang="fr-FR" sz="2400" kern="0" dirty="0" smtClean="0">
                <a:solidFill>
                  <a:srgbClr val="000000"/>
                </a:solidFill>
                <a:latin typeface="Century Gothic"/>
                <a:ea typeface=""/>
                <a:cs typeface=""/>
              </a:rPr>
              <a:t>générale </a:t>
            </a:r>
            <a:r>
              <a:rPr lang="fr-FR" sz="2400" kern="0" dirty="0">
                <a:solidFill>
                  <a:srgbClr val="000000"/>
                </a:solidFill>
                <a:latin typeface="Century Gothic"/>
                <a:ea typeface=""/>
                <a:cs typeface=""/>
              </a:rPr>
              <a:t>de projet</a:t>
            </a:r>
          </a:p>
        </p:txBody>
      </p:sp>
      <p:sp>
        <p:nvSpPr>
          <p:cNvPr id="9" name="Rectangle à coins arrondis 11"/>
          <p:cNvSpPr/>
          <p:nvPr/>
        </p:nvSpPr>
        <p:spPr>
          <a:xfrm>
            <a:off x="3196477" y="2976463"/>
            <a:ext cx="6643399" cy="55984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ED2C3"/>
          </a:solidFill>
          <a:ln w="22229" cap="flat">
            <a:solidFill>
              <a:srgbClr val="4E7E67"/>
            </a:solidFill>
            <a:prstDash val="solid"/>
            <a:miter/>
          </a:ln>
        </p:spPr>
        <p:txBody>
          <a:bodyPr vert="horz" wrap="square" lIns="91440" tIns="45720" rIns="91440" bIns="45720" anchor="ctr" anchorCtr="1" compatLnSpc="1">
            <a:noAutofit/>
          </a:bodyPr>
          <a:lstStyle/>
          <a:p>
            <a:pPr algn="ctr" defTabSz="457200"/>
            <a:r>
              <a:rPr lang="fr-FR" sz="2400" kern="0">
                <a:solidFill>
                  <a:srgbClr val="000000"/>
                </a:solidFill>
                <a:latin typeface="Century Gothic"/>
                <a:ea typeface=""/>
                <a:cs typeface=""/>
              </a:rPr>
              <a:t>Conception</a:t>
            </a:r>
          </a:p>
        </p:txBody>
      </p:sp>
      <p:sp>
        <p:nvSpPr>
          <p:cNvPr id="10" name="Organigramme : Connecteur 12"/>
          <p:cNvSpPr/>
          <p:nvPr/>
        </p:nvSpPr>
        <p:spPr>
          <a:xfrm>
            <a:off x="2183358" y="4553337"/>
            <a:ext cx="485189" cy="5598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AAC91"/>
          </a:solidFill>
          <a:ln w="22229"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entury Gothic"/>
                <a:ea typeface=""/>
                <a:cs typeface=""/>
              </a:rPr>
              <a:t>5</a:t>
            </a:r>
          </a:p>
        </p:txBody>
      </p:sp>
      <p:sp>
        <p:nvSpPr>
          <p:cNvPr id="11" name="Rectangle à coins arrondis 13"/>
          <p:cNvSpPr/>
          <p:nvPr/>
        </p:nvSpPr>
        <p:spPr>
          <a:xfrm>
            <a:off x="3228389" y="3764886"/>
            <a:ext cx="6643399" cy="55984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ED2C3"/>
          </a:solidFill>
          <a:ln w="22229" cap="flat">
            <a:solidFill>
              <a:srgbClr val="4E7E67"/>
            </a:solidFill>
            <a:prstDash val="solid"/>
            <a:miter/>
          </a:ln>
        </p:spPr>
        <p:txBody>
          <a:bodyPr vert="horz" wrap="square" lIns="91440" tIns="45720" rIns="91440" bIns="45720" anchor="ctr" anchorCtr="1" compatLnSpc="1">
            <a:noAutofit/>
          </a:bodyPr>
          <a:lstStyle/>
          <a:p>
            <a:pPr algn="ctr" defTabSz="457200"/>
            <a:r>
              <a:rPr lang="fr-FR" sz="2400" kern="0">
                <a:solidFill>
                  <a:srgbClr val="000000"/>
                </a:solidFill>
                <a:latin typeface="Century Gothic"/>
                <a:ea typeface=""/>
                <a:cs typeface=""/>
              </a:rPr>
              <a:t>Réalisation</a:t>
            </a:r>
          </a:p>
        </p:txBody>
      </p:sp>
      <p:sp>
        <p:nvSpPr>
          <p:cNvPr id="12" name="Rectangle à coins arrondis 15"/>
          <p:cNvSpPr/>
          <p:nvPr/>
        </p:nvSpPr>
        <p:spPr>
          <a:xfrm>
            <a:off x="3228389" y="4653134"/>
            <a:ext cx="6643399" cy="55984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ED2C3"/>
          </a:solidFill>
          <a:ln w="22229" cap="flat">
            <a:solidFill>
              <a:srgbClr val="4E7E67"/>
            </a:solidFill>
            <a:prstDash val="solid"/>
            <a:miter/>
          </a:ln>
        </p:spPr>
        <p:txBody>
          <a:bodyPr vert="horz" wrap="square" lIns="91440" tIns="45720" rIns="91440" bIns="45720" anchor="ctr" anchorCtr="1" compatLnSpc="1">
            <a:noAutofit/>
          </a:bodyPr>
          <a:lstStyle/>
          <a:p>
            <a:pPr algn="ctr" defTabSz="457200"/>
            <a:r>
              <a:rPr lang="fr-FR" sz="2400" kern="0" dirty="0">
                <a:solidFill>
                  <a:srgbClr val="000000"/>
                </a:solidFill>
                <a:latin typeface="Century Gothic"/>
                <a:ea typeface=""/>
                <a:cs typeface=""/>
              </a:rPr>
              <a:t>Conclusion et perspectives</a:t>
            </a:r>
          </a:p>
        </p:txBody>
      </p:sp>
      <p:sp>
        <p:nvSpPr>
          <p:cNvPr id="13" name="Espace réservé de la date 12"/>
          <p:cNvSpPr>
            <a:spLocks noGrp="1"/>
          </p:cNvSpPr>
          <p:nvPr>
            <p:ph type="dt" sz="half" idx="10"/>
          </p:nvPr>
        </p:nvSpPr>
        <p:spPr/>
        <p:txBody>
          <a:bodyPr/>
          <a:lstStyle/>
          <a:p>
            <a:r>
              <a:rPr lang="fr-FR" smtClean="0"/>
              <a:t>18/06/2020</a:t>
            </a:r>
            <a:endParaRPr lang="fr-FR"/>
          </a:p>
        </p:txBody>
      </p:sp>
      <p:sp>
        <p:nvSpPr>
          <p:cNvPr id="14" name="Espace réservé du pied de page 13"/>
          <p:cNvSpPr>
            <a:spLocks noGrp="1"/>
          </p:cNvSpPr>
          <p:nvPr>
            <p:ph type="ftr" sz="quarter" idx="11"/>
          </p:nvPr>
        </p:nvSpPr>
        <p:spPr/>
        <p:txBody>
          <a:bodyPr/>
          <a:lstStyle/>
          <a:p>
            <a:r>
              <a:rPr lang="fr-FR" smtClean="0"/>
              <a:t>Année univercitaire 2019/2020</a:t>
            </a:r>
            <a:endParaRPr lang="fr-FR"/>
          </a:p>
        </p:txBody>
      </p:sp>
      <p:sp>
        <p:nvSpPr>
          <p:cNvPr id="15" name="Espace réservé du numéro de diapositive 14"/>
          <p:cNvSpPr>
            <a:spLocks noGrp="1"/>
          </p:cNvSpPr>
          <p:nvPr>
            <p:ph type="sldNum" sz="quarter" idx="12"/>
          </p:nvPr>
        </p:nvSpPr>
        <p:spPr/>
        <p:txBody>
          <a:bodyPr/>
          <a:lstStyle/>
          <a:p>
            <a:fld id="{83531409-94CA-4424-801B-ABA6591FEFF6}" type="slidenum">
              <a:rPr lang="fr-FR" smtClean="0"/>
              <a:t>2</a:t>
            </a:fld>
            <a:endParaRPr lang="fr-FR" dirty="0"/>
          </a:p>
        </p:txBody>
      </p:sp>
    </p:spTree>
    <p:extLst>
      <p:ext uri="{BB962C8B-B14F-4D97-AF65-F5344CB8AC3E}">
        <p14:creationId xmlns:p14="http://schemas.microsoft.com/office/powerpoint/2010/main" val="371187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95963" y="2936176"/>
            <a:ext cx="4806496" cy="855775"/>
          </a:xfrm>
        </p:spPr>
        <p:txBody>
          <a:bodyPr>
            <a:normAutofit/>
          </a:bodyPr>
          <a:lstStyle/>
          <a:p>
            <a:pPr algn="ctr"/>
            <a:r>
              <a:rPr lang="en-US" sz="4800" dirty="0" smtClean="0"/>
              <a:t>Introduction</a:t>
            </a:r>
            <a:endParaRPr lang="fr-FR" sz="4800" dirty="0"/>
          </a:p>
        </p:txBody>
      </p:sp>
      <p:sp>
        <p:nvSpPr>
          <p:cNvPr id="4" name="Rectangle à coins arrondis 4"/>
          <p:cNvSpPr/>
          <p:nvPr/>
        </p:nvSpPr>
        <p:spPr>
          <a:xfrm>
            <a:off x="1432560" y="353863"/>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uFillTx/>
                <a:latin typeface="Arial" panose="020B0604020202020204" pitchFamily="34" charset="0"/>
                <a:ea typeface=""/>
                <a:cs typeface="Arial" panose="020B0604020202020204" pitchFamily="34" charset="0"/>
              </a:rPr>
              <a:t>Introduction</a:t>
            </a:r>
          </a:p>
        </p:txBody>
      </p:sp>
      <p:sp>
        <p:nvSpPr>
          <p:cNvPr id="5" name="Rectangle à coins arrondis 8"/>
          <p:cNvSpPr/>
          <p:nvPr/>
        </p:nvSpPr>
        <p:spPr>
          <a:xfrm>
            <a:off x="5593209" y="195320"/>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Conception</a:t>
            </a:r>
          </a:p>
        </p:txBody>
      </p:sp>
      <p:sp>
        <p:nvSpPr>
          <p:cNvPr id="6" name="Rectangle à coins arrondis 9"/>
          <p:cNvSpPr/>
          <p:nvPr/>
        </p:nvSpPr>
        <p:spPr>
          <a:xfrm>
            <a:off x="7563677" y="18244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Réalisation</a:t>
            </a:r>
          </a:p>
        </p:txBody>
      </p:sp>
      <p:sp>
        <p:nvSpPr>
          <p:cNvPr id="7" name="Rectangle à coins arrondis 10"/>
          <p:cNvSpPr/>
          <p:nvPr/>
        </p:nvSpPr>
        <p:spPr>
          <a:xfrm>
            <a:off x="9534145" y="167120"/>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8" name="Rectangle à coins arrondis 4"/>
          <p:cNvSpPr/>
          <p:nvPr/>
        </p:nvSpPr>
        <p:spPr>
          <a:xfrm>
            <a:off x="3261360" y="195320"/>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9" name="Espace réservé de la date 8"/>
          <p:cNvSpPr>
            <a:spLocks noGrp="1"/>
          </p:cNvSpPr>
          <p:nvPr>
            <p:ph type="dt" sz="half" idx="10"/>
          </p:nvPr>
        </p:nvSpPr>
        <p:spPr/>
        <p:txBody>
          <a:bodyPr/>
          <a:lstStyle/>
          <a:p>
            <a:r>
              <a:rPr lang="fr-FR" smtClean="0"/>
              <a:t>18/06/2020</a:t>
            </a:r>
            <a:endParaRPr lang="fr-FR"/>
          </a:p>
        </p:txBody>
      </p:sp>
      <p:sp>
        <p:nvSpPr>
          <p:cNvPr id="10" name="Espace réservé du pied de page 9"/>
          <p:cNvSpPr>
            <a:spLocks noGrp="1"/>
          </p:cNvSpPr>
          <p:nvPr>
            <p:ph type="ftr" sz="quarter" idx="11"/>
          </p:nvPr>
        </p:nvSpPr>
        <p:spPr/>
        <p:txBody>
          <a:bodyPr/>
          <a:lstStyle/>
          <a:p>
            <a:r>
              <a:rPr lang="fr-FR" smtClean="0"/>
              <a:t>Année univercitaire 2019/2020</a:t>
            </a:r>
            <a:endParaRPr lang="fr-FR"/>
          </a:p>
        </p:txBody>
      </p:sp>
      <p:sp>
        <p:nvSpPr>
          <p:cNvPr id="11" name="Espace réservé du numéro de diapositive 10"/>
          <p:cNvSpPr>
            <a:spLocks noGrp="1"/>
          </p:cNvSpPr>
          <p:nvPr>
            <p:ph type="sldNum" sz="quarter" idx="12"/>
          </p:nvPr>
        </p:nvSpPr>
        <p:spPr/>
        <p:txBody>
          <a:bodyPr/>
          <a:lstStyle/>
          <a:p>
            <a:fld id="{83531409-94CA-4424-801B-ABA6591FEFF6}" type="slidenum">
              <a:rPr lang="fr-FR" smtClean="0"/>
              <a:t>3</a:t>
            </a:fld>
            <a:endParaRPr lang="fr-FR"/>
          </a:p>
        </p:txBody>
      </p:sp>
    </p:spTree>
    <p:extLst>
      <p:ext uri="{BB962C8B-B14F-4D97-AF65-F5344CB8AC3E}">
        <p14:creationId xmlns:p14="http://schemas.microsoft.com/office/powerpoint/2010/main" val="1054577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62647" y="950924"/>
            <a:ext cx="8911687" cy="1280890"/>
          </a:xfrm>
        </p:spPr>
        <p:txBody>
          <a:bodyPr>
            <a:normAutofit fontScale="90000"/>
          </a:bodyPr>
          <a:lstStyle/>
          <a:p>
            <a:pPr algn="ctr"/>
            <a:r>
              <a:rPr lang="fr-FR" sz="4800" dirty="0"/>
              <a:t>Présentation </a:t>
            </a:r>
            <a:r>
              <a:rPr lang="fr-FR" sz="4800" dirty="0" smtClean="0"/>
              <a:t>générale </a:t>
            </a:r>
            <a:r>
              <a:rPr lang="fr-FR" sz="4800" dirty="0"/>
              <a:t>de projet</a:t>
            </a:r>
            <a:r>
              <a:rPr lang="fr-FR" dirty="0">
                <a:solidFill>
                  <a:srgbClr val="000000"/>
                </a:solidFill>
                <a:ea typeface=""/>
                <a:cs typeface=""/>
              </a:rPr>
              <a:t/>
            </a:r>
            <a:br>
              <a:rPr lang="fr-FR" dirty="0">
                <a:solidFill>
                  <a:srgbClr val="000000"/>
                </a:solidFill>
                <a:ea typeface=""/>
                <a:cs typeface=""/>
              </a:rPr>
            </a:br>
            <a:endParaRPr lang="fr-FR" dirty="0"/>
          </a:p>
        </p:txBody>
      </p:sp>
      <p:sp>
        <p:nvSpPr>
          <p:cNvPr id="3" name="Espace réservé du contenu 2"/>
          <p:cNvSpPr>
            <a:spLocks noGrp="1"/>
          </p:cNvSpPr>
          <p:nvPr>
            <p:ph idx="1"/>
          </p:nvPr>
        </p:nvSpPr>
        <p:spPr>
          <a:xfrm>
            <a:off x="2522537" y="2646343"/>
            <a:ext cx="8915400" cy="2133600"/>
          </a:xfrm>
        </p:spPr>
        <p:txBody>
          <a:bodyPr>
            <a:normAutofit/>
          </a:bodyPr>
          <a:lstStyle/>
          <a:p>
            <a:r>
              <a:rPr lang="fr-FR" dirty="0">
                <a:latin typeface="Arial" panose="020B0604020202020204" pitchFamily="34" charset="0"/>
                <a:cs typeface="Arial" panose="020B0604020202020204" pitchFamily="34" charset="0"/>
              </a:rPr>
              <a:t>Notre projet porte sur la réalisation d'une application web pour la gestion des absences des </a:t>
            </a:r>
            <a:r>
              <a:rPr lang="fr-FR" dirty="0" smtClean="0">
                <a:latin typeface="Arial" panose="020B0604020202020204" pitchFamily="34" charset="0"/>
                <a:cs typeface="Arial" panose="020B0604020202020204" pitchFamily="34" charset="0"/>
              </a:rPr>
              <a:t>étudiants de </a:t>
            </a:r>
            <a:r>
              <a:rPr lang="fr-FR" dirty="0">
                <a:latin typeface="Arial" panose="020B0604020202020204" pitchFamily="34" charset="0"/>
                <a:cs typeface="Arial" panose="020B0604020202020204" pitchFamily="34" charset="0"/>
              </a:rPr>
              <a:t>notre école, </a:t>
            </a:r>
            <a:r>
              <a:rPr lang="fr-FR" dirty="0" smtClean="0">
                <a:latin typeface="Arial" panose="020B0604020202020204" pitchFamily="34" charset="0"/>
                <a:cs typeface="Arial" panose="020B0604020202020204" pitchFamily="34" charset="0"/>
              </a:rPr>
              <a:t>ces objectifs sont</a:t>
            </a:r>
            <a:r>
              <a:rPr lang="en-US" dirty="0" smtClean="0">
                <a:latin typeface="Arial" panose="020B0604020202020204" pitchFamily="34" charset="0"/>
                <a:cs typeface="Arial" panose="020B0604020202020204" pitchFamily="34" charset="0"/>
              </a:rPr>
              <a:t>:</a:t>
            </a:r>
          </a:p>
          <a:p>
            <a:pPr lvl="2"/>
            <a:r>
              <a:rPr lang="fr-FR" dirty="0">
                <a:latin typeface="Arial" panose="020B0604020202020204" pitchFamily="34" charset="0"/>
                <a:cs typeface="Arial" panose="020B0604020202020204" pitchFamily="34" charset="0"/>
              </a:rPr>
              <a:t>Faciliter la tâche de </a:t>
            </a:r>
            <a:r>
              <a:rPr lang="fr-FR" dirty="0" smtClean="0">
                <a:latin typeface="Arial" panose="020B0604020202020204" pitchFamily="34" charset="0"/>
                <a:cs typeface="Arial" panose="020B0604020202020204" pitchFamily="34" charset="0"/>
              </a:rPr>
              <a:t>prendre</a:t>
            </a:r>
            <a:r>
              <a:rPr lang="en-US" dirty="0" smtClean="0">
                <a:latin typeface="Arial" panose="020B0604020202020204" pitchFamily="34" charset="0"/>
                <a:cs typeface="Arial" panose="020B0604020202020204" pitchFamily="34" charset="0"/>
              </a:rPr>
              <a:t> l’absence</a:t>
            </a:r>
          </a:p>
          <a:p>
            <a:pPr lvl="2"/>
            <a:r>
              <a:rPr lang="fr-FR" dirty="0" smtClean="0">
                <a:latin typeface="Arial" panose="020B0604020202020204" pitchFamily="34" charset="0"/>
                <a:cs typeface="Arial" panose="020B0604020202020204" pitchFamily="34" charset="0"/>
              </a:rPr>
              <a:t>Permettre </a:t>
            </a:r>
            <a:r>
              <a:rPr lang="fr-FR" dirty="0">
                <a:latin typeface="Arial" panose="020B0604020202020204" pitchFamily="34" charset="0"/>
                <a:cs typeface="Arial" panose="020B0604020202020204" pitchFamily="34" charset="0"/>
              </a:rPr>
              <a:t>à </a:t>
            </a:r>
            <a:r>
              <a:rPr lang="fr-FR" dirty="0" smtClean="0">
                <a:latin typeface="Arial" panose="020B0604020202020204" pitchFamily="34" charset="0"/>
                <a:cs typeface="Arial" panose="020B0604020202020204" pitchFamily="34" charset="0"/>
              </a:rPr>
              <a:t>l’étudiant de </a:t>
            </a:r>
            <a:r>
              <a:rPr lang="fr-FR" dirty="0">
                <a:latin typeface="Arial" panose="020B0604020202020204" pitchFamily="34" charset="0"/>
                <a:cs typeface="Arial" panose="020B0604020202020204" pitchFamily="34" charset="0"/>
              </a:rPr>
              <a:t>suivre sa situation</a:t>
            </a:r>
            <a:r>
              <a:rPr lang="en-US" dirty="0" smtClean="0">
                <a:latin typeface="Arial" panose="020B0604020202020204" pitchFamily="34" charset="0"/>
                <a:cs typeface="Arial" panose="020B0604020202020204" pitchFamily="34" charset="0"/>
              </a:rPr>
              <a:t> </a:t>
            </a:r>
          </a:p>
          <a:p>
            <a:pPr lvl="2"/>
            <a:r>
              <a:rPr lang="fr-FR" dirty="0">
                <a:latin typeface="Arial" panose="020B0604020202020204" pitchFamily="34" charset="0"/>
                <a:cs typeface="Arial" panose="020B0604020202020204" pitchFamily="34" charset="0"/>
              </a:rPr>
              <a:t>Afficher les statistiques d'absence au niveau de l'école</a:t>
            </a:r>
            <a:endParaRPr lang="en-US" dirty="0" smtClean="0">
              <a:latin typeface="Arial" panose="020B0604020202020204" pitchFamily="34" charset="0"/>
              <a:cs typeface="Arial" panose="020B0604020202020204" pitchFamily="34" charset="0"/>
            </a:endParaRPr>
          </a:p>
        </p:txBody>
      </p:sp>
      <p:sp>
        <p:nvSpPr>
          <p:cNvPr id="4" name="Rectangle à coins arrondis 4"/>
          <p:cNvSpPr/>
          <p:nvPr/>
        </p:nvSpPr>
        <p:spPr>
          <a:xfrm>
            <a:off x="1463663" y="17578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5" name="Rectangle à coins arrondis 6"/>
          <p:cNvSpPr/>
          <p:nvPr/>
        </p:nvSpPr>
        <p:spPr>
          <a:xfrm>
            <a:off x="3292463" y="349652"/>
            <a:ext cx="236665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rgbClr val="507E32"/>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i="0" u="none" strike="noStrike" kern="1200" cap="none" spc="0" baseline="0" dirty="0" smtClean="0">
                <a:uFillTx/>
                <a:latin typeface="Arial" panose="020B0604020202020204" pitchFamily="34" charset="0"/>
                <a:ea typeface=""/>
                <a:cs typeface="Arial" panose="020B0604020202020204" pitchFamily="34" charset="0"/>
              </a:rPr>
              <a:t>Présentation</a:t>
            </a:r>
            <a:r>
              <a:rPr lang="fr-FR" sz="1200" i="0" u="none" strike="noStrike" kern="1200" cap="none" spc="0" dirty="0" smtClean="0">
                <a:uFillTx/>
                <a:latin typeface="Arial" panose="020B0604020202020204" pitchFamily="34" charset="0"/>
                <a:ea typeface=""/>
                <a:cs typeface="Arial" panose="020B0604020202020204" pitchFamily="34" charset="0"/>
              </a:rPr>
              <a:t> générale </a:t>
            </a:r>
            <a:r>
              <a:rPr lang="fr-FR" sz="1200" i="0" u="none" strike="noStrike" kern="1200" cap="none" spc="0" baseline="0" dirty="0" smtClean="0">
                <a:uFillTx/>
                <a:latin typeface="Arial" panose="020B0604020202020204" pitchFamily="34" charset="0"/>
                <a:ea typeface=""/>
                <a:cs typeface="Arial" panose="020B0604020202020204" pitchFamily="34" charset="0"/>
              </a:rPr>
              <a:t>de projet</a:t>
            </a:r>
            <a:endParaRPr lang="fr-FR" sz="1200" i="0" u="none" strike="noStrike" kern="1200" cap="none" spc="0" baseline="0" dirty="0">
              <a:uFillTx/>
              <a:latin typeface="Arial" panose="020B0604020202020204" pitchFamily="34" charset="0"/>
              <a:ea typeface=""/>
              <a:cs typeface="Arial" panose="020B0604020202020204" pitchFamily="34" charset="0"/>
            </a:endParaRPr>
          </a:p>
        </p:txBody>
      </p:sp>
      <p:sp>
        <p:nvSpPr>
          <p:cNvPr id="6" name="Rectangle à coins arrondis 8"/>
          <p:cNvSpPr/>
          <p:nvPr/>
        </p:nvSpPr>
        <p:spPr>
          <a:xfrm>
            <a:off x="5804090" y="162909"/>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Conception</a:t>
            </a:r>
          </a:p>
        </p:txBody>
      </p:sp>
      <p:sp>
        <p:nvSpPr>
          <p:cNvPr id="7" name="Rectangle à coins arrondis 9"/>
          <p:cNvSpPr/>
          <p:nvPr/>
        </p:nvSpPr>
        <p:spPr>
          <a:xfrm>
            <a:off x="7777860" y="162909"/>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Réalisation</a:t>
            </a:r>
          </a:p>
        </p:txBody>
      </p:sp>
      <p:sp>
        <p:nvSpPr>
          <p:cNvPr id="8" name="Rectangle à coins arrondis 10"/>
          <p:cNvSpPr/>
          <p:nvPr/>
        </p:nvSpPr>
        <p:spPr>
          <a:xfrm>
            <a:off x="9751630" y="16290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9" name="Espace réservé de la date 8"/>
          <p:cNvSpPr>
            <a:spLocks noGrp="1"/>
          </p:cNvSpPr>
          <p:nvPr>
            <p:ph type="dt" sz="half" idx="10"/>
          </p:nvPr>
        </p:nvSpPr>
        <p:spPr/>
        <p:txBody>
          <a:bodyPr/>
          <a:lstStyle/>
          <a:p>
            <a:r>
              <a:rPr lang="fr-FR" smtClean="0"/>
              <a:t>18/06/2020</a:t>
            </a:r>
            <a:endParaRPr lang="fr-FR"/>
          </a:p>
        </p:txBody>
      </p:sp>
      <p:sp>
        <p:nvSpPr>
          <p:cNvPr id="10" name="Espace réservé du pied de page 9"/>
          <p:cNvSpPr>
            <a:spLocks noGrp="1"/>
          </p:cNvSpPr>
          <p:nvPr>
            <p:ph type="ftr" sz="quarter" idx="11"/>
          </p:nvPr>
        </p:nvSpPr>
        <p:spPr/>
        <p:txBody>
          <a:bodyPr/>
          <a:lstStyle/>
          <a:p>
            <a:r>
              <a:rPr lang="fr-FR" smtClean="0"/>
              <a:t>Année univercitaire 2019/2020</a:t>
            </a:r>
            <a:endParaRPr lang="fr-FR"/>
          </a:p>
        </p:txBody>
      </p:sp>
      <p:sp>
        <p:nvSpPr>
          <p:cNvPr id="11" name="Espace réservé du numéro de diapositive 10"/>
          <p:cNvSpPr>
            <a:spLocks noGrp="1"/>
          </p:cNvSpPr>
          <p:nvPr>
            <p:ph type="sldNum" sz="quarter" idx="12"/>
          </p:nvPr>
        </p:nvSpPr>
        <p:spPr/>
        <p:txBody>
          <a:bodyPr/>
          <a:lstStyle/>
          <a:p>
            <a:fld id="{83531409-94CA-4424-801B-ABA6591FEFF6}" type="slidenum">
              <a:rPr lang="fr-FR" smtClean="0"/>
              <a:t>4</a:t>
            </a:fld>
            <a:endParaRPr lang="fr-FR"/>
          </a:p>
        </p:txBody>
      </p:sp>
    </p:spTree>
    <p:extLst>
      <p:ext uri="{BB962C8B-B14F-4D97-AF65-F5344CB8AC3E}">
        <p14:creationId xmlns:p14="http://schemas.microsoft.com/office/powerpoint/2010/main" val="935557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86527" y="673768"/>
            <a:ext cx="3505199" cy="592221"/>
          </a:xfrm>
        </p:spPr>
        <p:txBody>
          <a:bodyPr>
            <a:normAutofit fontScale="90000"/>
          </a:bodyPr>
          <a:lstStyle/>
          <a:p>
            <a:pPr algn="ctr"/>
            <a:r>
              <a:rPr lang="en-US" sz="3600" b="1" dirty="0" smtClean="0">
                <a:latin typeface="Arial" panose="020B0604020202020204" pitchFamily="34" charset="0"/>
                <a:cs typeface="Arial" panose="020B0604020202020204" pitchFamily="34" charset="0"/>
              </a:rPr>
              <a:t>La conception</a:t>
            </a:r>
            <a:endParaRPr lang="fr-FR" sz="36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6323012" y="1168400"/>
            <a:ext cx="5181600" cy="4692651"/>
          </a:xfrm>
        </p:spPr>
        <p:txBody>
          <a:bodyPr>
            <a:normAutofit/>
          </a:bodyPr>
          <a:lstStyle/>
          <a:p>
            <a:r>
              <a:rPr lang="en-US" sz="2000" b="1" dirty="0" smtClean="0">
                <a:solidFill>
                  <a:srgbClr val="002060"/>
                </a:solidFill>
                <a:latin typeface="Arial" panose="020B0604020202020204" pitchFamily="34" charset="0"/>
                <a:cs typeface="Arial" panose="020B0604020202020204" pitchFamily="34" charset="0"/>
              </a:rPr>
              <a:t>Diagramme de cas d’utlisation;</a:t>
            </a:r>
          </a:p>
          <a:p>
            <a:r>
              <a:rPr lang="en-US" sz="2000" b="1" dirty="0" smtClean="0">
                <a:solidFill>
                  <a:srgbClr val="002060"/>
                </a:solidFill>
                <a:latin typeface="Arial" panose="020B0604020202020204" pitchFamily="34" charset="0"/>
                <a:cs typeface="Arial" panose="020B0604020202020204" pitchFamily="34" charset="0"/>
              </a:rPr>
              <a:t>Diagramme de classe.</a:t>
            </a:r>
            <a:endParaRPr lang="fr-FR" sz="2000" b="1" dirty="0">
              <a:solidFill>
                <a:srgbClr val="002060"/>
              </a:solidFill>
              <a:latin typeface="Arial" panose="020B0604020202020204" pitchFamily="34" charset="0"/>
              <a:cs typeface="Arial" panose="020B0604020202020204" pitchFamily="34" charset="0"/>
            </a:endParaRPr>
          </a:p>
        </p:txBody>
      </p:sp>
      <p:pic>
        <p:nvPicPr>
          <p:cNvPr id="5" name="Content Placeholder 6" descr="220px-UML_logo.svg.png"/>
          <p:cNvPicPr>
            <a:picLocks noGrp="1" noChangeAspect="1"/>
          </p:cNvPicPr>
          <p:nvPr>
            <p:ph idx="1"/>
          </p:nvPr>
        </p:nvPicPr>
        <p:blipFill>
          <a:blip r:embed="rId3" cstate="print"/>
          <a:stretch>
            <a:fillRect/>
          </a:stretch>
        </p:blipFill>
        <p:spPr>
          <a:xfrm>
            <a:off x="780365" y="1861613"/>
            <a:ext cx="5211361" cy="3999438"/>
          </a:xfrm>
        </p:spPr>
      </p:pic>
      <p:sp>
        <p:nvSpPr>
          <p:cNvPr id="6"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8" name="Rectangle à coins arrondis 8"/>
          <p:cNvSpPr/>
          <p:nvPr/>
        </p:nvSpPr>
        <p:spPr>
          <a:xfrm>
            <a:off x="5783770" y="189213"/>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i="0" u="none" strike="noStrike" kern="1200" cap="none" spc="0" baseline="0" dirty="0">
                <a:uFillTx/>
                <a:latin typeface="Arial" panose="020B0604020202020204" pitchFamily="34" charset="0"/>
                <a:ea typeface=""/>
                <a:cs typeface="Arial" panose="020B0604020202020204" pitchFamily="34" charset="0"/>
              </a:rPr>
              <a:t>Conception</a:t>
            </a:r>
          </a:p>
        </p:txBody>
      </p:sp>
      <p:sp>
        <p:nvSpPr>
          <p:cNvPr id="9" name="Rectangle à coins arrondis 9"/>
          <p:cNvSpPr/>
          <p:nvPr/>
        </p:nvSpPr>
        <p:spPr>
          <a:xfrm>
            <a:off x="7757540" y="113539"/>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Réalisation</a:t>
            </a:r>
          </a:p>
        </p:txBody>
      </p:sp>
      <p:sp>
        <p:nvSpPr>
          <p:cNvPr id="10"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11"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4" name="Espace réservé de la date 3"/>
          <p:cNvSpPr>
            <a:spLocks noGrp="1"/>
          </p:cNvSpPr>
          <p:nvPr>
            <p:ph type="dt" sz="half" idx="10"/>
          </p:nvPr>
        </p:nvSpPr>
        <p:spPr/>
        <p:txBody>
          <a:bodyPr/>
          <a:lstStyle/>
          <a:p>
            <a:r>
              <a:rPr lang="fr-FR" smtClean="0"/>
              <a:t>18/06/2020</a:t>
            </a:r>
            <a:endParaRPr lang="fr-FR"/>
          </a:p>
        </p:txBody>
      </p:sp>
      <p:sp>
        <p:nvSpPr>
          <p:cNvPr id="7" name="Espace réservé du pied de page 6"/>
          <p:cNvSpPr>
            <a:spLocks noGrp="1"/>
          </p:cNvSpPr>
          <p:nvPr>
            <p:ph type="ftr" sz="quarter" idx="11"/>
          </p:nvPr>
        </p:nvSpPr>
        <p:spPr/>
        <p:txBody>
          <a:bodyPr/>
          <a:lstStyle/>
          <a:p>
            <a:r>
              <a:rPr lang="fr-FR" smtClean="0"/>
              <a:t>Année univercitaire 2019/2020</a:t>
            </a:r>
            <a:endParaRPr lang="fr-FR"/>
          </a:p>
        </p:txBody>
      </p:sp>
      <p:sp>
        <p:nvSpPr>
          <p:cNvPr id="12" name="Espace réservé du numéro de diapositive 11"/>
          <p:cNvSpPr>
            <a:spLocks noGrp="1"/>
          </p:cNvSpPr>
          <p:nvPr>
            <p:ph type="sldNum" sz="quarter" idx="12"/>
          </p:nvPr>
        </p:nvSpPr>
        <p:spPr/>
        <p:txBody>
          <a:bodyPr/>
          <a:lstStyle/>
          <a:p>
            <a:fld id="{83531409-94CA-4424-801B-ABA6591FEFF6}" type="slidenum">
              <a:rPr lang="fr-FR" smtClean="0"/>
              <a:t>5</a:t>
            </a:fld>
            <a:endParaRPr lang="fr-FR"/>
          </a:p>
        </p:txBody>
      </p:sp>
    </p:spTree>
    <p:extLst>
      <p:ext uri="{BB962C8B-B14F-4D97-AF65-F5344CB8AC3E}">
        <p14:creationId xmlns:p14="http://schemas.microsoft.com/office/powerpoint/2010/main" val="1146470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6436" y="711403"/>
            <a:ext cx="8911687" cy="716119"/>
          </a:xfrm>
        </p:spPr>
        <p:txBody>
          <a:bodyPr>
            <a:normAutofit/>
          </a:bodyPr>
          <a:lstStyle/>
          <a:p>
            <a:r>
              <a:rPr lang="en-US" dirty="0"/>
              <a:t>Diagramme de cas d’utilisation </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22" y="1427522"/>
            <a:ext cx="10864516" cy="5182049"/>
          </a:xfrm>
          <a:prstGeom prst="rect">
            <a:avLst/>
          </a:prstGeom>
        </p:spPr>
      </p:pic>
      <p:sp>
        <p:nvSpPr>
          <p:cNvPr id="4"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5" name="Rectangle à coins arrondis 8"/>
          <p:cNvSpPr/>
          <p:nvPr/>
        </p:nvSpPr>
        <p:spPr>
          <a:xfrm>
            <a:off x="5783770" y="189213"/>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i="0" u="none" strike="noStrike" kern="1200" cap="none" spc="0" baseline="0" dirty="0">
                <a:uFillTx/>
                <a:latin typeface="Arial" panose="020B0604020202020204" pitchFamily="34" charset="0"/>
                <a:ea typeface=""/>
                <a:cs typeface="Arial" panose="020B0604020202020204" pitchFamily="34" charset="0"/>
              </a:rPr>
              <a:t>Conception</a:t>
            </a:r>
          </a:p>
        </p:txBody>
      </p:sp>
      <p:sp>
        <p:nvSpPr>
          <p:cNvPr id="6" name="Rectangle à coins arrondis 9"/>
          <p:cNvSpPr/>
          <p:nvPr/>
        </p:nvSpPr>
        <p:spPr>
          <a:xfrm>
            <a:off x="7757540" y="113539"/>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Réalisation</a:t>
            </a:r>
          </a:p>
        </p:txBody>
      </p:sp>
      <p:sp>
        <p:nvSpPr>
          <p:cNvPr id="7"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8"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9" name="Espace réservé de la date 8"/>
          <p:cNvSpPr>
            <a:spLocks noGrp="1"/>
          </p:cNvSpPr>
          <p:nvPr>
            <p:ph type="dt" sz="half" idx="10"/>
          </p:nvPr>
        </p:nvSpPr>
        <p:spPr/>
        <p:txBody>
          <a:bodyPr/>
          <a:lstStyle/>
          <a:p>
            <a:r>
              <a:rPr lang="fr-FR" smtClean="0"/>
              <a:t>18/06/2020</a:t>
            </a:r>
            <a:endParaRPr lang="fr-FR"/>
          </a:p>
        </p:txBody>
      </p:sp>
      <p:sp>
        <p:nvSpPr>
          <p:cNvPr id="10" name="Espace réservé du pied de page 9"/>
          <p:cNvSpPr>
            <a:spLocks noGrp="1"/>
          </p:cNvSpPr>
          <p:nvPr>
            <p:ph type="ftr" sz="quarter" idx="11"/>
          </p:nvPr>
        </p:nvSpPr>
        <p:spPr/>
        <p:txBody>
          <a:bodyPr/>
          <a:lstStyle/>
          <a:p>
            <a:r>
              <a:rPr lang="fr-FR" smtClean="0"/>
              <a:t>Année univercitaire 2019/2020</a:t>
            </a:r>
            <a:endParaRPr lang="fr-FR"/>
          </a:p>
        </p:txBody>
      </p:sp>
      <p:sp>
        <p:nvSpPr>
          <p:cNvPr id="11" name="Espace réservé du numéro de diapositive 10"/>
          <p:cNvSpPr>
            <a:spLocks noGrp="1"/>
          </p:cNvSpPr>
          <p:nvPr>
            <p:ph type="sldNum" sz="quarter" idx="12"/>
          </p:nvPr>
        </p:nvSpPr>
        <p:spPr/>
        <p:txBody>
          <a:bodyPr/>
          <a:lstStyle/>
          <a:p>
            <a:fld id="{83531409-94CA-4424-801B-ABA6591FEFF6}" type="slidenum">
              <a:rPr lang="fr-FR" smtClean="0"/>
              <a:t>6</a:t>
            </a:fld>
            <a:endParaRPr lang="fr-FR"/>
          </a:p>
        </p:txBody>
      </p:sp>
    </p:spTree>
    <p:extLst>
      <p:ext uri="{BB962C8B-B14F-4D97-AF65-F5344CB8AC3E}">
        <p14:creationId xmlns:p14="http://schemas.microsoft.com/office/powerpoint/2010/main" val="270797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2058" y="624110"/>
            <a:ext cx="8911687" cy="735458"/>
          </a:xfrm>
        </p:spPr>
        <p:txBody>
          <a:bodyPr/>
          <a:lstStyle/>
          <a:p>
            <a:r>
              <a:rPr lang="en-US" dirty="0" smtClean="0"/>
              <a:t>Diagramme de classe</a:t>
            </a:r>
            <a:endParaRPr lang="fr-FR" dirty="0"/>
          </a:p>
        </p:txBody>
      </p:sp>
      <p:pic>
        <p:nvPicPr>
          <p:cNvPr id="3" name="Image 2"/>
          <p:cNvPicPr/>
          <p:nvPr/>
        </p:nvPicPr>
        <p:blipFill>
          <a:blip r:embed="rId3">
            <a:extLst>
              <a:ext uri="{28A0092B-C50C-407E-A947-70E740481C1C}">
                <a14:useLocalDpi xmlns:a14="http://schemas.microsoft.com/office/drawing/2010/main" val="0"/>
              </a:ext>
            </a:extLst>
          </a:blip>
          <a:stretch>
            <a:fillRect/>
          </a:stretch>
        </p:blipFill>
        <p:spPr>
          <a:xfrm>
            <a:off x="757988" y="1359568"/>
            <a:ext cx="10746623" cy="5245769"/>
          </a:xfrm>
          <a:prstGeom prst="rect">
            <a:avLst/>
          </a:prstGeom>
        </p:spPr>
      </p:pic>
      <p:sp>
        <p:nvSpPr>
          <p:cNvPr id="4"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5" name="Rectangle à coins arrondis 8"/>
          <p:cNvSpPr/>
          <p:nvPr/>
        </p:nvSpPr>
        <p:spPr>
          <a:xfrm>
            <a:off x="5783770" y="189213"/>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i="0" u="none" strike="noStrike" kern="1200" cap="none" spc="0" baseline="0" dirty="0">
                <a:uFillTx/>
                <a:latin typeface="Arial" panose="020B0604020202020204" pitchFamily="34" charset="0"/>
                <a:ea typeface=""/>
                <a:cs typeface="Arial" panose="020B0604020202020204" pitchFamily="34" charset="0"/>
              </a:rPr>
              <a:t>Conception</a:t>
            </a:r>
          </a:p>
        </p:txBody>
      </p:sp>
      <p:sp>
        <p:nvSpPr>
          <p:cNvPr id="6" name="Rectangle à coins arrondis 9"/>
          <p:cNvSpPr/>
          <p:nvPr/>
        </p:nvSpPr>
        <p:spPr>
          <a:xfrm>
            <a:off x="7757540" y="113539"/>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Réalisation</a:t>
            </a:r>
          </a:p>
        </p:txBody>
      </p:sp>
      <p:sp>
        <p:nvSpPr>
          <p:cNvPr id="7"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8"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9" name="Espace réservé de la date 8"/>
          <p:cNvSpPr>
            <a:spLocks noGrp="1"/>
          </p:cNvSpPr>
          <p:nvPr>
            <p:ph type="dt" sz="half" idx="10"/>
          </p:nvPr>
        </p:nvSpPr>
        <p:spPr/>
        <p:txBody>
          <a:bodyPr/>
          <a:lstStyle/>
          <a:p>
            <a:r>
              <a:rPr lang="fr-FR" smtClean="0"/>
              <a:t>18/06/2020</a:t>
            </a:r>
            <a:endParaRPr lang="fr-FR"/>
          </a:p>
        </p:txBody>
      </p:sp>
      <p:sp>
        <p:nvSpPr>
          <p:cNvPr id="10" name="Espace réservé du pied de page 9"/>
          <p:cNvSpPr>
            <a:spLocks noGrp="1"/>
          </p:cNvSpPr>
          <p:nvPr>
            <p:ph type="ftr" sz="quarter" idx="11"/>
          </p:nvPr>
        </p:nvSpPr>
        <p:spPr/>
        <p:txBody>
          <a:bodyPr/>
          <a:lstStyle/>
          <a:p>
            <a:r>
              <a:rPr lang="fr-FR" smtClean="0"/>
              <a:t>Année univercitaire 2019/2020</a:t>
            </a:r>
            <a:endParaRPr lang="fr-FR"/>
          </a:p>
        </p:txBody>
      </p:sp>
      <p:sp>
        <p:nvSpPr>
          <p:cNvPr id="11" name="Espace réservé du numéro de diapositive 10"/>
          <p:cNvSpPr>
            <a:spLocks noGrp="1"/>
          </p:cNvSpPr>
          <p:nvPr>
            <p:ph type="sldNum" sz="quarter" idx="12"/>
          </p:nvPr>
        </p:nvSpPr>
        <p:spPr/>
        <p:txBody>
          <a:bodyPr/>
          <a:lstStyle/>
          <a:p>
            <a:fld id="{83531409-94CA-4424-801B-ABA6591FEFF6}" type="slidenum">
              <a:rPr lang="fr-FR" smtClean="0"/>
              <a:t>7</a:t>
            </a:fld>
            <a:endParaRPr lang="fr-FR"/>
          </a:p>
        </p:txBody>
      </p:sp>
    </p:spTree>
    <p:extLst>
      <p:ext uri="{BB962C8B-B14F-4D97-AF65-F5344CB8AC3E}">
        <p14:creationId xmlns:p14="http://schemas.microsoft.com/office/powerpoint/2010/main" val="411034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58815" y="821330"/>
            <a:ext cx="9447212" cy="655835"/>
          </a:xfrm>
        </p:spPr>
        <p:txBody>
          <a:bodyPr>
            <a:normAutofit fontScale="90000"/>
          </a:bodyPr>
          <a:lstStyle/>
          <a:p>
            <a:pPr lvl="0" algn="ctr"/>
            <a:r>
              <a:rPr lang="fr-FR" dirty="0" smtClean="0"/>
              <a:t>Langages, outils et </a:t>
            </a:r>
            <a:r>
              <a:rPr lang="fr-FR" dirty="0"/>
              <a:t>technologies de développement</a:t>
            </a:r>
          </a:p>
        </p:txBody>
      </p:sp>
      <p:pic>
        <p:nvPicPr>
          <p:cNvPr id="4" name="Espace réservé du contenu 3" descr="C:\Users\Khalid Zennou\Desktop\downloa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6746" y="1994419"/>
            <a:ext cx="1870492" cy="1500522"/>
          </a:xfrm>
          <a:prstGeom prst="rect">
            <a:avLst/>
          </a:prstGeom>
          <a:noFill/>
          <a:ln>
            <a:noFill/>
          </a:ln>
        </p:spPr>
      </p:pic>
      <p:pic>
        <p:nvPicPr>
          <p:cNvPr id="5" name="Image 4"/>
          <p:cNvPicPr/>
          <p:nvPr/>
        </p:nvPicPr>
        <p:blipFill>
          <a:blip r:embed="rId3" cstate="print"/>
          <a:srcRect/>
          <a:stretch>
            <a:fillRect/>
          </a:stretch>
        </p:blipFill>
        <p:spPr bwMode="auto">
          <a:xfrm>
            <a:off x="5484438" y="4009367"/>
            <a:ext cx="1661795" cy="1607820"/>
          </a:xfrm>
          <a:prstGeom prst="rect">
            <a:avLst/>
          </a:prstGeom>
          <a:noFill/>
          <a:ln w="9525">
            <a:noFill/>
            <a:miter lim="800000"/>
            <a:headEnd/>
            <a:tailEnd/>
          </a:ln>
        </p:spPr>
      </p:pic>
      <p:pic>
        <p:nvPicPr>
          <p:cNvPr id="6" name="Image 5" descr="C:\Users\Khalid Zennou\Desktop\download (1).png"/>
          <p:cNvPicPr/>
          <p:nvPr/>
        </p:nvPicPr>
        <p:blipFill>
          <a:blip r:embed="rId4">
            <a:extLst>
              <a:ext uri="{28A0092B-C50C-407E-A947-70E740481C1C}">
                <a14:useLocalDpi xmlns:a14="http://schemas.microsoft.com/office/drawing/2010/main" val="0"/>
              </a:ext>
            </a:extLst>
          </a:blip>
          <a:srcRect/>
          <a:stretch>
            <a:fillRect/>
          </a:stretch>
        </p:blipFill>
        <p:spPr bwMode="auto">
          <a:xfrm>
            <a:off x="617842" y="1568873"/>
            <a:ext cx="1340973" cy="1248755"/>
          </a:xfrm>
          <a:prstGeom prst="rect">
            <a:avLst/>
          </a:prstGeom>
          <a:noFill/>
          <a:ln>
            <a:noFill/>
          </a:ln>
        </p:spPr>
      </p:pic>
      <p:pic>
        <p:nvPicPr>
          <p:cNvPr id="7" name="Image 6" descr="C:\Users\Khalid Zennou\Desktop\download (2).png"/>
          <p:cNvPicPr/>
          <p:nvPr/>
        </p:nvPicPr>
        <p:blipFill>
          <a:blip r:embed="rId5">
            <a:extLst>
              <a:ext uri="{28A0092B-C50C-407E-A947-70E740481C1C}">
                <a14:useLocalDpi xmlns:a14="http://schemas.microsoft.com/office/drawing/2010/main" val="0"/>
              </a:ext>
            </a:extLst>
          </a:blip>
          <a:srcRect/>
          <a:stretch>
            <a:fillRect/>
          </a:stretch>
        </p:blipFill>
        <p:spPr bwMode="auto">
          <a:xfrm>
            <a:off x="1103838" y="3917927"/>
            <a:ext cx="1371600" cy="1699260"/>
          </a:xfrm>
          <a:prstGeom prst="rect">
            <a:avLst/>
          </a:prstGeom>
          <a:noFill/>
          <a:ln>
            <a:noFill/>
          </a:ln>
        </p:spPr>
      </p:pic>
      <p:pic>
        <p:nvPicPr>
          <p:cNvPr id="8" name="Image 7" descr="MySQL.svg.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5650" y="4325302"/>
            <a:ext cx="1581785" cy="1042035"/>
          </a:xfrm>
          <a:prstGeom prst="rect">
            <a:avLst/>
          </a:prstGeom>
          <a:noFill/>
        </p:spPr>
      </p:pic>
      <p:sp>
        <p:nvSpPr>
          <p:cNvPr id="14" name="AutoShape 2" descr="Les fondations JS et Node.js fusionnent pour devenir OpenJS - Nex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5" name="Image 14"/>
          <p:cNvPicPr>
            <a:picLocks noChangeAspect="1"/>
          </p:cNvPicPr>
          <p:nvPr/>
        </p:nvPicPr>
        <p:blipFill>
          <a:blip r:embed="rId7"/>
          <a:stretch>
            <a:fillRect/>
          </a:stretch>
        </p:blipFill>
        <p:spPr>
          <a:xfrm>
            <a:off x="9511278" y="1732629"/>
            <a:ext cx="2190499" cy="1480134"/>
          </a:xfrm>
          <a:prstGeom prst="rect">
            <a:avLst/>
          </a:prstGeom>
        </p:spPr>
      </p:pic>
      <p:sp>
        <p:nvSpPr>
          <p:cNvPr id="10"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12" name="Rectangle à coins arrondis 9"/>
          <p:cNvSpPr/>
          <p:nvPr/>
        </p:nvSpPr>
        <p:spPr>
          <a:xfrm>
            <a:off x="7757540" y="20382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uFillTx/>
                <a:latin typeface="Arial" panose="020B0604020202020204" pitchFamily="34" charset="0"/>
                <a:ea typeface=""/>
                <a:cs typeface="Arial" panose="020B0604020202020204" pitchFamily="34" charset="0"/>
              </a:rPr>
              <a:t>Réalisation</a:t>
            </a:r>
          </a:p>
        </p:txBody>
      </p:sp>
      <p:sp>
        <p:nvSpPr>
          <p:cNvPr id="13"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16"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17" name="Rectangle à coins arrondis 9"/>
          <p:cNvSpPr/>
          <p:nvPr/>
        </p:nvSpPr>
        <p:spPr>
          <a:xfrm>
            <a:off x="5783770" y="12644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Conception</a:t>
            </a:r>
            <a:endParaRPr lang="fr-FR" sz="1200" b="0" i="0" u="none" strike="noStrike" kern="1200" cap="none" spc="0" baseline="0" dirty="0">
              <a:solidFill>
                <a:srgbClr val="FFFFFF"/>
              </a:solidFill>
              <a:uFillTx/>
              <a:latin typeface="Calibri"/>
              <a:ea typeface=""/>
              <a:cs typeface=""/>
            </a:endParaRPr>
          </a:p>
        </p:txBody>
      </p:sp>
      <p:pic>
        <p:nvPicPr>
          <p:cNvPr id="18" name="Image 17" descr="C:\Users\Khalid Zennou\Desktop\download (1).jfif"/>
          <p:cNvPicPr/>
          <p:nvPr/>
        </p:nvPicPr>
        <p:blipFill>
          <a:blip r:embed="rId8">
            <a:extLst>
              <a:ext uri="{28A0092B-C50C-407E-A947-70E740481C1C}">
                <a14:useLocalDpi xmlns:a14="http://schemas.microsoft.com/office/drawing/2010/main" val="0"/>
              </a:ext>
            </a:extLst>
          </a:blip>
          <a:srcRect/>
          <a:stretch>
            <a:fillRect/>
          </a:stretch>
        </p:blipFill>
        <p:spPr bwMode="auto">
          <a:xfrm>
            <a:off x="2393302" y="1900340"/>
            <a:ext cx="1609897" cy="1231601"/>
          </a:xfrm>
          <a:prstGeom prst="rect">
            <a:avLst/>
          </a:prstGeom>
          <a:noFill/>
          <a:ln>
            <a:noFill/>
          </a:ln>
        </p:spPr>
      </p:pic>
      <p:pic>
        <p:nvPicPr>
          <p:cNvPr id="19" name="Imag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2446" y="4400210"/>
            <a:ext cx="1354372" cy="1146922"/>
          </a:xfrm>
          <a:prstGeom prst="rect">
            <a:avLst/>
          </a:prstGeom>
        </p:spPr>
      </p:pic>
      <p:pic>
        <p:nvPicPr>
          <p:cNvPr id="20" name="Image 19"/>
          <p:cNvPicPr/>
          <p:nvPr/>
        </p:nvPicPr>
        <p:blipFill>
          <a:blip r:embed="rId10" cstate="print">
            <a:extLst>
              <a:ext uri="{28A0092B-C50C-407E-A947-70E740481C1C}">
                <a14:useLocalDpi xmlns:a14="http://schemas.microsoft.com/office/drawing/2010/main" val="0"/>
              </a:ext>
            </a:extLst>
          </a:blip>
          <a:stretch>
            <a:fillRect/>
          </a:stretch>
        </p:blipFill>
        <p:spPr>
          <a:xfrm>
            <a:off x="7877767" y="4767557"/>
            <a:ext cx="1316348" cy="1251484"/>
          </a:xfrm>
          <a:prstGeom prst="rect">
            <a:avLst/>
          </a:prstGeom>
        </p:spPr>
      </p:pic>
      <p:pic>
        <p:nvPicPr>
          <p:cNvPr id="21" name="Image 20"/>
          <p:cNvPicPr/>
          <p:nvPr/>
        </p:nvPicPr>
        <p:blipFill>
          <a:blip r:embed="rId11">
            <a:extLst>
              <a:ext uri="{28A0092B-C50C-407E-A947-70E740481C1C}">
                <a14:useLocalDpi xmlns:a14="http://schemas.microsoft.com/office/drawing/2010/main" val="0"/>
              </a:ext>
            </a:extLst>
          </a:blip>
          <a:srcRect/>
          <a:stretch>
            <a:fillRect/>
          </a:stretch>
        </p:blipFill>
        <p:spPr bwMode="auto">
          <a:xfrm>
            <a:off x="7134731" y="2414043"/>
            <a:ext cx="1697571" cy="1503884"/>
          </a:xfrm>
          <a:prstGeom prst="rect">
            <a:avLst/>
          </a:prstGeom>
          <a:noFill/>
        </p:spPr>
      </p:pic>
      <p:sp>
        <p:nvSpPr>
          <p:cNvPr id="3" name="Espace réservé de la date 2"/>
          <p:cNvSpPr>
            <a:spLocks noGrp="1"/>
          </p:cNvSpPr>
          <p:nvPr>
            <p:ph type="dt" sz="half" idx="10"/>
          </p:nvPr>
        </p:nvSpPr>
        <p:spPr/>
        <p:txBody>
          <a:bodyPr/>
          <a:lstStyle/>
          <a:p>
            <a:r>
              <a:rPr lang="fr-FR" smtClean="0"/>
              <a:t>18/06/2020</a:t>
            </a:r>
            <a:endParaRPr lang="fr-FR"/>
          </a:p>
        </p:txBody>
      </p:sp>
      <p:sp>
        <p:nvSpPr>
          <p:cNvPr id="9" name="Espace réservé du pied de page 8"/>
          <p:cNvSpPr>
            <a:spLocks noGrp="1"/>
          </p:cNvSpPr>
          <p:nvPr>
            <p:ph type="ftr" sz="quarter" idx="11"/>
          </p:nvPr>
        </p:nvSpPr>
        <p:spPr/>
        <p:txBody>
          <a:bodyPr/>
          <a:lstStyle/>
          <a:p>
            <a:r>
              <a:rPr lang="fr-FR" smtClean="0"/>
              <a:t>Année univercitaire 2019/2020</a:t>
            </a:r>
            <a:endParaRPr lang="fr-FR"/>
          </a:p>
        </p:txBody>
      </p:sp>
      <p:sp>
        <p:nvSpPr>
          <p:cNvPr id="22" name="Espace réservé du numéro de diapositive 21"/>
          <p:cNvSpPr>
            <a:spLocks noGrp="1"/>
          </p:cNvSpPr>
          <p:nvPr>
            <p:ph type="sldNum" sz="quarter" idx="12"/>
          </p:nvPr>
        </p:nvSpPr>
        <p:spPr/>
        <p:txBody>
          <a:bodyPr/>
          <a:lstStyle/>
          <a:p>
            <a:fld id="{83531409-94CA-4424-801B-ABA6591FEFF6}" type="slidenum">
              <a:rPr lang="fr-FR" smtClean="0"/>
              <a:t>8</a:t>
            </a:fld>
            <a:endParaRPr lang="fr-FR"/>
          </a:p>
        </p:txBody>
      </p:sp>
    </p:spTree>
    <p:extLst>
      <p:ext uri="{BB962C8B-B14F-4D97-AF65-F5344CB8AC3E}">
        <p14:creationId xmlns:p14="http://schemas.microsoft.com/office/powerpoint/2010/main" val="147629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La structure de projet </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013" y="1904998"/>
            <a:ext cx="4615208" cy="4423611"/>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094" y="1904999"/>
            <a:ext cx="4704347" cy="4423611"/>
          </a:xfrm>
          <a:prstGeom prst="rect">
            <a:avLst/>
          </a:prstGeom>
        </p:spPr>
      </p:pic>
      <p:sp>
        <p:nvSpPr>
          <p:cNvPr id="5" name="Rectangle à coins arrondis 4"/>
          <p:cNvSpPr/>
          <p:nvPr/>
        </p:nvSpPr>
        <p:spPr>
          <a:xfrm>
            <a:off x="1595844" y="126414"/>
            <a:ext cx="1687132"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Introduction</a:t>
            </a:r>
          </a:p>
        </p:txBody>
      </p:sp>
      <p:sp>
        <p:nvSpPr>
          <p:cNvPr id="6" name="Rectangle à coins arrondis 9"/>
          <p:cNvSpPr/>
          <p:nvPr/>
        </p:nvSpPr>
        <p:spPr>
          <a:xfrm>
            <a:off x="7757540" y="20382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2"/>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uFillTx/>
                <a:latin typeface="Arial" panose="020B0604020202020204" pitchFamily="34" charset="0"/>
                <a:ea typeface=""/>
                <a:cs typeface="Arial" panose="020B0604020202020204" pitchFamily="34" charset="0"/>
              </a:rPr>
              <a:t>Réalisation</a:t>
            </a:r>
          </a:p>
        </p:txBody>
      </p:sp>
      <p:sp>
        <p:nvSpPr>
          <p:cNvPr id="7" name="Rectangle à coins arrondis 10"/>
          <p:cNvSpPr/>
          <p:nvPr/>
        </p:nvSpPr>
        <p:spPr>
          <a:xfrm>
            <a:off x="9731310" y="113539"/>
            <a:ext cx="1970467"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a:solidFill>
                  <a:srgbClr val="FFFFFF"/>
                </a:solidFill>
                <a:uFillTx/>
                <a:latin typeface="Calibri"/>
                <a:ea typeface=""/>
                <a:cs typeface=""/>
              </a:rPr>
              <a:t>Conclusion et Perspectives</a:t>
            </a:r>
          </a:p>
        </p:txBody>
      </p:sp>
      <p:sp>
        <p:nvSpPr>
          <p:cNvPr id="8" name="Rectangle à coins arrondis 4"/>
          <p:cNvSpPr/>
          <p:nvPr/>
        </p:nvSpPr>
        <p:spPr>
          <a:xfrm>
            <a:off x="3448619" y="126414"/>
            <a:ext cx="2190181" cy="3606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Présentation générale de projet </a:t>
            </a:r>
            <a:endParaRPr lang="fr-FR" sz="1200" b="0" i="0" u="none" strike="noStrike" kern="1200" cap="none" spc="0" baseline="0" dirty="0">
              <a:solidFill>
                <a:srgbClr val="FFFFFF"/>
              </a:solidFill>
              <a:uFillTx/>
              <a:latin typeface="Calibri"/>
              <a:ea typeface=""/>
              <a:cs typeface=""/>
            </a:endParaRPr>
          </a:p>
        </p:txBody>
      </p:sp>
      <p:sp>
        <p:nvSpPr>
          <p:cNvPr id="9" name="Rectangle à coins arrondis 9"/>
          <p:cNvSpPr/>
          <p:nvPr/>
        </p:nvSpPr>
        <p:spPr>
          <a:xfrm>
            <a:off x="5783770" y="126445"/>
            <a:ext cx="1828800" cy="3734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dirty="0" smtClean="0">
                <a:solidFill>
                  <a:srgbClr val="FFFFFF"/>
                </a:solidFill>
                <a:uFillTx/>
                <a:latin typeface="Calibri"/>
                <a:ea typeface=""/>
                <a:cs typeface=""/>
              </a:rPr>
              <a:t>Conception</a:t>
            </a:r>
            <a:endParaRPr lang="fr-FR" sz="1200" b="0" i="0" u="none" strike="noStrike" kern="1200" cap="none" spc="0" baseline="0" dirty="0">
              <a:solidFill>
                <a:srgbClr val="FFFFFF"/>
              </a:solidFill>
              <a:uFillTx/>
              <a:latin typeface="Calibri"/>
              <a:ea typeface=""/>
              <a:cs typeface=""/>
            </a:endParaRPr>
          </a:p>
        </p:txBody>
      </p:sp>
      <p:sp>
        <p:nvSpPr>
          <p:cNvPr id="10" name="Espace réservé de la date 9"/>
          <p:cNvSpPr>
            <a:spLocks noGrp="1"/>
          </p:cNvSpPr>
          <p:nvPr>
            <p:ph type="dt" sz="half" idx="10"/>
          </p:nvPr>
        </p:nvSpPr>
        <p:spPr/>
        <p:txBody>
          <a:bodyPr/>
          <a:lstStyle/>
          <a:p>
            <a:r>
              <a:rPr lang="fr-FR" smtClean="0"/>
              <a:t>18/06/2020</a:t>
            </a:r>
            <a:endParaRPr lang="fr-FR"/>
          </a:p>
        </p:txBody>
      </p:sp>
      <p:sp>
        <p:nvSpPr>
          <p:cNvPr id="11" name="Espace réservé du pied de page 10"/>
          <p:cNvSpPr>
            <a:spLocks noGrp="1"/>
          </p:cNvSpPr>
          <p:nvPr>
            <p:ph type="ftr" sz="quarter" idx="11"/>
          </p:nvPr>
        </p:nvSpPr>
        <p:spPr/>
        <p:txBody>
          <a:bodyPr/>
          <a:lstStyle/>
          <a:p>
            <a:r>
              <a:rPr lang="fr-FR" smtClean="0"/>
              <a:t>Année univercitaire 2019/2020</a:t>
            </a:r>
            <a:endParaRPr lang="fr-FR"/>
          </a:p>
        </p:txBody>
      </p:sp>
      <p:sp>
        <p:nvSpPr>
          <p:cNvPr id="12" name="Espace réservé du numéro de diapositive 11"/>
          <p:cNvSpPr>
            <a:spLocks noGrp="1"/>
          </p:cNvSpPr>
          <p:nvPr>
            <p:ph type="sldNum" sz="quarter" idx="12"/>
          </p:nvPr>
        </p:nvSpPr>
        <p:spPr/>
        <p:txBody>
          <a:bodyPr/>
          <a:lstStyle/>
          <a:p>
            <a:fld id="{83531409-94CA-4424-801B-ABA6591FEFF6}" type="slidenum">
              <a:rPr lang="fr-FR" smtClean="0"/>
              <a:t>9</a:t>
            </a:fld>
            <a:endParaRPr lang="fr-FR"/>
          </a:p>
        </p:txBody>
      </p:sp>
    </p:spTree>
    <p:extLst>
      <p:ext uri="{BB962C8B-B14F-4D97-AF65-F5344CB8AC3E}">
        <p14:creationId xmlns:p14="http://schemas.microsoft.com/office/powerpoint/2010/main" val="549508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941</TotalTime>
  <Words>761</Words>
  <Application>Microsoft Office PowerPoint</Application>
  <PresentationFormat>Grand écran</PresentationFormat>
  <Paragraphs>177</Paragraphs>
  <Slides>14</Slides>
  <Notes>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Arial</vt:lpstr>
      <vt:lpstr>Calibri</vt:lpstr>
      <vt:lpstr>Century</vt:lpstr>
      <vt:lpstr>Century Gothic</vt:lpstr>
      <vt:lpstr>Gabriola</vt:lpstr>
      <vt:lpstr>Gill Sans MT</vt:lpstr>
      <vt:lpstr>Times New Roman</vt:lpstr>
      <vt:lpstr>Wingdings 3</vt:lpstr>
      <vt:lpstr>Brin</vt:lpstr>
      <vt:lpstr>Présentation PowerPoint</vt:lpstr>
      <vt:lpstr>Plan:</vt:lpstr>
      <vt:lpstr>Introduction</vt:lpstr>
      <vt:lpstr>Présentation générale de projet </vt:lpstr>
      <vt:lpstr>La conception</vt:lpstr>
      <vt:lpstr>Diagramme de cas d’utilisation </vt:lpstr>
      <vt:lpstr>Diagramme de classe</vt:lpstr>
      <vt:lpstr>Langages, outils et technologies de développement</vt:lpstr>
      <vt:lpstr>La structure de projet </vt:lpstr>
      <vt:lpstr>Base de données </vt:lpstr>
      <vt:lpstr>Démonstration de l’application</vt:lpstr>
      <vt:lpstr>Conclusion et perspectives</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Khalid ZENNOU</dc:creator>
  <cp:lastModifiedBy>Khalid ZENNOU</cp:lastModifiedBy>
  <cp:revision>50</cp:revision>
  <dcterms:created xsi:type="dcterms:W3CDTF">2020-06-15T15:23:50Z</dcterms:created>
  <dcterms:modified xsi:type="dcterms:W3CDTF">2020-06-18T09:28:29Z</dcterms:modified>
</cp:coreProperties>
</file>