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serrat Bold" charset="1" panose="00000800000000000000"/>
      <p:regular r:id="rId20"/>
    </p:embeddedFont>
    <p:embeddedFont>
      <p:font typeface="Montserrat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1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72194" y="5179491"/>
            <a:ext cx="6883394" cy="6845849"/>
          </a:xfrm>
          <a:custGeom>
            <a:avLst/>
            <a:gdLst/>
            <a:ahLst/>
            <a:cxnLst/>
            <a:rect r="r" b="b" t="t" l="l"/>
            <a:pathLst>
              <a:path h="6845849" w="6883394">
                <a:moveTo>
                  <a:pt x="0" y="0"/>
                </a:moveTo>
                <a:lnTo>
                  <a:pt x="6883395" y="0"/>
                </a:lnTo>
                <a:lnTo>
                  <a:pt x="6883395" y="6845848"/>
                </a:lnTo>
                <a:lnTo>
                  <a:pt x="0" y="68458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53859" y="-2023390"/>
            <a:ext cx="6718842" cy="6756974"/>
          </a:xfrm>
          <a:custGeom>
            <a:avLst/>
            <a:gdLst/>
            <a:ahLst/>
            <a:cxnLst/>
            <a:rect r="r" b="b" t="t" l="l"/>
            <a:pathLst>
              <a:path h="6756974" w="6718842">
                <a:moveTo>
                  <a:pt x="0" y="0"/>
                </a:moveTo>
                <a:lnTo>
                  <a:pt x="6718842" y="0"/>
                </a:lnTo>
                <a:lnTo>
                  <a:pt x="6718842" y="6756974"/>
                </a:lnTo>
                <a:lnTo>
                  <a:pt x="0" y="6756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574519"/>
            <a:ext cx="18288000" cy="172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39"/>
              </a:lnSpc>
            </a:pPr>
            <a:r>
              <a:rPr lang="en-US" b="true" sz="10099">
                <a:solidFill>
                  <a:srgbClr val="5445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LAB05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5242790"/>
            <a:ext cx="18288000" cy="115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Nhóm 24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3570725">
            <a:off x="726695" y="6634640"/>
            <a:ext cx="4012164" cy="3980285"/>
          </a:xfrm>
          <a:custGeom>
            <a:avLst/>
            <a:gdLst/>
            <a:ahLst/>
            <a:cxnLst/>
            <a:rect r="r" b="b" t="t" l="l"/>
            <a:pathLst>
              <a:path h="3980285" w="4012164">
                <a:moveTo>
                  <a:pt x="0" y="0"/>
                </a:moveTo>
                <a:lnTo>
                  <a:pt x="4012164" y="0"/>
                </a:lnTo>
                <a:lnTo>
                  <a:pt x="4012164" y="3980285"/>
                </a:lnTo>
                <a:lnTo>
                  <a:pt x="0" y="3980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72309">
            <a:off x="-1240943" y="5631378"/>
            <a:ext cx="3419424" cy="4061951"/>
          </a:xfrm>
          <a:custGeom>
            <a:avLst/>
            <a:gdLst/>
            <a:ahLst/>
            <a:cxnLst/>
            <a:rect r="r" b="b" t="t" l="l"/>
            <a:pathLst>
              <a:path h="4061951" w="3419424">
                <a:moveTo>
                  <a:pt x="0" y="0"/>
                </a:moveTo>
                <a:lnTo>
                  <a:pt x="3419424" y="0"/>
                </a:lnTo>
                <a:lnTo>
                  <a:pt x="3419424" y="4061951"/>
                </a:lnTo>
                <a:lnTo>
                  <a:pt x="0" y="40619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593787" y="5179491"/>
            <a:ext cx="9013096" cy="196649"/>
          </a:xfrm>
          <a:custGeom>
            <a:avLst/>
            <a:gdLst/>
            <a:ahLst/>
            <a:cxnLst/>
            <a:rect r="r" b="b" t="t" l="l"/>
            <a:pathLst>
              <a:path h="196649" w="9013096">
                <a:moveTo>
                  <a:pt x="0" y="0"/>
                </a:moveTo>
                <a:lnTo>
                  <a:pt x="9013096" y="0"/>
                </a:lnTo>
                <a:lnTo>
                  <a:pt x="9013096" y="196649"/>
                </a:lnTo>
                <a:lnTo>
                  <a:pt x="0" y="1966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78124">
            <a:off x="328169" y="6718630"/>
            <a:ext cx="3030879" cy="3006797"/>
          </a:xfrm>
          <a:custGeom>
            <a:avLst/>
            <a:gdLst/>
            <a:ahLst/>
            <a:cxnLst/>
            <a:rect r="r" b="b" t="t" l="l"/>
            <a:pathLst>
              <a:path h="3006797" w="3030879">
                <a:moveTo>
                  <a:pt x="0" y="0"/>
                </a:moveTo>
                <a:lnTo>
                  <a:pt x="3030879" y="0"/>
                </a:lnTo>
                <a:lnTo>
                  <a:pt x="3030879" y="3006797"/>
                </a:lnTo>
                <a:lnTo>
                  <a:pt x="0" y="300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8461" y="5572478"/>
            <a:ext cx="5483583" cy="5453673"/>
          </a:xfrm>
          <a:custGeom>
            <a:avLst/>
            <a:gdLst/>
            <a:ahLst/>
            <a:cxnLst/>
            <a:rect r="r" b="b" t="t" l="l"/>
            <a:pathLst>
              <a:path h="5453673" w="5483583">
                <a:moveTo>
                  <a:pt x="0" y="0"/>
                </a:moveTo>
                <a:lnTo>
                  <a:pt x="5483583" y="0"/>
                </a:lnTo>
                <a:lnTo>
                  <a:pt x="5483583" y="5453672"/>
                </a:lnTo>
                <a:lnTo>
                  <a:pt x="0" y="5453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2309">
            <a:off x="-876885" y="450723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95150" y="-1157761"/>
            <a:ext cx="14417813" cy="3086100"/>
            <a:chOff x="0" y="0"/>
            <a:chExt cx="379728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7284" cy="812800"/>
            </a:xfrm>
            <a:custGeom>
              <a:avLst/>
              <a:gdLst/>
              <a:ahLst/>
              <a:cxnLst/>
              <a:rect r="r" b="b" t="t" l="l"/>
              <a:pathLst>
                <a:path h="812800" w="3797284">
                  <a:moveTo>
                    <a:pt x="23627" y="0"/>
                  </a:moveTo>
                  <a:lnTo>
                    <a:pt x="3773658" y="0"/>
                  </a:lnTo>
                  <a:cubicBezTo>
                    <a:pt x="3779924" y="0"/>
                    <a:pt x="3785933" y="2489"/>
                    <a:pt x="3790364" y="6920"/>
                  </a:cubicBezTo>
                  <a:cubicBezTo>
                    <a:pt x="3794795" y="11351"/>
                    <a:pt x="3797284" y="17360"/>
                    <a:pt x="3797284" y="23627"/>
                  </a:cubicBezTo>
                  <a:lnTo>
                    <a:pt x="3797284" y="789173"/>
                  </a:lnTo>
                  <a:cubicBezTo>
                    <a:pt x="3797284" y="795440"/>
                    <a:pt x="3794795" y="801449"/>
                    <a:pt x="3790364" y="805880"/>
                  </a:cubicBezTo>
                  <a:cubicBezTo>
                    <a:pt x="3785933" y="810311"/>
                    <a:pt x="3779924" y="812800"/>
                    <a:pt x="3773658" y="812800"/>
                  </a:cubicBezTo>
                  <a:lnTo>
                    <a:pt x="23627" y="812800"/>
                  </a:lnTo>
                  <a:cubicBezTo>
                    <a:pt x="17360" y="812800"/>
                    <a:pt x="11351" y="810311"/>
                    <a:pt x="6920" y="805880"/>
                  </a:cubicBezTo>
                  <a:cubicBezTo>
                    <a:pt x="2489" y="801449"/>
                    <a:pt x="0" y="795440"/>
                    <a:pt x="0" y="789173"/>
                  </a:cubicBezTo>
                  <a:lnTo>
                    <a:pt x="0" y="23627"/>
                  </a:lnTo>
                  <a:cubicBezTo>
                    <a:pt x="0" y="17360"/>
                    <a:pt x="2489" y="11351"/>
                    <a:pt x="6920" y="6920"/>
                  </a:cubicBezTo>
                  <a:cubicBezTo>
                    <a:pt x="11351" y="2489"/>
                    <a:pt x="17360" y="0"/>
                    <a:pt x="23627" y="0"/>
                  </a:cubicBezTo>
                  <a:close/>
                </a:path>
              </a:pathLst>
            </a:custGeom>
            <a:solidFill>
              <a:srgbClr val="544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72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502672" y="3656012"/>
            <a:ext cx="6026913" cy="6073633"/>
          </a:xfrm>
          <a:custGeom>
            <a:avLst/>
            <a:gdLst/>
            <a:ahLst/>
            <a:cxnLst/>
            <a:rect r="r" b="b" t="t" l="l"/>
            <a:pathLst>
              <a:path h="6073633" w="6026913">
                <a:moveTo>
                  <a:pt x="0" y="0"/>
                </a:moveTo>
                <a:lnTo>
                  <a:pt x="6026913" y="0"/>
                </a:lnTo>
                <a:lnTo>
                  <a:pt x="6026913" y="6073633"/>
                </a:lnTo>
                <a:lnTo>
                  <a:pt x="0" y="60736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66477" y="3656012"/>
            <a:ext cx="5814375" cy="6067581"/>
          </a:xfrm>
          <a:custGeom>
            <a:avLst/>
            <a:gdLst/>
            <a:ahLst/>
            <a:cxnLst/>
            <a:rect r="r" b="b" t="t" l="l"/>
            <a:pathLst>
              <a:path h="6067581" w="5814375">
                <a:moveTo>
                  <a:pt x="0" y="0"/>
                </a:moveTo>
                <a:lnTo>
                  <a:pt x="5814375" y="0"/>
                </a:lnTo>
                <a:lnTo>
                  <a:pt x="5814375" y="6067581"/>
                </a:lnTo>
                <a:lnTo>
                  <a:pt x="0" y="60675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344488"/>
            <a:ext cx="18288000" cy="695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b="true" sz="4100">
                <a:solidFill>
                  <a:srgbClr val="F8F7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HILL CLIMBING SEARCH WITH RANDOM RESTARTS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449512"/>
            <a:ext cx="162306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Task 4: Hill Climbing Search with Random Restarts [10 Points]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78124">
            <a:off x="328169" y="6718630"/>
            <a:ext cx="3030879" cy="3006797"/>
          </a:xfrm>
          <a:custGeom>
            <a:avLst/>
            <a:gdLst/>
            <a:ahLst/>
            <a:cxnLst/>
            <a:rect r="r" b="b" t="t" l="l"/>
            <a:pathLst>
              <a:path h="3006797" w="3030879">
                <a:moveTo>
                  <a:pt x="0" y="0"/>
                </a:moveTo>
                <a:lnTo>
                  <a:pt x="3030879" y="0"/>
                </a:lnTo>
                <a:lnTo>
                  <a:pt x="3030879" y="3006797"/>
                </a:lnTo>
                <a:lnTo>
                  <a:pt x="0" y="300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8461" y="5572478"/>
            <a:ext cx="5483583" cy="5453673"/>
          </a:xfrm>
          <a:custGeom>
            <a:avLst/>
            <a:gdLst/>
            <a:ahLst/>
            <a:cxnLst/>
            <a:rect r="r" b="b" t="t" l="l"/>
            <a:pathLst>
              <a:path h="5453673" w="5483583">
                <a:moveTo>
                  <a:pt x="0" y="0"/>
                </a:moveTo>
                <a:lnTo>
                  <a:pt x="5483583" y="0"/>
                </a:lnTo>
                <a:lnTo>
                  <a:pt x="5483583" y="5453672"/>
                </a:lnTo>
                <a:lnTo>
                  <a:pt x="0" y="5453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2309">
            <a:off x="-876885" y="450723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95150" y="-1157761"/>
            <a:ext cx="14417813" cy="3086100"/>
            <a:chOff x="0" y="0"/>
            <a:chExt cx="379728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7284" cy="812800"/>
            </a:xfrm>
            <a:custGeom>
              <a:avLst/>
              <a:gdLst/>
              <a:ahLst/>
              <a:cxnLst/>
              <a:rect r="r" b="b" t="t" l="l"/>
              <a:pathLst>
                <a:path h="812800" w="3797284">
                  <a:moveTo>
                    <a:pt x="23627" y="0"/>
                  </a:moveTo>
                  <a:lnTo>
                    <a:pt x="3773658" y="0"/>
                  </a:lnTo>
                  <a:cubicBezTo>
                    <a:pt x="3779924" y="0"/>
                    <a:pt x="3785933" y="2489"/>
                    <a:pt x="3790364" y="6920"/>
                  </a:cubicBezTo>
                  <a:cubicBezTo>
                    <a:pt x="3794795" y="11351"/>
                    <a:pt x="3797284" y="17360"/>
                    <a:pt x="3797284" y="23627"/>
                  </a:cubicBezTo>
                  <a:lnTo>
                    <a:pt x="3797284" y="789173"/>
                  </a:lnTo>
                  <a:cubicBezTo>
                    <a:pt x="3797284" y="795440"/>
                    <a:pt x="3794795" y="801449"/>
                    <a:pt x="3790364" y="805880"/>
                  </a:cubicBezTo>
                  <a:cubicBezTo>
                    <a:pt x="3785933" y="810311"/>
                    <a:pt x="3779924" y="812800"/>
                    <a:pt x="3773658" y="812800"/>
                  </a:cubicBezTo>
                  <a:lnTo>
                    <a:pt x="23627" y="812800"/>
                  </a:lnTo>
                  <a:cubicBezTo>
                    <a:pt x="17360" y="812800"/>
                    <a:pt x="11351" y="810311"/>
                    <a:pt x="6920" y="805880"/>
                  </a:cubicBezTo>
                  <a:cubicBezTo>
                    <a:pt x="2489" y="801449"/>
                    <a:pt x="0" y="795440"/>
                    <a:pt x="0" y="789173"/>
                  </a:cubicBezTo>
                  <a:lnTo>
                    <a:pt x="0" y="23627"/>
                  </a:lnTo>
                  <a:cubicBezTo>
                    <a:pt x="0" y="17360"/>
                    <a:pt x="2489" y="11351"/>
                    <a:pt x="6920" y="6920"/>
                  </a:cubicBezTo>
                  <a:cubicBezTo>
                    <a:pt x="11351" y="2489"/>
                    <a:pt x="17360" y="0"/>
                    <a:pt x="23627" y="0"/>
                  </a:cubicBezTo>
                  <a:close/>
                </a:path>
              </a:pathLst>
            </a:custGeom>
            <a:solidFill>
              <a:srgbClr val="544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72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599598" y="3462965"/>
            <a:ext cx="5704070" cy="6099674"/>
          </a:xfrm>
          <a:custGeom>
            <a:avLst/>
            <a:gdLst/>
            <a:ahLst/>
            <a:cxnLst/>
            <a:rect r="r" b="b" t="t" l="l"/>
            <a:pathLst>
              <a:path h="6099674" w="5704070">
                <a:moveTo>
                  <a:pt x="0" y="0"/>
                </a:moveTo>
                <a:lnTo>
                  <a:pt x="5704070" y="0"/>
                </a:lnTo>
                <a:lnTo>
                  <a:pt x="5704070" y="6099674"/>
                </a:lnTo>
                <a:lnTo>
                  <a:pt x="0" y="60996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3497008"/>
            <a:ext cx="6180294" cy="6135249"/>
          </a:xfrm>
          <a:custGeom>
            <a:avLst/>
            <a:gdLst/>
            <a:ahLst/>
            <a:cxnLst/>
            <a:rect r="r" b="b" t="t" l="l"/>
            <a:pathLst>
              <a:path h="6135249" w="6180294">
                <a:moveTo>
                  <a:pt x="0" y="0"/>
                </a:moveTo>
                <a:lnTo>
                  <a:pt x="6180294" y="0"/>
                </a:lnTo>
                <a:lnTo>
                  <a:pt x="6180294" y="6135248"/>
                </a:lnTo>
                <a:lnTo>
                  <a:pt x="0" y="61352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268288"/>
            <a:ext cx="1828800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F8F7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SIMULATED ANNEALING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449512"/>
            <a:ext cx="162306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Task 5: Simulated Annealing [10 Points]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78124">
            <a:off x="328169" y="6718630"/>
            <a:ext cx="3030879" cy="3006797"/>
          </a:xfrm>
          <a:custGeom>
            <a:avLst/>
            <a:gdLst/>
            <a:ahLst/>
            <a:cxnLst/>
            <a:rect r="r" b="b" t="t" l="l"/>
            <a:pathLst>
              <a:path h="3006797" w="3030879">
                <a:moveTo>
                  <a:pt x="0" y="0"/>
                </a:moveTo>
                <a:lnTo>
                  <a:pt x="3030879" y="0"/>
                </a:lnTo>
                <a:lnTo>
                  <a:pt x="3030879" y="3006797"/>
                </a:lnTo>
                <a:lnTo>
                  <a:pt x="0" y="300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8461" y="5572478"/>
            <a:ext cx="5483583" cy="5453673"/>
          </a:xfrm>
          <a:custGeom>
            <a:avLst/>
            <a:gdLst/>
            <a:ahLst/>
            <a:cxnLst/>
            <a:rect r="r" b="b" t="t" l="l"/>
            <a:pathLst>
              <a:path h="5453673" w="5483583">
                <a:moveTo>
                  <a:pt x="0" y="0"/>
                </a:moveTo>
                <a:lnTo>
                  <a:pt x="5483583" y="0"/>
                </a:lnTo>
                <a:lnTo>
                  <a:pt x="5483583" y="5453672"/>
                </a:lnTo>
                <a:lnTo>
                  <a:pt x="0" y="5453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2309">
            <a:off x="-876885" y="450723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95150" y="-1157761"/>
            <a:ext cx="14417813" cy="3086100"/>
            <a:chOff x="0" y="0"/>
            <a:chExt cx="379728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7284" cy="812800"/>
            </a:xfrm>
            <a:custGeom>
              <a:avLst/>
              <a:gdLst/>
              <a:ahLst/>
              <a:cxnLst/>
              <a:rect r="r" b="b" t="t" l="l"/>
              <a:pathLst>
                <a:path h="812800" w="3797284">
                  <a:moveTo>
                    <a:pt x="23627" y="0"/>
                  </a:moveTo>
                  <a:lnTo>
                    <a:pt x="3773658" y="0"/>
                  </a:lnTo>
                  <a:cubicBezTo>
                    <a:pt x="3779924" y="0"/>
                    <a:pt x="3785933" y="2489"/>
                    <a:pt x="3790364" y="6920"/>
                  </a:cubicBezTo>
                  <a:cubicBezTo>
                    <a:pt x="3794795" y="11351"/>
                    <a:pt x="3797284" y="17360"/>
                    <a:pt x="3797284" y="23627"/>
                  </a:cubicBezTo>
                  <a:lnTo>
                    <a:pt x="3797284" y="789173"/>
                  </a:lnTo>
                  <a:cubicBezTo>
                    <a:pt x="3797284" y="795440"/>
                    <a:pt x="3794795" y="801449"/>
                    <a:pt x="3790364" y="805880"/>
                  </a:cubicBezTo>
                  <a:cubicBezTo>
                    <a:pt x="3785933" y="810311"/>
                    <a:pt x="3779924" y="812800"/>
                    <a:pt x="3773658" y="812800"/>
                  </a:cubicBezTo>
                  <a:lnTo>
                    <a:pt x="23627" y="812800"/>
                  </a:lnTo>
                  <a:cubicBezTo>
                    <a:pt x="17360" y="812800"/>
                    <a:pt x="11351" y="810311"/>
                    <a:pt x="6920" y="805880"/>
                  </a:cubicBezTo>
                  <a:cubicBezTo>
                    <a:pt x="2489" y="801449"/>
                    <a:pt x="0" y="795440"/>
                    <a:pt x="0" y="789173"/>
                  </a:cubicBezTo>
                  <a:lnTo>
                    <a:pt x="0" y="23627"/>
                  </a:lnTo>
                  <a:cubicBezTo>
                    <a:pt x="0" y="17360"/>
                    <a:pt x="2489" y="11351"/>
                    <a:pt x="6920" y="6920"/>
                  </a:cubicBezTo>
                  <a:cubicBezTo>
                    <a:pt x="11351" y="2489"/>
                    <a:pt x="17360" y="0"/>
                    <a:pt x="23627" y="0"/>
                  </a:cubicBezTo>
                  <a:close/>
                </a:path>
              </a:pathLst>
            </a:custGeom>
            <a:solidFill>
              <a:srgbClr val="544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72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14321" y="3656012"/>
            <a:ext cx="14459357" cy="4838774"/>
          </a:xfrm>
          <a:custGeom>
            <a:avLst/>
            <a:gdLst/>
            <a:ahLst/>
            <a:cxnLst/>
            <a:rect r="r" b="b" t="t" l="l"/>
            <a:pathLst>
              <a:path h="4838774" w="14459357">
                <a:moveTo>
                  <a:pt x="0" y="0"/>
                </a:moveTo>
                <a:lnTo>
                  <a:pt x="14459358" y="0"/>
                </a:lnTo>
                <a:lnTo>
                  <a:pt x="14459358" y="4838774"/>
                </a:lnTo>
                <a:lnTo>
                  <a:pt x="0" y="48387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85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306388"/>
            <a:ext cx="18288000" cy="1028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F8F7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ALGORITHM BEHAVIOR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449512"/>
            <a:ext cx="162306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Task 6: Algorithm Behavior Analysis [20 Points]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78124">
            <a:off x="328169" y="6718630"/>
            <a:ext cx="3030879" cy="3006797"/>
          </a:xfrm>
          <a:custGeom>
            <a:avLst/>
            <a:gdLst/>
            <a:ahLst/>
            <a:cxnLst/>
            <a:rect r="r" b="b" t="t" l="l"/>
            <a:pathLst>
              <a:path h="3006797" w="3030879">
                <a:moveTo>
                  <a:pt x="0" y="0"/>
                </a:moveTo>
                <a:lnTo>
                  <a:pt x="3030879" y="0"/>
                </a:lnTo>
                <a:lnTo>
                  <a:pt x="3030879" y="3006797"/>
                </a:lnTo>
                <a:lnTo>
                  <a:pt x="0" y="300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8461" y="5572478"/>
            <a:ext cx="5483583" cy="5453673"/>
          </a:xfrm>
          <a:custGeom>
            <a:avLst/>
            <a:gdLst/>
            <a:ahLst/>
            <a:cxnLst/>
            <a:rect r="r" b="b" t="t" l="l"/>
            <a:pathLst>
              <a:path h="5453673" w="5483583">
                <a:moveTo>
                  <a:pt x="0" y="0"/>
                </a:moveTo>
                <a:lnTo>
                  <a:pt x="5483583" y="0"/>
                </a:lnTo>
                <a:lnTo>
                  <a:pt x="5483583" y="5453672"/>
                </a:lnTo>
                <a:lnTo>
                  <a:pt x="0" y="5453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2309">
            <a:off x="-876885" y="450723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95150" y="-1157761"/>
            <a:ext cx="14417813" cy="3086100"/>
            <a:chOff x="0" y="0"/>
            <a:chExt cx="379728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7284" cy="812800"/>
            </a:xfrm>
            <a:custGeom>
              <a:avLst/>
              <a:gdLst/>
              <a:ahLst/>
              <a:cxnLst/>
              <a:rect r="r" b="b" t="t" l="l"/>
              <a:pathLst>
                <a:path h="812800" w="3797284">
                  <a:moveTo>
                    <a:pt x="23627" y="0"/>
                  </a:moveTo>
                  <a:lnTo>
                    <a:pt x="3773658" y="0"/>
                  </a:lnTo>
                  <a:cubicBezTo>
                    <a:pt x="3779924" y="0"/>
                    <a:pt x="3785933" y="2489"/>
                    <a:pt x="3790364" y="6920"/>
                  </a:cubicBezTo>
                  <a:cubicBezTo>
                    <a:pt x="3794795" y="11351"/>
                    <a:pt x="3797284" y="17360"/>
                    <a:pt x="3797284" y="23627"/>
                  </a:cubicBezTo>
                  <a:lnTo>
                    <a:pt x="3797284" y="789173"/>
                  </a:lnTo>
                  <a:cubicBezTo>
                    <a:pt x="3797284" y="795440"/>
                    <a:pt x="3794795" y="801449"/>
                    <a:pt x="3790364" y="805880"/>
                  </a:cubicBezTo>
                  <a:cubicBezTo>
                    <a:pt x="3785933" y="810311"/>
                    <a:pt x="3779924" y="812800"/>
                    <a:pt x="3773658" y="812800"/>
                  </a:cubicBezTo>
                  <a:lnTo>
                    <a:pt x="23627" y="812800"/>
                  </a:lnTo>
                  <a:cubicBezTo>
                    <a:pt x="17360" y="812800"/>
                    <a:pt x="11351" y="810311"/>
                    <a:pt x="6920" y="805880"/>
                  </a:cubicBezTo>
                  <a:cubicBezTo>
                    <a:pt x="2489" y="801449"/>
                    <a:pt x="0" y="795440"/>
                    <a:pt x="0" y="789173"/>
                  </a:cubicBezTo>
                  <a:lnTo>
                    <a:pt x="0" y="23627"/>
                  </a:lnTo>
                  <a:cubicBezTo>
                    <a:pt x="0" y="17360"/>
                    <a:pt x="2489" y="11351"/>
                    <a:pt x="6920" y="6920"/>
                  </a:cubicBezTo>
                  <a:cubicBezTo>
                    <a:pt x="11351" y="2489"/>
                    <a:pt x="17360" y="0"/>
                    <a:pt x="23627" y="0"/>
                  </a:cubicBezTo>
                  <a:close/>
                </a:path>
              </a:pathLst>
            </a:custGeom>
            <a:solidFill>
              <a:srgbClr val="544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72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040142" y="3554960"/>
            <a:ext cx="6207717" cy="5703340"/>
          </a:xfrm>
          <a:custGeom>
            <a:avLst/>
            <a:gdLst/>
            <a:ahLst/>
            <a:cxnLst/>
            <a:rect r="r" b="b" t="t" l="l"/>
            <a:pathLst>
              <a:path h="5703340" w="6207717">
                <a:moveTo>
                  <a:pt x="0" y="0"/>
                </a:moveTo>
                <a:lnTo>
                  <a:pt x="6207716" y="0"/>
                </a:lnTo>
                <a:lnTo>
                  <a:pt x="6207716" y="5703340"/>
                </a:lnTo>
                <a:lnTo>
                  <a:pt x="0" y="57033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287338"/>
            <a:ext cx="18288000" cy="1226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7200">
                <a:solidFill>
                  <a:srgbClr val="F8F7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ALGORITHM CONVEGENCE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449512"/>
            <a:ext cx="162306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5445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Algorithm Convegence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78124">
            <a:off x="328169" y="6718630"/>
            <a:ext cx="3030879" cy="3006797"/>
          </a:xfrm>
          <a:custGeom>
            <a:avLst/>
            <a:gdLst/>
            <a:ahLst/>
            <a:cxnLst/>
            <a:rect r="r" b="b" t="t" l="l"/>
            <a:pathLst>
              <a:path h="3006797" w="3030879">
                <a:moveTo>
                  <a:pt x="0" y="0"/>
                </a:moveTo>
                <a:lnTo>
                  <a:pt x="3030879" y="0"/>
                </a:lnTo>
                <a:lnTo>
                  <a:pt x="3030879" y="3006797"/>
                </a:lnTo>
                <a:lnTo>
                  <a:pt x="0" y="300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8461" y="5572478"/>
            <a:ext cx="5483583" cy="5453673"/>
          </a:xfrm>
          <a:custGeom>
            <a:avLst/>
            <a:gdLst/>
            <a:ahLst/>
            <a:cxnLst/>
            <a:rect r="r" b="b" t="t" l="l"/>
            <a:pathLst>
              <a:path h="5453673" w="5483583">
                <a:moveTo>
                  <a:pt x="0" y="0"/>
                </a:moveTo>
                <a:lnTo>
                  <a:pt x="5483583" y="0"/>
                </a:lnTo>
                <a:lnTo>
                  <a:pt x="5483583" y="5453672"/>
                </a:lnTo>
                <a:lnTo>
                  <a:pt x="0" y="5453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2309">
            <a:off x="-876885" y="450723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95150" y="-1157761"/>
            <a:ext cx="14417813" cy="3086100"/>
            <a:chOff x="0" y="0"/>
            <a:chExt cx="379728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7284" cy="812800"/>
            </a:xfrm>
            <a:custGeom>
              <a:avLst/>
              <a:gdLst/>
              <a:ahLst/>
              <a:cxnLst/>
              <a:rect r="r" b="b" t="t" l="l"/>
              <a:pathLst>
                <a:path h="812800" w="3797284">
                  <a:moveTo>
                    <a:pt x="23627" y="0"/>
                  </a:moveTo>
                  <a:lnTo>
                    <a:pt x="3773658" y="0"/>
                  </a:lnTo>
                  <a:cubicBezTo>
                    <a:pt x="3779924" y="0"/>
                    <a:pt x="3785933" y="2489"/>
                    <a:pt x="3790364" y="6920"/>
                  </a:cubicBezTo>
                  <a:cubicBezTo>
                    <a:pt x="3794795" y="11351"/>
                    <a:pt x="3797284" y="17360"/>
                    <a:pt x="3797284" y="23627"/>
                  </a:cubicBezTo>
                  <a:lnTo>
                    <a:pt x="3797284" y="789173"/>
                  </a:lnTo>
                  <a:cubicBezTo>
                    <a:pt x="3797284" y="795440"/>
                    <a:pt x="3794795" y="801449"/>
                    <a:pt x="3790364" y="805880"/>
                  </a:cubicBezTo>
                  <a:cubicBezTo>
                    <a:pt x="3785933" y="810311"/>
                    <a:pt x="3779924" y="812800"/>
                    <a:pt x="3773658" y="812800"/>
                  </a:cubicBezTo>
                  <a:lnTo>
                    <a:pt x="23627" y="812800"/>
                  </a:lnTo>
                  <a:cubicBezTo>
                    <a:pt x="17360" y="812800"/>
                    <a:pt x="11351" y="810311"/>
                    <a:pt x="6920" y="805880"/>
                  </a:cubicBezTo>
                  <a:cubicBezTo>
                    <a:pt x="2489" y="801449"/>
                    <a:pt x="0" y="795440"/>
                    <a:pt x="0" y="789173"/>
                  </a:cubicBezTo>
                  <a:lnTo>
                    <a:pt x="0" y="23627"/>
                  </a:lnTo>
                  <a:cubicBezTo>
                    <a:pt x="0" y="17360"/>
                    <a:pt x="2489" y="11351"/>
                    <a:pt x="6920" y="6920"/>
                  </a:cubicBezTo>
                  <a:cubicBezTo>
                    <a:pt x="11351" y="2489"/>
                    <a:pt x="17360" y="0"/>
                    <a:pt x="23627" y="0"/>
                  </a:cubicBezTo>
                  <a:close/>
                </a:path>
              </a:pathLst>
            </a:custGeom>
            <a:solidFill>
              <a:srgbClr val="544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72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088694" y="3317277"/>
            <a:ext cx="8110612" cy="5941023"/>
          </a:xfrm>
          <a:custGeom>
            <a:avLst/>
            <a:gdLst/>
            <a:ahLst/>
            <a:cxnLst/>
            <a:rect r="r" b="b" t="t" l="l"/>
            <a:pathLst>
              <a:path h="5941023" w="8110612">
                <a:moveTo>
                  <a:pt x="0" y="0"/>
                </a:moveTo>
                <a:lnTo>
                  <a:pt x="8110612" y="0"/>
                </a:lnTo>
                <a:lnTo>
                  <a:pt x="8110612" y="5941023"/>
                </a:lnTo>
                <a:lnTo>
                  <a:pt x="0" y="59410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277813"/>
            <a:ext cx="18288000" cy="1203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>
                <a:solidFill>
                  <a:srgbClr val="F8F7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SIZE SCALABILITY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449512"/>
            <a:ext cx="162306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5445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Size Scalability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72194" y="5179491"/>
            <a:ext cx="6883394" cy="6845849"/>
          </a:xfrm>
          <a:custGeom>
            <a:avLst/>
            <a:gdLst/>
            <a:ahLst/>
            <a:cxnLst/>
            <a:rect r="r" b="b" t="t" l="l"/>
            <a:pathLst>
              <a:path h="6845849" w="6883394">
                <a:moveTo>
                  <a:pt x="0" y="0"/>
                </a:moveTo>
                <a:lnTo>
                  <a:pt x="6883395" y="0"/>
                </a:lnTo>
                <a:lnTo>
                  <a:pt x="6883395" y="6845848"/>
                </a:lnTo>
                <a:lnTo>
                  <a:pt x="0" y="68458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53859" y="-2023390"/>
            <a:ext cx="6718842" cy="6756974"/>
          </a:xfrm>
          <a:custGeom>
            <a:avLst/>
            <a:gdLst/>
            <a:ahLst/>
            <a:cxnLst/>
            <a:rect r="r" b="b" t="t" l="l"/>
            <a:pathLst>
              <a:path h="6756974" w="6718842">
                <a:moveTo>
                  <a:pt x="0" y="0"/>
                </a:moveTo>
                <a:lnTo>
                  <a:pt x="6718842" y="0"/>
                </a:lnTo>
                <a:lnTo>
                  <a:pt x="6718842" y="6756974"/>
                </a:lnTo>
                <a:lnTo>
                  <a:pt x="0" y="6756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403600"/>
            <a:ext cx="18288000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5445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I. SOLVING THE N-QUEENS PROBLEM</a:t>
            </a:r>
          </a:p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5445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USING LOCAL SEARCH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3570725">
            <a:off x="726695" y="6634640"/>
            <a:ext cx="4012164" cy="3980285"/>
          </a:xfrm>
          <a:custGeom>
            <a:avLst/>
            <a:gdLst/>
            <a:ahLst/>
            <a:cxnLst/>
            <a:rect r="r" b="b" t="t" l="l"/>
            <a:pathLst>
              <a:path h="3980285" w="4012164">
                <a:moveTo>
                  <a:pt x="0" y="0"/>
                </a:moveTo>
                <a:lnTo>
                  <a:pt x="4012164" y="0"/>
                </a:lnTo>
                <a:lnTo>
                  <a:pt x="4012164" y="3980285"/>
                </a:lnTo>
                <a:lnTo>
                  <a:pt x="0" y="3980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72309">
            <a:off x="-1240943" y="5631378"/>
            <a:ext cx="3419424" cy="4061951"/>
          </a:xfrm>
          <a:custGeom>
            <a:avLst/>
            <a:gdLst/>
            <a:ahLst/>
            <a:cxnLst/>
            <a:rect r="r" b="b" t="t" l="l"/>
            <a:pathLst>
              <a:path h="4061951" w="3419424">
                <a:moveTo>
                  <a:pt x="0" y="0"/>
                </a:moveTo>
                <a:lnTo>
                  <a:pt x="3419424" y="0"/>
                </a:lnTo>
                <a:lnTo>
                  <a:pt x="3419424" y="4061951"/>
                </a:lnTo>
                <a:lnTo>
                  <a:pt x="0" y="40619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93787" y="5179491"/>
            <a:ext cx="9013096" cy="196649"/>
          </a:xfrm>
          <a:custGeom>
            <a:avLst/>
            <a:gdLst/>
            <a:ahLst/>
            <a:cxnLst/>
            <a:rect r="r" b="b" t="t" l="l"/>
            <a:pathLst>
              <a:path h="196649" w="9013096">
                <a:moveTo>
                  <a:pt x="0" y="0"/>
                </a:moveTo>
                <a:lnTo>
                  <a:pt x="9013096" y="0"/>
                </a:lnTo>
                <a:lnTo>
                  <a:pt x="9013096" y="196649"/>
                </a:lnTo>
                <a:lnTo>
                  <a:pt x="0" y="19664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78124">
            <a:off x="328169" y="6718630"/>
            <a:ext cx="3030879" cy="3006797"/>
          </a:xfrm>
          <a:custGeom>
            <a:avLst/>
            <a:gdLst/>
            <a:ahLst/>
            <a:cxnLst/>
            <a:rect r="r" b="b" t="t" l="l"/>
            <a:pathLst>
              <a:path h="3006797" w="3030879">
                <a:moveTo>
                  <a:pt x="0" y="0"/>
                </a:moveTo>
                <a:lnTo>
                  <a:pt x="3030879" y="0"/>
                </a:lnTo>
                <a:lnTo>
                  <a:pt x="3030879" y="3006797"/>
                </a:lnTo>
                <a:lnTo>
                  <a:pt x="0" y="300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8461" y="5572478"/>
            <a:ext cx="5483583" cy="5453673"/>
          </a:xfrm>
          <a:custGeom>
            <a:avLst/>
            <a:gdLst/>
            <a:ahLst/>
            <a:cxnLst/>
            <a:rect r="r" b="b" t="t" l="l"/>
            <a:pathLst>
              <a:path h="5453673" w="5483583">
                <a:moveTo>
                  <a:pt x="0" y="0"/>
                </a:moveTo>
                <a:lnTo>
                  <a:pt x="5483583" y="0"/>
                </a:lnTo>
                <a:lnTo>
                  <a:pt x="5483583" y="5453672"/>
                </a:lnTo>
                <a:lnTo>
                  <a:pt x="0" y="5453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2309">
            <a:off x="-876885" y="450723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95150" y="-1157761"/>
            <a:ext cx="14417813" cy="3086100"/>
            <a:chOff x="0" y="0"/>
            <a:chExt cx="379728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7284" cy="812800"/>
            </a:xfrm>
            <a:custGeom>
              <a:avLst/>
              <a:gdLst/>
              <a:ahLst/>
              <a:cxnLst/>
              <a:rect r="r" b="b" t="t" l="l"/>
              <a:pathLst>
                <a:path h="812800" w="3797284">
                  <a:moveTo>
                    <a:pt x="23627" y="0"/>
                  </a:moveTo>
                  <a:lnTo>
                    <a:pt x="3773658" y="0"/>
                  </a:lnTo>
                  <a:cubicBezTo>
                    <a:pt x="3779924" y="0"/>
                    <a:pt x="3785933" y="2489"/>
                    <a:pt x="3790364" y="6920"/>
                  </a:cubicBezTo>
                  <a:cubicBezTo>
                    <a:pt x="3794795" y="11351"/>
                    <a:pt x="3797284" y="17360"/>
                    <a:pt x="3797284" y="23627"/>
                  </a:cubicBezTo>
                  <a:lnTo>
                    <a:pt x="3797284" y="789173"/>
                  </a:lnTo>
                  <a:cubicBezTo>
                    <a:pt x="3797284" y="795440"/>
                    <a:pt x="3794795" y="801449"/>
                    <a:pt x="3790364" y="805880"/>
                  </a:cubicBezTo>
                  <a:cubicBezTo>
                    <a:pt x="3785933" y="810311"/>
                    <a:pt x="3779924" y="812800"/>
                    <a:pt x="3773658" y="812800"/>
                  </a:cubicBezTo>
                  <a:lnTo>
                    <a:pt x="23627" y="812800"/>
                  </a:lnTo>
                  <a:cubicBezTo>
                    <a:pt x="17360" y="812800"/>
                    <a:pt x="11351" y="810311"/>
                    <a:pt x="6920" y="805880"/>
                  </a:cubicBezTo>
                  <a:cubicBezTo>
                    <a:pt x="2489" y="801449"/>
                    <a:pt x="0" y="795440"/>
                    <a:pt x="0" y="789173"/>
                  </a:cubicBezTo>
                  <a:lnTo>
                    <a:pt x="0" y="23627"/>
                  </a:lnTo>
                  <a:cubicBezTo>
                    <a:pt x="0" y="17360"/>
                    <a:pt x="2489" y="11351"/>
                    <a:pt x="6920" y="6920"/>
                  </a:cubicBezTo>
                  <a:cubicBezTo>
                    <a:pt x="11351" y="2489"/>
                    <a:pt x="17360" y="0"/>
                    <a:pt x="23627" y="0"/>
                  </a:cubicBezTo>
                  <a:close/>
                </a:path>
              </a:pathLst>
            </a:custGeom>
            <a:solidFill>
              <a:srgbClr val="544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72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268288"/>
            <a:ext cx="1828800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F8F7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VẤN ĐỀ N-QUEENS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454627"/>
            <a:ext cx="16230600" cy="616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5445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 tiêu: </a:t>
            </a:r>
            <a:r>
              <a:rPr lang="en-US" sz="3499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Tìm một cách sắp xếp n quân hậu trên bàn cờ n × n sao cho không có hai quân hậu nào cùng nằm trên cùng một hàng, cột hoặc đường chéo.</a:t>
            </a:r>
          </a:p>
          <a:p>
            <a:pPr algn="just">
              <a:lnSpc>
                <a:spcPts val="4899"/>
              </a:lnSpc>
            </a:pP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5445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Không gian trạng thái (State space):</a:t>
            </a:r>
            <a:r>
              <a:rPr lang="en-US" sz="3499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 Một trạng thái là một cách sắp xếp các quân hậu trên bàn cờ. Chúng ta giới hạn không gian trạng thái ở những sắp xếp chỉ có một quân hậu trên mỗi cột. Mỗi trạng thái được biểu diễn bằng một vector số nguyên q={q1,q2,…,qn}, trong đó mỗi phần tử qi biểu thị vị trí hàng của quân hậu trong cột thứ i (từ trái sang phải). Ta sẽ gọi mỗi trạng thái là một “bàn cờ”.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78124">
            <a:off x="328169" y="6718630"/>
            <a:ext cx="3030879" cy="3006797"/>
          </a:xfrm>
          <a:custGeom>
            <a:avLst/>
            <a:gdLst/>
            <a:ahLst/>
            <a:cxnLst/>
            <a:rect r="r" b="b" t="t" l="l"/>
            <a:pathLst>
              <a:path h="3006797" w="3030879">
                <a:moveTo>
                  <a:pt x="0" y="0"/>
                </a:moveTo>
                <a:lnTo>
                  <a:pt x="3030879" y="0"/>
                </a:lnTo>
                <a:lnTo>
                  <a:pt x="3030879" y="3006797"/>
                </a:lnTo>
                <a:lnTo>
                  <a:pt x="0" y="300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8461" y="5572478"/>
            <a:ext cx="5483583" cy="5453673"/>
          </a:xfrm>
          <a:custGeom>
            <a:avLst/>
            <a:gdLst/>
            <a:ahLst/>
            <a:cxnLst/>
            <a:rect r="r" b="b" t="t" l="l"/>
            <a:pathLst>
              <a:path h="5453673" w="5483583">
                <a:moveTo>
                  <a:pt x="0" y="0"/>
                </a:moveTo>
                <a:lnTo>
                  <a:pt x="5483583" y="0"/>
                </a:lnTo>
                <a:lnTo>
                  <a:pt x="5483583" y="5453672"/>
                </a:lnTo>
                <a:lnTo>
                  <a:pt x="0" y="5453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2309">
            <a:off x="-876885" y="450723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95150" y="-1157761"/>
            <a:ext cx="14417813" cy="3086100"/>
            <a:chOff x="0" y="0"/>
            <a:chExt cx="379728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7284" cy="812800"/>
            </a:xfrm>
            <a:custGeom>
              <a:avLst/>
              <a:gdLst/>
              <a:ahLst/>
              <a:cxnLst/>
              <a:rect r="r" b="b" t="t" l="l"/>
              <a:pathLst>
                <a:path h="812800" w="3797284">
                  <a:moveTo>
                    <a:pt x="23627" y="0"/>
                  </a:moveTo>
                  <a:lnTo>
                    <a:pt x="3773658" y="0"/>
                  </a:lnTo>
                  <a:cubicBezTo>
                    <a:pt x="3779924" y="0"/>
                    <a:pt x="3785933" y="2489"/>
                    <a:pt x="3790364" y="6920"/>
                  </a:cubicBezTo>
                  <a:cubicBezTo>
                    <a:pt x="3794795" y="11351"/>
                    <a:pt x="3797284" y="17360"/>
                    <a:pt x="3797284" y="23627"/>
                  </a:cubicBezTo>
                  <a:lnTo>
                    <a:pt x="3797284" y="789173"/>
                  </a:lnTo>
                  <a:cubicBezTo>
                    <a:pt x="3797284" y="795440"/>
                    <a:pt x="3794795" y="801449"/>
                    <a:pt x="3790364" y="805880"/>
                  </a:cubicBezTo>
                  <a:cubicBezTo>
                    <a:pt x="3785933" y="810311"/>
                    <a:pt x="3779924" y="812800"/>
                    <a:pt x="3773658" y="812800"/>
                  </a:cubicBezTo>
                  <a:lnTo>
                    <a:pt x="23627" y="812800"/>
                  </a:lnTo>
                  <a:cubicBezTo>
                    <a:pt x="17360" y="812800"/>
                    <a:pt x="11351" y="810311"/>
                    <a:pt x="6920" y="805880"/>
                  </a:cubicBezTo>
                  <a:cubicBezTo>
                    <a:pt x="2489" y="801449"/>
                    <a:pt x="0" y="795440"/>
                    <a:pt x="0" y="789173"/>
                  </a:cubicBezTo>
                  <a:lnTo>
                    <a:pt x="0" y="23627"/>
                  </a:lnTo>
                  <a:cubicBezTo>
                    <a:pt x="0" y="17360"/>
                    <a:pt x="2489" y="11351"/>
                    <a:pt x="6920" y="6920"/>
                  </a:cubicBezTo>
                  <a:cubicBezTo>
                    <a:pt x="11351" y="2489"/>
                    <a:pt x="17360" y="0"/>
                    <a:pt x="23627" y="0"/>
                  </a:cubicBezTo>
                  <a:close/>
                </a:path>
              </a:pathLst>
            </a:custGeom>
            <a:solidFill>
              <a:srgbClr val="544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72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268288"/>
            <a:ext cx="1828800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F8F7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VẤN ĐỀ N-QUEENS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064228"/>
            <a:ext cx="16230600" cy="494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5445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Hàm mục tiêu (Objective function):</a:t>
            </a:r>
            <a:r>
              <a:rPr lang="en-US" sz="3500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 Là số cặp xung đột giữa các quân hậu (ví dụ: hai quân hậu nằm trên cùng hàng, cột hoặc đường chéo).</a:t>
            </a:r>
            <a:r>
              <a:rPr lang="en-US" sz="3500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 Bài toán tối ưu là tìm một sắp xếp tối ưu q∗ của n quân hậu sao cho: minimize: conflicts(q) với điều kiện rằng: q chỉ chứa một quân hậu trên mỗi cột.</a:t>
            </a: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Lưu ý: điều kiện ràng buộc này đã được đảm bảo bởi cách định nghĩa của không gian trạng thái.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78124">
            <a:off x="328169" y="6718630"/>
            <a:ext cx="3030879" cy="3006797"/>
          </a:xfrm>
          <a:custGeom>
            <a:avLst/>
            <a:gdLst/>
            <a:ahLst/>
            <a:cxnLst/>
            <a:rect r="r" b="b" t="t" l="l"/>
            <a:pathLst>
              <a:path h="3006797" w="3030879">
                <a:moveTo>
                  <a:pt x="0" y="0"/>
                </a:moveTo>
                <a:lnTo>
                  <a:pt x="3030879" y="0"/>
                </a:lnTo>
                <a:lnTo>
                  <a:pt x="3030879" y="3006797"/>
                </a:lnTo>
                <a:lnTo>
                  <a:pt x="0" y="300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8461" y="5572478"/>
            <a:ext cx="5483583" cy="5453673"/>
          </a:xfrm>
          <a:custGeom>
            <a:avLst/>
            <a:gdLst/>
            <a:ahLst/>
            <a:cxnLst/>
            <a:rect r="r" b="b" t="t" l="l"/>
            <a:pathLst>
              <a:path h="5453673" w="5483583">
                <a:moveTo>
                  <a:pt x="0" y="0"/>
                </a:moveTo>
                <a:lnTo>
                  <a:pt x="5483583" y="0"/>
                </a:lnTo>
                <a:lnTo>
                  <a:pt x="5483583" y="5453672"/>
                </a:lnTo>
                <a:lnTo>
                  <a:pt x="0" y="5453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2309">
            <a:off x="-876885" y="450723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95150" y="-1157761"/>
            <a:ext cx="14417813" cy="3086100"/>
            <a:chOff x="0" y="0"/>
            <a:chExt cx="379728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7284" cy="812800"/>
            </a:xfrm>
            <a:custGeom>
              <a:avLst/>
              <a:gdLst/>
              <a:ahLst/>
              <a:cxnLst/>
              <a:rect r="r" b="b" t="t" l="l"/>
              <a:pathLst>
                <a:path h="812800" w="3797284">
                  <a:moveTo>
                    <a:pt x="23627" y="0"/>
                  </a:moveTo>
                  <a:lnTo>
                    <a:pt x="3773658" y="0"/>
                  </a:lnTo>
                  <a:cubicBezTo>
                    <a:pt x="3779924" y="0"/>
                    <a:pt x="3785933" y="2489"/>
                    <a:pt x="3790364" y="6920"/>
                  </a:cubicBezTo>
                  <a:cubicBezTo>
                    <a:pt x="3794795" y="11351"/>
                    <a:pt x="3797284" y="17360"/>
                    <a:pt x="3797284" y="23627"/>
                  </a:cubicBezTo>
                  <a:lnTo>
                    <a:pt x="3797284" y="789173"/>
                  </a:lnTo>
                  <a:cubicBezTo>
                    <a:pt x="3797284" y="795440"/>
                    <a:pt x="3794795" y="801449"/>
                    <a:pt x="3790364" y="805880"/>
                  </a:cubicBezTo>
                  <a:cubicBezTo>
                    <a:pt x="3785933" y="810311"/>
                    <a:pt x="3779924" y="812800"/>
                    <a:pt x="3773658" y="812800"/>
                  </a:cubicBezTo>
                  <a:lnTo>
                    <a:pt x="23627" y="812800"/>
                  </a:lnTo>
                  <a:cubicBezTo>
                    <a:pt x="17360" y="812800"/>
                    <a:pt x="11351" y="810311"/>
                    <a:pt x="6920" y="805880"/>
                  </a:cubicBezTo>
                  <a:cubicBezTo>
                    <a:pt x="2489" y="801449"/>
                    <a:pt x="0" y="795440"/>
                    <a:pt x="0" y="789173"/>
                  </a:cubicBezTo>
                  <a:lnTo>
                    <a:pt x="0" y="23627"/>
                  </a:lnTo>
                  <a:cubicBezTo>
                    <a:pt x="0" y="17360"/>
                    <a:pt x="2489" y="11351"/>
                    <a:pt x="6920" y="6920"/>
                  </a:cubicBezTo>
                  <a:cubicBezTo>
                    <a:pt x="11351" y="2489"/>
                    <a:pt x="17360" y="0"/>
                    <a:pt x="23627" y="0"/>
                  </a:cubicBezTo>
                  <a:close/>
                </a:path>
              </a:pathLst>
            </a:custGeom>
            <a:solidFill>
              <a:srgbClr val="544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72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268288"/>
            <a:ext cx="1828800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F8F7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VẤN ĐỀ N-QUEENS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944813"/>
            <a:ext cx="16230600" cy="432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5445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Phép di chuyển cải thiện cục bộ (Local improvement move):</a:t>
            </a:r>
            <a:r>
              <a:rPr lang="en-US" sz="3500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 Di chuyển một quân hậu sang một hàng khác trong cùng cột.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54454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Điều kiện dừng (Termination):</a:t>
            </a:r>
            <a:r>
              <a:rPr lang="en-US" sz="3500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 Đối</a:t>
            </a:r>
            <a:r>
              <a:rPr lang="en-US" sz="3500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 với bài toán này, luôn tồn tại một sắp xếp q∗ sao cho conflicts(q∗)=0. Tuy nhiên, trong quá trình tối ưu, các bước cải thiện cục bộ có thể khiến ta rơi vào cực tiểu cục bộ (local minimum).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78124">
            <a:off x="328169" y="6718630"/>
            <a:ext cx="3030879" cy="3006797"/>
          </a:xfrm>
          <a:custGeom>
            <a:avLst/>
            <a:gdLst/>
            <a:ahLst/>
            <a:cxnLst/>
            <a:rect r="r" b="b" t="t" l="l"/>
            <a:pathLst>
              <a:path h="3006797" w="3030879">
                <a:moveTo>
                  <a:pt x="0" y="0"/>
                </a:moveTo>
                <a:lnTo>
                  <a:pt x="3030879" y="0"/>
                </a:lnTo>
                <a:lnTo>
                  <a:pt x="3030879" y="3006797"/>
                </a:lnTo>
                <a:lnTo>
                  <a:pt x="0" y="300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8461" y="5572478"/>
            <a:ext cx="5483583" cy="5453673"/>
          </a:xfrm>
          <a:custGeom>
            <a:avLst/>
            <a:gdLst/>
            <a:ahLst/>
            <a:cxnLst/>
            <a:rect r="r" b="b" t="t" l="l"/>
            <a:pathLst>
              <a:path h="5453673" w="5483583">
                <a:moveTo>
                  <a:pt x="0" y="0"/>
                </a:moveTo>
                <a:lnTo>
                  <a:pt x="5483583" y="0"/>
                </a:lnTo>
                <a:lnTo>
                  <a:pt x="5483583" y="5453672"/>
                </a:lnTo>
                <a:lnTo>
                  <a:pt x="0" y="5453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2309">
            <a:off x="-876885" y="450723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95150" y="-1157761"/>
            <a:ext cx="14417813" cy="3086100"/>
            <a:chOff x="0" y="0"/>
            <a:chExt cx="379728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7284" cy="812800"/>
            </a:xfrm>
            <a:custGeom>
              <a:avLst/>
              <a:gdLst/>
              <a:ahLst/>
              <a:cxnLst/>
              <a:rect r="r" b="b" t="t" l="l"/>
              <a:pathLst>
                <a:path h="812800" w="3797284">
                  <a:moveTo>
                    <a:pt x="23627" y="0"/>
                  </a:moveTo>
                  <a:lnTo>
                    <a:pt x="3773658" y="0"/>
                  </a:lnTo>
                  <a:cubicBezTo>
                    <a:pt x="3779924" y="0"/>
                    <a:pt x="3785933" y="2489"/>
                    <a:pt x="3790364" y="6920"/>
                  </a:cubicBezTo>
                  <a:cubicBezTo>
                    <a:pt x="3794795" y="11351"/>
                    <a:pt x="3797284" y="17360"/>
                    <a:pt x="3797284" y="23627"/>
                  </a:cubicBezTo>
                  <a:lnTo>
                    <a:pt x="3797284" y="789173"/>
                  </a:lnTo>
                  <a:cubicBezTo>
                    <a:pt x="3797284" y="795440"/>
                    <a:pt x="3794795" y="801449"/>
                    <a:pt x="3790364" y="805880"/>
                  </a:cubicBezTo>
                  <a:cubicBezTo>
                    <a:pt x="3785933" y="810311"/>
                    <a:pt x="3779924" y="812800"/>
                    <a:pt x="3773658" y="812800"/>
                  </a:cubicBezTo>
                  <a:lnTo>
                    <a:pt x="23627" y="812800"/>
                  </a:lnTo>
                  <a:cubicBezTo>
                    <a:pt x="17360" y="812800"/>
                    <a:pt x="11351" y="810311"/>
                    <a:pt x="6920" y="805880"/>
                  </a:cubicBezTo>
                  <a:cubicBezTo>
                    <a:pt x="2489" y="801449"/>
                    <a:pt x="0" y="795440"/>
                    <a:pt x="0" y="789173"/>
                  </a:cubicBezTo>
                  <a:lnTo>
                    <a:pt x="0" y="23627"/>
                  </a:lnTo>
                  <a:cubicBezTo>
                    <a:pt x="0" y="17360"/>
                    <a:pt x="2489" y="11351"/>
                    <a:pt x="6920" y="6920"/>
                  </a:cubicBezTo>
                  <a:cubicBezTo>
                    <a:pt x="11351" y="2489"/>
                    <a:pt x="17360" y="0"/>
                    <a:pt x="23627" y="0"/>
                  </a:cubicBezTo>
                  <a:close/>
                </a:path>
              </a:pathLst>
            </a:custGeom>
            <a:solidFill>
              <a:srgbClr val="544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72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520724" y="2901342"/>
            <a:ext cx="5625908" cy="6356958"/>
          </a:xfrm>
          <a:custGeom>
            <a:avLst/>
            <a:gdLst/>
            <a:ahLst/>
            <a:cxnLst/>
            <a:rect r="r" b="b" t="t" l="l"/>
            <a:pathLst>
              <a:path h="6356958" w="5625908">
                <a:moveTo>
                  <a:pt x="0" y="0"/>
                </a:moveTo>
                <a:lnTo>
                  <a:pt x="5625908" y="0"/>
                </a:lnTo>
                <a:lnTo>
                  <a:pt x="562590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15048" y="2901342"/>
            <a:ext cx="5714358" cy="6315870"/>
          </a:xfrm>
          <a:custGeom>
            <a:avLst/>
            <a:gdLst/>
            <a:ahLst/>
            <a:cxnLst/>
            <a:rect r="r" b="b" t="t" l="l"/>
            <a:pathLst>
              <a:path h="6315870" w="5714358">
                <a:moveTo>
                  <a:pt x="0" y="0"/>
                </a:moveTo>
                <a:lnTo>
                  <a:pt x="5714359" y="0"/>
                </a:lnTo>
                <a:lnTo>
                  <a:pt x="5714359" y="6315870"/>
                </a:lnTo>
                <a:lnTo>
                  <a:pt x="0" y="63158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268288"/>
            <a:ext cx="18288000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F8F7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KHỞI TẠO BÀN CỜ</a:t>
            </a:r>
          </a:p>
          <a:p>
            <a:pPr algn="ctr">
              <a:lnSpc>
                <a:spcPts val="112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944813"/>
            <a:ext cx="162306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78124">
            <a:off x="328169" y="6718630"/>
            <a:ext cx="3030879" cy="3006797"/>
          </a:xfrm>
          <a:custGeom>
            <a:avLst/>
            <a:gdLst/>
            <a:ahLst/>
            <a:cxnLst/>
            <a:rect r="r" b="b" t="t" l="l"/>
            <a:pathLst>
              <a:path h="3006797" w="3030879">
                <a:moveTo>
                  <a:pt x="0" y="0"/>
                </a:moveTo>
                <a:lnTo>
                  <a:pt x="3030879" y="0"/>
                </a:lnTo>
                <a:lnTo>
                  <a:pt x="3030879" y="3006797"/>
                </a:lnTo>
                <a:lnTo>
                  <a:pt x="0" y="300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8461" y="5572478"/>
            <a:ext cx="5483583" cy="5453673"/>
          </a:xfrm>
          <a:custGeom>
            <a:avLst/>
            <a:gdLst/>
            <a:ahLst/>
            <a:cxnLst/>
            <a:rect r="r" b="b" t="t" l="l"/>
            <a:pathLst>
              <a:path h="5453673" w="5483583">
                <a:moveTo>
                  <a:pt x="0" y="0"/>
                </a:moveTo>
                <a:lnTo>
                  <a:pt x="5483583" y="0"/>
                </a:lnTo>
                <a:lnTo>
                  <a:pt x="5483583" y="5453672"/>
                </a:lnTo>
                <a:lnTo>
                  <a:pt x="0" y="5453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2309">
            <a:off x="-876885" y="450723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95150" y="-1157761"/>
            <a:ext cx="14417813" cy="3086100"/>
            <a:chOff x="0" y="0"/>
            <a:chExt cx="379728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7284" cy="812800"/>
            </a:xfrm>
            <a:custGeom>
              <a:avLst/>
              <a:gdLst/>
              <a:ahLst/>
              <a:cxnLst/>
              <a:rect r="r" b="b" t="t" l="l"/>
              <a:pathLst>
                <a:path h="812800" w="3797284">
                  <a:moveTo>
                    <a:pt x="23627" y="0"/>
                  </a:moveTo>
                  <a:lnTo>
                    <a:pt x="3773658" y="0"/>
                  </a:lnTo>
                  <a:cubicBezTo>
                    <a:pt x="3779924" y="0"/>
                    <a:pt x="3785933" y="2489"/>
                    <a:pt x="3790364" y="6920"/>
                  </a:cubicBezTo>
                  <a:cubicBezTo>
                    <a:pt x="3794795" y="11351"/>
                    <a:pt x="3797284" y="17360"/>
                    <a:pt x="3797284" y="23627"/>
                  </a:cubicBezTo>
                  <a:lnTo>
                    <a:pt x="3797284" y="789173"/>
                  </a:lnTo>
                  <a:cubicBezTo>
                    <a:pt x="3797284" y="795440"/>
                    <a:pt x="3794795" y="801449"/>
                    <a:pt x="3790364" y="805880"/>
                  </a:cubicBezTo>
                  <a:cubicBezTo>
                    <a:pt x="3785933" y="810311"/>
                    <a:pt x="3779924" y="812800"/>
                    <a:pt x="3773658" y="812800"/>
                  </a:cubicBezTo>
                  <a:lnTo>
                    <a:pt x="23627" y="812800"/>
                  </a:lnTo>
                  <a:cubicBezTo>
                    <a:pt x="17360" y="812800"/>
                    <a:pt x="11351" y="810311"/>
                    <a:pt x="6920" y="805880"/>
                  </a:cubicBezTo>
                  <a:cubicBezTo>
                    <a:pt x="2489" y="801449"/>
                    <a:pt x="0" y="795440"/>
                    <a:pt x="0" y="789173"/>
                  </a:cubicBezTo>
                  <a:lnTo>
                    <a:pt x="0" y="23627"/>
                  </a:lnTo>
                  <a:cubicBezTo>
                    <a:pt x="0" y="17360"/>
                    <a:pt x="2489" y="11351"/>
                    <a:pt x="6920" y="6920"/>
                  </a:cubicBezTo>
                  <a:cubicBezTo>
                    <a:pt x="11351" y="2489"/>
                    <a:pt x="17360" y="0"/>
                    <a:pt x="23627" y="0"/>
                  </a:cubicBezTo>
                  <a:close/>
                </a:path>
              </a:pathLst>
            </a:custGeom>
            <a:solidFill>
              <a:srgbClr val="544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72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04015" y="3575275"/>
            <a:ext cx="4772566" cy="5683025"/>
          </a:xfrm>
          <a:custGeom>
            <a:avLst/>
            <a:gdLst/>
            <a:ahLst/>
            <a:cxnLst/>
            <a:rect r="r" b="b" t="t" l="l"/>
            <a:pathLst>
              <a:path h="5683025" w="4772566">
                <a:moveTo>
                  <a:pt x="0" y="0"/>
                </a:moveTo>
                <a:lnTo>
                  <a:pt x="4772566" y="0"/>
                </a:lnTo>
                <a:lnTo>
                  <a:pt x="4772566" y="5683025"/>
                </a:lnTo>
                <a:lnTo>
                  <a:pt x="0" y="56830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68768" y="3575275"/>
            <a:ext cx="5466115" cy="5683025"/>
          </a:xfrm>
          <a:custGeom>
            <a:avLst/>
            <a:gdLst/>
            <a:ahLst/>
            <a:cxnLst/>
            <a:rect r="r" b="b" t="t" l="l"/>
            <a:pathLst>
              <a:path h="5683025" w="5466115">
                <a:moveTo>
                  <a:pt x="0" y="0"/>
                </a:moveTo>
                <a:lnTo>
                  <a:pt x="5466115" y="0"/>
                </a:lnTo>
                <a:lnTo>
                  <a:pt x="5466115" y="5683025"/>
                </a:lnTo>
                <a:lnTo>
                  <a:pt x="0" y="56830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334963"/>
            <a:ext cx="18288000" cy="811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b="true" sz="4800">
                <a:solidFill>
                  <a:srgbClr val="F8F7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STEEPEST-ASCEND HILL CLIMBING SEARCH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449512"/>
            <a:ext cx="162306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Task 1: Steepest-ascend Hill Climbing Search [20 Points]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78124">
            <a:off x="328169" y="6718630"/>
            <a:ext cx="3030879" cy="3006797"/>
          </a:xfrm>
          <a:custGeom>
            <a:avLst/>
            <a:gdLst/>
            <a:ahLst/>
            <a:cxnLst/>
            <a:rect r="r" b="b" t="t" l="l"/>
            <a:pathLst>
              <a:path h="3006797" w="3030879">
                <a:moveTo>
                  <a:pt x="0" y="0"/>
                </a:moveTo>
                <a:lnTo>
                  <a:pt x="3030879" y="0"/>
                </a:lnTo>
                <a:lnTo>
                  <a:pt x="3030879" y="3006797"/>
                </a:lnTo>
                <a:lnTo>
                  <a:pt x="0" y="300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8461" y="5572478"/>
            <a:ext cx="5483583" cy="5453673"/>
          </a:xfrm>
          <a:custGeom>
            <a:avLst/>
            <a:gdLst/>
            <a:ahLst/>
            <a:cxnLst/>
            <a:rect r="r" b="b" t="t" l="l"/>
            <a:pathLst>
              <a:path h="5453673" w="5483583">
                <a:moveTo>
                  <a:pt x="0" y="0"/>
                </a:moveTo>
                <a:lnTo>
                  <a:pt x="5483583" y="0"/>
                </a:lnTo>
                <a:lnTo>
                  <a:pt x="5483583" y="5453672"/>
                </a:lnTo>
                <a:lnTo>
                  <a:pt x="0" y="5453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2309">
            <a:off x="-876885" y="450723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95150" y="-1157761"/>
            <a:ext cx="14417813" cy="3086100"/>
            <a:chOff x="0" y="0"/>
            <a:chExt cx="379728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7284" cy="812800"/>
            </a:xfrm>
            <a:custGeom>
              <a:avLst/>
              <a:gdLst/>
              <a:ahLst/>
              <a:cxnLst/>
              <a:rect r="r" b="b" t="t" l="l"/>
              <a:pathLst>
                <a:path h="812800" w="3797284">
                  <a:moveTo>
                    <a:pt x="23627" y="0"/>
                  </a:moveTo>
                  <a:lnTo>
                    <a:pt x="3773658" y="0"/>
                  </a:lnTo>
                  <a:cubicBezTo>
                    <a:pt x="3779924" y="0"/>
                    <a:pt x="3785933" y="2489"/>
                    <a:pt x="3790364" y="6920"/>
                  </a:cubicBezTo>
                  <a:cubicBezTo>
                    <a:pt x="3794795" y="11351"/>
                    <a:pt x="3797284" y="17360"/>
                    <a:pt x="3797284" y="23627"/>
                  </a:cubicBezTo>
                  <a:lnTo>
                    <a:pt x="3797284" y="789173"/>
                  </a:lnTo>
                  <a:cubicBezTo>
                    <a:pt x="3797284" y="795440"/>
                    <a:pt x="3794795" y="801449"/>
                    <a:pt x="3790364" y="805880"/>
                  </a:cubicBezTo>
                  <a:cubicBezTo>
                    <a:pt x="3785933" y="810311"/>
                    <a:pt x="3779924" y="812800"/>
                    <a:pt x="3773658" y="812800"/>
                  </a:cubicBezTo>
                  <a:lnTo>
                    <a:pt x="23627" y="812800"/>
                  </a:lnTo>
                  <a:cubicBezTo>
                    <a:pt x="17360" y="812800"/>
                    <a:pt x="11351" y="810311"/>
                    <a:pt x="6920" y="805880"/>
                  </a:cubicBezTo>
                  <a:cubicBezTo>
                    <a:pt x="2489" y="801449"/>
                    <a:pt x="0" y="795440"/>
                    <a:pt x="0" y="789173"/>
                  </a:cubicBezTo>
                  <a:lnTo>
                    <a:pt x="0" y="23627"/>
                  </a:lnTo>
                  <a:cubicBezTo>
                    <a:pt x="0" y="17360"/>
                    <a:pt x="2489" y="11351"/>
                    <a:pt x="6920" y="6920"/>
                  </a:cubicBezTo>
                  <a:cubicBezTo>
                    <a:pt x="11351" y="2489"/>
                    <a:pt x="17360" y="0"/>
                    <a:pt x="23627" y="0"/>
                  </a:cubicBezTo>
                  <a:close/>
                </a:path>
              </a:pathLst>
            </a:custGeom>
            <a:solidFill>
              <a:srgbClr val="544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72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04015" y="3407580"/>
            <a:ext cx="5061361" cy="6073633"/>
          </a:xfrm>
          <a:custGeom>
            <a:avLst/>
            <a:gdLst/>
            <a:ahLst/>
            <a:cxnLst/>
            <a:rect r="r" b="b" t="t" l="l"/>
            <a:pathLst>
              <a:path h="6073633" w="5061361">
                <a:moveTo>
                  <a:pt x="0" y="0"/>
                </a:moveTo>
                <a:lnTo>
                  <a:pt x="5061361" y="0"/>
                </a:lnTo>
                <a:lnTo>
                  <a:pt x="5061361" y="6073633"/>
                </a:lnTo>
                <a:lnTo>
                  <a:pt x="0" y="60736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3407580"/>
            <a:ext cx="6120353" cy="6073633"/>
          </a:xfrm>
          <a:custGeom>
            <a:avLst/>
            <a:gdLst/>
            <a:ahLst/>
            <a:cxnLst/>
            <a:rect r="r" b="b" t="t" l="l"/>
            <a:pathLst>
              <a:path h="6073633" w="6120353">
                <a:moveTo>
                  <a:pt x="0" y="0"/>
                </a:moveTo>
                <a:lnTo>
                  <a:pt x="6120353" y="0"/>
                </a:lnTo>
                <a:lnTo>
                  <a:pt x="6120353" y="6073633"/>
                </a:lnTo>
                <a:lnTo>
                  <a:pt x="0" y="60736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287338"/>
            <a:ext cx="18288000" cy="1120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F8F7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STOCHASTIC HILL CLIMBING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449512"/>
            <a:ext cx="162306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Task 2: Stochastic Hill Climbing 1 [10 Points]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78124">
            <a:off x="328169" y="6718630"/>
            <a:ext cx="3030879" cy="3006797"/>
          </a:xfrm>
          <a:custGeom>
            <a:avLst/>
            <a:gdLst/>
            <a:ahLst/>
            <a:cxnLst/>
            <a:rect r="r" b="b" t="t" l="l"/>
            <a:pathLst>
              <a:path h="3006797" w="3030879">
                <a:moveTo>
                  <a:pt x="0" y="0"/>
                </a:moveTo>
                <a:lnTo>
                  <a:pt x="3030879" y="0"/>
                </a:lnTo>
                <a:lnTo>
                  <a:pt x="3030879" y="3006797"/>
                </a:lnTo>
                <a:lnTo>
                  <a:pt x="0" y="3006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8461" y="5572478"/>
            <a:ext cx="5483583" cy="5453673"/>
          </a:xfrm>
          <a:custGeom>
            <a:avLst/>
            <a:gdLst/>
            <a:ahLst/>
            <a:cxnLst/>
            <a:rect r="r" b="b" t="t" l="l"/>
            <a:pathLst>
              <a:path h="5453673" w="5483583">
                <a:moveTo>
                  <a:pt x="0" y="0"/>
                </a:moveTo>
                <a:lnTo>
                  <a:pt x="5483583" y="0"/>
                </a:lnTo>
                <a:lnTo>
                  <a:pt x="5483583" y="5453672"/>
                </a:lnTo>
                <a:lnTo>
                  <a:pt x="0" y="5453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2309">
            <a:off x="-876885" y="450723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95150" y="-1157761"/>
            <a:ext cx="14417813" cy="3086100"/>
            <a:chOff x="0" y="0"/>
            <a:chExt cx="379728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97284" cy="812800"/>
            </a:xfrm>
            <a:custGeom>
              <a:avLst/>
              <a:gdLst/>
              <a:ahLst/>
              <a:cxnLst/>
              <a:rect r="r" b="b" t="t" l="l"/>
              <a:pathLst>
                <a:path h="812800" w="3797284">
                  <a:moveTo>
                    <a:pt x="23627" y="0"/>
                  </a:moveTo>
                  <a:lnTo>
                    <a:pt x="3773658" y="0"/>
                  </a:lnTo>
                  <a:cubicBezTo>
                    <a:pt x="3779924" y="0"/>
                    <a:pt x="3785933" y="2489"/>
                    <a:pt x="3790364" y="6920"/>
                  </a:cubicBezTo>
                  <a:cubicBezTo>
                    <a:pt x="3794795" y="11351"/>
                    <a:pt x="3797284" y="17360"/>
                    <a:pt x="3797284" y="23627"/>
                  </a:cubicBezTo>
                  <a:lnTo>
                    <a:pt x="3797284" y="789173"/>
                  </a:lnTo>
                  <a:cubicBezTo>
                    <a:pt x="3797284" y="795440"/>
                    <a:pt x="3794795" y="801449"/>
                    <a:pt x="3790364" y="805880"/>
                  </a:cubicBezTo>
                  <a:cubicBezTo>
                    <a:pt x="3785933" y="810311"/>
                    <a:pt x="3779924" y="812800"/>
                    <a:pt x="3773658" y="812800"/>
                  </a:cubicBezTo>
                  <a:lnTo>
                    <a:pt x="23627" y="812800"/>
                  </a:lnTo>
                  <a:cubicBezTo>
                    <a:pt x="17360" y="812800"/>
                    <a:pt x="11351" y="810311"/>
                    <a:pt x="6920" y="805880"/>
                  </a:cubicBezTo>
                  <a:cubicBezTo>
                    <a:pt x="2489" y="801449"/>
                    <a:pt x="0" y="795440"/>
                    <a:pt x="0" y="789173"/>
                  </a:cubicBezTo>
                  <a:lnTo>
                    <a:pt x="0" y="23627"/>
                  </a:lnTo>
                  <a:cubicBezTo>
                    <a:pt x="0" y="17360"/>
                    <a:pt x="2489" y="11351"/>
                    <a:pt x="6920" y="6920"/>
                  </a:cubicBezTo>
                  <a:cubicBezTo>
                    <a:pt x="11351" y="2489"/>
                    <a:pt x="17360" y="0"/>
                    <a:pt x="23627" y="0"/>
                  </a:cubicBezTo>
                  <a:close/>
                </a:path>
              </a:pathLst>
            </a:custGeom>
            <a:solidFill>
              <a:srgbClr val="5445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97284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04015" y="3359388"/>
            <a:ext cx="5166167" cy="6107628"/>
          </a:xfrm>
          <a:custGeom>
            <a:avLst/>
            <a:gdLst/>
            <a:ahLst/>
            <a:cxnLst/>
            <a:rect r="r" b="b" t="t" l="l"/>
            <a:pathLst>
              <a:path h="6107628" w="5166167">
                <a:moveTo>
                  <a:pt x="0" y="0"/>
                </a:moveTo>
                <a:lnTo>
                  <a:pt x="5166168" y="0"/>
                </a:lnTo>
                <a:lnTo>
                  <a:pt x="5166168" y="6107627"/>
                </a:lnTo>
                <a:lnTo>
                  <a:pt x="0" y="61076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3359388"/>
            <a:ext cx="5951961" cy="6107628"/>
          </a:xfrm>
          <a:custGeom>
            <a:avLst/>
            <a:gdLst/>
            <a:ahLst/>
            <a:cxnLst/>
            <a:rect r="r" b="b" t="t" l="l"/>
            <a:pathLst>
              <a:path h="6107628" w="5951961">
                <a:moveTo>
                  <a:pt x="0" y="0"/>
                </a:moveTo>
                <a:lnTo>
                  <a:pt x="5951961" y="0"/>
                </a:lnTo>
                <a:lnTo>
                  <a:pt x="5951961" y="6107627"/>
                </a:lnTo>
                <a:lnTo>
                  <a:pt x="0" y="61076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287338"/>
            <a:ext cx="18288000" cy="1120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F8F7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STOCHASTIC HILL CLIMBING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449512"/>
            <a:ext cx="1623060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544541"/>
                </a:solidFill>
                <a:latin typeface="Montserrat"/>
                <a:ea typeface="Montserrat"/>
                <a:cs typeface="Montserrat"/>
                <a:sym typeface="Montserrat"/>
              </a:rPr>
              <a:t>Task 3: Stochastic Hill Climbing 2 [20 Points]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DAG20Wn-PB8</dc:identifier>
  <dcterms:modified xsi:type="dcterms:W3CDTF">2011-08-01T06:04:30Z</dcterms:modified>
  <cp:revision>1</cp:revision>
  <dc:title>Lab05</dc:title>
</cp:coreProperties>
</file>