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Nyutro Sans Heavy" charset="1" panose="00000000000000000000"/>
      <p:regular r:id="rId20"/>
    </p:embeddedFont>
    <p:embeddedFont>
      <p:font typeface="Nyutro Sans" charset="1" panose="00000000000000000000"/>
      <p:regular r:id="rId21"/>
    </p:embeddedFont>
    <p:embeddedFont>
      <p:font typeface="Nyutro Sans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8.jpeg" Type="http://schemas.openxmlformats.org/officeDocument/2006/relationships/image"/><Relationship Id="rId4" Target="../media/image1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 Id="rId4" Target="../media/image13.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 Id="rId4"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734675" y="666750"/>
            <a:ext cx="6886575" cy="10283443"/>
            <a:chOff x="0" y="0"/>
            <a:chExt cx="1863593" cy="2782828"/>
          </a:xfrm>
        </p:grpSpPr>
        <p:sp>
          <p:nvSpPr>
            <p:cNvPr name="Freeform 3" id="3"/>
            <p:cNvSpPr/>
            <p:nvPr/>
          </p:nvSpPr>
          <p:spPr>
            <a:xfrm flipH="false" flipV="false" rot="0">
              <a:off x="0" y="0"/>
              <a:ext cx="1863594" cy="2782841"/>
            </a:xfrm>
            <a:custGeom>
              <a:avLst/>
              <a:gdLst/>
              <a:ahLst/>
              <a:cxnLst/>
              <a:rect r="r" b="b" t="t" l="l"/>
              <a:pathLst>
                <a:path h="2782841" w="1863594">
                  <a:moveTo>
                    <a:pt x="1376152" y="0"/>
                  </a:moveTo>
                  <a:lnTo>
                    <a:pt x="177673" y="0"/>
                  </a:lnTo>
                  <a:cubicBezTo>
                    <a:pt x="79547" y="0"/>
                    <a:pt x="0" y="79547"/>
                    <a:pt x="0" y="177673"/>
                  </a:cubicBezTo>
                  <a:lnTo>
                    <a:pt x="0" y="2605167"/>
                  </a:lnTo>
                  <a:cubicBezTo>
                    <a:pt x="0" y="2703293"/>
                    <a:pt x="79547" y="2782840"/>
                    <a:pt x="177673" y="2782840"/>
                  </a:cubicBezTo>
                  <a:lnTo>
                    <a:pt x="1685921" y="2782840"/>
                  </a:lnTo>
                  <a:cubicBezTo>
                    <a:pt x="1784047" y="2782840"/>
                    <a:pt x="1863594" y="2703293"/>
                    <a:pt x="1863594" y="2605167"/>
                  </a:cubicBezTo>
                  <a:lnTo>
                    <a:pt x="1863594" y="523958"/>
                  </a:lnTo>
                  <a:cubicBezTo>
                    <a:pt x="1863594" y="480251"/>
                    <a:pt x="1847484" y="438079"/>
                    <a:pt x="1818345" y="405503"/>
                  </a:cubicBezTo>
                  <a:lnTo>
                    <a:pt x="1508568" y="59214"/>
                  </a:lnTo>
                  <a:cubicBezTo>
                    <a:pt x="1474864" y="21536"/>
                    <a:pt x="1426705" y="0"/>
                    <a:pt x="1376152" y="0"/>
                  </a:cubicBezTo>
                  <a:close/>
                </a:path>
              </a:pathLst>
            </a:custGeom>
            <a:blipFill>
              <a:blip r:embed="rId2"/>
              <a:stretch>
                <a:fillRect l="0" t="-162" r="0" b="-162"/>
              </a:stretch>
            </a:blipFill>
          </p:spPr>
        </p:sp>
      </p:grpSp>
      <p:grpSp>
        <p:nvGrpSpPr>
          <p:cNvPr name="Group 4" id="4"/>
          <p:cNvGrpSpPr/>
          <p:nvPr/>
        </p:nvGrpSpPr>
        <p:grpSpPr>
          <a:xfrm rot="0">
            <a:off x="666750" y="666750"/>
            <a:ext cx="9763125" cy="6725825"/>
            <a:chOff x="0" y="0"/>
            <a:chExt cx="13017500" cy="8967767"/>
          </a:xfrm>
        </p:grpSpPr>
        <p:sp>
          <p:nvSpPr>
            <p:cNvPr name="TextBox 5" id="5"/>
            <p:cNvSpPr txBox="true"/>
            <p:nvPr/>
          </p:nvSpPr>
          <p:spPr>
            <a:xfrm rot="0">
              <a:off x="0" y="-9525"/>
              <a:ext cx="13017500" cy="8137525"/>
            </a:xfrm>
            <a:prstGeom prst="rect">
              <a:avLst/>
            </a:prstGeom>
          </p:spPr>
          <p:txBody>
            <a:bodyPr anchor="t" rtlCol="false" tIns="0" lIns="0" bIns="0" rIns="0">
              <a:spAutoFit/>
            </a:bodyPr>
            <a:lstStyle/>
            <a:p>
              <a:pPr algn="l" marL="0" indent="0" lvl="0">
                <a:lnSpc>
                  <a:spcPts val="15000"/>
                </a:lnSpc>
              </a:pPr>
              <a:r>
                <a:rPr lang="en-US" b="true" sz="15000" spc="-150">
                  <a:solidFill>
                    <a:srgbClr val="2F2F2F"/>
                  </a:solidFill>
                  <a:latin typeface="Nyutro Sans Heavy"/>
                  <a:ea typeface="Nyutro Sans Heavy"/>
                  <a:cs typeface="Nyutro Sans Heavy"/>
                  <a:sym typeface="Nyutro Sans Heavy"/>
                </a:rPr>
                <a:t>Giải Mã Trí Tuệ Nhân Tạo</a:t>
              </a:r>
            </a:p>
          </p:txBody>
        </p:sp>
        <p:sp>
          <p:nvSpPr>
            <p:cNvPr name="TextBox 6" id="6"/>
            <p:cNvSpPr txBox="true"/>
            <p:nvPr/>
          </p:nvSpPr>
          <p:spPr>
            <a:xfrm rot="0">
              <a:off x="0" y="8234342"/>
              <a:ext cx="9182100" cy="733425"/>
            </a:xfrm>
            <a:prstGeom prst="rect">
              <a:avLst/>
            </a:prstGeom>
          </p:spPr>
          <p:txBody>
            <a:bodyPr anchor="t" rtlCol="false" tIns="0" lIns="0" bIns="0" rIns="0">
              <a:spAutoFit/>
            </a:bodyPr>
            <a:lstStyle/>
            <a:p>
              <a:pPr algn="l" marL="0" indent="0" lvl="0">
                <a:lnSpc>
                  <a:spcPts val="4200"/>
                </a:lnSpc>
              </a:pPr>
              <a:r>
                <a:rPr lang="en-US" sz="3000" spc="-60">
                  <a:solidFill>
                    <a:srgbClr val="2F2F2F"/>
                  </a:solidFill>
                  <a:latin typeface="Nyutro Sans"/>
                  <a:ea typeface="Nyutro Sans"/>
                  <a:cs typeface="Nyutro Sans"/>
                  <a:sym typeface="Nyutro Sans"/>
                </a:rPr>
                <a:t>Nhóm 24</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6750" y="4248150"/>
            <a:ext cx="5448300" cy="3194207"/>
            <a:chOff x="0" y="0"/>
            <a:chExt cx="844084" cy="494866"/>
          </a:xfrm>
        </p:grpSpPr>
        <p:sp>
          <p:nvSpPr>
            <p:cNvPr name="Freeform 3" id="3"/>
            <p:cNvSpPr/>
            <p:nvPr/>
          </p:nvSpPr>
          <p:spPr>
            <a:xfrm flipH="false" flipV="false" rot="0">
              <a:off x="0" y="0"/>
              <a:ext cx="844084" cy="494866"/>
            </a:xfrm>
            <a:custGeom>
              <a:avLst/>
              <a:gdLst/>
              <a:ahLst/>
              <a:cxnLst/>
              <a:rect r="r" b="b" t="t" l="l"/>
              <a:pathLst>
                <a:path h="494866" w="844084">
                  <a:moveTo>
                    <a:pt x="35524" y="0"/>
                  </a:moveTo>
                  <a:lnTo>
                    <a:pt x="808560" y="0"/>
                  </a:lnTo>
                  <a:cubicBezTo>
                    <a:pt x="828179" y="0"/>
                    <a:pt x="844084" y="15905"/>
                    <a:pt x="844084" y="35524"/>
                  </a:cubicBezTo>
                  <a:lnTo>
                    <a:pt x="844084" y="459342"/>
                  </a:lnTo>
                  <a:cubicBezTo>
                    <a:pt x="844084" y="478961"/>
                    <a:pt x="828179" y="494866"/>
                    <a:pt x="808560" y="494866"/>
                  </a:cubicBezTo>
                  <a:lnTo>
                    <a:pt x="35524" y="494866"/>
                  </a:lnTo>
                  <a:cubicBezTo>
                    <a:pt x="15905" y="494866"/>
                    <a:pt x="0" y="478961"/>
                    <a:pt x="0" y="459342"/>
                  </a:cubicBezTo>
                  <a:lnTo>
                    <a:pt x="0" y="35524"/>
                  </a:lnTo>
                  <a:cubicBezTo>
                    <a:pt x="0" y="15905"/>
                    <a:pt x="15905" y="0"/>
                    <a:pt x="35524" y="0"/>
                  </a:cubicBezTo>
                  <a:close/>
                </a:path>
              </a:pathLst>
            </a:custGeom>
            <a:blipFill>
              <a:blip r:embed="rId2"/>
              <a:stretch>
                <a:fillRect l="-324" t="0" r="-324" b="0"/>
              </a:stretch>
            </a:blipFill>
          </p:spPr>
        </p:sp>
      </p:grpSp>
      <p:grpSp>
        <p:nvGrpSpPr>
          <p:cNvPr name="Group 4" id="4"/>
          <p:cNvGrpSpPr/>
          <p:nvPr/>
        </p:nvGrpSpPr>
        <p:grpSpPr>
          <a:xfrm rot="0">
            <a:off x="6419850" y="4248150"/>
            <a:ext cx="5448300" cy="3194207"/>
            <a:chOff x="0" y="0"/>
            <a:chExt cx="844084" cy="494866"/>
          </a:xfrm>
        </p:grpSpPr>
        <p:sp>
          <p:nvSpPr>
            <p:cNvPr name="Freeform 5" id="5"/>
            <p:cNvSpPr/>
            <p:nvPr/>
          </p:nvSpPr>
          <p:spPr>
            <a:xfrm flipH="false" flipV="false" rot="0">
              <a:off x="0" y="0"/>
              <a:ext cx="844084" cy="494866"/>
            </a:xfrm>
            <a:custGeom>
              <a:avLst/>
              <a:gdLst/>
              <a:ahLst/>
              <a:cxnLst/>
              <a:rect r="r" b="b" t="t" l="l"/>
              <a:pathLst>
                <a:path h="494866" w="844084">
                  <a:moveTo>
                    <a:pt x="35524" y="0"/>
                  </a:moveTo>
                  <a:lnTo>
                    <a:pt x="808560" y="0"/>
                  </a:lnTo>
                  <a:cubicBezTo>
                    <a:pt x="828179" y="0"/>
                    <a:pt x="844084" y="15905"/>
                    <a:pt x="844084" y="35524"/>
                  </a:cubicBezTo>
                  <a:lnTo>
                    <a:pt x="844084" y="459342"/>
                  </a:lnTo>
                  <a:cubicBezTo>
                    <a:pt x="844084" y="478961"/>
                    <a:pt x="828179" y="494866"/>
                    <a:pt x="808560" y="494866"/>
                  </a:cubicBezTo>
                  <a:lnTo>
                    <a:pt x="35524" y="494866"/>
                  </a:lnTo>
                  <a:cubicBezTo>
                    <a:pt x="15905" y="494866"/>
                    <a:pt x="0" y="478961"/>
                    <a:pt x="0" y="459342"/>
                  </a:cubicBezTo>
                  <a:lnTo>
                    <a:pt x="0" y="35524"/>
                  </a:lnTo>
                  <a:cubicBezTo>
                    <a:pt x="0" y="15905"/>
                    <a:pt x="15905" y="0"/>
                    <a:pt x="35524" y="0"/>
                  </a:cubicBezTo>
                  <a:close/>
                </a:path>
              </a:pathLst>
            </a:custGeom>
            <a:blipFill>
              <a:blip r:embed="rId3"/>
              <a:stretch>
                <a:fillRect l="-324" t="0" r="-324" b="0"/>
              </a:stretch>
            </a:blipFill>
          </p:spPr>
        </p:sp>
      </p:grpSp>
      <p:grpSp>
        <p:nvGrpSpPr>
          <p:cNvPr name="Group 6" id="6"/>
          <p:cNvGrpSpPr/>
          <p:nvPr/>
        </p:nvGrpSpPr>
        <p:grpSpPr>
          <a:xfrm rot="0">
            <a:off x="12172950" y="4248150"/>
            <a:ext cx="5448300" cy="3194207"/>
            <a:chOff x="0" y="0"/>
            <a:chExt cx="844084" cy="494866"/>
          </a:xfrm>
        </p:grpSpPr>
        <p:sp>
          <p:nvSpPr>
            <p:cNvPr name="Freeform 7" id="7"/>
            <p:cNvSpPr/>
            <p:nvPr/>
          </p:nvSpPr>
          <p:spPr>
            <a:xfrm flipH="false" flipV="false" rot="0">
              <a:off x="0" y="0"/>
              <a:ext cx="844084" cy="494866"/>
            </a:xfrm>
            <a:custGeom>
              <a:avLst/>
              <a:gdLst/>
              <a:ahLst/>
              <a:cxnLst/>
              <a:rect r="r" b="b" t="t" l="l"/>
              <a:pathLst>
                <a:path h="494866" w="844084">
                  <a:moveTo>
                    <a:pt x="35524" y="0"/>
                  </a:moveTo>
                  <a:lnTo>
                    <a:pt x="808560" y="0"/>
                  </a:lnTo>
                  <a:cubicBezTo>
                    <a:pt x="828179" y="0"/>
                    <a:pt x="844084" y="15905"/>
                    <a:pt x="844084" y="35524"/>
                  </a:cubicBezTo>
                  <a:lnTo>
                    <a:pt x="844084" y="459342"/>
                  </a:lnTo>
                  <a:cubicBezTo>
                    <a:pt x="844084" y="478961"/>
                    <a:pt x="828179" y="494866"/>
                    <a:pt x="808560" y="494866"/>
                  </a:cubicBezTo>
                  <a:lnTo>
                    <a:pt x="35524" y="494866"/>
                  </a:lnTo>
                  <a:cubicBezTo>
                    <a:pt x="15905" y="494866"/>
                    <a:pt x="0" y="478961"/>
                    <a:pt x="0" y="459342"/>
                  </a:cubicBezTo>
                  <a:lnTo>
                    <a:pt x="0" y="35524"/>
                  </a:lnTo>
                  <a:cubicBezTo>
                    <a:pt x="0" y="15905"/>
                    <a:pt x="15905" y="0"/>
                    <a:pt x="35524" y="0"/>
                  </a:cubicBezTo>
                  <a:close/>
                </a:path>
              </a:pathLst>
            </a:custGeom>
            <a:blipFill>
              <a:blip r:embed="rId4"/>
              <a:stretch>
                <a:fillRect l="-324" t="0" r="-324" b="0"/>
              </a:stretch>
            </a:blipFill>
          </p:spPr>
        </p:sp>
      </p:grpSp>
      <p:sp>
        <p:nvSpPr>
          <p:cNvPr name="TextBox 8" id="8"/>
          <p:cNvSpPr txBox="true"/>
          <p:nvPr/>
        </p:nvSpPr>
        <p:spPr>
          <a:xfrm rot="0">
            <a:off x="666750" y="742950"/>
            <a:ext cx="15516225" cy="2324100"/>
          </a:xfrm>
          <a:prstGeom prst="rect">
            <a:avLst/>
          </a:prstGeom>
        </p:spPr>
        <p:txBody>
          <a:bodyPr anchor="t" rtlCol="false" tIns="0" lIns="0" bIns="0" rIns="0">
            <a:spAutoFit/>
          </a:bodyPr>
          <a:lstStyle/>
          <a:p>
            <a:pPr algn="l" marL="0" indent="0" lvl="0">
              <a:lnSpc>
                <a:spcPts val="8100"/>
              </a:lnSpc>
              <a:spcBef>
                <a:spcPct val="0"/>
              </a:spcBef>
            </a:pPr>
            <a:r>
              <a:rPr lang="en-US" b="true" sz="9000" spc="-89" strike="noStrike" u="none">
                <a:solidFill>
                  <a:srgbClr val="2F2F2F"/>
                </a:solidFill>
                <a:latin typeface="Nyutro Sans Heavy"/>
                <a:ea typeface="Nyutro Sans Heavy"/>
                <a:cs typeface="Nyutro Sans Heavy"/>
                <a:sym typeface="Nyutro Sans Heavy"/>
              </a:rPr>
              <a:t>Kết quả: AI nhanh hơn, hiệu quả hơn</a:t>
            </a:r>
          </a:p>
        </p:txBody>
      </p:sp>
      <p:grpSp>
        <p:nvGrpSpPr>
          <p:cNvPr name="Group 9" id="9"/>
          <p:cNvGrpSpPr/>
          <p:nvPr/>
        </p:nvGrpSpPr>
        <p:grpSpPr>
          <a:xfrm rot="0">
            <a:off x="666750" y="7829550"/>
            <a:ext cx="5448300" cy="905644"/>
            <a:chOff x="0" y="0"/>
            <a:chExt cx="7264400" cy="1207525"/>
          </a:xfrm>
        </p:grpSpPr>
        <p:sp>
          <p:nvSpPr>
            <p:cNvPr name="TextBox 10" id="10"/>
            <p:cNvSpPr txBox="true"/>
            <p:nvPr/>
          </p:nvSpPr>
          <p:spPr>
            <a:xfrm rot="0">
              <a:off x="0" y="612742"/>
              <a:ext cx="7264400" cy="5947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F2F2F"/>
                  </a:solidFill>
                  <a:latin typeface="Nyutro Sans"/>
                  <a:ea typeface="Nyutro Sans"/>
                  <a:cs typeface="Nyutro Sans"/>
                  <a:sym typeface="Nyutro Sans"/>
                </a:rPr>
                <a:t>Sắp xếp nước đi giúp giảm thời gian</a:t>
              </a:r>
            </a:p>
          </p:txBody>
        </p:sp>
        <p:sp>
          <p:nvSpPr>
            <p:cNvPr name="TextBox 11" id="11"/>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Tối ưu hóa</a:t>
              </a:r>
            </a:p>
          </p:txBody>
        </p:sp>
      </p:grpSp>
      <p:grpSp>
        <p:nvGrpSpPr>
          <p:cNvPr name="Group 12" id="12"/>
          <p:cNvGrpSpPr/>
          <p:nvPr/>
        </p:nvGrpSpPr>
        <p:grpSpPr>
          <a:xfrm rot="0">
            <a:off x="6419850" y="7829550"/>
            <a:ext cx="5448300" cy="905644"/>
            <a:chOff x="0" y="0"/>
            <a:chExt cx="7264400" cy="1207525"/>
          </a:xfrm>
        </p:grpSpPr>
        <p:sp>
          <p:nvSpPr>
            <p:cNvPr name="TextBox 13" id="13"/>
            <p:cNvSpPr txBox="true"/>
            <p:nvPr/>
          </p:nvSpPr>
          <p:spPr>
            <a:xfrm rot="0">
              <a:off x="0" y="612742"/>
              <a:ext cx="7264400" cy="5947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F2F2F"/>
                  </a:solidFill>
                  <a:latin typeface="Nyutro Sans"/>
                  <a:ea typeface="Nyutro Sans"/>
                  <a:cs typeface="Nyutro Sans"/>
                  <a:sym typeface="Nyutro Sans"/>
                </a:rPr>
                <a:t>Cải thiện đánh giá vị trí và chiến lược</a:t>
              </a:r>
            </a:p>
          </p:txBody>
        </p:sp>
        <p:sp>
          <p:nvSpPr>
            <p:cNvPr name="TextBox 14" id="14"/>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Heuristic</a:t>
              </a:r>
            </a:p>
          </p:txBody>
        </p:sp>
      </p:grpSp>
      <p:grpSp>
        <p:nvGrpSpPr>
          <p:cNvPr name="Group 15" id="15"/>
          <p:cNvGrpSpPr/>
          <p:nvPr/>
        </p:nvGrpSpPr>
        <p:grpSpPr>
          <a:xfrm rot="0">
            <a:off x="12172950" y="7829550"/>
            <a:ext cx="5448300" cy="1343794"/>
            <a:chOff x="0" y="0"/>
            <a:chExt cx="7264400" cy="1791725"/>
          </a:xfrm>
        </p:grpSpPr>
        <p:sp>
          <p:nvSpPr>
            <p:cNvPr name="TextBox 16" id="16"/>
            <p:cNvSpPr txBox="true"/>
            <p:nvPr/>
          </p:nvSpPr>
          <p:spPr>
            <a:xfrm rot="0">
              <a:off x="0" y="612742"/>
              <a:ext cx="7264400" cy="1178983"/>
            </a:xfrm>
            <a:prstGeom prst="rect">
              <a:avLst/>
            </a:prstGeom>
          </p:spPr>
          <p:txBody>
            <a:bodyPr anchor="t" rtlCol="false" tIns="0" lIns="0" bIns="0" rIns="0">
              <a:spAutoFit/>
            </a:bodyPr>
            <a:lstStyle/>
            <a:p>
              <a:pPr algn="l" marL="0" indent="0" lvl="0">
                <a:lnSpc>
                  <a:spcPts val="3499"/>
                </a:lnSpc>
                <a:spcBef>
                  <a:spcPct val="0"/>
                </a:spcBef>
              </a:pPr>
              <a:r>
                <a:rPr lang="en-US" sz="2499" strike="noStrike" u="none">
                  <a:solidFill>
                    <a:srgbClr val="2F2F2F"/>
                  </a:solidFill>
                  <a:latin typeface="Nyutro Sans"/>
                  <a:ea typeface="Nyutro Sans"/>
                  <a:cs typeface="Nyutro Sans"/>
                  <a:sym typeface="Nyutro Sans"/>
                </a:rPr>
                <a:t>Kết quả tốt hơn trong các trò chơi phức tạp</a:t>
              </a:r>
            </a:p>
          </p:txBody>
        </p:sp>
        <p:sp>
          <p:nvSpPr>
            <p:cNvPr name="TextBox 17" id="17"/>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Hiệu suất</a:t>
              </a:r>
            </a:p>
          </p:txBody>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66750" y="666750"/>
            <a:ext cx="8324850" cy="6527800"/>
            <a:chOff x="0" y="0"/>
            <a:chExt cx="11099800" cy="8703733"/>
          </a:xfrm>
        </p:grpSpPr>
        <p:sp>
          <p:nvSpPr>
            <p:cNvPr name="TextBox 3" id="3"/>
            <p:cNvSpPr txBox="true"/>
            <p:nvPr/>
          </p:nvSpPr>
          <p:spPr>
            <a:xfrm rot="0">
              <a:off x="0" y="1098550"/>
              <a:ext cx="11099800" cy="7605183"/>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AI "nhìn xa" không đảm bảo thắng</a:t>
              </a:r>
            </a:p>
            <a:p>
              <a:pPr algn="l" marL="539749" indent="-269875" lvl="1">
                <a:lnSpc>
                  <a:spcPts val="3499"/>
                </a:lnSpc>
                <a:buFont typeface="Arial"/>
                <a:buChar char="•"/>
              </a:pPr>
              <a:r>
                <a:rPr lang="en-US" b="true" sz="2499">
                  <a:solidFill>
                    <a:srgbClr val="2F2F2F"/>
                  </a:solidFill>
                  <a:latin typeface="Nyutro Sans Bold"/>
                  <a:ea typeface="Nyutro Sans Bold"/>
                  <a:cs typeface="Nyutro Sans Bold"/>
                  <a:sym typeface="Nyutro Sans Bold"/>
                </a:rPr>
                <a:t>Hiệu ứng chân trời</a:t>
              </a:r>
              <a:r>
                <a:rPr lang="en-US" sz="2499">
                  <a:solidFill>
                    <a:srgbClr val="2F2F2F"/>
                  </a:solidFill>
                  <a:latin typeface="Nyutro Sans"/>
                  <a:ea typeface="Nyutro Sans"/>
                  <a:cs typeface="Nyutro Sans"/>
                  <a:sym typeface="Nyutro Sans"/>
                </a:rPr>
                <a:t>: Tránh được mối đe dọa ngắn hạn nhưng mắc bẫy dài hạn</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Cần cân bằng giữa độ sâu tìm kiếm và chất lượng heuristic</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Một chiến lược tìm kiếm sâu có thể bỏ qua các mối đe dọa quan trọng trong tương lai</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Ví dụ: Nếu AI chỉ nhìn tại từng bước ngắn, nó có thể không thấy được cạm bẫy dài hạn</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Học từ lỗi: Cần thiết lập chiến lược có thể điều chỉnh khi nhìn sâu hơn</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Thông điệp quan trọng: </a:t>
              </a:r>
              <a:r>
                <a:rPr lang="en-US" b="true" sz="2499">
                  <a:solidFill>
                    <a:srgbClr val="2F2F2F"/>
                  </a:solidFill>
                  <a:latin typeface="Nyutro Sans Bold"/>
                  <a:ea typeface="Nyutro Sans Bold"/>
                  <a:cs typeface="Nyutro Sans Bold"/>
                  <a:sym typeface="Nyutro Sans Bold"/>
                </a:rPr>
                <a:t>Cần linh hoạt</a:t>
              </a:r>
              <a:r>
                <a:rPr lang="en-US" sz="2499">
                  <a:solidFill>
                    <a:srgbClr val="2F2F2F"/>
                  </a:solidFill>
                  <a:latin typeface="Nyutro Sans"/>
                  <a:ea typeface="Nyutro Sans"/>
                  <a:cs typeface="Nyutro Sans"/>
                  <a:sym typeface="Nyutro Sans"/>
                </a:rPr>
                <a:t> trong cách tiếp cận tìm kiếm để bảo đảm chiến lược AI hiệu quả.</a:t>
              </a:r>
            </a:p>
          </p:txBody>
        </p:sp>
        <p:sp>
          <p:nvSpPr>
            <p:cNvPr name="TextBox 4" id="4"/>
            <p:cNvSpPr txBox="true"/>
            <p:nvPr/>
          </p:nvSpPr>
          <p:spPr>
            <a:xfrm rot="0">
              <a:off x="0" y="-123825"/>
              <a:ext cx="11099800" cy="733425"/>
            </a:xfrm>
            <a:prstGeom prst="rect">
              <a:avLst/>
            </a:prstGeom>
          </p:spPr>
          <p:txBody>
            <a:bodyPr anchor="t" rtlCol="false" tIns="0" lIns="0" bIns="0" rIns="0">
              <a:spAutoFit/>
            </a:bodyPr>
            <a:lstStyle/>
            <a:p>
              <a:pPr algn="l" marL="0" indent="0" lvl="0">
                <a:lnSpc>
                  <a:spcPts val="4200"/>
                </a:lnSpc>
              </a:pPr>
              <a:r>
                <a:rPr lang="en-US" b="true" sz="3000" strike="noStrike" u="none">
                  <a:solidFill>
                    <a:srgbClr val="2F2F2F"/>
                  </a:solidFill>
                  <a:latin typeface="Nyutro Sans Bold"/>
                  <a:ea typeface="Nyutro Sans Bold"/>
                  <a:cs typeface="Nyutro Sans Bold"/>
                  <a:sym typeface="Nyutro Sans Bold"/>
                </a:rPr>
                <a:t>Giới hạn trong chiến lược tìm kiếm sâu</a:t>
              </a: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66750" y="666750"/>
            <a:ext cx="8324850" cy="7404100"/>
            <a:chOff x="0" y="0"/>
            <a:chExt cx="11099800" cy="9872133"/>
          </a:xfrm>
        </p:grpSpPr>
        <p:sp>
          <p:nvSpPr>
            <p:cNvPr name="TextBox 3" id="3"/>
            <p:cNvSpPr txBox="true"/>
            <p:nvPr/>
          </p:nvSpPr>
          <p:spPr>
            <a:xfrm rot="0">
              <a:off x="0" y="1098550"/>
              <a:ext cx="11099800" cy="8773583"/>
            </a:xfrm>
            <a:prstGeom prst="rect">
              <a:avLst/>
            </a:prstGeom>
          </p:spPr>
          <p:txBody>
            <a:bodyPr anchor="t" rtlCol="false" tIns="0" lIns="0" bIns="0" rIns="0">
              <a:spAutoFit/>
            </a:bodyPr>
            <a:lstStyle/>
            <a:p>
              <a:pPr algn="l" marL="0" indent="0" lvl="0">
                <a:lnSpc>
                  <a:spcPts val="3499"/>
                </a:lnSpc>
              </a:pPr>
              <a:r>
                <a:rPr lang="en-US" sz="2499">
                  <a:solidFill>
                    <a:srgbClr val="2F2F2F"/>
                  </a:solidFill>
                  <a:latin typeface="Nyutro Sans"/>
                  <a:ea typeface="Nyutro Sans"/>
                  <a:cs typeface="Nyutro Sans"/>
                  <a:sym typeface="Nyutro Sans"/>
                </a:rPr>
                <a:t>Để tối ưu hóa hiệu suất của AI trong các trò chơi, </a:t>
              </a:r>
              <a:r>
                <a:rPr lang="en-US" b="true" sz="2499">
                  <a:solidFill>
                    <a:srgbClr val="2F2F2F"/>
                  </a:solidFill>
                  <a:latin typeface="Nyutro Sans Bold"/>
                  <a:ea typeface="Nyutro Sans Bold"/>
                  <a:cs typeface="Nyutro Sans Bold"/>
                  <a:sym typeface="Nyutro Sans Bold"/>
                </a:rPr>
                <a:t>cần phải cân bằng</a:t>
              </a:r>
              <a:r>
                <a:rPr lang="en-US" sz="2499">
                  <a:solidFill>
                    <a:srgbClr val="2F2F2F"/>
                  </a:solidFill>
                  <a:latin typeface="Nyutro Sans"/>
                  <a:ea typeface="Nyutro Sans"/>
                  <a:cs typeface="Nyutro Sans"/>
                  <a:sym typeface="Nyutro Sans"/>
                </a:rPr>
                <a:t> giữa độ sâu tìm kiếm và chất lượng heuristic. Dưới đây là những điểm chính:</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Độ sâu tìm kiếm cao cho phép AI phân tích nhiều nước đi, nhưng cũng làm tăng độ phức tạp tính toán.</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Heuristic chất lượng cao giúp AI nhanh chóng đánh giá vị trí và lựa chọn những nước đi tốt nhất.</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Sự kết hợp giữa tìm kiếm sâu và heuristic mạnh có thể giảm thiểu số lượng bước cần thiết mà vẫn đảm bảo quyết định chính xác.</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Một chiến lược hợp lý có thể dẫn đến sự gia tăng đáng kể trong hiệu suất của AI.</a:t>
              </a:r>
            </a:p>
            <a:p>
              <a:pPr algn="l" marL="0" indent="0" lvl="0">
                <a:lnSpc>
                  <a:spcPts val="3499"/>
                </a:lnSpc>
              </a:pPr>
              <a:r>
                <a:rPr lang="en-US" sz="2499">
                  <a:solidFill>
                    <a:srgbClr val="2F2F2F"/>
                  </a:solidFill>
                  <a:latin typeface="Nyutro Sans"/>
                  <a:ea typeface="Nyutro Sans"/>
                  <a:cs typeface="Nyutro Sans"/>
                  <a:sym typeface="Nyutro Sans"/>
                </a:rPr>
                <a:t>Việc kiểm soát cân bằng này giúp AI đưa ra quyết định hiệu quả hơn trong thời gian ngắn, tránh tình trạng </a:t>
              </a:r>
              <a:r>
                <a:rPr lang="en-US" b="true" sz="2499">
                  <a:solidFill>
                    <a:srgbClr val="2F2F2F"/>
                  </a:solidFill>
                  <a:latin typeface="Nyutro Sans Bold"/>
                  <a:ea typeface="Nyutro Sans Bold"/>
                  <a:cs typeface="Nyutro Sans Bold"/>
                  <a:sym typeface="Nyutro Sans Bold"/>
                </a:rPr>
                <a:t>rượt đuổi</a:t>
              </a:r>
              <a:r>
                <a:rPr lang="en-US" sz="2499">
                  <a:solidFill>
                    <a:srgbClr val="2F2F2F"/>
                  </a:solidFill>
                  <a:latin typeface="Nyutro Sans"/>
                  <a:ea typeface="Nyutro Sans"/>
                  <a:cs typeface="Nyutro Sans"/>
                  <a:sym typeface="Nyutro Sans"/>
                </a:rPr>
                <a:t> giữa tốc độ và chất lượng.</a:t>
              </a:r>
            </a:p>
          </p:txBody>
        </p:sp>
        <p:sp>
          <p:nvSpPr>
            <p:cNvPr name="TextBox 4" id="4"/>
            <p:cNvSpPr txBox="true"/>
            <p:nvPr/>
          </p:nvSpPr>
          <p:spPr>
            <a:xfrm rot="0">
              <a:off x="0" y="-123825"/>
              <a:ext cx="11099800" cy="733425"/>
            </a:xfrm>
            <a:prstGeom prst="rect">
              <a:avLst/>
            </a:prstGeom>
          </p:spPr>
          <p:txBody>
            <a:bodyPr anchor="t" rtlCol="false" tIns="0" lIns="0" bIns="0" rIns="0">
              <a:spAutoFit/>
            </a:bodyPr>
            <a:lstStyle/>
            <a:p>
              <a:pPr algn="l" marL="0" indent="0" lvl="0">
                <a:lnSpc>
                  <a:spcPts val="4200"/>
                </a:lnSpc>
              </a:pPr>
              <a:r>
                <a:rPr lang="en-US" b="true" sz="3000" strike="noStrike" u="none">
                  <a:solidFill>
                    <a:srgbClr val="4A90E2"/>
                  </a:solidFill>
                  <a:latin typeface="Nyutro Sans Bold"/>
                  <a:ea typeface="Nyutro Sans Bold"/>
                  <a:cs typeface="Nyutro Sans Bold"/>
                  <a:sym typeface="Nyutro Sans Bold"/>
                </a:rPr>
                <a:t>Tìm kiếm hiệu quả trong AI</a:t>
              </a:r>
            </a:p>
          </p:txBody>
        </p:sp>
      </p:gr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66750" y="666750"/>
            <a:ext cx="8324850" cy="8280400"/>
            <a:chOff x="0" y="0"/>
            <a:chExt cx="11099800" cy="11040533"/>
          </a:xfrm>
        </p:grpSpPr>
        <p:sp>
          <p:nvSpPr>
            <p:cNvPr name="TextBox 3" id="3"/>
            <p:cNvSpPr txBox="true"/>
            <p:nvPr/>
          </p:nvSpPr>
          <p:spPr>
            <a:xfrm rot="0">
              <a:off x="0" y="1098550"/>
              <a:ext cx="11099800" cy="9941983"/>
            </a:xfrm>
            <a:prstGeom prst="rect">
              <a:avLst/>
            </a:prstGeom>
          </p:spPr>
          <p:txBody>
            <a:bodyPr anchor="t" rtlCol="false" tIns="0" lIns="0" bIns="0" rIns="0">
              <a:spAutoFit/>
            </a:bodyPr>
            <a:lstStyle/>
            <a:p>
              <a:pPr algn="l" marL="0" indent="0" lvl="0">
                <a:lnSpc>
                  <a:spcPts val="3499"/>
                </a:lnSpc>
              </a:pPr>
              <a:r>
                <a:rPr lang="en-US" sz="2499">
                  <a:solidFill>
                    <a:srgbClr val="2F2F2F"/>
                  </a:solidFill>
                  <a:latin typeface="Nyutro Sans"/>
                  <a:ea typeface="Nyutro Sans"/>
                  <a:cs typeface="Nyutro Sans"/>
                  <a:sym typeface="Nyutro Sans"/>
                </a:rPr>
                <a:t>Trong bài thuyết trình này, chúng ta đã khám phá </a:t>
              </a:r>
              <a:r>
                <a:rPr lang="en-US" b="true" sz="2499">
                  <a:solidFill>
                    <a:srgbClr val="2F2F2F"/>
                  </a:solidFill>
                  <a:latin typeface="Nyutro Sans Bold"/>
                  <a:ea typeface="Nyutro Sans Bold"/>
                  <a:cs typeface="Nyutro Sans Bold"/>
                  <a:sym typeface="Nyutro Sans Bold"/>
                </a:rPr>
                <a:t>độ phức tạp</a:t>
              </a:r>
              <a:r>
                <a:rPr lang="en-US" sz="2499">
                  <a:solidFill>
                    <a:srgbClr val="2F2F2F"/>
                  </a:solidFill>
                  <a:latin typeface="Nyutro Sans"/>
                  <a:ea typeface="Nyutro Sans"/>
                  <a:cs typeface="Nyutro Sans"/>
                  <a:sym typeface="Nyutro Sans"/>
                </a:rPr>
                <a:t> ẩn sau các trò chơi đơn giản và những thách thức mà AI phải đối mặt. Để xây dựng một AI hiệu quả, cần thiết phải:</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Kết hợp chiến lược tìm kiếm có giới hạn để giảm thiểu không gian trạng thái.</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Sử dụng heuristic thông minh để đánh giá các vị thế tốt hơn.</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Tận dụng cắt tỉa Alpha-Beta để tăng tốc độ tìm kiếm.</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Học từ các bài học thực tiễn, như việc ưu tiên nước đi ở cột giữa, giảm số nút duyệt.</a:t>
              </a:r>
            </a:p>
            <a:p>
              <a:pPr algn="l" marL="0" indent="0" lvl="0">
                <a:lnSpc>
                  <a:spcPts val="3499"/>
                </a:lnSpc>
              </a:pPr>
              <a:r>
                <a:rPr lang="en-US" sz="2499">
                  <a:solidFill>
                    <a:srgbClr val="2F2F2F"/>
                  </a:solidFill>
                  <a:latin typeface="Nyutro Sans"/>
                  <a:ea typeface="Nyutro Sans"/>
                  <a:cs typeface="Nyutro Sans"/>
                  <a:sym typeface="Nyutro Sans"/>
                </a:rPr>
                <a:t>Dù có nhiều kỹ thuật nâng cao, AI vẫn phải tìm kiếm </a:t>
              </a:r>
              <a:r>
                <a:rPr lang="en-US" b="true" sz="2499">
                  <a:solidFill>
                    <a:srgbClr val="2F2F2F"/>
                  </a:solidFill>
                  <a:latin typeface="Nyutro Sans Bold"/>
                  <a:ea typeface="Nyutro Sans Bold"/>
                  <a:cs typeface="Nyutro Sans Bold"/>
                  <a:sym typeface="Nyutro Sans Bold"/>
                </a:rPr>
                <a:t>sự cân bằng</a:t>
              </a:r>
              <a:r>
                <a:rPr lang="en-US" sz="2499">
                  <a:solidFill>
                    <a:srgbClr val="2F2F2F"/>
                  </a:solidFill>
                  <a:latin typeface="Nyutro Sans"/>
                  <a:ea typeface="Nyutro Sans"/>
                  <a:cs typeface="Nyutro Sans"/>
                  <a:sym typeface="Nyutro Sans"/>
                </a:rPr>
                <a:t> giữa tốc độ và chiến lược. Không có giải pháp hoàn hảo, và việc thiết kế một hệ thống AI mạnh mẽ đòi hỏi sự sáng tạo và chiến lược thông minh, không chỉ phụ thuộc vào tính toán. Hãy tiếp tục khám phá và </a:t>
              </a:r>
              <a:r>
                <a:rPr lang="en-US" b="true" sz="2499">
                  <a:solidFill>
                    <a:srgbClr val="2F2F2F"/>
                  </a:solidFill>
                  <a:latin typeface="Nyutro Sans Bold"/>
                  <a:ea typeface="Nyutro Sans Bold"/>
                  <a:cs typeface="Nyutro Sans Bold"/>
                  <a:sym typeface="Nyutro Sans Bold"/>
                </a:rPr>
                <a:t>thảo luận</a:t>
              </a:r>
              <a:r>
                <a:rPr lang="en-US" sz="2499">
                  <a:solidFill>
                    <a:srgbClr val="2F2F2F"/>
                  </a:solidFill>
                  <a:latin typeface="Nyutro Sans"/>
                  <a:ea typeface="Nyutro Sans"/>
                  <a:cs typeface="Nyutro Sans"/>
                  <a:sym typeface="Nyutro Sans"/>
                </a:rPr>
                <a:t> về những thách thức này trong tương lai.</a:t>
              </a:r>
            </a:p>
          </p:txBody>
        </p:sp>
        <p:sp>
          <p:nvSpPr>
            <p:cNvPr name="TextBox 4" id="4"/>
            <p:cNvSpPr txBox="true"/>
            <p:nvPr/>
          </p:nvSpPr>
          <p:spPr>
            <a:xfrm rot="0">
              <a:off x="0" y="-123825"/>
              <a:ext cx="11099800" cy="733425"/>
            </a:xfrm>
            <a:prstGeom prst="rect">
              <a:avLst/>
            </a:prstGeom>
          </p:spPr>
          <p:txBody>
            <a:bodyPr anchor="t" rtlCol="false" tIns="0" lIns="0" bIns="0" rIns="0">
              <a:spAutoFit/>
            </a:bodyPr>
            <a:lstStyle/>
            <a:p>
              <a:pPr algn="l" marL="0" indent="0" lvl="0">
                <a:lnSpc>
                  <a:spcPts val="4200"/>
                </a:lnSpc>
              </a:pPr>
              <a:r>
                <a:rPr lang="en-US" b="true" sz="3000" strike="noStrike" u="none">
                  <a:solidFill>
                    <a:srgbClr val="4A90E2"/>
                  </a:solidFill>
                  <a:latin typeface="Nyutro Sans Bold"/>
                  <a:ea typeface="Nyutro Sans Bold"/>
                  <a:cs typeface="Nyutro Sans Bold"/>
                  <a:sym typeface="Nyutro Sans Bold"/>
                </a:rPr>
                <a:t>Tóm tắt chiến lược thiết kế AI hiệu quả</a:t>
              </a:r>
            </a:p>
          </p:txBody>
        </p:sp>
      </p:gr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17773" y="6934200"/>
            <a:ext cx="19247032" cy="4815863"/>
            <a:chOff x="0" y="0"/>
            <a:chExt cx="5069177" cy="1268376"/>
          </a:xfrm>
        </p:grpSpPr>
        <p:sp>
          <p:nvSpPr>
            <p:cNvPr name="Freeform 3" id="3"/>
            <p:cNvSpPr/>
            <p:nvPr/>
          </p:nvSpPr>
          <p:spPr>
            <a:xfrm flipH="false" flipV="false" rot="0">
              <a:off x="0" y="0"/>
              <a:ext cx="5069177" cy="1268375"/>
            </a:xfrm>
            <a:custGeom>
              <a:avLst/>
              <a:gdLst/>
              <a:ahLst/>
              <a:cxnLst/>
              <a:rect r="r" b="b" t="t" l="l"/>
              <a:pathLst>
                <a:path h="1268375" w="5069177">
                  <a:moveTo>
                    <a:pt x="0" y="0"/>
                  </a:moveTo>
                  <a:lnTo>
                    <a:pt x="5069177" y="0"/>
                  </a:lnTo>
                  <a:lnTo>
                    <a:pt x="5069177" y="1268375"/>
                  </a:lnTo>
                  <a:lnTo>
                    <a:pt x="0" y="1268375"/>
                  </a:lnTo>
                  <a:close/>
                </a:path>
              </a:pathLst>
            </a:custGeom>
            <a:solidFill>
              <a:srgbClr val="2F2F2F"/>
            </a:solidFill>
          </p:spPr>
        </p:sp>
        <p:sp>
          <p:nvSpPr>
            <p:cNvPr name="TextBox 4" id="4"/>
            <p:cNvSpPr txBox="true"/>
            <p:nvPr/>
          </p:nvSpPr>
          <p:spPr>
            <a:xfrm>
              <a:off x="0" y="-9525"/>
              <a:ext cx="5069177" cy="1277901"/>
            </a:xfrm>
            <a:prstGeom prst="rect">
              <a:avLst/>
            </a:prstGeom>
          </p:spPr>
          <p:txBody>
            <a:bodyPr anchor="ctr" rtlCol="false" tIns="50800" lIns="50800" bIns="50800" rIns="50800"/>
            <a:lstStyle/>
            <a:p>
              <a:pPr algn="ctr" marL="0" indent="0" lvl="0">
                <a:lnSpc>
                  <a:spcPts val="2524"/>
                </a:lnSpc>
              </a:pPr>
            </a:p>
          </p:txBody>
        </p:sp>
      </p:grpSp>
      <p:grpSp>
        <p:nvGrpSpPr>
          <p:cNvPr name="Group 5" id="5"/>
          <p:cNvGrpSpPr/>
          <p:nvPr/>
        </p:nvGrpSpPr>
        <p:grpSpPr>
          <a:xfrm rot="0">
            <a:off x="666750" y="7829550"/>
            <a:ext cx="4010025" cy="904575"/>
            <a:chOff x="0" y="0"/>
            <a:chExt cx="5346700" cy="1206100"/>
          </a:xfrm>
        </p:grpSpPr>
        <p:sp>
          <p:nvSpPr>
            <p:cNvPr name="TextBox 6" id="6"/>
            <p:cNvSpPr txBox="true"/>
            <p:nvPr/>
          </p:nvSpPr>
          <p:spPr>
            <a:xfrm rot="0">
              <a:off x="0" y="611316"/>
              <a:ext cx="5346700" cy="594783"/>
            </a:xfrm>
            <a:prstGeom prst="rect">
              <a:avLst/>
            </a:prstGeom>
          </p:spPr>
          <p:txBody>
            <a:bodyPr anchor="t" rtlCol="false" tIns="0" lIns="0" bIns="0" rIns="0">
              <a:spAutoFit/>
            </a:bodyPr>
            <a:lstStyle/>
            <a:p>
              <a:pPr algn="l" marL="0" indent="0" lvl="0">
                <a:lnSpc>
                  <a:spcPts val="3499"/>
                </a:lnSpc>
                <a:spcBef>
                  <a:spcPct val="0"/>
                </a:spcBef>
              </a:pPr>
              <a:r>
                <a:rPr lang="en-US" sz="2499" strike="noStrike" u="none">
                  <a:solidFill>
                    <a:srgbClr val="D9D9D9"/>
                  </a:solidFill>
                  <a:latin typeface="Nyutro Sans"/>
                  <a:ea typeface="Nyutro Sans"/>
                  <a:cs typeface="Nyutro Sans"/>
                  <a:sym typeface="Nyutro Sans"/>
                </a:rPr>
                <a:t>hello@reallygreatsite.com</a:t>
              </a:r>
            </a:p>
          </p:txBody>
        </p:sp>
        <p:sp>
          <p:nvSpPr>
            <p:cNvPr name="TextBox 7" id="7"/>
            <p:cNvSpPr txBox="true"/>
            <p:nvPr/>
          </p:nvSpPr>
          <p:spPr>
            <a:xfrm rot="0">
              <a:off x="0" y="-95250"/>
              <a:ext cx="5346700" cy="594783"/>
            </a:xfrm>
            <a:prstGeom prst="rect">
              <a:avLst/>
            </a:prstGeom>
          </p:spPr>
          <p:txBody>
            <a:bodyPr anchor="t" rtlCol="false" tIns="0" lIns="0" bIns="0" rIns="0">
              <a:spAutoFit/>
            </a:bodyPr>
            <a:lstStyle/>
            <a:p>
              <a:pPr algn="l" marL="0" indent="0" lvl="0">
                <a:lnSpc>
                  <a:spcPts val="3499"/>
                </a:lnSpc>
              </a:pPr>
              <a:r>
                <a:rPr lang="en-US" b="true" sz="2499">
                  <a:solidFill>
                    <a:srgbClr val="4A90E2"/>
                  </a:solidFill>
                  <a:latin typeface="Nyutro Sans Bold"/>
                  <a:ea typeface="Nyutro Sans Bold"/>
                  <a:cs typeface="Nyutro Sans Bold"/>
                  <a:sym typeface="Nyutro Sans Bold"/>
                </a:rPr>
                <a:t>Email</a:t>
              </a:r>
            </a:p>
          </p:txBody>
        </p:sp>
      </p:grpSp>
      <p:grpSp>
        <p:nvGrpSpPr>
          <p:cNvPr name="Group 8" id="8"/>
          <p:cNvGrpSpPr/>
          <p:nvPr/>
        </p:nvGrpSpPr>
        <p:grpSpPr>
          <a:xfrm rot="0">
            <a:off x="4981575" y="7829550"/>
            <a:ext cx="4010025" cy="904575"/>
            <a:chOff x="0" y="0"/>
            <a:chExt cx="5346700" cy="1206100"/>
          </a:xfrm>
        </p:grpSpPr>
        <p:sp>
          <p:nvSpPr>
            <p:cNvPr name="TextBox 9" id="9"/>
            <p:cNvSpPr txBox="true"/>
            <p:nvPr/>
          </p:nvSpPr>
          <p:spPr>
            <a:xfrm rot="0">
              <a:off x="0" y="611316"/>
              <a:ext cx="5346700" cy="594783"/>
            </a:xfrm>
            <a:prstGeom prst="rect">
              <a:avLst/>
            </a:prstGeom>
          </p:spPr>
          <p:txBody>
            <a:bodyPr anchor="t" rtlCol="false" tIns="0" lIns="0" bIns="0" rIns="0">
              <a:spAutoFit/>
            </a:bodyPr>
            <a:lstStyle/>
            <a:p>
              <a:pPr algn="l" marL="0" indent="0" lvl="0">
                <a:lnSpc>
                  <a:spcPts val="3499"/>
                </a:lnSpc>
                <a:spcBef>
                  <a:spcPct val="0"/>
                </a:spcBef>
              </a:pPr>
              <a:r>
                <a:rPr lang="en-US" sz="2499" strike="noStrike" u="none">
                  <a:solidFill>
                    <a:srgbClr val="D9D9D9"/>
                  </a:solidFill>
                  <a:latin typeface="Nyutro Sans"/>
                  <a:ea typeface="Nyutro Sans"/>
                  <a:cs typeface="Nyutro Sans"/>
                  <a:sym typeface="Nyutro Sans"/>
                </a:rPr>
                <a:t>@reallygreatsite</a:t>
              </a:r>
            </a:p>
          </p:txBody>
        </p:sp>
        <p:sp>
          <p:nvSpPr>
            <p:cNvPr name="TextBox 10" id="10"/>
            <p:cNvSpPr txBox="true"/>
            <p:nvPr/>
          </p:nvSpPr>
          <p:spPr>
            <a:xfrm rot="0">
              <a:off x="0" y="-95250"/>
              <a:ext cx="5346700" cy="594783"/>
            </a:xfrm>
            <a:prstGeom prst="rect">
              <a:avLst/>
            </a:prstGeom>
          </p:spPr>
          <p:txBody>
            <a:bodyPr anchor="t" rtlCol="false" tIns="0" lIns="0" bIns="0" rIns="0">
              <a:spAutoFit/>
            </a:bodyPr>
            <a:lstStyle/>
            <a:p>
              <a:pPr algn="l" marL="0" indent="0" lvl="0">
                <a:lnSpc>
                  <a:spcPts val="3499"/>
                </a:lnSpc>
                <a:spcBef>
                  <a:spcPct val="0"/>
                </a:spcBef>
              </a:pPr>
              <a:r>
                <a:rPr lang="en-US" b="true" sz="2499" strike="noStrike" u="none">
                  <a:solidFill>
                    <a:srgbClr val="4A90E2"/>
                  </a:solidFill>
                  <a:latin typeface="Nyutro Sans Bold"/>
                  <a:ea typeface="Nyutro Sans Bold"/>
                  <a:cs typeface="Nyutro Sans Bold"/>
                  <a:sym typeface="Nyutro Sans Bold"/>
                </a:rPr>
                <a:t>Social Media</a:t>
              </a:r>
            </a:p>
          </p:txBody>
        </p:sp>
      </p:grpSp>
      <p:grpSp>
        <p:nvGrpSpPr>
          <p:cNvPr name="Group 11" id="11"/>
          <p:cNvGrpSpPr/>
          <p:nvPr/>
        </p:nvGrpSpPr>
        <p:grpSpPr>
          <a:xfrm rot="0">
            <a:off x="9296400" y="7829550"/>
            <a:ext cx="4010025" cy="904575"/>
            <a:chOff x="0" y="0"/>
            <a:chExt cx="5346700" cy="1206100"/>
          </a:xfrm>
        </p:grpSpPr>
        <p:sp>
          <p:nvSpPr>
            <p:cNvPr name="TextBox 12" id="12"/>
            <p:cNvSpPr txBox="true"/>
            <p:nvPr/>
          </p:nvSpPr>
          <p:spPr>
            <a:xfrm rot="0">
              <a:off x="0" y="611316"/>
              <a:ext cx="5346700" cy="594783"/>
            </a:xfrm>
            <a:prstGeom prst="rect">
              <a:avLst/>
            </a:prstGeom>
          </p:spPr>
          <p:txBody>
            <a:bodyPr anchor="t" rtlCol="false" tIns="0" lIns="0" bIns="0" rIns="0">
              <a:spAutoFit/>
            </a:bodyPr>
            <a:lstStyle/>
            <a:p>
              <a:pPr algn="l" marL="0" indent="0" lvl="0">
                <a:lnSpc>
                  <a:spcPts val="3499"/>
                </a:lnSpc>
              </a:pPr>
              <a:r>
                <a:rPr lang="en-US" sz="2499">
                  <a:solidFill>
                    <a:srgbClr val="D9D9D9"/>
                  </a:solidFill>
                  <a:latin typeface="Nyutro Sans"/>
                  <a:ea typeface="Nyutro Sans"/>
                  <a:cs typeface="Nyutro Sans"/>
                  <a:sym typeface="Nyutro Sans"/>
                </a:rPr>
                <a:t>123-456-7890</a:t>
              </a:r>
            </a:p>
          </p:txBody>
        </p:sp>
        <p:sp>
          <p:nvSpPr>
            <p:cNvPr name="TextBox 13" id="13"/>
            <p:cNvSpPr txBox="true"/>
            <p:nvPr/>
          </p:nvSpPr>
          <p:spPr>
            <a:xfrm rot="0">
              <a:off x="0" y="-95250"/>
              <a:ext cx="5346700" cy="594783"/>
            </a:xfrm>
            <a:prstGeom prst="rect">
              <a:avLst/>
            </a:prstGeom>
          </p:spPr>
          <p:txBody>
            <a:bodyPr anchor="t" rtlCol="false" tIns="0" lIns="0" bIns="0" rIns="0">
              <a:spAutoFit/>
            </a:bodyPr>
            <a:lstStyle/>
            <a:p>
              <a:pPr algn="l" marL="0" indent="0" lvl="0">
                <a:lnSpc>
                  <a:spcPts val="3499"/>
                </a:lnSpc>
                <a:spcBef>
                  <a:spcPct val="0"/>
                </a:spcBef>
              </a:pPr>
              <a:r>
                <a:rPr lang="en-US" b="true" sz="2499" strike="noStrike" u="none">
                  <a:solidFill>
                    <a:srgbClr val="4A90E2"/>
                  </a:solidFill>
                  <a:latin typeface="Nyutro Sans Bold"/>
                  <a:ea typeface="Nyutro Sans Bold"/>
                  <a:cs typeface="Nyutro Sans Bold"/>
                  <a:sym typeface="Nyutro Sans Bold"/>
                </a:rPr>
                <a:t>Phone</a:t>
              </a:r>
            </a:p>
          </p:txBody>
        </p:sp>
      </p:grpSp>
      <p:sp>
        <p:nvSpPr>
          <p:cNvPr name="TextBox 14" id="14"/>
          <p:cNvSpPr txBox="true"/>
          <p:nvPr/>
        </p:nvSpPr>
        <p:spPr>
          <a:xfrm rot="0">
            <a:off x="666750" y="742950"/>
            <a:ext cx="14077950" cy="1295400"/>
          </a:xfrm>
          <a:prstGeom prst="rect">
            <a:avLst/>
          </a:prstGeom>
        </p:spPr>
        <p:txBody>
          <a:bodyPr anchor="t" rtlCol="false" tIns="0" lIns="0" bIns="0" rIns="0">
            <a:spAutoFit/>
          </a:bodyPr>
          <a:lstStyle/>
          <a:p>
            <a:pPr algn="l" marL="0" indent="0" lvl="0">
              <a:lnSpc>
                <a:spcPts val="8100"/>
              </a:lnSpc>
              <a:spcBef>
                <a:spcPct val="0"/>
              </a:spcBef>
            </a:pPr>
            <a:r>
              <a:rPr lang="en-US" b="true" sz="9000" spc="-89" strike="noStrike" u="none">
                <a:solidFill>
                  <a:srgbClr val="2F2F2F"/>
                </a:solidFill>
                <a:latin typeface="Nyutro Sans Bold"/>
                <a:ea typeface="Nyutro Sans Bold"/>
                <a:cs typeface="Nyutro Sans Bold"/>
                <a:sym typeface="Nyutro Sans Bold"/>
              </a:rPr>
              <a:t>Xây dựng AI hiệu quả</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66750" y="7397750"/>
            <a:ext cx="6886575" cy="2222500"/>
          </a:xfrm>
          <a:prstGeom prst="rect">
            <a:avLst/>
          </a:prstGeom>
        </p:spPr>
        <p:txBody>
          <a:bodyPr anchor="t" rtlCol="false" tIns="0" lIns="0" bIns="0" rIns="0">
            <a:spAutoFit/>
          </a:bodyPr>
          <a:lstStyle/>
          <a:p>
            <a:pPr algn="l" marL="539749" indent="-269875" lvl="1">
              <a:lnSpc>
                <a:spcPts val="3499"/>
              </a:lnSpc>
              <a:buFont typeface="Arial"/>
              <a:buChar char="•"/>
            </a:pPr>
            <a:r>
              <a:rPr lang="en-US" sz="2499" strike="noStrike" u="none">
                <a:solidFill>
                  <a:srgbClr val="2F2F2F"/>
                </a:solidFill>
                <a:latin typeface="Nyutro Sans"/>
                <a:ea typeface="Nyutro Sans"/>
                <a:cs typeface="Nyutro Sans"/>
                <a:sym typeface="Nyutro Sans"/>
              </a:rPr>
              <a:t>Trò chơi đơn giản nhưng </a:t>
            </a:r>
            <a:r>
              <a:rPr lang="en-US" b="true" sz="2499" strike="noStrike" u="none">
                <a:solidFill>
                  <a:srgbClr val="2F2F2F"/>
                </a:solidFill>
                <a:latin typeface="Nyutro Sans Bold"/>
                <a:ea typeface="Nyutro Sans Bold"/>
                <a:cs typeface="Nyutro Sans Bold"/>
                <a:sym typeface="Nyutro Sans Bold"/>
              </a:rPr>
              <a:t>đầy chiến lược</a:t>
            </a:r>
          </a:p>
          <a:p>
            <a:pPr algn="l" marL="539749" indent="-269875" lvl="1">
              <a:lnSpc>
                <a:spcPts val="3499"/>
              </a:lnSpc>
              <a:buFont typeface="Arial"/>
              <a:buChar char="•"/>
            </a:pPr>
            <a:r>
              <a:rPr lang="en-US" sz="2499" strike="noStrike" u="none">
                <a:solidFill>
                  <a:srgbClr val="2F2F2F"/>
                </a:solidFill>
                <a:latin typeface="Nyutro Sans"/>
                <a:ea typeface="Nyutro Sans"/>
                <a:cs typeface="Nyutro Sans"/>
                <a:sym typeface="Nyutro Sans"/>
              </a:rPr>
              <a:t>Ví dụ: Connect 4, Dots and Boxes</a:t>
            </a:r>
          </a:p>
          <a:p>
            <a:pPr algn="l" marL="539749" indent="-269875" lvl="1">
              <a:lnSpc>
                <a:spcPts val="3499"/>
              </a:lnSpc>
              <a:buFont typeface="Arial"/>
              <a:buChar char="•"/>
            </a:pPr>
            <a:r>
              <a:rPr lang="en-US" sz="2499" strike="noStrike" u="none">
                <a:solidFill>
                  <a:srgbClr val="2F2F2F"/>
                </a:solidFill>
                <a:latin typeface="Nyutro Sans"/>
                <a:ea typeface="Nyutro Sans"/>
                <a:cs typeface="Nyutro Sans"/>
                <a:sym typeface="Nyutro Sans"/>
              </a:rPr>
              <a:t>Thách thức cho AI: ghi nhớ và suy luận</a:t>
            </a:r>
          </a:p>
          <a:p>
            <a:pPr algn="l" marL="539749" indent="-269875" lvl="1">
              <a:lnSpc>
                <a:spcPts val="3499"/>
              </a:lnSpc>
              <a:buFont typeface="Arial"/>
              <a:buChar char="•"/>
            </a:pPr>
            <a:r>
              <a:rPr lang="en-US" sz="2499" strike="noStrike" u="none">
                <a:solidFill>
                  <a:srgbClr val="2F2F2F"/>
                </a:solidFill>
                <a:latin typeface="Nyutro Sans"/>
                <a:ea typeface="Nyutro Sans"/>
                <a:cs typeface="Nyutro Sans"/>
                <a:sym typeface="Nyutro Sans"/>
              </a:rPr>
              <a:t>Không thể duyệt toàn bộ trạng thái</a:t>
            </a:r>
          </a:p>
          <a:p>
            <a:pPr algn="l" marL="539749" indent="-269875" lvl="1">
              <a:lnSpc>
                <a:spcPts val="3499"/>
              </a:lnSpc>
              <a:buFont typeface="Arial"/>
              <a:buChar char="•"/>
            </a:pPr>
            <a:r>
              <a:rPr lang="en-US" sz="2499" strike="noStrike" u="none">
                <a:solidFill>
                  <a:srgbClr val="2F2F2F"/>
                </a:solidFill>
                <a:latin typeface="Nyutro Sans"/>
                <a:ea typeface="Nyutro Sans"/>
                <a:cs typeface="Nyutro Sans"/>
                <a:sym typeface="Nyutro Sans"/>
              </a:rPr>
              <a:t>Yêu cầu chiến lược thông minh hơn</a:t>
            </a:r>
          </a:p>
        </p:txBody>
      </p:sp>
      <p:sp>
        <p:nvSpPr>
          <p:cNvPr name="TextBox 3" id="3"/>
          <p:cNvSpPr txBox="true"/>
          <p:nvPr/>
        </p:nvSpPr>
        <p:spPr>
          <a:xfrm rot="0">
            <a:off x="666750" y="742950"/>
            <a:ext cx="6886575" cy="1295400"/>
          </a:xfrm>
          <a:prstGeom prst="rect">
            <a:avLst/>
          </a:prstGeom>
        </p:spPr>
        <p:txBody>
          <a:bodyPr anchor="t" rtlCol="false" tIns="0" lIns="0" bIns="0" rIns="0">
            <a:spAutoFit/>
          </a:bodyPr>
          <a:lstStyle/>
          <a:p>
            <a:pPr algn="l" marL="0" indent="0" lvl="0">
              <a:lnSpc>
                <a:spcPts val="8100"/>
              </a:lnSpc>
              <a:spcBef>
                <a:spcPct val="0"/>
              </a:spcBef>
            </a:pPr>
            <a:r>
              <a:rPr lang="en-US" b="true" sz="9000" spc="-89" strike="noStrike" u="none">
                <a:solidFill>
                  <a:srgbClr val="2F2F2F"/>
                </a:solidFill>
                <a:latin typeface="Nyutro Sans Heavy"/>
                <a:ea typeface="Nyutro Sans Heavy"/>
                <a:cs typeface="Nyutro Sans Heavy"/>
                <a:sym typeface="Nyutro Sans Heavy"/>
              </a:rPr>
              <a:t>Vấn đề</a:t>
            </a:r>
          </a:p>
        </p:txBody>
      </p:sp>
      <p:grpSp>
        <p:nvGrpSpPr>
          <p:cNvPr name="Group 4" id="4"/>
          <p:cNvGrpSpPr/>
          <p:nvPr/>
        </p:nvGrpSpPr>
        <p:grpSpPr>
          <a:xfrm rot="0">
            <a:off x="9296400" y="666750"/>
            <a:ext cx="8324850" cy="8953500"/>
            <a:chOff x="0" y="0"/>
            <a:chExt cx="2576171" cy="2770710"/>
          </a:xfrm>
        </p:grpSpPr>
        <p:sp>
          <p:nvSpPr>
            <p:cNvPr name="Freeform 5" id="5"/>
            <p:cNvSpPr/>
            <p:nvPr/>
          </p:nvSpPr>
          <p:spPr>
            <a:xfrm flipH="false" flipV="false" rot="0">
              <a:off x="0" y="0"/>
              <a:ext cx="2576172" cy="2770723"/>
            </a:xfrm>
            <a:custGeom>
              <a:avLst/>
              <a:gdLst/>
              <a:ahLst/>
              <a:cxnLst/>
              <a:rect r="r" b="b" t="t" l="l"/>
              <a:pathLst>
                <a:path h="2770723" w="2576172">
                  <a:moveTo>
                    <a:pt x="2088730" y="0"/>
                  </a:moveTo>
                  <a:lnTo>
                    <a:pt x="177673" y="0"/>
                  </a:lnTo>
                  <a:cubicBezTo>
                    <a:pt x="79547" y="0"/>
                    <a:pt x="0" y="79547"/>
                    <a:pt x="0" y="177673"/>
                  </a:cubicBezTo>
                  <a:lnTo>
                    <a:pt x="0" y="2593050"/>
                  </a:lnTo>
                  <a:cubicBezTo>
                    <a:pt x="0" y="2691176"/>
                    <a:pt x="79547" y="2770723"/>
                    <a:pt x="177673" y="2770723"/>
                  </a:cubicBezTo>
                  <a:lnTo>
                    <a:pt x="2398500" y="2770723"/>
                  </a:lnTo>
                  <a:cubicBezTo>
                    <a:pt x="2496626" y="2770723"/>
                    <a:pt x="2576172" y="2691176"/>
                    <a:pt x="2576172" y="2593050"/>
                  </a:cubicBezTo>
                  <a:lnTo>
                    <a:pt x="2576172" y="523958"/>
                  </a:lnTo>
                  <a:cubicBezTo>
                    <a:pt x="2576172" y="480251"/>
                    <a:pt x="2560063" y="438079"/>
                    <a:pt x="2530924" y="405503"/>
                  </a:cubicBezTo>
                  <a:lnTo>
                    <a:pt x="2221146" y="59214"/>
                  </a:lnTo>
                  <a:cubicBezTo>
                    <a:pt x="2187442" y="21536"/>
                    <a:pt x="2139283" y="0"/>
                    <a:pt x="2088730" y="0"/>
                  </a:cubicBezTo>
                  <a:close/>
                </a:path>
              </a:pathLst>
            </a:custGeom>
            <a:blipFill>
              <a:blip r:embed="rId2"/>
              <a:stretch>
                <a:fillRect l="0" t="-258" r="0" b="-258"/>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6750" y="666750"/>
            <a:ext cx="5448300" cy="8953500"/>
            <a:chOff x="0" y="0"/>
            <a:chExt cx="1069758" cy="1757994"/>
          </a:xfrm>
        </p:grpSpPr>
        <p:sp>
          <p:nvSpPr>
            <p:cNvPr name="Freeform 3" id="3"/>
            <p:cNvSpPr/>
            <p:nvPr/>
          </p:nvSpPr>
          <p:spPr>
            <a:xfrm flipH="false" flipV="false" rot="0">
              <a:off x="0" y="0"/>
              <a:ext cx="1069758" cy="1757994"/>
            </a:xfrm>
            <a:custGeom>
              <a:avLst/>
              <a:gdLst/>
              <a:ahLst/>
              <a:cxnLst/>
              <a:rect r="r" b="b" t="t" l="l"/>
              <a:pathLst>
                <a:path h="1757994" w="1069758">
                  <a:moveTo>
                    <a:pt x="35524" y="0"/>
                  </a:moveTo>
                  <a:lnTo>
                    <a:pt x="1034234" y="0"/>
                  </a:lnTo>
                  <a:cubicBezTo>
                    <a:pt x="1053853" y="0"/>
                    <a:pt x="1069758" y="15905"/>
                    <a:pt x="1069758" y="35524"/>
                  </a:cubicBezTo>
                  <a:lnTo>
                    <a:pt x="1069758" y="1722470"/>
                  </a:lnTo>
                  <a:cubicBezTo>
                    <a:pt x="1069758" y="1742089"/>
                    <a:pt x="1053853" y="1757994"/>
                    <a:pt x="1034234" y="1757994"/>
                  </a:cubicBezTo>
                  <a:lnTo>
                    <a:pt x="35524" y="1757994"/>
                  </a:lnTo>
                  <a:cubicBezTo>
                    <a:pt x="15905" y="1757994"/>
                    <a:pt x="0" y="1742089"/>
                    <a:pt x="0" y="1722470"/>
                  </a:cubicBezTo>
                  <a:lnTo>
                    <a:pt x="0" y="35524"/>
                  </a:lnTo>
                  <a:cubicBezTo>
                    <a:pt x="0" y="15905"/>
                    <a:pt x="15905" y="0"/>
                    <a:pt x="35524" y="0"/>
                  </a:cubicBezTo>
                  <a:close/>
                </a:path>
              </a:pathLst>
            </a:custGeom>
            <a:solidFill>
              <a:srgbClr val="D9D9D9"/>
            </a:solidFill>
            <a:ln cap="rnd">
              <a:noFill/>
              <a:prstDash val="solid"/>
              <a:round/>
            </a:ln>
          </p:spPr>
        </p:sp>
        <p:sp>
          <p:nvSpPr>
            <p:cNvPr name="TextBox 4" id="4"/>
            <p:cNvSpPr txBox="true"/>
            <p:nvPr/>
          </p:nvSpPr>
          <p:spPr>
            <a:xfrm>
              <a:off x="0" y="-9525"/>
              <a:ext cx="1069758" cy="1767519"/>
            </a:xfrm>
            <a:prstGeom prst="rect">
              <a:avLst/>
            </a:prstGeom>
          </p:spPr>
          <p:txBody>
            <a:bodyPr anchor="ctr" rtlCol="false" tIns="50800" lIns="50800" bIns="50800" rIns="50800"/>
            <a:lstStyle/>
            <a:p>
              <a:pPr algn="ctr" marL="0" indent="0" lvl="0">
                <a:lnSpc>
                  <a:spcPts val="2524"/>
                </a:lnSpc>
                <a:spcBef>
                  <a:spcPct val="0"/>
                </a:spcBef>
              </a:pPr>
            </a:p>
          </p:txBody>
        </p:sp>
      </p:grpSp>
      <p:grpSp>
        <p:nvGrpSpPr>
          <p:cNvPr name="Group 5" id="5"/>
          <p:cNvGrpSpPr/>
          <p:nvPr/>
        </p:nvGrpSpPr>
        <p:grpSpPr>
          <a:xfrm rot="0">
            <a:off x="6419850" y="666750"/>
            <a:ext cx="5448300" cy="8953500"/>
            <a:chOff x="0" y="0"/>
            <a:chExt cx="1069758" cy="1757994"/>
          </a:xfrm>
        </p:grpSpPr>
        <p:sp>
          <p:nvSpPr>
            <p:cNvPr name="Freeform 6" id="6"/>
            <p:cNvSpPr/>
            <p:nvPr/>
          </p:nvSpPr>
          <p:spPr>
            <a:xfrm flipH="false" flipV="false" rot="0">
              <a:off x="0" y="0"/>
              <a:ext cx="1069758" cy="1757994"/>
            </a:xfrm>
            <a:custGeom>
              <a:avLst/>
              <a:gdLst/>
              <a:ahLst/>
              <a:cxnLst/>
              <a:rect r="r" b="b" t="t" l="l"/>
              <a:pathLst>
                <a:path h="1757994" w="1069758">
                  <a:moveTo>
                    <a:pt x="35524" y="0"/>
                  </a:moveTo>
                  <a:lnTo>
                    <a:pt x="1034234" y="0"/>
                  </a:lnTo>
                  <a:cubicBezTo>
                    <a:pt x="1053853" y="0"/>
                    <a:pt x="1069758" y="15905"/>
                    <a:pt x="1069758" y="35524"/>
                  </a:cubicBezTo>
                  <a:lnTo>
                    <a:pt x="1069758" y="1722470"/>
                  </a:lnTo>
                  <a:cubicBezTo>
                    <a:pt x="1069758" y="1742089"/>
                    <a:pt x="1053853" y="1757994"/>
                    <a:pt x="1034234" y="1757994"/>
                  </a:cubicBezTo>
                  <a:lnTo>
                    <a:pt x="35524" y="1757994"/>
                  </a:lnTo>
                  <a:cubicBezTo>
                    <a:pt x="15905" y="1757994"/>
                    <a:pt x="0" y="1742089"/>
                    <a:pt x="0" y="1722470"/>
                  </a:cubicBezTo>
                  <a:lnTo>
                    <a:pt x="0" y="35524"/>
                  </a:lnTo>
                  <a:cubicBezTo>
                    <a:pt x="0" y="15905"/>
                    <a:pt x="15905" y="0"/>
                    <a:pt x="35524" y="0"/>
                  </a:cubicBezTo>
                  <a:close/>
                </a:path>
              </a:pathLst>
            </a:custGeom>
            <a:solidFill>
              <a:srgbClr val="69AAFE"/>
            </a:solidFill>
            <a:ln cap="rnd">
              <a:noFill/>
              <a:prstDash val="solid"/>
              <a:round/>
            </a:ln>
          </p:spPr>
        </p:sp>
        <p:sp>
          <p:nvSpPr>
            <p:cNvPr name="TextBox 7" id="7"/>
            <p:cNvSpPr txBox="true"/>
            <p:nvPr/>
          </p:nvSpPr>
          <p:spPr>
            <a:xfrm>
              <a:off x="0" y="-9525"/>
              <a:ext cx="1069758" cy="1767519"/>
            </a:xfrm>
            <a:prstGeom prst="rect">
              <a:avLst/>
            </a:prstGeom>
          </p:spPr>
          <p:txBody>
            <a:bodyPr anchor="ctr" rtlCol="false" tIns="50800" lIns="50800" bIns="50800" rIns="50800"/>
            <a:lstStyle/>
            <a:p>
              <a:pPr algn="ctr" marL="0" indent="0" lvl="0">
                <a:lnSpc>
                  <a:spcPts val="2524"/>
                </a:lnSpc>
                <a:spcBef>
                  <a:spcPct val="0"/>
                </a:spcBef>
              </a:pPr>
            </a:p>
          </p:txBody>
        </p:sp>
      </p:grpSp>
      <p:grpSp>
        <p:nvGrpSpPr>
          <p:cNvPr name="Group 8" id="8"/>
          <p:cNvGrpSpPr/>
          <p:nvPr/>
        </p:nvGrpSpPr>
        <p:grpSpPr>
          <a:xfrm rot="0">
            <a:off x="12172950" y="666750"/>
            <a:ext cx="5448300" cy="8953500"/>
            <a:chOff x="0" y="0"/>
            <a:chExt cx="1069758" cy="1757994"/>
          </a:xfrm>
        </p:grpSpPr>
        <p:sp>
          <p:nvSpPr>
            <p:cNvPr name="Freeform 9" id="9"/>
            <p:cNvSpPr/>
            <p:nvPr/>
          </p:nvSpPr>
          <p:spPr>
            <a:xfrm flipH="false" flipV="false" rot="0">
              <a:off x="0" y="0"/>
              <a:ext cx="1069758" cy="1757994"/>
            </a:xfrm>
            <a:custGeom>
              <a:avLst/>
              <a:gdLst/>
              <a:ahLst/>
              <a:cxnLst/>
              <a:rect r="r" b="b" t="t" l="l"/>
              <a:pathLst>
                <a:path h="1757994" w="1069758">
                  <a:moveTo>
                    <a:pt x="35524" y="0"/>
                  </a:moveTo>
                  <a:lnTo>
                    <a:pt x="1034234" y="0"/>
                  </a:lnTo>
                  <a:cubicBezTo>
                    <a:pt x="1053853" y="0"/>
                    <a:pt x="1069758" y="15905"/>
                    <a:pt x="1069758" y="35524"/>
                  </a:cubicBezTo>
                  <a:lnTo>
                    <a:pt x="1069758" y="1722470"/>
                  </a:lnTo>
                  <a:cubicBezTo>
                    <a:pt x="1069758" y="1742089"/>
                    <a:pt x="1053853" y="1757994"/>
                    <a:pt x="1034234" y="1757994"/>
                  </a:cubicBezTo>
                  <a:lnTo>
                    <a:pt x="35524" y="1757994"/>
                  </a:lnTo>
                  <a:cubicBezTo>
                    <a:pt x="15905" y="1757994"/>
                    <a:pt x="0" y="1742089"/>
                    <a:pt x="0" y="1722470"/>
                  </a:cubicBezTo>
                  <a:lnTo>
                    <a:pt x="0" y="35524"/>
                  </a:lnTo>
                  <a:cubicBezTo>
                    <a:pt x="0" y="15905"/>
                    <a:pt x="15905" y="0"/>
                    <a:pt x="35524" y="0"/>
                  </a:cubicBezTo>
                  <a:close/>
                </a:path>
              </a:pathLst>
            </a:custGeom>
            <a:solidFill>
              <a:srgbClr val="D9D9D9"/>
            </a:solidFill>
            <a:ln cap="rnd">
              <a:noFill/>
              <a:prstDash val="solid"/>
              <a:round/>
            </a:ln>
          </p:spPr>
        </p:sp>
        <p:sp>
          <p:nvSpPr>
            <p:cNvPr name="TextBox 10" id="10"/>
            <p:cNvSpPr txBox="true"/>
            <p:nvPr/>
          </p:nvSpPr>
          <p:spPr>
            <a:xfrm>
              <a:off x="0" y="-9525"/>
              <a:ext cx="1069758" cy="1767519"/>
            </a:xfrm>
            <a:prstGeom prst="rect">
              <a:avLst/>
            </a:prstGeom>
          </p:spPr>
          <p:txBody>
            <a:bodyPr anchor="ctr" rtlCol="false" tIns="50800" lIns="50800" bIns="50800" rIns="50800"/>
            <a:lstStyle/>
            <a:p>
              <a:pPr algn="ctr" marL="0" indent="0" lvl="0">
                <a:lnSpc>
                  <a:spcPts val="2524"/>
                </a:lnSpc>
                <a:spcBef>
                  <a:spcPct val="0"/>
                </a:spcBef>
              </a:pPr>
            </a:p>
          </p:txBody>
        </p:sp>
      </p:grpSp>
      <p:grpSp>
        <p:nvGrpSpPr>
          <p:cNvPr name="Group 11" id="11"/>
          <p:cNvGrpSpPr/>
          <p:nvPr/>
        </p:nvGrpSpPr>
        <p:grpSpPr>
          <a:xfrm rot="0">
            <a:off x="12472756" y="4698023"/>
            <a:ext cx="4848225" cy="1417968"/>
            <a:chOff x="0" y="0"/>
            <a:chExt cx="6464300" cy="1890624"/>
          </a:xfrm>
        </p:grpSpPr>
        <p:sp>
          <p:nvSpPr>
            <p:cNvPr name="TextBox 12" id="12"/>
            <p:cNvSpPr txBox="true"/>
            <p:nvPr/>
          </p:nvSpPr>
          <p:spPr>
            <a:xfrm rot="0">
              <a:off x="0" y="1295840"/>
              <a:ext cx="6464300" cy="594783"/>
            </a:xfrm>
            <a:prstGeom prst="rect">
              <a:avLst/>
            </a:prstGeom>
          </p:spPr>
          <p:txBody>
            <a:bodyPr anchor="t" rtlCol="false" tIns="0" lIns="0" bIns="0" rIns="0">
              <a:spAutoFit/>
            </a:bodyPr>
            <a:lstStyle/>
            <a:p>
              <a:pPr algn="ctr" marL="0" indent="0" lvl="0">
                <a:lnSpc>
                  <a:spcPts val="3499"/>
                </a:lnSpc>
              </a:pPr>
              <a:r>
                <a:rPr lang="en-US" sz="2499">
                  <a:solidFill>
                    <a:srgbClr val="2F2F2F"/>
                  </a:solidFill>
                  <a:latin typeface="Nyutro Sans"/>
                  <a:ea typeface="Nyutro Sans"/>
                  <a:cs typeface="Nyutro Sans"/>
                  <a:sym typeface="Nyutro Sans"/>
                </a:rPr>
                <a:t>Giảm thiểu thời gian duyệt</a:t>
              </a:r>
            </a:p>
          </p:txBody>
        </p:sp>
        <p:sp>
          <p:nvSpPr>
            <p:cNvPr name="TextBox 13" id="13"/>
            <p:cNvSpPr txBox="true"/>
            <p:nvPr/>
          </p:nvSpPr>
          <p:spPr>
            <a:xfrm rot="0">
              <a:off x="0" y="-19050"/>
              <a:ext cx="6464300" cy="1238250"/>
            </a:xfrm>
            <a:prstGeom prst="rect">
              <a:avLst/>
            </a:prstGeom>
          </p:spPr>
          <p:txBody>
            <a:bodyPr anchor="t" rtlCol="false" tIns="0" lIns="0" bIns="0" rIns="0">
              <a:spAutoFit/>
            </a:bodyPr>
            <a:lstStyle/>
            <a:p>
              <a:pPr algn="ctr" marL="0" indent="0" lvl="0">
                <a:lnSpc>
                  <a:spcPts val="6000"/>
                </a:lnSpc>
              </a:pPr>
              <a:r>
                <a:rPr lang="en-US" b="true" sz="6000" strike="noStrike" u="none">
                  <a:solidFill>
                    <a:srgbClr val="2F2F2F"/>
                  </a:solidFill>
                  <a:latin typeface="Nyutro Sans Bold"/>
                  <a:ea typeface="Nyutro Sans Bold"/>
                  <a:cs typeface="Nyutro Sans Bold"/>
                  <a:sym typeface="Nyutro Sans Bold"/>
                </a:rPr>
                <a:t>72%</a:t>
              </a:r>
            </a:p>
          </p:txBody>
        </p:sp>
      </p:grpSp>
      <p:grpSp>
        <p:nvGrpSpPr>
          <p:cNvPr name="Group 14" id="14"/>
          <p:cNvGrpSpPr/>
          <p:nvPr/>
        </p:nvGrpSpPr>
        <p:grpSpPr>
          <a:xfrm rot="0">
            <a:off x="6720351" y="4698023"/>
            <a:ext cx="4847298" cy="1417968"/>
            <a:chOff x="0" y="0"/>
            <a:chExt cx="6463064" cy="1890624"/>
          </a:xfrm>
        </p:grpSpPr>
        <p:sp>
          <p:nvSpPr>
            <p:cNvPr name="TextBox 15" id="15"/>
            <p:cNvSpPr txBox="true"/>
            <p:nvPr/>
          </p:nvSpPr>
          <p:spPr>
            <a:xfrm rot="0">
              <a:off x="0" y="1295840"/>
              <a:ext cx="6463064" cy="594783"/>
            </a:xfrm>
            <a:prstGeom prst="rect">
              <a:avLst/>
            </a:prstGeom>
          </p:spPr>
          <p:txBody>
            <a:bodyPr anchor="t" rtlCol="false" tIns="0" lIns="0" bIns="0" rIns="0">
              <a:spAutoFit/>
            </a:bodyPr>
            <a:lstStyle/>
            <a:p>
              <a:pPr algn="ctr" marL="0" indent="0" lvl="0">
                <a:lnSpc>
                  <a:spcPts val="3499"/>
                </a:lnSpc>
                <a:spcBef>
                  <a:spcPct val="0"/>
                </a:spcBef>
              </a:pPr>
              <a:r>
                <a:rPr lang="en-US" sz="2499" strike="noStrike" u="none">
                  <a:solidFill>
                    <a:srgbClr val="2F2F2F"/>
                  </a:solidFill>
                  <a:latin typeface="Nyutro Sans"/>
                  <a:ea typeface="Nyutro Sans"/>
                  <a:cs typeface="Nyutro Sans"/>
                  <a:sym typeface="Nyutro Sans"/>
                </a:rPr>
                <a:t>Số nút lá trong cây trò chơi</a:t>
              </a:r>
            </a:p>
          </p:txBody>
        </p:sp>
        <p:sp>
          <p:nvSpPr>
            <p:cNvPr name="TextBox 16" id="16"/>
            <p:cNvSpPr txBox="true"/>
            <p:nvPr/>
          </p:nvSpPr>
          <p:spPr>
            <a:xfrm rot="0">
              <a:off x="0" y="-19050"/>
              <a:ext cx="6463064" cy="1238250"/>
            </a:xfrm>
            <a:prstGeom prst="rect">
              <a:avLst/>
            </a:prstGeom>
          </p:spPr>
          <p:txBody>
            <a:bodyPr anchor="t" rtlCol="false" tIns="0" lIns="0" bIns="0" rIns="0">
              <a:spAutoFit/>
            </a:bodyPr>
            <a:lstStyle/>
            <a:p>
              <a:pPr algn="ctr" marL="0" indent="0" lvl="0">
                <a:lnSpc>
                  <a:spcPts val="6000"/>
                </a:lnSpc>
              </a:pPr>
              <a:r>
                <a:rPr lang="en-US" b="true" sz="6000">
                  <a:solidFill>
                    <a:srgbClr val="2F2F2F"/>
                  </a:solidFill>
                  <a:latin typeface="Nyutro Sans Bold"/>
                  <a:ea typeface="Nyutro Sans Bold"/>
                  <a:cs typeface="Nyutro Sans Bold"/>
                  <a:sym typeface="Nyutro Sans Bold"/>
                </a:rPr>
                <a:t>3.12e+35</a:t>
              </a:r>
            </a:p>
          </p:txBody>
        </p:sp>
      </p:grpSp>
      <p:grpSp>
        <p:nvGrpSpPr>
          <p:cNvPr name="Group 17" id="17"/>
          <p:cNvGrpSpPr/>
          <p:nvPr/>
        </p:nvGrpSpPr>
        <p:grpSpPr>
          <a:xfrm rot="0">
            <a:off x="967019" y="4698023"/>
            <a:ext cx="4847298" cy="1417968"/>
            <a:chOff x="0" y="0"/>
            <a:chExt cx="6463064" cy="1890624"/>
          </a:xfrm>
        </p:grpSpPr>
        <p:sp>
          <p:nvSpPr>
            <p:cNvPr name="TextBox 18" id="18"/>
            <p:cNvSpPr txBox="true"/>
            <p:nvPr/>
          </p:nvSpPr>
          <p:spPr>
            <a:xfrm rot="0">
              <a:off x="0" y="1295840"/>
              <a:ext cx="6463064" cy="594783"/>
            </a:xfrm>
            <a:prstGeom prst="rect">
              <a:avLst/>
            </a:prstGeom>
          </p:spPr>
          <p:txBody>
            <a:bodyPr anchor="t" rtlCol="false" tIns="0" lIns="0" bIns="0" rIns="0">
              <a:spAutoFit/>
            </a:bodyPr>
            <a:lstStyle/>
            <a:p>
              <a:pPr algn="ctr" marL="0" indent="0" lvl="0">
                <a:lnSpc>
                  <a:spcPts val="3499"/>
                </a:lnSpc>
                <a:spcBef>
                  <a:spcPct val="0"/>
                </a:spcBef>
              </a:pPr>
              <a:r>
                <a:rPr lang="en-US" sz="2499" strike="noStrike" u="none">
                  <a:solidFill>
                    <a:srgbClr val="2F2F2F"/>
                  </a:solidFill>
                  <a:latin typeface="Nyutro Sans"/>
                  <a:ea typeface="Nyutro Sans"/>
                  <a:cs typeface="Nyutro Sans"/>
                  <a:sym typeface="Nyutro Sans"/>
                </a:rPr>
                <a:t>Tổng trạng thái trong Connect 4</a:t>
              </a:r>
            </a:p>
          </p:txBody>
        </p:sp>
        <p:sp>
          <p:nvSpPr>
            <p:cNvPr name="TextBox 19" id="19"/>
            <p:cNvSpPr txBox="true"/>
            <p:nvPr/>
          </p:nvSpPr>
          <p:spPr>
            <a:xfrm rot="0">
              <a:off x="0" y="-19050"/>
              <a:ext cx="6463064" cy="1238250"/>
            </a:xfrm>
            <a:prstGeom prst="rect">
              <a:avLst/>
            </a:prstGeom>
          </p:spPr>
          <p:txBody>
            <a:bodyPr anchor="t" rtlCol="false" tIns="0" lIns="0" bIns="0" rIns="0">
              <a:spAutoFit/>
            </a:bodyPr>
            <a:lstStyle/>
            <a:p>
              <a:pPr algn="ctr" marL="0" indent="0" lvl="0">
                <a:lnSpc>
                  <a:spcPts val="6000"/>
                </a:lnSpc>
              </a:pPr>
              <a:r>
                <a:rPr lang="en-US" b="true" sz="6000">
                  <a:solidFill>
                    <a:srgbClr val="2F2F2F"/>
                  </a:solidFill>
                  <a:latin typeface="Nyutro Sans Bold"/>
                  <a:ea typeface="Nyutro Sans Bold"/>
                  <a:cs typeface="Nyutro Sans Bold"/>
                  <a:sym typeface="Nyutro Sans Bold"/>
                </a:rPr>
                <a:t>4.5 nghìn tỷ</a:t>
              </a:r>
            </a:p>
          </p:txBody>
        </p:sp>
      </p:grpSp>
      <p:sp>
        <p:nvSpPr>
          <p:cNvPr name="Freeform 20" id="20"/>
          <p:cNvSpPr/>
          <p:nvPr/>
        </p:nvSpPr>
        <p:spPr>
          <a:xfrm flipH="false" flipV="false" rot="0">
            <a:off x="2439861" y="3352800"/>
            <a:ext cx="1903307" cy="899745"/>
          </a:xfrm>
          <a:custGeom>
            <a:avLst/>
            <a:gdLst/>
            <a:ahLst/>
            <a:cxnLst/>
            <a:rect r="r" b="b" t="t" l="l"/>
            <a:pathLst>
              <a:path h="899745" w="1903307">
                <a:moveTo>
                  <a:pt x="0" y="0"/>
                </a:moveTo>
                <a:lnTo>
                  <a:pt x="1903307" y="0"/>
                </a:lnTo>
                <a:lnTo>
                  <a:pt x="1903307" y="899745"/>
                </a:lnTo>
                <a:lnTo>
                  <a:pt x="0" y="899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1" id="21"/>
          <p:cNvSpPr/>
          <p:nvPr/>
        </p:nvSpPr>
        <p:spPr>
          <a:xfrm flipH="false" flipV="false" rot="0">
            <a:off x="13945215" y="3352800"/>
            <a:ext cx="1903307" cy="899745"/>
          </a:xfrm>
          <a:custGeom>
            <a:avLst/>
            <a:gdLst/>
            <a:ahLst/>
            <a:cxnLst/>
            <a:rect r="r" b="b" t="t" l="l"/>
            <a:pathLst>
              <a:path h="899745" w="1903307">
                <a:moveTo>
                  <a:pt x="0" y="0"/>
                </a:moveTo>
                <a:lnTo>
                  <a:pt x="1903307" y="0"/>
                </a:lnTo>
                <a:lnTo>
                  <a:pt x="1903307" y="899745"/>
                </a:lnTo>
                <a:lnTo>
                  <a:pt x="0" y="899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2" id="22"/>
          <p:cNvSpPr/>
          <p:nvPr/>
        </p:nvSpPr>
        <p:spPr>
          <a:xfrm flipH="false" flipV="false" rot="0">
            <a:off x="8192115" y="3352800"/>
            <a:ext cx="1903307" cy="899745"/>
          </a:xfrm>
          <a:custGeom>
            <a:avLst/>
            <a:gdLst/>
            <a:ahLst/>
            <a:cxnLst/>
            <a:rect r="r" b="b" t="t" l="l"/>
            <a:pathLst>
              <a:path h="899745" w="1903307">
                <a:moveTo>
                  <a:pt x="0" y="0"/>
                </a:moveTo>
                <a:lnTo>
                  <a:pt x="1903307" y="0"/>
                </a:lnTo>
                <a:lnTo>
                  <a:pt x="1903307" y="899745"/>
                </a:lnTo>
                <a:lnTo>
                  <a:pt x="0" y="899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66750" y="666750"/>
            <a:ext cx="8324850" cy="4337050"/>
            <a:chOff x="0" y="0"/>
            <a:chExt cx="11099800" cy="5782733"/>
          </a:xfrm>
        </p:grpSpPr>
        <p:sp>
          <p:nvSpPr>
            <p:cNvPr name="TextBox 3" id="3"/>
            <p:cNvSpPr txBox="true"/>
            <p:nvPr/>
          </p:nvSpPr>
          <p:spPr>
            <a:xfrm rot="0">
              <a:off x="0" y="1098550"/>
              <a:ext cx="11099800" cy="4684183"/>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Không thể duyệt toàn bộ không gian trạng thái</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Mở rộng tổ hợp trong các trò chơi cổ điển</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Ví dụ: Connect 4 có đến 4.5 nghìn tỷ trạng thái</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Cây trò chơi với khoảng 3.12e+35 nút lá</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Yêu cầu chiến lược thông minh thay vì brute-force</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Phân tích số liệu cho thấy độ phức tạp cao</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Thách thức AI: cần suy luận và đánh giá hiệu quả</a:t>
              </a:r>
            </a:p>
            <a:p>
              <a:pPr algn="l" marL="539749" indent="-269875" lvl="1">
                <a:lnSpc>
                  <a:spcPts val="3499"/>
                </a:lnSpc>
                <a:buFont typeface="Arial"/>
                <a:buChar char="•"/>
              </a:pPr>
              <a:r>
                <a:rPr lang="en-US" sz="2499">
                  <a:solidFill>
                    <a:srgbClr val="2F2F2F"/>
                  </a:solidFill>
                  <a:latin typeface="Nyutro Sans"/>
                  <a:ea typeface="Nyutro Sans"/>
                  <a:cs typeface="Nyutro Sans"/>
                  <a:sym typeface="Nyutro Sans"/>
                </a:rPr>
                <a:t>Tăng cường hiểu biết về AI trong trò chơi cổ điển</a:t>
              </a:r>
            </a:p>
          </p:txBody>
        </p:sp>
        <p:sp>
          <p:nvSpPr>
            <p:cNvPr name="TextBox 4" id="4"/>
            <p:cNvSpPr txBox="true"/>
            <p:nvPr/>
          </p:nvSpPr>
          <p:spPr>
            <a:xfrm rot="0">
              <a:off x="0" y="-123825"/>
              <a:ext cx="11099800" cy="733425"/>
            </a:xfrm>
            <a:prstGeom prst="rect">
              <a:avLst/>
            </a:prstGeom>
          </p:spPr>
          <p:txBody>
            <a:bodyPr anchor="t" rtlCol="false" tIns="0" lIns="0" bIns="0" rIns="0">
              <a:spAutoFit/>
            </a:bodyPr>
            <a:lstStyle/>
            <a:p>
              <a:pPr algn="l" marL="0" indent="0" lvl="0">
                <a:lnSpc>
                  <a:spcPts val="4200"/>
                </a:lnSpc>
              </a:pPr>
              <a:r>
                <a:rPr lang="en-US" b="true" sz="3000" strike="noStrike" u="none">
                  <a:solidFill>
                    <a:srgbClr val="4A90E2"/>
                  </a:solidFill>
                  <a:latin typeface="Nyutro Sans Bold"/>
                  <a:ea typeface="Nyutro Sans Bold"/>
                  <a:cs typeface="Nyutro Sans Bold"/>
                  <a:sym typeface="Nyutro Sans Bold"/>
                </a:rPr>
                <a:t>Bất khả thi khi duyệt toàn bộ</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6750" y="3352800"/>
            <a:ext cx="4010025" cy="6267450"/>
            <a:chOff x="0" y="0"/>
            <a:chExt cx="1056138" cy="1650686"/>
          </a:xfrm>
        </p:grpSpPr>
        <p:sp>
          <p:nvSpPr>
            <p:cNvPr name="Freeform 3" id="3"/>
            <p:cNvSpPr/>
            <p:nvPr/>
          </p:nvSpPr>
          <p:spPr>
            <a:xfrm flipH="false" flipV="false" rot="0">
              <a:off x="0" y="0"/>
              <a:ext cx="1056138" cy="1650686"/>
            </a:xfrm>
            <a:custGeom>
              <a:avLst/>
              <a:gdLst/>
              <a:ahLst/>
              <a:cxnLst/>
              <a:rect r="r" b="b" t="t" l="l"/>
              <a:pathLst>
                <a:path h="1650686" w="1056138">
                  <a:moveTo>
                    <a:pt x="48266" y="0"/>
                  </a:moveTo>
                  <a:lnTo>
                    <a:pt x="1007872" y="0"/>
                  </a:lnTo>
                  <a:cubicBezTo>
                    <a:pt x="1034529" y="0"/>
                    <a:pt x="1056138" y="21609"/>
                    <a:pt x="1056138" y="48266"/>
                  </a:cubicBezTo>
                  <a:lnTo>
                    <a:pt x="1056138" y="1602420"/>
                  </a:lnTo>
                  <a:cubicBezTo>
                    <a:pt x="1056138" y="1615221"/>
                    <a:pt x="1051053" y="1627498"/>
                    <a:pt x="1042001" y="1636550"/>
                  </a:cubicBezTo>
                  <a:cubicBezTo>
                    <a:pt x="1032950" y="1645601"/>
                    <a:pt x="1020673" y="1650686"/>
                    <a:pt x="1007872" y="1650686"/>
                  </a:cubicBezTo>
                  <a:lnTo>
                    <a:pt x="48266" y="1650686"/>
                  </a:lnTo>
                  <a:cubicBezTo>
                    <a:pt x="21609" y="1650686"/>
                    <a:pt x="0" y="1629077"/>
                    <a:pt x="0" y="1602420"/>
                  </a:cubicBezTo>
                  <a:lnTo>
                    <a:pt x="0" y="48266"/>
                  </a:lnTo>
                  <a:cubicBezTo>
                    <a:pt x="0" y="21609"/>
                    <a:pt x="21609" y="0"/>
                    <a:pt x="48266" y="0"/>
                  </a:cubicBezTo>
                  <a:close/>
                </a:path>
              </a:pathLst>
            </a:custGeom>
            <a:solidFill>
              <a:srgbClr val="69AAFE"/>
            </a:solidFill>
            <a:ln cap="rnd">
              <a:noFill/>
              <a:prstDash val="solid"/>
              <a:round/>
            </a:ln>
          </p:spPr>
        </p:sp>
        <p:sp>
          <p:nvSpPr>
            <p:cNvPr name="TextBox 4" id="4"/>
            <p:cNvSpPr txBox="true"/>
            <p:nvPr/>
          </p:nvSpPr>
          <p:spPr>
            <a:xfrm>
              <a:off x="0" y="-9525"/>
              <a:ext cx="1056138" cy="1660211"/>
            </a:xfrm>
            <a:prstGeom prst="rect">
              <a:avLst/>
            </a:prstGeom>
          </p:spPr>
          <p:txBody>
            <a:bodyPr anchor="ctr" rtlCol="false" tIns="50800" lIns="50800" bIns="50800" rIns="50800"/>
            <a:lstStyle/>
            <a:p>
              <a:pPr algn="ctr" marL="0" indent="0" lvl="0">
                <a:lnSpc>
                  <a:spcPts val="2524"/>
                </a:lnSpc>
                <a:spcBef>
                  <a:spcPct val="0"/>
                </a:spcBef>
              </a:pPr>
            </a:p>
          </p:txBody>
        </p:sp>
      </p:grpSp>
      <p:grpSp>
        <p:nvGrpSpPr>
          <p:cNvPr name="Group 5" id="5"/>
          <p:cNvGrpSpPr/>
          <p:nvPr/>
        </p:nvGrpSpPr>
        <p:grpSpPr>
          <a:xfrm rot="0">
            <a:off x="4981575" y="3352800"/>
            <a:ext cx="4010025" cy="6267450"/>
            <a:chOff x="0" y="0"/>
            <a:chExt cx="1056138" cy="1650686"/>
          </a:xfrm>
        </p:grpSpPr>
        <p:sp>
          <p:nvSpPr>
            <p:cNvPr name="Freeform 6" id="6"/>
            <p:cNvSpPr/>
            <p:nvPr/>
          </p:nvSpPr>
          <p:spPr>
            <a:xfrm flipH="false" flipV="false" rot="0">
              <a:off x="0" y="0"/>
              <a:ext cx="1056138" cy="1650686"/>
            </a:xfrm>
            <a:custGeom>
              <a:avLst/>
              <a:gdLst/>
              <a:ahLst/>
              <a:cxnLst/>
              <a:rect r="r" b="b" t="t" l="l"/>
              <a:pathLst>
                <a:path h="1650686" w="1056138">
                  <a:moveTo>
                    <a:pt x="48266" y="0"/>
                  </a:moveTo>
                  <a:lnTo>
                    <a:pt x="1007872" y="0"/>
                  </a:lnTo>
                  <a:cubicBezTo>
                    <a:pt x="1034529" y="0"/>
                    <a:pt x="1056138" y="21609"/>
                    <a:pt x="1056138" y="48266"/>
                  </a:cubicBezTo>
                  <a:lnTo>
                    <a:pt x="1056138" y="1602420"/>
                  </a:lnTo>
                  <a:cubicBezTo>
                    <a:pt x="1056138" y="1615221"/>
                    <a:pt x="1051053" y="1627498"/>
                    <a:pt x="1042001" y="1636550"/>
                  </a:cubicBezTo>
                  <a:cubicBezTo>
                    <a:pt x="1032950" y="1645601"/>
                    <a:pt x="1020673" y="1650686"/>
                    <a:pt x="1007872" y="1650686"/>
                  </a:cubicBezTo>
                  <a:lnTo>
                    <a:pt x="48266" y="1650686"/>
                  </a:lnTo>
                  <a:cubicBezTo>
                    <a:pt x="21609" y="1650686"/>
                    <a:pt x="0" y="1629077"/>
                    <a:pt x="0" y="1602420"/>
                  </a:cubicBezTo>
                  <a:lnTo>
                    <a:pt x="0" y="48266"/>
                  </a:lnTo>
                  <a:cubicBezTo>
                    <a:pt x="0" y="21609"/>
                    <a:pt x="21609" y="0"/>
                    <a:pt x="48266" y="0"/>
                  </a:cubicBezTo>
                  <a:close/>
                </a:path>
              </a:pathLst>
            </a:custGeom>
            <a:solidFill>
              <a:srgbClr val="D9D9D9"/>
            </a:solidFill>
            <a:ln cap="rnd">
              <a:noFill/>
              <a:prstDash val="solid"/>
              <a:round/>
            </a:ln>
          </p:spPr>
        </p:sp>
        <p:sp>
          <p:nvSpPr>
            <p:cNvPr name="TextBox 7" id="7"/>
            <p:cNvSpPr txBox="true"/>
            <p:nvPr/>
          </p:nvSpPr>
          <p:spPr>
            <a:xfrm>
              <a:off x="0" y="-9525"/>
              <a:ext cx="1056138" cy="1660211"/>
            </a:xfrm>
            <a:prstGeom prst="rect">
              <a:avLst/>
            </a:prstGeom>
          </p:spPr>
          <p:txBody>
            <a:bodyPr anchor="ctr" rtlCol="false" tIns="50800" lIns="50800" bIns="50800" rIns="50800"/>
            <a:lstStyle/>
            <a:p>
              <a:pPr algn="ctr" marL="0" indent="0" lvl="0">
                <a:lnSpc>
                  <a:spcPts val="2524"/>
                </a:lnSpc>
                <a:spcBef>
                  <a:spcPct val="0"/>
                </a:spcBef>
              </a:pPr>
            </a:p>
          </p:txBody>
        </p:sp>
      </p:grpSp>
      <p:grpSp>
        <p:nvGrpSpPr>
          <p:cNvPr name="Group 8" id="8"/>
          <p:cNvGrpSpPr/>
          <p:nvPr/>
        </p:nvGrpSpPr>
        <p:grpSpPr>
          <a:xfrm rot="0">
            <a:off x="9296400" y="3352800"/>
            <a:ext cx="4010025" cy="6267450"/>
            <a:chOff x="0" y="0"/>
            <a:chExt cx="1056138" cy="1650686"/>
          </a:xfrm>
        </p:grpSpPr>
        <p:sp>
          <p:nvSpPr>
            <p:cNvPr name="Freeform 9" id="9"/>
            <p:cNvSpPr/>
            <p:nvPr/>
          </p:nvSpPr>
          <p:spPr>
            <a:xfrm flipH="false" flipV="false" rot="0">
              <a:off x="0" y="0"/>
              <a:ext cx="1056138" cy="1650686"/>
            </a:xfrm>
            <a:custGeom>
              <a:avLst/>
              <a:gdLst/>
              <a:ahLst/>
              <a:cxnLst/>
              <a:rect r="r" b="b" t="t" l="l"/>
              <a:pathLst>
                <a:path h="1650686" w="1056138">
                  <a:moveTo>
                    <a:pt x="48266" y="0"/>
                  </a:moveTo>
                  <a:lnTo>
                    <a:pt x="1007872" y="0"/>
                  </a:lnTo>
                  <a:cubicBezTo>
                    <a:pt x="1034529" y="0"/>
                    <a:pt x="1056138" y="21609"/>
                    <a:pt x="1056138" y="48266"/>
                  </a:cubicBezTo>
                  <a:lnTo>
                    <a:pt x="1056138" y="1602420"/>
                  </a:lnTo>
                  <a:cubicBezTo>
                    <a:pt x="1056138" y="1615221"/>
                    <a:pt x="1051053" y="1627498"/>
                    <a:pt x="1042001" y="1636550"/>
                  </a:cubicBezTo>
                  <a:cubicBezTo>
                    <a:pt x="1032950" y="1645601"/>
                    <a:pt x="1020673" y="1650686"/>
                    <a:pt x="1007872" y="1650686"/>
                  </a:cubicBezTo>
                  <a:lnTo>
                    <a:pt x="48266" y="1650686"/>
                  </a:lnTo>
                  <a:cubicBezTo>
                    <a:pt x="21609" y="1650686"/>
                    <a:pt x="0" y="1629077"/>
                    <a:pt x="0" y="1602420"/>
                  </a:cubicBezTo>
                  <a:lnTo>
                    <a:pt x="0" y="48266"/>
                  </a:lnTo>
                  <a:cubicBezTo>
                    <a:pt x="0" y="21609"/>
                    <a:pt x="21609" y="0"/>
                    <a:pt x="48266" y="0"/>
                  </a:cubicBezTo>
                  <a:close/>
                </a:path>
              </a:pathLst>
            </a:custGeom>
            <a:solidFill>
              <a:srgbClr val="69AAFE"/>
            </a:solidFill>
          </p:spPr>
        </p:sp>
        <p:sp>
          <p:nvSpPr>
            <p:cNvPr name="TextBox 10" id="10"/>
            <p:cNvSpPr txBox="true"/>
            <p:nvPr/>
          </p:nvSpPr>
          <p:spPr>
            <a:xfrm>
              <a:off x="0" y="-9525"/>
              <a:ext cx="1056138" cy="1660211"/>
            </a:xfrm>
            <a:prstGeom prst="rect">
              <a:avLst/>
            </a:prstGeom>
          </p:spPr>
          <p:txBody>
            <a:bodyPr anchor="ctr" rtlCol="false" tIns="50800" lIns="50800" bIns="50800" rIns="50800"/>
            <a:lstStyle/>
            <a:p>
              <a:pPr algn="ctr" marL="0" indent="0" lvl="0">
                <a:lnSpc>
                  <a:spcPts val="2524"/>
                </a:lnSpc>
              </a:pPr>
            </a:p>
          </p:txBody>
        </p:sp>
      </p:grpSp>
      <p:grpSp>
        <p:nvGrpSpPr>
          <p:cNvPr name="Group 11" id="11"/>
          <p:cNvGrpSpPr/>
          <p:nvPr/>
        </p:nvGrpSpPr>
        <p:grpSpPr>
          <a:xfrm rot="0">
            <a:off x="13611225" y="3352800"/>
            <a:ext cx="4010025" cy="6267450"/>
            <a:chOff x="0" y="0"/>
            <a:chExt cx="1056138" cy="1650686"/>
          </a:xfrm>
        </p:grpSpPr>
        <p:sp>
          <p:nvSpPr>
            <p:cNvPr name="Freeform 12" id="12"/>
            <p:cNvSpPr/>
            <p:nvPr/>
          </p:nvSpPr>
          <p:spPr>
            <a:xfrm flipH="false" flipV="false" rot="0">
              <a:off x="0" y="0"/>
              <a:ext cx="1056138" cy="1650686"/>
            </a:xfrm>
            <a:custGeom>
              <a:avLst/>
              <a:gdLst/>
              <a:ahLst/>
              <a:cxnLst/>
              <a:rect r="r" b="b" t="t" l="l"/>
              <a:pathLst>
                <a:path h="1650686" w="1056138">
                  <a:moveTo>
                    <a:pt x="48266" y="0"/>
                  </a:moveTo>
                  <a:lnTo>
                    <a:pt x="1007872" y="0"/>
                  </a:lnTo>
                  <a:cubicBezTo>
                    <a:pt x="1034529" y="0"/>
                    <a:pt x="1056138" y="21609"/>
                    <a:pt x="1056138" y="48266"/>
                  </a:cubicBezTo>
                  <a:lnTo>
                    <a:pt x="1056138" y="1602420"/>
                  </a:lnTo>
                  <a:cubicBezTo>
                    <a:pt x="1056138" y="1615221"/>
                    <a:pt x="1051053" y="1627498"/>
                    <a:pt x="1042001" y="1636550"/>
                  </a:cubicBezTo>
                  <a:cubicBezTo>
                    <a:pt x="1032950" y="1645601"/>
                    <a:pt x="1020673" y="1650686"/>
                    <a:pt x="1007872" y="1650686"/>
                  </a:cubicBezTo>
                  <a:lnTo>
                    <a:pt x="48266" y="1650686"/>
                  </a:lnTo>
                  <a:cubicBezTo>
                    <a:pt x="21609" y="1650686"/>
                    <a:pt x="0" y="1629077"/>
                    <a:pt x="0" y="1602420"/>
                  </a:cubicBezTo>
                  <a:lnTo>
                    <a:pt x="0" y="48266"/>
                  </a:lnTo>
                  <a:cubicBezTo>
                    <a:pt x="0" y="21609"/>
                    <a:pt x="21609" y="0"/>
                    <a:pt x="48266" y="0"/>
                  </a:cubicBezTo>
                  <a:close/>
                </a:path>
              </a:pathLst>
            </a:custGeom>
            <a:solidFill>
              <a:srgbClr val="D9D9D9"/>
            </a:solidFill>
            <a:ln cap="rnd">
              <a:noFill/>
              <a:prstDash val="solid"/>
              <a:round/>
            </a:ln>
          </p:spPr>
        </p:sp>
        <p:sp>
          <p:nvSpPr>
            <p:cNvPr name="TextBox 13" id="13"/>
            <p:cNvSpPr txBox="true"/>
            <p:nvPr/>
          </p:nvSpPr>
          <p:spPr>
            <a:xfrm>
              <a:off x="0" y="-9525"/>
              <a:ext cx="1056138" cy="1660211"/>
            </a:xfrm>
            <a:prstGeom prst="rect">
              <a:avLst/>
            </a:prstGeom>
          </p:spPr>
          <p:txBody>
            <a:bodyPr anchor="ctr" rtlCol="false" tIns="50800" lIns="50800" bIns="50800" rIns="50800"/>
            <a:lstStyle/>
            <a:p>
              <a:pPr algn="ctr" marL="0" indent="0" lvl="0">
                <a:lnSpc>
                  <a:spcPts val="2524"/>
                </a:lnSpc>
                <a:spcBef>
                  <a:spcPct val="0"/>
                </a:spcBef>
              </a:pPr>
            </a:p>
          </p:txBody>
        </p:sp>
      </p:grpSp>
      <p:sp>
        <p:nvSpPr>
          <p:cNvPr name="TextBox 14" id="14"/>
          <p:cNvSpPr txBox="true"/>
          <p:nvPr/>
        </p:nvSpPr>
        <p:spPr>
          <a:xfrm rot="0">
            <a:off x="666750" y="742950"/>
            <a:ext cx="16954500" cy="1295400"/>
          </a:xfrm>
          <a:prstGeom prst="rect">
            <a:avLst/>
          </a:prstGeom>
        </p:spPr>
        <p:txBody>
          <a:bodyPr anchor="t" rtlCol="false" tIns="0" lIns="0" bIns="0" rIns="0">
            <a:spAutoFit/>
          </a:bodyPr>
          <a:lstStyle/>
          <a:p>
            <a:pPr algn="ctr" marL="0" indent="0" lvl="0">
              <a:lnSpc>
                <a:spcPts val="8100"/>
              </a:lnSpc>
              <a:spcBef>
                <a:spcPct val="0"/>
              </a:spcBef>
            </a:pPr>
            <a:r>
              <a:rPr lang="en-US" b="true" sz="9000" spc="-89" strike="noStrike" u="none">
                <a:solidFill>
                  <a:srgbClr val="2F2F2F"/>
                </a:solidFill>
                <a:latin typeface="Nyutro Sans Heavy"/>
                <a:ea typeface="Nyutro Sans Heavy"/>
                <a:cs typeface="Nyutro Sans Heavy"/>
                <a:sym typeface="Nyutro Sans Heavy"/>
              </a:rPr>
              <a:t>Ba trụ cột</a:t>
            </a:r>
          </a:p>
        </p:txBody>
      </p:sp>
      <p:grpSp>
        <p:nvGrpSpPr>
          <p:cNvPr name="Group 15" id="15"/>
          <p:cNvGrpSpPr/>
          <p:nvPr/>
        </p:nvGrpSpPr>
        <p:grpSpPr>
          <a:xfrm rot="0">
            <a:off x="869769" y="6019800"/>
            <a:ext cx="3603986" cy="1879600"/>
            <a:chOff x="0" y="0"/>
            <a:chExt cx="4805315" cy="2506133"/>
          </a:xfrm>
        </p:grpSpPr>
        <p:sp>
          <p:nvSpPr>
            <p:cNvPr name="TextBox 16" id="16"/>
            <p:cNvSpPr txBox="true"/>
            <p:nvPr/>
          </p:nvSpPr>
          <p:spPr>
            <a:xfrm rot="0">
              <a:off x="0" y="38100"/>
              <a:ext cx="4805315" cy="1181100"/>
            </a:xfrm>
            <a:prstGeom prst="rect">
              <a:avLst/>
            </a:prstGeom>
          </p:spPr>
          <p:txBody>
            <a:bodyPr anchor="t" rtlCol="false" tIns="0" lIns="0" bIns="0" rIns="0">
              <a:spAutoFit/>
            </a:bodyPr>
            <a:lstStyle/>
            <a:p>
              <a:pPr algn="ctr" marL="0" indent="0" lvl="0">
                <a:lnSpc>
                  <a:spcPts val="5400"/>
                </a:lnSpc>
              </a:pPr>
              <a:r>
                <a:rPr lang="en-US" b="true" sz="6000" spc="-60">
                  <a:solidFill>
                    <a:srgbClr val="2F2F2F"/>
                  </a:solidFill>
                  <a:latin typeface="Nyutro Sans Bold"/>
                  <a:ea typeface="Nyutro Sans Bold"/>
                  <a:cs typeface="Nyutro Sans Bold"/>
                  <a:sym typeface="Nyutro Sans Bold"/>
                </a:rPr>
                <a:t>Giới hạn</a:t>
              </a:r>
            </a:p>
          </p:txBody>
        </p:sp>
        <p:sp>
          <p:nvSpPr>
            <p:cNvPr name="TextBox 17" id="17"/>
            <p:cNvSpPr txBox="true"/>
            <p:nvPr/>
          </p:nvSpPr>
          <p:spPr>
            <a:xfrm rot="0">
              <a:off x="381588" y="1327150"/>
              <a:ext cx="4042139" cy="1178983"/>
            </a:xfrm>
            <a:prstGeom prst="rect">
              <a:avLst/>
            </a:prstGeom>
          </p:spPr>
          <p:txBody>
            <a:bodyPr anchor="t" rtlCol="false" tIns="0" lIns="0" bIns="0" rIns="0">
              <a:spAutoFit/>
            </a:bodyPr>
            <a:lstStyle/>
            <a:p>
              <a:pPr algn="ctr" marL="0" indent="0" lvl="0">
                <a:lnSpc>
                  <a:spcPts val="3499"/>
                </a:lnSpc>
              </a:pPr>
              <a:r>
                <a:rPr lang="en-US" sz="2499">
                  <a:solidFill>
                    <a:srgbClr val="2F2F2F"/>
                  </a:solidFill>
                  <a:latin typeface="Nyutro Sans"/>
                  <a:ea typeface="Nyutro Sans"/>
                  <a:cs typeface="Nyutro Sans"/>
                  <a:sym typeface="Nyutro Sans"/>
                </a:rPr>
                <a:t>Giới hạn không gian tìm kiếm</a:t>
              </a:r>
            </a:p>
          </p:txBody>
        </p:sp>
      </p:grpSp>
      <p:grpSp>
        <p:nvGrpSpPr>
          <p:cNvPr name="Group 18" id="18"/>
          <p:cNvGrpSpPr/>
          <p:nvPr/>
        </p:nvGrpSpPr>
        <p:grpSpPr>
          <a:xfrm rot="0">
            <a:off x="5470786" y="6019800"/>
            <a:ext cx="3031604" cy="1879600"/>
            <a:chOff x="0" y="0"/>
            <a:chExt cx="4042139" cy="2506133"/>
          </a:xfrm>
        </p:grpSpPr>
        <p:sp>
          <p:nvSpPr>
            <p:cNvPr name="TextBox 19" id="19"/>
            <p:cNvSpPr txBox="true"/>
            <p:nvPr/>
          </p:nvSpPr>
          <p:spPr>
            <a:xfrm rot="0">
              <a:off x="0" y="38100"/>
              <a:ext cx="4042139" cy="1181100"/>
            </a:xfrm>
            <a:prstGeom prst="rect">
              <a:avLst/>
            </a:prstGeom>
          </p:spPr>
          <p:txBody>
            <a:bodyPr anchor="t" rtlCol="false" tIns="0" lIns="0" bIns="0" rIns="0">
              <a:spAutoFit/>
            </a:bodyPr>
            <a:lstStyle/>
            <a:p>
              <a:pPr algn="ctr" marL="0" indent="0" lvl="0">
                <a:lnSpc>
                  <a:spcPts val="5400"/>
                </a:lnSpc>
              </a:pPr>
              <a:r>
                <a:rPr lang="en-US" b="true" sz="6000" spc="-60">
                  <a:solidFill>
                    <a:srgbClr val="2F2F2F"/>
                  </a:solidFill>
                  <a:latin typeface="Nyutro Sans Bold"/>
                  <a:ea typeface="Nyutro Sans Bold"/>
                  <a:cs typeface="Nyutro Sans Bold"/>
                  <a:sym typeface="Nyutro Sans Bold"/>
                </a:rPr>
                <a:t>Đánh giá</a:t>
              </a:r>
            </a:p>
          </p:txBody>
        </p:sp>
        <p:sp>
          <p:nvSpPr>
            <p:cNvPr name="TextBox 20" id="20"/>
            <p:cNvSpPr txBox="true"/>
            <p:nvPr/>
          </p:nvSpPr>
          <p:spPr>
            <a:xfrm rot="0">
              <a:off x="0" y="1327150"/>
              <a:ext cx="4042139" cy="1178983"/>
            </a:xfrm>
            <a:prstGeom prst="rect">
              <a:avLst/>
            </a:prstGeom>
          </p:spPr>
          <p:txBody>
            <a:bodyPr anchor="t" rtlCol="false" tIns="0" lIns="0" bIns="0" rIns="0">
              <a:spAutoFit/>
            </a:bodyPr>
            <a:lstStyle/>
            <a:p>
              <a:pPr algn="ctr" marL="0" indent="0" lvl="0">
                <a:lnSpc>
                  <a:spcPts val="3499"/>
                </a:lnSpc>
                <a:spcBef>
                  <a:spcPct val="0"/>
                </a:spcBef>
              </a:pPr>
              <a:r>
                <a:rPr lang="en-US" sz="2499" strike="noStrike" u="none">
                  <a:solidFill>
                    <a:srgbClr val="2F2F2F"/>
                  </a:solidFill>
                  <a:latin typeface="Nyutro Sans"/>
                  <a:ea typeface="Nyutro Sans"/>
                  <a:cs typeface="Nyutro Sans"/>
                  <a:sym typeface="Nyutro Sans"/>
                </a:rPr>
                <a:t>Sử dụng hàm heuristic hiệu quả</a:t>
              </a:r>
            </a:p>
          </p:txBody>
        </p:sp>
      </p:grpSp>
      <p:grpSp>
        <p:nvGrpSpPr>
          <p:cNvPr name="Group 21" id="21"/>
          <p:cNvGrpSpPr/>
          <p:nvPr/>
        </p:nvGrpSpPr>
        <p:grpSpPr>
          <a:xfrm rot="0">
            <a:off x="9785611" y="6019800"/>
            <a:ext cx="3031604" cy="2565400"/>
            <a:chOff x="0" y="0"/>
            <a:chExt cx="4042139" cy="3420533"/>
          </a:xfrm>
        </p:grpSpPr>
        <p:sp>
          <p:nvSpPr>
            <p:cNvPr name="TextBox 22" id="22"/>
            <p:cNvSpPr txBox="true"/>
            <p:nvPr/>
          </p:nvSpPr>
          <p:spPr>
            <a:xfrm rot="0">
              <a:off x="0" y="38100"/>
              <a:ext cx="4042139" cy="2095500"/>
            </a:xfrm>
            <a:prstGeom prst="rect">
              <a:avLst/>
            </a:prstGeom>
          </p:spPr>
          <p:txBody>
            <a:bodyPr anchor="t" rtlCol="false" tIns="0" lIns="0" bIns="0" rIns="0">
              <a:spAutoFit/>
            </a:bodyPr>
            <a:lstStyle/>
            <a:p>
              <a:pPr algn="ctr" marL="0" indent="0" lvl="0">
                <a:lnSpc>
                  <a:spcPts val="5400"/>
                </a:lnSpc>
              </a:pPr>
              <a:r>
                <a:rPr lang="en-US" b="true" sz="6000" spc="-60">
                  <a:solidFill>
                    <a:srgbClr val="2F2F2F"/>
                  </a:solidFill>
                  <a:latin typeface="Nyutro Sans Bold"/>
                  <a:ea typeface="Nyutro Sans Bold"/>
                  <a:cs typeface="Nyutro Sans Bold"/>
                  <a:sym typeface="Nyutro Sans Bold"/>
                </a:rPr>
                <a:t>Tối ưu hóa</a:t>
              </a:r>
            </a:p>
          </p:txBody>
        </p:sp>
        <p:sp>
          <p:nvSpPr>
            <p:cNvPr name="TextBox 23" id="23"/>
            <p:cNvSpPr txBox="true"/>
            <p:nvPr/>
          </p:nvSpPr>
          <p:spPr>
            <a:xfrm rot="0">
              <a:off x="0" y="2241550"/>
              <a:ext cx="4042139" cy="1178983"/>
            </a:xfrm>
            <a:prstGeom prst="rect">
              <a:avLst/>
            </a:prstGeom>
          </p:spPr>
          <p:txBody>
            <a:bodyPr anchor="t" rtlCol="false" tIns="0" lIns="0" bIns="0" rIns="0">
              <a:spAutoFit/>
            </a:bodyPr>
            <a:lstStyle/>
            <a:p>
              <a:pPr algn="ctr" marL="0" indent="0" lvl="0">
                <a:lnSpc>
                  <a:spcPts val="3499"/>
                </a:lnSpc>
                <a:spcBef>
                  <a:spcPct val="0"/>
                </a:spcBef>
              </a:pPr>
              <a:r>
                <a:rPr lang="en-US" sz="2499" strike="noStrike" u="none">
                  <a:solidFill>
                    <a:srgbClr val="2F2F2F"/>
                  </a:solidFill>
                  <a:latin typeface="Nyutro Sans"/>
                  <a:ea typeface="Nyutro Sans"/>
                  <a:cs typeface="Nyutro Sans"/>
                  <a:sym typeface="Nyutro Sans"/>
                </a:rPr>
                <a:t>Tăng cường tìm kiếm hiệu quả</a:t>
              </a:r>
            </a:p>
          </p:txBody>
        </p:sp>
      </p:grpSp>
      <p:grpSp>
        <p:nvGrpSpPr>
          <p:cNvPr name="Group 24" id="24"/>
          <p:cNvGrpSpPr/>
          <p:nvPr/>
        </p:nvGrpSpPr>
        <p:grpSpPr>
          <a:xfrm rot="0">
            <a:off x="14103701" y="6019800"/>
            <a:ext cx="3025073" cy="2565400"/>
            <a:chOff x="0" y="0"/>
            <a:chExt cx="4033431" cy="3420533"/>
          </a:xfrm>
        </p:grpSpPr>
        <p:sp>
          <p:nvSpPr>
            <p:cNvPr name="TextBox 25" id="25"/>
            <p:cNvSpPr txBox="true"/>
            <p:nvPr/>
          </p:nvSpPr>
          <p:spPr>
            <a:xfrm rot="0">
              <a:off x="0" y="38100"/>
              <a:ext cx="4033431" cy="2095500"/>
            </a:xfrm>
            <a:prstGeom prst="rect">
              <a:avLst/>
            </a:prstGeom>
          </p:spPr>
          <p:txBody>
            <a:bodyPr anchor="t" rtlCol="false" tIns="0" lIns="0" bIns="0" rIns="0">
              <a:spAutoFit/>
            </a:bodyPr>
            <a:lstStyle/>
            <a:p>
              <a:pPr algn="ctr" marL="0" indent="0" lvl="0">
                <a:lnSpc>
                  <a:spcPts val="5400"/>
                </a:lnSpc>
              </a:pPr>
              <a:r>
                <a:rPr lang="en-US" b="true" sz="6000" spc="-60">
                  <a:solidFill>
                    <a:srgbClr val="2F2F2F"/>
                  </a:solidFill>
                  <a:latin typeface="Nyutro Sans Bold"/>
                  <a:ea typeface="Nyutro Sans Bold"/>
                  <a:cs typeface="Nyutro Sans Bold"/>
                  <a:sym typeface="Nyutro Sans Bold"/>
                </a:rPr>
                <a:t>Cân bằng</a:t>
              </a:r>
            </a:p>
          </p:txBody>
        </p:sp>
        <p:sp>
          <p:nvSpPr>
            <p:cNvPr name="TextBox 26" id="26"/>
            <p:cNvSpPr txBox="true"/>
            <p:nvPr/>
          </p:nvSpPr>
          <p:spPr>
            <a:xfrm rot="0">
              <a:off x="0" y="2241550"/>
              <a:ext cx="4033431" cy="1178983"/>
            </a:xfrm>
            <a:prstGeom prst="rect">
              <a:avLst/>
            </a:prstGeom>
          </p:spPr>
          <p:txBody>
            <a:bodyPr anchor="t" rtlCol="false" tIns="0" lIns="0" bIns="0" rIns="0">
              <a:spAutoFit/>
            </a:bodyPr>
            <a:lstStyle/>
            <a:p>
              <a:pPr algn="ctr" marL="0" indent="0" lvl="0">
                <a:lnSpc>
                  <a:spcPts val="3499"/>
                </a:lnSpc>
                <a:spcBef>
                  <a:spcPct val="0"/>
                </a:spcBef>
              </a:pPr>
              <a:r>
                <a:rPr lang="en-US" sz="2499" strike="noStrike" u="none">
                  <a:solidFill>
                    <a:srgbClr val="2F2F2F"/>
                  </a:solidFill>
                  <a:latin typeface="Nyutro Sans"/>
                  <a:ea typeface="Nyutro Sans"/>
                  <a:cs typeface="Nyutro Sans"/>
                  <a:sym typeface="Nyutro Sans"/>
                </a:rPr>
                <a:t>Đảm bảo tối ưu tốc độ</a:t>
              </a:r>
            </a:p>
          </p:txBody>
        </p:sp>
      </p:grpSp>
      <p:sp>
        <p:nvSpPr>
          <p:cNvPr name="Freeform 27" id="27"/>
          <p:cNvSpPr/>
          <p:nvPr/>
        </p:nvSpPr>
        <p:spPr>
          <a:xfrm flipH="false" flipV="false" rot="0">
            <a:off x="1720109" y="4740706"/>
            <a:ext cx="1903307" cy="899745"/>
          </a:xfrm>
          <a:custGeom>
            <a:avLst/>
            <a:gdLst/>
            <a:ahLst/>
            <a:cxnLst/>
            <a:rect r="r" b="b" t="t" l="l"/>
            <a:pathLst>
              <a:path h="899745" w="1903307">
                <a:moveTo>
                  <a:pt x="0" y="0"/>
                </a:moveTo>
                <a:lnTo>
                  <a:pt x="1903307" y="0"/>
                </a:lnTo>
                <a:lnTo>
                  <a:pt x="1903307" y="899745"/>
                </a:lnTo>
                <a:lnTo>
                  <a:pt x="0" y="899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6034934" y="4740706"/>
            <a:ext cx="1903307" cy="899745"/>
          </a:xfrm>
          <a:custGeom>
            <a:avLst/>
            <a:gdLst/>
            <a:ahLst/>
            <a:cxnLst/>
            <a:rect r="r" b="b" t="t" l="l"/>
            <a:pathLst>
              <a:path h="899745" w="1903307">
                <a:moveTo>
                  <a:pt x="0" y="0"/>
                </a:moveTo>
                <a:lnTo>
                  <a:pt x="1903307" y="0"/>
                </a:lnTo>
                <a:lnTo>
                  <a:pt x="1903307" y="899745"/>
                </a:lnTo>
                <a:lnTo>
                  <a:pt x="0" y="899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false" flipV="false" rot="0">
            <a:off x="10349759" y="4740706"/>
            <a:ext cx="1903307" cy="899745"/>
          </a:xfrm>
          <a:custGeom>
            <a:avLst/>
            <a:gdLst/>
            <a:ahLst/>
            <a:cxnLst/>
            <a:rect r="r" b="b" t="t" l="l"/>
            <a:pathLst>
              <a:path h="899745" w="1903307">
                <a:moveTo>
                  <a:pt x="0" y="0"/>
                </a:moveTo>
                <a:lnTo>
                  <a:pt x="1903307" y="0"/>
                </a:lnTo>
                <a:lnTo>
                  <a:pt x="1903307" y="899745"/>
                </a:lnTo>
                <a:lnTo>
                  <a:pt x="0" y="899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14664584" y="4740706"/>
            <a:ext cx="1903307" cy="899745"/>
          </a:xfrm>
          <a:custGeom>
            <a:avLst/>
            <a:gdLst/>
            <a:ahLst/>
            <a:cxnLst/>
            <a:rect r="r" b="b" t="t" l="l"/>
            <a:pathLst>
              <a:path h="899745" w="1903307">
                <a:moveTo>
                  <a:pt x="0" y="0"/>
                </a:moveTo>
                <a:lnTo>
                  <a:pt x="1903307" y="0"/>
                </a:lnTo>
                <a:lnTo>
                  <a:pt x="1903307" y="899745"/>
                </a:lnTo>
                <a:lnTo>
                  <a:pt x="0" y="899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172950" y="666750"/>
            <a:ext cx="5448300" cy="5372100"/>
            <a:chOff x="0" y="0"/>
            <a:chExt cx="2046346" cy="2017725"/>
          </a:xfrm>
        </p:grpSpPr>
        <p:sp>
          <p:nvSpPr>
            <p:cNvPr name="Freeform 3" id="3"/>
            <p:cNvSpPr/>
            <p:nvPr/>
          </p:nvSpPr>
          <p:spPr>
            <a:xfrm flipH="false" flipV="false" rot="0">
              <a:off x="0" y="0"/>
              <a:ext cx="2046346" cy="2017726"/>
            </a:xfrm>
            <a:custGeom>
              <a:avLst/>
              <a:gdLst/>
              <a:ahLst/>
              <a:cxnLst/>
              <a:rect r="r" b="b" t="t" l="l"/>
              <a:pathLst>
                <a:path h="2017726" w="2046346">
                  <a:moveTo>
                    <a:pt x="2022100" y="155341"/>
                  </a:moveTo>
                  <a:lnTo>
                    <a:pt x="1911522" y="31728"/>
                  </a:lnTo>
                  <a:cubicBezTo>
                    <a:pt x="1893462" y="11539"/>
                    <a:pt x="1867656" y="0"/>
                    <a:pt x="1840567" y="0"/>
                  </a:cubicBezTo>
                  <a:lnTo>
                    <a:pt x="205781" y="10"/>
                  </a:lnTo>
                  <a:cubicBezTo>
                    <a:pt x="178693" y="10"/>
                    <a:pt x="152888" y="11550"/>
                    <a:pt x="134828" y="31739"/>
                  </a:cubicBezTo>
                  <a:lnTo>
                    <a:pt x="24247" y="155355"/>
                  </a:lnTo>
                  <a:cubicBezTo>
                    <a:pt x="8634" y="172808"/>
                    <a:pt x="1" y="195404"/>
                    <a:pt x="0" y="218821"/>
                  </a:cubicBezTo>
                  <a:lnTo>
                    <a:pt x="0" y="1798913"/>
                  </a:lnTo>
                  <a:cubicBezTo>
                    <a:pt x="0" y="1822333"/>
                    <a:pt x="8633" y="1844930"/>
                    <a:pt x="24247" y="1862385"/>
                  </a:cubicBezTo>
                  <a:lnTo>
                    <a:pt x="134824" y="1985997"/>
                  </a:lnTo>
                  <a:cubicBezTo>
                    <a:pt x="152885" y="2006186"/>
                    <a:pt x="178690" y="2017725"/>
                    <a:pt x="205778" y="2017725"/>
                  </a:cubicBezTo>
                  <a:lnTo>
                    <a:pt x="1840565" y="2017716"/>
                  </a:lnTo>
                  <a:cubicBezTo>
                    <a:pt x="1867653" y="2017717"/>
                    <a:pt x="1893458" y="2006177"/>
                    <a:pt x="1911517" y="1985988"/>
                  </a:cubicBezTo>
                  <a:lnTo>
                    <a:pt x="2022099" y="1862373"/>
                  </a:lnTo>
                  <a:cubicBezTo>
                    <a:pt x="2037713" y="1844918"/>
                    <a:pt x="2046346" y="1822320"/>
                    <a:pt x="2046345" y="1798900"/>
                  </a:cubicBezTo>
                  <a:lnTo>
                    <a:pt x="2046345" y="218812"/>
                  </a:lnTo>
                  <a:cubicBezTo>
                    <a:pt x="2046346" y="195393"/>
                    <a:pt x="2037714" y="172796"/>
                    <a:pt x="2022100" y="155341"/>
                  </a:cubicBezTo>
                  <a:close/>
                </a:path>
              </a:pathLst>
            </a:custGeom>
            <a:blipFill>
              <a:blip r:embed="rId2"/>
              <a:stretch>
                <a:fillRect l="-178" t="0" r="-178" b="0"/>
              </a:stretch>
            </a:blipFill>
          </p:spPr>
        </p:sp>
      </p:grpSp>
      <p:sp>
        <p:nvSpPr>
          <p:cNvPr name="TextBox 4" id="4"/>
          <p:cNvSpPr txBox="true"/>
          <p:nvPr/>
        </p:nvSpPr>
        <p:spPr>
          <a:xfrm rot="0">
            <a:off x="666750" y="742950"/>
            <a:ext cx="5448300" cy="4381500"/>
          </a:xfrm>
          <a:prstGeom prst="rect">
            <a:avLst/>
          </a:prstGeom>
        </p:spPr>
        <p:txBody>
          <a:bodyPr anchor="t" rtlCol="false" tIns="0" lIns="0" bIns="0" rIns="0">
            <a:spAutoFit/>
          </a:bodyPr>
          <a:lstStyle/>
          <a:p>
            <a:pPr algn="l" marL="0" indent="0" lvl="0">
              <a:lnSpc>
                <a:spcPts val="8100"/>
              </a:lnSpc>
              <a:spcBef>
                <a:spcPct val="0"/>
              </a:spcBef>
            </a:pPr>
            <a:r>
              <a:rPr lang="en-US" b="true" sz="9000" spc="-89" strike="noStrike" u="none">
                <a:solidFill>
                  <a:srgbClr val="2F2F2F"/>
                </a:solidFill>
                <a:latin typeface="Nyutro Sans Heavy"/>
                <a:ea typeface="Nyutro Sans Heavy"/>
                <a:cs typeface="Nyutro Sans Heavy"/>
                <a:sym typeface="Nyutro Sans Heavy"/>
              </a:rPr>
              <a:t>Chiến lược tìm kiếm AI hiệu quả</a:t>
            </a:r>
          </a:p>
        </p:txBody>
      </p:sp>
      <p:grpSp>
        <p:nvGrpSpPr>
          <p:cNvPr name="Group 5" id="5"/>
          <p:cNvGrpSpPr/>
          <p:nvPr/>
        </p:nvGrpSpPr>
        <p:grpSpPr>
          <a:xfrm rot="0">
            <a:off x="6419850" y="666750"/>
            <a:ext cx="5448300" cy="5372100"/>
            <a:chOff x="0" y="0"/>
            <a:chExt cx="2046346" cy="2017725"/>
          </a:xfrm>
        </p:grpSpPr>
        <p:sp>
          <p:nvSpPr>
            <p:cNvPr name="Freeform 6" id="6"/>
            <p:cNvSpPr/>
            <p:nvPr/>
          </p:nvSpPr>
          <p:spPr>
            <a:xfrm flipH="false" flipV="false" rot="0">
              <a:off x="0" y="0"/>
              <a:ext cx="2046346" cy="2017726"/>
            </a:xfrm>
            <a:custGeom>
              <a:avLst/>
              <a:gdLst/>
              <a:ahLst/>
              <a:cxnLst/>
              <a:rect r="r" b="b" t="t" l="l"/>
              <a:pathLst>
                <a:path h="2017726" w="2046346">
                  <a:moveTo>
                    <a:pt x="2022100" y="155341"/>
                  </a:moveTo>
                  <a:lnTo>
                    <a:pt x="1911522" y="31728"/>
                  </a:lnTo>
                  <a:cubicBezTo>
                    <a:pt x="1893462" y="11539"/>
                    <a:pt x="1867656" y="0"/>
                    <a:pt x="1840567" y="0"/>
                  </a:cubicBezTo>
                  <a:lnTo>
                    <a:pt x="205781" y="10"/>
                  </a:lnTo>
                  <a:cubicBezTo>
                    <a:pt x="178693" y="10"/>
                    <a:pt x="152888" y="11550"/>
                    <a:pt x="134828" y="31739"/>
                  </a:cubicBezTo>
                  <a:lnTo>
                    <a:pt x="24247" y="155355"/>
                  </a:lnTo>
                  <a:cubicBezTo>
                    <a:pt x="8634" y="172808"/>
                    <a:pt x="1" y="195404"/>
                    <a:pt x="0" y="218821"/>
                  </a:cubicBezTo>
                  <a:lnTo>
                    <a:pt x="0" y="1798913"/>
                  </a:lnTo>
                  <a:cubicBezTo>
                    <a:pt x="0" y="1822333"/>
                    <a:pt x="8633" y="1844930"/>
                    <a:pt x="24247" y="1862385"/>
                  </a:cubicBezTo>
                  <a:lnTo>
                    <a:pt x="134824" y="1985997"/>
                  </a:lnTo>
                  <a:cubicBezTo>
                    <a:pt x="152885" y="2006186"/>
                    <a:pt x="178690" y="2017725"/>
                    <a:pt x="205778" y="2017725"/>
                  </a:cubicBezTo>
                  <a:lnTo>
                    <a:pt x="1840565" y="2017716"/>
                  </a:lnTo>
                  <a:cubicBezTo>
                    <a:pt x="1867653" y="2017717"/>
                    <a:pt x="1893458" y="2006177"/>
                    <a:pt x="1911517" y="1985988"/>
                  </a:cubicBezTo>
                  <a:lnTo>
                    <a:pt x="2022099" y="1862373"/>
                  </a:lnTo>
                  <a:cubicBezTo>
                    <a:pt x="2037713" y="1844918"/>
                    <a:pt x="2046346" y="1822320"/>
                    <a:pt x="2046345" y="1798900"/>
                  </a:cubicBezTo>
                  <a:lnTo>
                    <a:pt x="2046345" y="218812"/>
                  </a:lnTo>
                  <a:cubicBezTo>
                    <a:pt x="2046346" y="195393"/>
                    <a:pt x="2037714" y="172796"/>
                    <a:pt x="2022100" y="155341"/>
                  </a:cubicBezTo>
                  <a:close/>
                </a:path>
              </a:pathLst>
            </a:custGeom>
            <a:blipFill>
              <a:blip r:embed="rId3"/>
              <a:stretch>
                <a:fillRect l="-178" t="0" r="-178" b="0"/>
              </a:stretch>
            </a:blipFill>
          </p:spPr>
        </p:sp>
      </p:grpSp>
      <p:grpSp>
        <p:nvGrpSpPr>
          <p:cNvPr name="Group 7" id="7"/>
          <p:cNvGrpSpPr/>
          <p:nvPr/>
        </p:nvGrpSpPr>
        <p:grpSpPr>
          <a:xfrm rot="0">
            <a:off x="6419850" y="6934200"/>
            <a:ext cx="5448300" cy="1343794"/>
            <a:chOff x="0" y="0"/>
            <a:chExt cx="7264400" cy="1791725"/>
          </a:xfrm>
        </p:grpSpPr>
        <p:sp>
          <p:nvSpPr>
            <p:cNvPr name="TextBox 8" id="8"/>
            <p:cNvSpPr txBox="true"/>
            <p:nvPr/>
          </p:nvSpPr>
          <p:spPr>
            <a:xfrm rot="0">
              <a:off x="0" y="612742"/>
              <a:ext cx="7264400" cy="11789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F2F2F"/>
                  </a:solidFill>
                  <a:latin typeface="Nyutro Sans"/>
                  <a:ea typeface="Nyutro Sans"/>
                  <a:cs typeface="Nyutro Sans"/>
                  <a:sym typeface="Nyutro Sans"/>
                </a:rPr>
                <a:t>Giảm độ phức tạp từ 7^42 xuống 7^10</a:t>
              </a:r>
            </a:p>
          </p:txBody>
        </p:sp>
        <p:sp>
          <p:nvSpPr>
            <p:cNvPr name="TextBox 9" id="9"/>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Tìm kiếm có giới hạn</a:t>
              </a:r>
            </a:p>
          </p:txBody>
        </p:sp>
      </p:grpSp>
      <p:grpSp>
        <p:nvGrpSpPr>
          <p:cNvPr name="Group 10" id="10"/>
          <p:cNvGrpSpPr/>
          <p:nvPr/>
        </p:nvGrpSpPr>
        <p:grpSpPr>
          <a:xfrm rot="0">
            <a:off x="12172950" y="6934200"/>
            <a:ext cx="5448300" cy="1343794"/>
            <a:chOff x="0" y="0"/>
            <a:chExt cx="7264400" cy="1791725"/>
          </a:xfrm>
        </p:grpSpPr>
        <p:sp>
          <p:nvSpPr>
            <p:cNvPr name="TextBox 11" id="11"/>
            <p:cNvSpPr txBox="true"/>
            <p:nvPr/>
          </p:nvSpPr>
          <p:spPr>
            <a:xfrm rot="0">
              <a:off x="0" y="612742"/>
              <a:ext cx="7264400" cy="11789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F2F2F"/>
                  </a:solidFill>
                  <a:latin typeface="Nyutro Sans"/>
                  <a:ea typeface="Nyutro Sans"/>
                  <a:cs typeface="Nyutro Sans"/>
                  <a:sym typeface="Nyutro Sans"/>
                </a:rPr>
                <a:t>Đánh giá trạng thái để tối ưu hóa tìm kiếm</a:t>
              </a:r>
            </a:p>
          </p:txBody>
        </p:sp>
        <p:sp>
          <p:nvSpPr>
            <p:cNvPr name="TextBox 12" id="12"/>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Hàm heuristic</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172950" y="666750"/>
            <a:ext cx="5448300" cy="5372100"/>
            <a:chOff x="0" y="0"/>
            <a:chExt cx="2046346" cy="2017725"/>
          </a:xfrm>
        </p:grpSpPr>
        <p:sp>
          <p:nvSpPr>
            <p:cNvPr name="Freeform 3" id="3"/>
            <p:cNvSpPr/>
            <p:nvPr/>
          </p:nvSpPr>
          <p:spPr>
            <a:xfrm flipH="false" flipV="false" rot="0">
              <a:off x="0" y="0"/>
              <a:ext cx="2046346" cy="2017726"/>
            </a:xfrm>
            <a:custGeom>
              <a:avLst/>
              <a:gdLst/>
              <a:ahLst/>
              <a:cxnLst/>
              <a:rect r="r" b="b" t="t" l="l"/>
              <a:pathLst>
                <a:path h="2017726" w="2046346">
                  <a:moveTo>
                    <a:pt x="2022100" y="155341"/>
                  </a:moveTo>
                  <a:lnTo>
                    <a:pt x="1911522" y="31728"/>
                  </a:lnTo>
                  <a:cubicBezTo>
                    <a:pt x="1893462" y="11539"/>
                    <a:pt x="1867656" y="0"/>
                    <a:pt x="1840567" y="0"/>
                  </a:cubicBezTo>
                  <a:lnTo>
                    <a:pt x="205781" y="10"/>
                  </a:lnTo>
                  <a:cubicBezTo>
                    <a:pt x="178693" y="10"/>
                    <a:pt x="152888" y="11550"/>
                    <a:pt x="134828" y="31739"/>
                  </a:cubicBezTo>
                  <a:lnTo>
                    <a:pt x="24247" y="155355"/>
                  </a:lnTo>
                  <a:cubicBezTo>
                    <a:pt x="8634" y="172808"/>
                    <a:pt x="1" y="195404"/>
                    <a:pt x="0" y="218821"/>
                  </a:cubicBezTo>
                  <a:lnTo>
                    <a:pt x="0" y="1798913"/>
                  </a:lnTo>
                  <a:cubicBezTo>
                    <a:pt x="0" y="1822333"/>
                    <a:pt x="8633" y="1844930"/>
                    <a:pt x="24247" y="1862385"/>
                  </a:cubicBezTo>
                  <a:lnTo>
                    <a:pt x="134824" y="1985997"/>
                  </a:lnTo>
                  <a:cubicBezTo>
                    <a:pt x="152885" y="2006186"/>
                    <a:pt x="178690" y="2017725"/>
                    <a:pt x="205778" y="2017725"/>
                  </a:cubicBezTo>
                  <a:lnTo>
                    <a:pt x="1840565" y="2017716"/>
                  </a:lnTo>
                  <a:cubicBezTo>
                    <a:pt x="1867653" y="2017717"/>
                    <a:pt x="1893458" y="2006177"/>
                    <a:pt x="1911517" y="1985988"/>
                  </a:cubicBezTo>
                  <a:lnTo>
                    <a:pt x="2022099" y="1862373"/>
                  </a:lnTo>
                  <a:cubicBezTo>
                    <a:pt x="2037713" y="1844918"/>
                    <a:pt x="2046346" y="1822320"/>
                    <a:pt x="2046345" y="1798900"/>
                  </a:cubicBezTo>
                  <a:lnTo>
                    <a:pt x="2046345" y="218812"/>
                  </a:lnTo>
                  <a:cubicBezTo>
                    <a:pt x="2046346" y="195393"/>
                    <a:pt x="2037714" y="172796"/>
                    <a:pt x="2022100" y="155341"/>
                  </a:cubicBezTo>
                  <a:close/>
                </a:path>
              </a:pathLst>
            </a:custGeom>
            <a:blipFill>
              <a:blip r:embed="rId2"/>
              <a:stretch>
                <a:fillRect l="-178" t="0" r="-178" b="0"/>
              </a:stretch>
            </a:blipFill>
          </p:spPr>
        </p:sp>
      </p:grpSp>
      <p:sp>
        <p:nvSpPr>
          <p:cNvPr name="TextBox 4" id="4"/>
          <p:cNvSpPr txBox="true"/>
          <p:nvPr/>
        </p:nvSpPr>
        <p:spPr>
          <a:xfrm rot="0">
            <a:off x="666750" y="752475"/>
            <a:ext cx="5448300" cy="5301139"/>
          </a:xfrm>
          <a:prstGeom prst="rect">
            <a:avLst/>
          </a:prstGeom>
        </p:spPr>
        <p:txBody>
          <a:bodyPr anchor="t" rtlCol="false" tIns="0" lIns="0" bIns="0" rIns="0">
            <a:spAutoFit/>
          </a:bodyPr>
          <a:lstStyle/>
          <a:p>
            <a:pPr algn="l" marL="0" indent="0" lvl="0">
              <a:lnSpc>
                <a:spcPts val="7998"/>
              </a:lnSpc>
              <a:spcBef>
                <a:spcPct val="0"/>
              </a:spcBef>
            </a:pPr>
            <a:r>
              <a:rPr lang="en-US" b="true" sz="8887" spc="-88" strike="noStrike" u="none">
                <a:solidFill>
                  <a:srgbClr val="2F2F2F"/>
                </a:solidFill>
                <a:latin typeface="Nyutro Sans Heavy"/>
                <a:ea typeface="Nyutro Sans Heavy"/>
                <a:cs typeface="Nyutro Sans Heavy"/>
                <a:sym typeface="Nyutro Sans Heavy"/>
              </a:rPr>
              <a:t>Chiến lược thông minh với Minimax và Alpha-Beta</a:t>
            </a:r>
          </a:p>
        </p:txBody>
      </p:sp>
      <p:grpSp>
        <p:nvGrpSpPr>
          <p:cNvPr name="Group 5" id="5"/>
          <p:cNvGrpSpPr/>
          <p:nvPr/>
        </p:nvGrpSpPr>
        <p:grpSpPr>
          <a:xfrm rot="0">
            <a:off x="6419850" y="666750"/>
            <a:ext cx="5448300" cy="5372100"/>
            <a:chOff x="0" y="0"/>
            <a:chExt cx="2046346" cy="2017725"/>
          </a:xfrm>
        </p:grpSpPr>
        <p:sp>
          <p:nvSpPr>
            <p:cNvPr name="Freeform 6" id="6"/>
            <p:cNvSpPr/>
            <p:nvPr/>
          </p:nvSpPr>
          <p:spPr>
            <a:xfrm flipH="false" flipV="false" rot="0">
              <a:off x="0" y="0"/>
              <a:ext cx="2046346" cy="2017726"/>
            </a:xfrm>
            <a:custGeom>
              <a:avLst/>
              <a:gdLst/>
              <a:ahLst/>
              <a:cxnLst/>
              <a:rect r="r" b="b" t="t" l="l"/>
              <a:pathLst>
                <a:path h="2017726" w="2046346">
                  <a:moveTo>
                    <a:pt x="2022100" y="155341"/>
                  </a:moveTo>
                  <a:lnTo>
                    <a:pt x="1911522" y="31728"/>
                  </a:lnTo>
                  <a:cubicBezTo>
                    <a:pt x="1893462" y="11539"/>
                    <a:pt x="1867656" y="0"/>
                    <a:pt x="1840567" y="0"/>
                  </a:cubicBezTo>
                  <a:lnTo>
                    <a:pt x="205781" y="10"/>
                  </a:lnTo>
                  <a:cubicBezTo>
                    <a:pt x="178693" y="10"/>
                    <a:pt x="152888" y="11550"/>
                    <a:pt x="134828" y="31739"/>
                  </a:cubicBezTo>
                  <a:lnTo>
                    <a:pt x="24247" y="155355"/>
                  </a:lnTo>
                  <a:cubicBezTo>
                    <a:pt x="8634" y="172808"/>
                    <a:pt x="1" y="195404"/>
                    <a:pt x="0" y="218821"/>
                  </a:cubicBezTo>
                  <a:lnTo>
                    <a:pt x="0" y="1798913"/>
                  </a:lnTo>
                  <a:cubicBezTo>
                    <a:pt x="0" y="1822333"/>
                    <a:pt x="8633" y="1844930"/>
                    <a:pt x="24247" y="1862385"/>
                  </a:cubicBezTo>
                  <a:lnTo>
                    <a:pt x="134824" y="1985997"/>
                  </a:lnTo>
                  <a:cubicBezTo>
                    <a:pt x="152885" y="2006186"/>
                    <a:pt x="178690" y="2017725"/>
                    <a:pt x="205778" y="2017725"/>
                  </a:cubicBezTo>
                  <a:lnTo>
                    <a:pt x="1840565" y="2017716"/>
                  </a:lnTo>
                  <a:cubicBezTo>
                    <a:pt x="1867653" y="2017717"/>
                    <a:pt x="1893458" y="2006177"/>
                    <a:pt x="1911517" y="1985988"/>
                  </a:cubicBezTo>
                  <a:lnTo>
                    <a:pt x="2022099" y="1862373"/>
                  </a:lnTo>
                  <a:cubicBezTo>
                    <a:pt x="2037713" y="1844918"/>
                    <a:pt x="2046346" y="1822320"/>
                    <a:pt x="2046345" y="1798900"/>
                  </a:cubicBezTo>
                  <a:lnTo>
                    <a:pt x="2046345" y="218812"/>
                  </a:lnTo>
                  <a:cubicBezTo>
                    <a:pt x="2046346" y="195393"/>
                    <a:pt x="2037714" y="172796"/>
                    <a:pt x="2022100" y="155341"/>
                  </a:cubicBezTo>
                  <a:close/>
                </a:path>
              </a:pathLst>
            </a:custGeom>
            <a:blipFill>
              <a:blip r:embed="rId3"/>
              <a:stretch>
                <a:fillRect l="-178" t="0" r="-178" b="0"/>
              </a:stretch>
            </a:blipFill>
          </p:spPr>
        </p:sp>
      </p:grpSp>
      <p:grpSp>
        <p:nvGrpSpPr>
          <p:cNvPr name="Group 7" id="7"/>
          <p:cNvGrpSpPr/>
          <p:nvPr/>
        </p:nvGrpSpPr>
        <p:grpSpPr>
          <a:xfrm rot="0">
            <a:off x="6419850" y="6934200"/>
            <a:ext cx="5448300" cy="905644"/>
            <a:chOff x="0" y="0"/>
            <a:chExt cx="7264400" cy="1207525"/>
          </a:xfrm>
        </p:grpSpPr>
        <p:sp>
          <p:nvSpPr>
            <p:cNvPr name="TextBox 8" id="8"/>
            <p:cNvSpPr txBox="true"/>
            <p:nvPr/>
          </p:nvSpPr>
          <p:spPr>
            <a:xfrm rot="0">
              <a:off x="0" y="612742"/>
              <a:ext cx="7264400" cy="5947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F2F2F"/>
                  </a:solidFill>
                  <a:latin typeface="Nyutro Sans"/>
                  <a:ea typeface="Nyutro Sans"/>
                  <a:cs typeface="Nyutro Sans"/>
                  <a:sym typeface="Nyutro Sans"/>
                </a:rPr>
                <a:t>Tối ưu hóa quyết định chơi cờ</a:t>
              </a:r>
            </a:p>
          </p:txBody>
        </p:sp>
        <p:sp>
          <p:nvSpPr>
            <p:cNvPr name="TextBox 9" id="9"/>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Minimax</a:t>
              </a:r>
            </a:p>
          </p:txBody>
        </p:sp>
      </p:grpSp>
      <p:grpSp>
        <p:nvGrpSpPr>
          <p:cNvPr name="Group 10" id="10"/>
          <p:cNvGrpSpPr/>
          <p:nvPr/>
        </p:nvGrpSpPr>
        <p:grpSpPr>
          <a:xfrm rot="0">
            <a:off x="12172950" y="6934200"/>
            <a:ext cx="5448300" cy="1343794"/>
            <a:chOff x="0" y="0"/>
            <a:chExt cx="7264400" cy="1791725"/>
          </a:xfrm>
        </p:grpSpPr>
        <p:sp>
          <p:nvSpPr>
            <p:cNvPr name="TextBox 11" id="11"/>
            <p:cNvSpPr txBox="true"/>
            <p:nvPr/>
          </p:nvSpPr>
          <p:spPr>
            <a:xfrm rot="0">
              <a:off x="0" y="612742"/>
              <a:ext cx="7264400" cy="11789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F2F2F"/>
                  </a:solidFill>
                  <a:latin typeface="Nyutro Sans"/>
                  <a:ea typeface="Nyutro Sans"/>
                  <a:cs typeface="Nyutro Sans"/>
                  <a:sym typeface="Nyutro Sans"/>
                </a:rPr>
                <a:t>Giảm thiểu nhánh vô ích trong tìm kiếm</a:t>
              </a:r>
            </a:p>
          </p:txBody>
        </p:sp>
        <p:sp>
          <p:nvSpPr>
            <p:cNvPr name="TextBox 12" id="12"/>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Cắt tỉa Alpha-Beta</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6750" y="4248150"/>
            <a:ext cx="5448300" cy="3194207"/>
            <a:chOff x="0" y="0"/>
            <a:chExt cx="844084" cy="494866"/>
          </a:xfrm>
        </p:grpSpPr>
        <p:sp>
          <p:nvSpPr>
            <p:cNvPr name="Freeform 3" id="3"/>
            <p:cNvSpPr/>
            <p:nvPr/>
          </p:nvSpPr>
          <p:spPr>
            <a:xfrm flipH="false" flipV="false" rot="0">
              <a:off x="0" y="0"/>
              <a:ext cx="844084" cy="494866"/>
            </a:xfrm>
            <a:custGeom>
              <a:avLst/>
              <a:gdLst/>
              <a:ahLst/>
              <a:cxnLst/>
              <a:rect r="r" b="b" t="t" l="l"/>
              <a:pathLst>
                <a:path h="494866" w="844084">
                  <a:moveTo>
                    <a:pt x="35524" y="0"/>
                  </a:moveTo>
                  <a:lnTo>
                    <a:pt x="808560" y="0"/>
                  </a:lnTo>
                  <a:cubicBezTo>
                    <a:pt x="828179" y="0"/>
                    <a:pt x="844084" y="15905"/>
                    <a:pt x="844084" y="35524"/>
                  </a:cubicBezTo>
                  <a:lnTo>
                    <a:pt x="844084" y="459342"/>
                  </a:lnTo>
                  <a:cubicBezTo>
                    <a:pt x="844084" y="478961"/>
                    <a:pt x="828179" y="494866"/>
                    <a:pt x="808560" y="494866"/>
                  </a:cubicBezTo>
                  <a:lnTo>
                    <a:pt x="35524" y="494866"/>
                  </a:lnTo>
                  <a:cubicBezTo>
                    <a:pt x="15905" y="494866"/>
                    <a:pt x="0" y="478961"/>
                    <a:pt x="0" y="459342"/>
                  </a:cubicBezTo>
                  <a:lnTo>
                    <a:pt x="0" y="35524"/>
                  </a:lnTo>
                  <a:cubicBezTo>
                    <a:pt x="0" y="15905"/>
                    <a:pt x="15905" y="0"/>
                    <a:pt x="35524" y="0"/>
                  </a:cubicBezTo>
                  <a:close/>
                </a:path>
              </a:pathLst>
            </a:custGeom>
            <a:blipFill>
              <a:blip r:embed="rId2"/>
              <a:stretch>
                <a:fillRect l="-324" t="0" r="-324" b="0"/>
              </a:stretch>
            </a:blipFill>
          </p:spPr>
        </p:sp>
      </p:grpSp>
      <p:grpSp>
        <p:nvGrpSpPr>
          <p:cNvPr name="Group 4" id="4"/>
          <p:cNvGrpSpPr/>
          <p:nvPr/>
        </p:nvGrpSpPr>
        <p:grpSpPr>
          <a:xfrm rot="0">
            <a:off x="6419850" y="4248150"/>
            <a:ext cx="5448300" cy="3194207"/>
            <a:chOff x="0" y="0"/>
            <a:chExt cx="844084" cy="494866"/>
          </a:xfrm>
        </p:grpSpPr>
        <p:sp>
          <p:nvSpPr>
            <p:cNvPr name="Freeform 5" id="5"/>
            <p:cNvSpPr/>
            <p:nvPr/>
          </p:nvSpPr>
          <p:spPr>
            <a:xfrm flipH="false" flipV="false" rot="0">
              <a:off x="0" y="0"/>
              <a:ext cx="844084" cy="494866"/>
            </a:xfrm>
            <a:custGeom>
              <a:avLst/>
              <a:gdLst/>
              <a:ahLst/>
              <a:cxnLst/>
              <a:rect r="r" b="b" t="t" l="l"/>
              <a:pathLst>
                <a:path h="494866" w="844084">
                  <a:moveTo>
                    <a:pt x="35524" y="0"/>
                  </a:moveTo>
                  <a:lnTo>
                    <a:pt x="808560" y="0"/>
                  </a:lnTo>
                  <a:cubicBezTo>
                    <a:pt x="828179" y="0"/>
                    <a:pt x="844084" y="15905"/>
                    <a:pt x="844084" y="35524"/>
                  </a:cubicBezTo>
                  <a:lnTo>
                    <a:pt x="844084" y="459342"/>
                  </a:lnTo>
                  <a:cubicBezTo>
                    <a:pt x="844084" y="478961"/>
                    <a:pt x="828179" y="494866"/>
                    <a:pt x="808560" y="494866"/>
                  </a:cubicBezTo>
                  <a:lnTo>
                    <a:pt x="35524" y="494866"/>
                  </a:lnTo>
                  <a:cubicBezTo>
                    <a:pt x="15905" y="494866"/>
                    <a:pt x="0" y="478961"/>
                    <a:pt x="0" y="459342"/>
                  </a:cubicBezTo>
                  <a:lnTo>
                    <a:pt x="0" y="35524"/>
                  </a:lnTo>
                  <a:cubicBezTo>
                    <a:pt x="0" y="15905"/>
                    <a:pt x="15905" y="0"/>
                    <a:pt x="35524" y="0"/>
                  </a:cubicBezTo>
                  <a:close/>
                </a:path>
              </a:pathLst>
            </a:custGeom>
            <a:blipFill>
              <a:blip r:embed="rId3"/>
              <a:stretch>
                <a:fillRect l="-324" t="0" r="-324" b="0"/>
              </a:stretch>
            </a:blipFill>
          </p:spPr>
        </p:sp>
      </p:grpSp>
      <p:grpSp>
        <p:nvGrpSpPr>
          <p:cNvPr name="Group 6" id="6"/>
          <p:cNvGrpSpPr/>
          <p:nvPr/>
        </p:nvGrpSpPr>
        <p:grpSpPr>
          <a:xfrm rot="0">
            <a:off x="12172950" y="4248150"/>
            <a:ext cx="5448300" cy="3194207"/>
            <a:chOff x="0" y="0"/>
            <a:chExt cx="844084" cy="494866"/>
          </a:xfrm>
        </p:grpSpPr>
        <p:sp>
          <p:nvSpPr>
            <p:cNvPr name="Freeform 7" id="7"/>
            <p:cNvSpPr/>
            <p:nvPr/>
          </p:nvSpPr>
          <p:spPr>
            <a:xfrm flipH="false" flipV="false" rot="0">
              <a:off x="0" y="0"/>
              <a:ext cx="844084" cy="494866"/>
            </a:xfrm>
            <a:custGeom>
              <a:avLst/>
              <a:gdLst/>
              <a:ahLst/>
              <a:cxnLst/>
              <a:rect r="r" b="b" t="t" l="l"/>
              <a:pathLst>
                <a:path h="494866" w="844084">
                  <a:moveTo>
                    <a:pt x="35524" y="0"/>
                  </a:moveTo>
                  <a:lnTo>
                    <a:pt x="808560" y="0"/>
                  </a:lnTo>
                  <a:cubicBezTo>
                    <a:pt x="828179" y="0"/>
                    <a:pt x="844084" y="15905"/>
                    <a:pt x="844084" y="35524"/>
                  </a:cubicBezTo>
                  <a:lnTo>
                    <a:pt x="844084" y="459342"/>
                  </a:lnTo>
                  <a:cubicBezTo>
                    <a:pt x="844084" y="478961"/>
                    <a:pt x="828179" y="494866"/>
                    <a:pt x="808560" y="494866"/>
                  </a:cubicBezTo>
                  <a:lnTo>
                    <a:pt x="35524" y="494866"/>
                  </a:lnTo>
                  <a:cubicBezTo>
                    <a:pt x="15905" y="494866"/>
                    <a:pt x="0" y="478961"/>
                    <a:pt x="0" y="459342"/>
                  </a:cubicBezTo>
                  <a:lnTo>
                    <a:pt x="0" y="35524"/>
                  </a:lnTo>
                  <a:cubicBezTo>
                    <a:pt x="0" y="15905"/>
                    <a:pt x="15905" y="0"/>
                    <a:pt x="35524" y="0"/>
                  </a:cubicBezTo>
                  <a:close/>
                </a:path>
              </a:pathLst>
            </a:custGeom>
            <a:blipFill>
              <a:blip r:embed="rId4"/>
              <a:stretch>
                <a:fillRect l="-324" t="0" r="-324" b="0"/>
              </a:stretch>
            </a:blipFill>
          </p:spPr>
        </p:sp>
      </p:grpSp>
      <p:sp>
        <p:nvSpPr>
          <p:cNvPr name="TextBox 8" id="8"/>
          <p:cNvSpPr txBox="true"/>
          <p:nvPr/>
        </p:nvSpPr>
        <p:spPr>
          <a:xfrm rot="0">
            <a:off x="666750" y="742950"/>
            <a:ext cx="15516225" cy="2324100"/>
          </a:xfrm>
          <a:prstGeom prst="rect">
            <a:avLst/>
          </a:prstGeom>
        </p:spPr>
        <p:txBody>
          <a:bodyPr anchor="t" rtlCol="false" tIns="0" lIns="0" bIns="0" rIns="0">
            <a:spAutoFit/>
          </a:bodyPr>
          <a:lstStyle/>
          <a:p>
            <a:pPr algn="l" marL="0" indent="0" lvl="0">
              <a:lnSpc>
                <a:spcPts val="8100"/>
              </a:lnSpc>
              <a:spcBef>
                <a:spcPct val="0"/>
              </a:spcBef>
            </a:pPr>
            <a:r>
              <a:rPr lang="en-US" b="true" sz="9000" spc="-89" strike="noStrike" u="none">
                <a:solidFill>
                  <a:srgbClr val="2F2F2F"/>
                </a:solidFill>
                <a:latin typeface="Nyutro Sans Heavy"/>
                <a:ea typeface="Nyutro Sans Heavy"/>
                <a:cs typeface="Nyutro Sans Heavy"/>
                <a:sym typeface="Nyutro Sans Heavy"/>
              </a:rPr>
              <a:t>Tối ưu hóa thực tế trong AI: Sắp xếp nước đi</a:t>
            </a:r>
          </a:p>
        </p:txBody>
      </p:sp>
      <p:grpSp>
        <p:nvGrpSpPr>
          <p:cNvPr name="Group 9" id="9"/>
          <p:cNvGrpSpPr/>
          <p:nvPr/>
        </p:nvGrpSpPr>
        <p:grpSpPr>
          <a:xfrm rot="0">
            <a:off x="666750" y="7829550"/>
            <a:ext cx="5448300" cy="1343794"/>
            <a:chOff x="0" y="0"/>
            <a:chExt cx="7264400" cy="1791725"/>
          </a:xfrm>
        </p:grpSpPr>
        <p:sp>
          <p:nvSpPr>
            <p:cNvPr name="TextBox 10" id="10"/>
            <p:cNvSpPr txBox="true"/>
            <p:nvPr/>
          </p:nvSpPr>
          <p:spPr>
            <a:xfrm rot="0">
              <a:off x="0" y="612742"/>
              <a:ext cx="7264400" cy="11789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F2F2F"/>
                  </a:solidFill>
                  <a:latin typeface="Nyutro Sans"/>
                  <a:ea typeface="Nyutro Sans"/>
                  <a:cs typeface="Nyutro Sans"/>
                  <a:sym typeface="Nyutro Sans"/>
                </a:rPr>
                <a:t>Thứ tự duyệt nước đi ảnh hưởng lớn đến hiệu quả</a:t>
              </a:r>
            </a:p>
          </p:txBody>
        </p:sp>
        <p:sp>
          <p:nvSpPr>
            <p:cNvPr name="TextBox 11" id="11"/>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Sắp xếp nước đi</a:t>
              </a:r>
            </a:p>
          </p:txBody>
        </p:sp>
      </p:grpSp>
      <p:grpSp>
        <p:nvGrpSpPr>
          <p:cNvPr name="Group 12" id="12"/>
          <p:cNvGrpSpPr/>
          <p:nvPr/>
        </p:nvGrpSpPr>
        <p:grpSpPr>
          <a:xfrm rot="0">
            <a:off x="6419850" y="7829550"/>
            <a:ext cx="5448300" cy="1343794"/>
            <a:chOff x="0" y="0"/>
            <a:chExt cx="7264400" cy="1791725"/>
          </a:xfrm>
        </p:grpSpPr>
        <p:sp>
          <p:nvSpPr>
            <p:cNvPr name="TextBox 13" id="13"/>
            <p:cNvSpPr txBox="true"/>
            <p:nvPr/>
          </p:nvSpPr>
          <p:spPr>
            <a:xfrm rot="0">
              <a:off x="0" y="612742"/>
              <a:ext cx="7264400" cy="11789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F2F2F"/>
                  </a:solidFill>
                  <a:latin typeface="Nyutro Sans"/>
                  <a:ea typeface="Nyutro Sans"/>
                  <a:cs typeface="Nyutro Sans"/>
                  <a:sym typeface="Nyutro Sans"/>
                </a:rPr>
                <a:t>Heuristic cải thiện giúp đánh giá tốt hơn</a:t>
              </a:r>
            </a:p>
          </p:txBody>
        </p:sp>
        <p:sp>
          <p:nvSpPr>
            <p:cNvPr name="TextBox 14" id="14"/>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Heuristic mạnh hơn</a:t>
              </a:r>
            </a:p>
          </p:txBody>
        </p:sp>
      </p:grpSp>
      <p:grpSp>
        <p:nvGrpSpPr>
          <p:cNvPr name="Group 15" id="15"/>
          <p:cNvGrpSpPr/>
          <p:nvPr/>
        </p:nvGrpSpPr>
        <p:grpSpPr>
          <a:xfrm rot="0">
            <a:off x="12172950" y="7829550"/>
            <a:ext cx="5448300" cy="1343794"/>
            <a:chOff x="0" y="0"/>
            <a:chExt cx="7264400" cy="1791725"/>
          </a:xfrm>
        </p:grpSpPr>
        <p:sp>
          <p:nvSpPr>
            <p:cNvPr name="TextBox 16" id="16"/>
            <p:cNvSpPr txBox="true"/>
            <p:nvPr/>
          </p:nvSpPr>
          <p:spPr>
            <a:xfrm rot="0">
              <a:off x="0" y="612742"/>
              <a:ext cx="7264400" cy="1178983"/>
            </a:xfrm>
            <a:prstGeom prst="rect">
              <a:avLst/>
            </a:prstGeom>
          </p:spPr>
          <p:txBody>
            <a:bodyPr anchor="t" rtlCol="false" tIns="0" lIns="0" bIns="0" rIns="0">
              <a:spAutoFit/>
            </a:bodyPr>
            <a:lstStyle/>
            <a:p>
              <a:pPr algn="l" marL="0" indent="0" lvl="0">
                <a:lnSpc>
                  <a:spcPts val="3499"/>
                </a:lnSpc>
                <a:spcBef>
                  <a:spcPct val="0"/>
                </a:spcBef>
              </a:pPr>
              <a:r>
                <a:rPr lang="en-US" sz="2499" strike="noStrike" u="none">
                  <a:solidFill>
                    <a:srgbClr val="2F2F2F"/>
                  </a:solidFill>
                  <a:latin typeface="Nyutro Sans"/>
                  <a:ea typeface="Nyutro Sans"/>
                  <a:cs typeface="Nyutro Sans"/>
                  <a:sym typeface="Nyutro Sans"/>
                </a:rPr>
                <a:t>So sánh kết quả giữa các heuristic khác nhau</a:t>
              </a:r>
            </a:p>
          </p:txBody>
        </p:sp>
        <p:sp>
          <p:nvSpPr>
            <p:cNvPr name="TextBox 17" id="17"/>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Ví dụ thực tế</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6750" y="4248150"/>
            <a:ext cx="5448300" cy="3194207"/>
            <a:chOff x="0" y="0"/>
            <a:chExt cx="844084" cy="494866"/>
          </a:xfrm>
        </p:grpSpPr>
        <p:sp>
          <p:nvSpPr>
            <p:cNvPr name="Freeform 3" id="3"/>
            <p:cNvSpPr/>
            <p:nvPr/>
          </p:nvSpPr>
          <p:spPr>
            <a:xfrm flipH="false" flipV="false" rot="0">
              <a:off x="0" y="0"/>
              <a:ext cx="844084" cy="494866"/>
            </a:xfrm>
            <a:custGeom>
              <a:avLst/>
              <a:gdLst/>
              <a:ahLst/>
              <a:cxnLst/>
              <a:rect r="r" b="b" t="t" l="l"/>
              <a:pathLst>
                <a:path h="494866" w="844084">
                  <a:moveTo>
                    <a:pt x="35524" y="0"/>
                  </a:moveTo>
                  <a:lnTo>
                    <a:pt x="808560" y="0"/>
                  </a:lnTo>
                  <a:cubicBezTo>
                    <a:pt x="828179" y="0"/>
                    <a:pt x="844084" y="15905"/>
                    <a:pt x="844084" y="35524"/>
                  </a:cubicBezTo>
                  <a:lnTo>
                    <a:pt x="844084" y="459342"/>
                  </a:lnTo>
                  <a:cubicBezTo>
                    <a:pt x="844084" y="478961"/>
                    <a:pt x="828179" y="494866"/>
                    <a:pt x="808560" y="494866"/>
                  </a:cubicBezTo>
                  <a:lnTo>
                    <a:pt x="35524" y="494866"/>
                  </a:lnTo>
                  <a:cubicBezTo>
                    <a:pt x="15905" y="494866"/>
                    <a:pt x="0" y="478961"/>
                    <a:pt x="0" y="459342"/>
                  </a:cubicBezTo>
                  <a:lnTo>
                    <a:pt x="0" y="35524"/>
                  </a:lnTo>
                  <a:cubicBezTo>
                    <a:pt x="0" y="15905"/>
                    <a:pt x="15905" y="0"/>
                    <a:pt x="35524" y="0"/>
                  </a:cubicBezTo>
                  <a:close/>
                </a:path>
              </a:pathLst>
            </a:custGeom>
            <a:blipFill>
              <a:blip r:embed="rId2"/>
              <a:stretch>
                <a:fillRect l="-324" t="0" r="-324" b="0"/>
              </a:stretch>
            </a:blipFill>
          </p:spPr>
        </p:sp>
      </p:grpSp>
      <p:grpSp>
        <p:nvGrpSpPr>
          <p:cNvPr name="Group 4" id="4"/>
          <p:cNvGrpSpPr/>
          <p:nvPr/>
        </p:nvGrpSpPr>
        <p:grpSpPr>
          <a:xfrm rot="0">
            <a:off x="6419850" y="4248150"/>
            <a:ext cx="5448300" cy="3194207"/>
            <a:chOff x="0" y="0"/>
            <a:chExt cx="844084" cy="494866"/>
          </a:xfrm>
        </p:grpSpPr>
        <p:sp>
          <p:nvSpPr>
            <p:cNvPr name="Freeform 5" id="5"/>
            <p:cNvSpPr/>
            <p:nvPr/>
          </p:nvSpPr>
          <p:spPr>
            <a:xfrm flipH="false" flipV="false" rot="0">
              <a:off x="0" y="0"/>
              <a:ext cx="844084" cy="494866"/>
            </a:xfrm>
            <a:custGeom>
              <a:avLst/>
              <a:gdLst/>
              <a:ahLst/>
              <a:cxnLst/>
              <a:rect r="r" b="b" t="t" l="l"/>
              <a:pathLst>
                <a:path h="494866" w="844084">
                  <a:moveTo>
                    <a:pt x="35524" y="0"/>
                  </a:moveTo>
                  <a:lnTo>
                    <a:pt x="808560" y="0"/>
                  </a:lnTo>
                  <a:cubicBezTo>
                    <a:pt x="828179" y="0"/>
                    <a:pt x="844084" y="15905"/>
                    <a:pt x="844084" y="35524"/>
                  </a:cubicBezTo>
                  <a:lnTo>
                    <a:pt x="844084" y="459342"/>
                  </a:lnTo>
                  <a:cubicBezTo>
                    <a:pt x="844084" y="478961"/>
                    <a:pt x="828179" y="494866"/>
                    <a:pt x="808560" y="494866"/>
                  </a:cubicBezTo>
                  <a:lnTo>
                    <a:pt x="35524" y="494866"/>
                  </a:lnTo>
                  <a:cubicBezTo>
                    <a:pt x="15905" y="494866"/>
                    <a:pt x="0" y="478961"/>
                    <a:pt x="0" y="459342"/>
                  </a:cubicBezTo>
                  <a:lnTo>
                    <a:pt x="0" y="35524"/>
                  </a:lnTo>
                  <a:cubicBezTo>
                    <a:pt x="0" y="15905"/>
                    <a:pt x="15905" y="0"/>
                    <a:pt x="35524" y="0"/>
                  </a:cubicBezTo>
                  <a:close/>
                </a:path>
              </a:pathLst>
            </a:custGeom>
            <a:blipFill>
              <a:blip r:embed="rId3"/>
              <a:stretch>
                <a:fillRect l="-324" t="0" r="-324" b="0"/>
              </a:stretch>
            </a:blipFill>
          </p:spPr>
        </p:sp>
      </p:grpSp>
      <p:grpSp>
        <p:nvGrpSpPr>
          <p:cNvPr name="Group 6" id="6"/>
          <p:cNvGrpSpPr/>
          <p:nvPr/>
        </p:nvGrpSpPr>
        <p:grpSpPr>
          <a:xfrm rot="0">
            <a:off x="12172950" y="4248150"/>
            <a:ext cx="5448300" cy="3194207"/>
            <a:chOff x="0" y="0"/>
            <a:chExt cx="844084" cy="494866"/>
          </a:xfrm>
        </p:grpSpPr>
        <p:sp>
          <p:nvSpPr>
            <p:cNvPr name="Freeform 7" id="7"/>
            <p:cNvSpPr/>
            <p:nvPr/>
          </p:nvSpPr>
          <p:spPr>
            <a:xfrm flipH="false" flipV="false" rot="0">
              <a:off x="0" y="0"/>
              <a:ext cx="844084" cy="494866"/>
            </a:xfrm>
            <a:custGeom>
              <a:avLst/>
              <a:gdLst/>
              <a:ahLst/>
              <a:cxnLst/>
              <a:rect r="r" b="b" t="t" l="l"/>
              <a:pathLst>
                <a:path h="494866" w="844084">
                  <a:moveTo>
                    <a:pt x="35524" y="0"/>
                  </a:moveTo>
                  <a:lnTo>
                    <a:pt x="808560" y="0"/>
                  </a:lnTo>
                  <a:cubicBezTo>
                    <a:pt x="828179" y="0"/>
                    <a:pt x="844084" y="15905"/>
                    <a:pt x="844084" y="35524"/>
                  </a:cubicBezTo>
                  <a:lnTo>
                    <a:pt x="844084" y="459342"/>
                  </a:lnTo>
                  <a:cubicBezTo>
                    <a:pt x="844084" y="478961"/>
                    <a:pt x="828179" y="494866"/>
                    <a:pt x="808560" y="494866"/>
                  </a:cubicBezTo>
                  <a:lnTo>
                    <a:pt x="35524" y="494866"/>
                  </a:lnTo>
                  <a:cubicBezTo>
                    <a:pt x="15905" y="494866"/>
                    <a:pt x="0" y="478961"/>
                    <a:pt x="0" y="459342"/>
                  </a:cubicBezTo>
                  <a:lnTo>
                    <a:pt x="0" y="35524"/>
                  </a:lnTo>
                  <a:cubicBezTo>
                    <a:pt x="0" y="15905"/>
                    <a:pt x="15905" y="0"/>
                    <a:pt x="35524" y="0"/>
                  </a:cubicBezTo>
                  <a:close/>
                </a:path>
              </a:pathLst>
            </a:custGeom>
            <a:blipFill>
              <a:blip r:embed="rId4"/>
              <a:stretch>
                <a:fillRect l="-324" t="0" r="-324" b="0"/>
              </a:stretch>
            </a:blipFill>
          </p:spPr>
        </p:sp>
      </p:grpSp>
      <p:sp>
        <p:nvSpPr>
          <p:cNvPr name="TextBox 8" id="8"/>
          <p:cNvSpPr txBox="true"/>
          <p:nvPr/>
        </p:nvSpPr>
        <p:spPr>
          <a:xfrm rot="0">
            <a:off x="666750" y="742950"/>
            <a:ext cx="15516225" cy="1295400"/>
          </a:xfrm>
          <a:prstGeom prst="rect">
            <a:avLst/>
          </a:prstGeom>
        </p:spPr>
        <p:txBody>
          <a:bodyPr anchor="t" rtlCol="false" tIns="0" lIns="0" bIns="0" rIns="0">
            <a:spAutoFit/>
          </a:bodyPr>
          <a:lstStyle/>
          <a:p>
            <a:pPr algn="l" marL="0" indent="0" lvl="0">
              <a:lnSpc>
                <a:spcPts val="8100"/>
              </a:lnSpc>
              <a:spcBef>
                <a:spcPct val="0"/>
              </a:spcBef>
            </a:pPr>
            <a:r>
              <a:rPr lang="en-US" b="true" sz="9000" spc="-89" strike="noStrike" u="none">
                <a:solidFill>
                  <a:srgbClr val="2F2F2F"/>
                </a:solidFill>
                <a:latin typeface="Nyutro Sans Heavy"/>
                <a:ea typeface="Nyutro Sans Heavy"/>
                <a:cs typeface="Nyutro Sans Heavy"/>
                <a:sym typeface="Nyutro Sans Heavy"/>
              </a:rPr>
              <a:t>Heuristic Tối Ưu Hóa Trong AI</a:t>
            </a:r>
          </a:p>
        </p:txBody>
      </p:sp>
      <p:grpSp>
        <p:nvGrpSpPr>
          <p:cNvPr name="Group 9" id="9"/>
          <p:cNvGrpSpPr/>
          <p:nvPr/>
        </p:nvGrpSpPr>
        <p:grpSpPr>
          <a:xfrm rot="0">
            <a:off x="666750" y="7829550"/>
            <a:ext cx="5448300" cy="1343794"/>
            <a:chOff x="0" y="0"/>
            <a:chExt cx="7264400" cy="1791725"/>
          </a:xfrm>
        </p:grpSpPr>
        <p:sp>
          <p:nvSpPr>
            <p:cNvPr name="TextBox 10" id="10"/>
            <p:cNvSpPr txBox="true"/>
            <p:nvPr/>
          </p:nvSpPr>
          <p:spPr>
            <a:xfrm rot="0">
              <a:off x="0" y="612742"/>
              <a:ext cx="7264400" cy="11789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F2F2F"/>
                  </a:solidFill>
                  <a:latin typeface="Nyutro Sans"/>
                  <a:ea typeface="Nyutro Sans"/>
                  <a:cs typeface="Nyutro Sans"/>
                  <a:sym typeface="Nyutro Sans"/>
                </a:rPr>
                <a:t>Đánh giá đơn giản giúp nhanh chóng đưa ra quyết định</a:t>
              </a:r>
            </a:p>
          </p:txBody>
        </p:sp>
        <p:sp>
          <p:nvSpPr>
            <p:cNvPr name="TextBox 11" id="11"/>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Heuristic 1</a:t>
              </a:r>
            </a:p>
          </p:txBody>
        </p:sp>
      </p:grpSp>
      <p:grpSp>
        <p:nvGrpSpPr>
          <p:cNvPr name="Group 12" id="12"/>
          <p:cNvGrpSpPr/>
          <p:nvPr/>
        </p:nvGrpSpPr>
        <p:grpSpPr>
          <a:xfrm rot="0">
            <a:off x="6419850" y="7829550"/>
            <a:ext cx="5448300" cy="1343794"/>
            <a:chOff x="0" y="0"/>
            <a:chExt cx="7264400" cy="1791725"/>
          </a:xfrm>
        </p:grpSpPr>
        <p:sp>
          <p:nvSpPr>
            <p:cNvPr name="TextBox 13" id="13"/>
            <p:cNvSpPr txBox="true"/>
            <p:nvPr/>
          </p:nvSpPr>
          <p:spPr>
            <a:xfrm rot="0">
              <a:off x="0" y="612742"/>
              <a:ext cx="7264400" cy="11789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F2F2F"/>
                  </a:solidFill>
                  <a:latin typeface="Nyutro Sans"/>
                  <a:ea typeface="Nyutro Sans"/>
                  <a:cs typeface="Nyutro Sans"/>
                  <a:sym typeface="Nyutro Sans"/>
                </a:rPr>
                <a:t>Đánh giá phức tạp tăng cường khả năng dự đoán</a:t>
              </a:r>
            </a:p>
          </p:txBody>
        </p:sp>
        <p:sp>
          <p:nvSpPr>
            <p:cNvPr name="TextBox 14" id="14"/>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Heuristic 2</a:t>
              </a:r>
            </a:p>
          </p:txBody>
        </p:sp>
      </p:grpSp>
      <p:grpSp>
        <p:nvGrpSpPr>
          <p:cNvPr name="Group 15" id="15"/>
          <p:cNvGrpSpPr/>
          <p:nvPr/>
        </p:nvGrpSpPr>
        <p:grpSpPr>
          <a:xfrm rot="0">
            <a:off x="12172950" y="7829550"/>
            <a:ext cx="5448300" cy="1343794"/>
            <a:chOff x="0" y="0"/>
            <a:chExt cx="7264400" cy="1791725"/>
          </a:xfrm>
        </p:grpSpPr>
        <p:sp>
          <p:nvSpPr>
            <p:cNvPr name="TextBox 16" id="16"/>
            <p:cNvSpPr txBox="true"/>
            <p:nvPr/>
          </p:nvSpPr>
          <p:spPr>
            <a:xfrm rot="0">
              <a:off x="0" y="612742"/>
              <a:ext cx="7264400" cy="1178983"/>
            </a:xfrm>
            <a:prstGeom prst="rect">
              <a:avLst/>
            </a:prstGeom>
          </p:spPr>
          <p:txBody>
            <a:bodyPr anchor="t" rtlCol="false" tIns="0" lIns="0" bIns="0" rIns="0">
              <a:spAutoFit/>
            </a:bodyPr>
            <a:lstStyle/>
            <a:p>
              <a:pPr algn="l" marL="0" indent="0" lvl="0">
                <a:lnSpc>
                  <a:spcPts val="3499"/>
                </a:lnSpc>
                <a:spcBef>
                  <a:spcPct val="0"/>
                </a:spcBef>
              </a:pPr>
              <a:r>
                <a:rPr lang="en-US" sz="2499" strike="noStrike" u="none">
                  <a:solidFill>
                    <a:srgbClr val="2F2F2F"/>
                  </a:solidFill>
                  <a:latin typeface="Nyutro Sans"/>
                  <a:ea typeface="Nyutro Sans"/>
                  <a:cs typeface="Nyutro Sans"/>
                  <a:sym typeface="Nyutro Sans"/>
                </a:rPr>
                <a:t>Phân tích đa chiều tối ưu hóa hiệu quả trò chơi</a:t>
              </a:r>
            </a:p>
          </p:txBody>
        </p:sp>
        <p:sp>
          <p:nvSpPr>
            <p:cNvPr name="TextBox 17" id="17"/>
            <p:cNvSpPr txBox="true"/>
            <p:nvPr/>
          </p:nvSpPr>
          <p:spPr>
            <a:xfrm rot="0">
              <a:off x="0" y="-66675"/>
              <a:ext cx="7264400" cy="676275"/>
            </a:xfrm>
            <a:prstGeom prst="rect">
              <a:avLst/>
            </a:prstGeom>
          </p:spPr>
          <p:txBody>
            <a:bodyPr anchor="t" rtlCol="false" tIns="0" lIns="0" bIns="0" rIns="0">
              <a:spAutoFit/>
            </a:bodyPr>
            <a:lstStyle/>
            <a:p>
              <a:pPr algn="l" marL="0" indent="0" lvl="0">
                <a:lnSpc>
                  <a:spcPts val="3600"/>
                </a:lnSpc>
              </a:pPr>
              <a:r>
                <a:rPr lang="en-US" b="true" sz="3000">
                  <a:solidFill>
                    <a:srgbClr val="4A90E2"/>
                  </a:solidFill>
                  <a:latin typeface="Nyutro Sans Bold"/>
                  <a:ea typeface="Nyutro Sans Bold"/>
                  <a:cs typeface="Nyutro Sans Bold"/>
                  <a:sym typeface="Nyutro Sans Bold"/>
                </a:rPr>
                <a:t>Heuristic 3</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Bài thuyết trình - Giải Mã Trí Tuệ Nhân Tạo</dc:description>
  <dc:identifier>DAG2zXTzZSU</dc:identifier>
  <dcterms:modified xsi:type="dcterms:W3CDTF">2011-08-01T06:04:30Z</dcterms:modified>
  <cp:revision>1</cp:revision>
  <dc:title>Bài thuyết trình - Giải Mã Trí Tuệ Nhân Tạo</dc:title>
</cp:coreProperties>
</file>