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8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sung Nam" initials="H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63"/>
  </p:normalViewPr>
  <p:slideViewPr>
    <p:cSldViewPr snapToGrid="0" snapToObjects="1">
      <p:cViewPr varScale="1">
        <p:scale>
          <a:sx n="82" d="100"/>
          <a:sy n="82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2" y="8779791"/>
            <a:ext cx="3034455" cy="5207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2" y="8779791"/>
            <a:ext cx="3034455" cy="5207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975360" y="3029939"/>
            <a:ext cx="11054081" cy="2090703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50720" y="5527040"/>
            <a:ext cx="9103360" cy="249258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SzTx/>
              <a:buNone/>
              <a:defRPr>
                <a:solidFill>
                  <a:srgbClr val="888888"/>
                </a:solidFill>
              </a:defRPr>
            </a:lvl1pPr>
            <a:lvl2pPr marL="0" indent="650229" algn="ctr">
              <a:buSzTx/>
              <a:buNone/>
              <a:defRPr>
                <a:solidFill>
                  <a:srgbClr val="888888"/>
                </a:solidFill>
              </a:defRPr>
            </a:lvl2pPr>
            <a:lvl3pPr marL="0" indent="1300459" algn="ctr">
              <a:buSzTx/>
              <a:buNone/>
              <a:defRPr>
                <a:solidFill>
                  <a:srgbClr val="888888"/>
                </a:solidFill>
              </a:defRPr>
            </a:lvl3pPr>
            <a:lvl4pPr marL="0" indent="1950690" algn="ctr">
              <a:buSzTx/>
              <a:buNone/>
              <a:defRPr>
                <a:solidFill>
                  <a:srgbClr val="888888"/>
                </a:solidFill>
              </a:defRPr>
            </a:lvl4pPr>
            <a:lvl5pPr marL="0" indent="2600918" algn="ctr">
              <a:buSz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11757" y="9040142"/>
            <a:ext cx="651154" cy="676147"/>
          </a:xfrm>
          <a:prstGeom prst="rect">
            <a:avLst/>
          </a:prstGeom>
        </p:spPr>
        <p:txBody>
          <a:bodyPr lIns="65022" tIns="65022" rIns="65022" bIns="65022"/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English Phonetic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14095">
              <a:defRPr sz="7040"/>
            </a:pPr>
            <a:r>
              <a:rPr dirty="0"/>
              <a:t>English Phonetics</a:t>
            </a:r>
          </a:p>
          <a:p>
            <a:pPr defTabSz="514095">
              <a:defRPr sz="7040"/>
            </a:pPr>
            <a:r>
              <a:rPr dirty="0"/>
              <a:t>ENGL-238</a:t>
            </a:r>
          </a:p>
          <a:p>
            <a:pPr defTabSz="514095">
              <a:defRPr sz="7040"/>
            </a:pPr>
            <a:r>
              <a:rPr dirty="0"/>
              <a:t>20</a:t>
            </a:r>
            <a:r>
              <a:rPr lang="en-US" dirty="0"/>
              <a:t>21</a:t>
            </a:r>
            <a:r>
              <a:rPr dirty="0"/>
              <a:t> Fall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xfrm>
            <a:off x="-289676" y="3029939"/>
            <a:ext cx="13570226" cy="2090703"/>
          </a:xfrm>
          <a:prstGeom prst="rect">
            <a:avLst/>
          </a:prstGeom>
        </p:spPr>
        <p:txBody>
          <a:bodyPr/>
          <a:lstStyle>
            <a:lvl1pPr defTabSz="490537">
              <a:defRPr sz="6600"/>
            </a:lvl1pPr>
          </a:lstStyle>
          <a:p>
            <a:r>
              <a:t>English consonants &amp; vowels</a:t>
            </a:r>
          </a:p>
        </p:txBody>
      </p:sp>
      <p:sp>
        <p:nvSpPr>
          <p:cNvPr id="239" name="Subtitle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English consonants</a:t>
            </a:r>
          </a:p>
        </p:txBody>
      </p:sp>
      <p:pic>
        <p:nvPicPr>
          <p:cNvPr id="242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09" y="2603500"/>
            <a:ext cx="6981182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English vowels</a:t>
            </a:r>
          </a:p>
        </p:txBody>
      </p:sp>
      <p:pic>
        <p:nvPicPr>
          <p:cNvPr id="245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28" y="2603500"/>
            <a:ext cx="7693344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Rectangle 2"/>
          <p:cNvSpPr/>
          <p:nvPr/>
        </p:nvSpPr>
        <p:spPr>
          <a:xfrm>
            <a:off x="2668309" y="6452160"/>
            <a:ext cx="487480" cy="1539283"/>
          </a:xfrm>
          <a:prstGeom prst="rect">
            <a:avLst/>
          </a:prstGeom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TextBox 5"/>
          <p:cNvSpPr txBox="1"/>
          <p:nvPr/>
        </p:nvSpPr>
        <p:spPr>
          <a:xfrm rot="16200000">
            <a:off x="1483455" y="4616831"/>
            <a:ext cx="18224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monophthongs</a:t>
            </a:r>
          </a:p>
        </p:txBody>
      </p:sp>
      <p:sp>
        <p:nvSpPr>
          <p:cNvPr id="248" name="Rectangle 6"/>
          <p:cNvSpPr/>
          <p:nvPr/>
        </p:nvSpPr>
        <p:spPr>
          <a:xfrm>
            <a:off x="2668309" y="3000071"/>
            <a:ext cx="487480" cy="3420002"/>
          </a:xfrm>
          <a:prstGeom prst="rect">
            <a:avLst/>
          </a:prstGeom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TextBox 7"/>
          <p:cNvSpPr txBox="1"/>
          <p:nvPr/>
        </p:nvSpPr>
        <p:spPr>
          <a:xfrm rot="16200000">
            <a:off x="1763736" y="6974415"/>
            <a:ext cx="139877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diphthongs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Phonetics</a:t>
            </a:r>
          </a:p>
        </p:txBody>
      </p:sp>
      <p:sp>
        <p:nvSpPr>
          <p:cNvPr id="277" name="Shape 35"/>
          <p:cNvSpPr txBox="1">
            <a:spLocks noGrp="1"/>
          </p:cNvSpPr>
          <p:nvPr>
            <p:ph type="body" idx="1"/>
          </p:nvPr>
        </p:nvSpPr>
        <p:spPr>
          <a:xfrm>
            <a:off x="1041399" y="2609850"/>
            <a:ext cx="11099803" cy="6286502"/>
          </a:xfrm>
          <a:prstGeom prst="rect">
            <a:avLst/>
          </a:prstGeom>
        </p:spPr>
        <p:txBody>
          <a:bodyPr/>
          <a:lstStyle/>
          <a:p>
            <a:pPr marL="342263" indent="-342263" defTabSz="449833">
              <a:spcBef>
                <a:spcPts val="3200"/>
              </a:spcBef>
              <a:defRPr sz="2700"/>
            </a:pPr>
            <a:r>
              <a:t>A study on speech</a:t>
            </a:r>
          </a:p>
          <a:p>
            <a:pPr marL="342263" indent="-342263" defTabSz="449833">
              <a:spcBef>
                <a:spcPts val="3200"/>
              </a:spcBef>
              <a:defRPr sz="2700"/>
            </a:pPr>
            <a:r>
              <a:t>How speech is described</a:t>
            </a:r>
            <a:endParaRPr sz="1800"/>
          </a:p>
          <a:p>
            <a:pPr marL="786763" lvl="1" indent="-342263" defTabSz="449833">
              <a:spcBef>
                <a:spcPts val="3200"/>
              </a:spcBef>
              <a:defRPr sz="2700"/>
            </a:pPr>
            <a:r>
              <a:t>Articulatory phonetics (</a:t>
            </a:r>
            <a:r>
              <a:rPr i="1"/>
              <a:t>from</a:t>
            </a:r>
            <a:r>
              <a:t> </a:t>
            </a:r>
            <a:r>
              <a:rPr i="1"/>
              <a:t>mouth</a:t>
            </a:r>
            <a:r>
              <a:t>)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the most primitive</a:t>
            </a:r>
            <a:endParaRPr sz="1800"/>
          </a:p>
          <a:p>
            <a:pPr marL="1231263" lvl="2" indent="-342263" defTabSz="449833">
              <a:spcBef>
                <a:spcPts val="3200"/>
              </a:spcBef>
              <a:defRPr sz="2700"/>
            </a:pPr>
            <a:r>
              <a:t>How to produce speech</a:t>
            </a:r>
          </a:p>
          <a:p>
            <a:pPr marL="786763" lvl="1" indent="-342263" defTabSz="449833">
              <a:spcBef>
                <a:spcPts val="3200"/>
              </a:spcBef>
              <a:defRPr sz="2700"/>
            </a:pPr>
            <a:r>
              <a:t>Acoustic phonetics (</a:t>
            </a:r>
            <a:r>
              <a:rPr i="1"/>
              <a:t>through air</a:t>
            </a:r>
            <a:r>
              <a:t>)</a:t>
            </a:r>
            <a:endParaRPr sz="1800"/>
          </a:p>
          <a:p>
            <a:pPr marL="1231263" lvl="2" indent="-342263" defTabSz="449833">
              <a:spcBef>
                <a:spcPts val="3200"/>
              </a:spcBef>
              <a:defRPr sz="2700"/>
            </a:pPr>
            <a:r>
              <a:t>How to transmit speech</a:t>
            </a:r>
            <a:endParaRPr sz="1800"/>
          </a:p>
          <a:p>
            <a:pPr marL="786763" lvl="1" indent="-342263" defTabSz="449833">
              <a:spcBef>
                <a:spcPts val="3200"/>
              </a:spcBef>
              <a:defRPr sz="2700"/>
            </a:pPr>
            <a:r>
              <a:t>Auditory phonetics (</a:t>
            </a:r>
            <a:r>
              <a:rPr i="1"/>
              <a:t>to ear</a:t>
            </a:r>
            <a:r>
              <a:t>)</a:t>
            </a:r>
            <a:endParaRPr sz="1800"/>
          </a:p>
          <a:p>
            <a:pPr marL="1231263" lvl="2" indent="-342263" defTabSz="449833">
              <a:spcBef>
                <a:spcPts val="3200"/>
              </a:spcBef>
              <a:defRPr sz="2700"/>
            </a:pPr>
            <a:r>
              <a:t>How to hear speech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Macintosh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Wingdings</vt:lpstr>
      <vt:lpstr>White</vt:lpstr>
      <vt:lpstr>English Phonetics ENGL-238 2021 Fall</vt:lpstr>
      <vt:lpstr>English consonants &amp; vowels</vt:lpstr>
      <vt:lpstr>English consonants</vt:lpstr>
      <vt:lpstr>English vowels</vt:lpstr>
      <vt:lpstr>Phonetics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Phonetics ENGL-238 2019 Fall</dc:title>
  <cp:lastModifiedBy>남호성[ 교수 / 영어영문학과 ]</cp:lastModifiedBy>
  <cp:revision>6</cp:revision>
  <dcterms:modified xsi:type="dcterms:W3CDTF">2021-09-08T04:54:52Z</dcterms:modified>
</cp:coreProperties>
</file>