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58" r:id="rId5"/>
    <p:sldId id="260" r:id="rId6"/>
    <p:sldId id="261" r:id="rId7"/>
    <p:sldId id="265" r:id="rId8"/>
    <p:sldId id="263" r:id="rId9"/>
    <p:sldId id="264" r:id="rId10"/>
    <p:sldId id="262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95050" autoAdjust="0"/>
  </p:normalViewPr>
  <p:slideViewPr>
    <p:cSldViewPr snapToGrid="0">
      <p:cViewPr varScale="1">
        <p:scale>
          <a:sx n="100" d="100"/>
          <a:sy n="100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42088D-EA9F-4D15-AEF1-A47D70D490AE}" type="doc">
      <dgm:prSet loTypeId="urn:microsoft.com/office/officeart/2005/8/layout/vProcess5" loCatId="process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70D4D75-588F-4BB5-93A1-C4807859F4D6}">
      <dgm:prSet/>
      <dgm:spPr>
        <a:solidFill>
          <a:schemeClr val="bg1"/>
        </a:solidFill>
      </dgm:spPr>
      <dgm:t>
        <a:bodyPr/>
        <a:lstStyle/>
        <a:p>
          <a:r>
            <a:rPr lang="en-US" b="1">
              <a:solidFill>
                <a:schemeClr val="tx1"/>
              </a:solidFill>
            </a:rPr>
            <a:t>Objective:</a:t>
          </a:r>
          <a:r>
            <a:rPr lang="en-US">
              <a:solidFill>
                <a:schemeClr val="tx1"/>
              </a:solidFill>
            </a:rPr>
            <a:t> Analyze how seasonal trends affect Airbnb metrics such as price, number of reviews, reviews per month, and availability.</a:t>
          </a:r>
          <a:endParaRPr lang="en-US" dirty="0">
            <a:solidFill>
              <a:schemeClr val="tx1"/>
            </a:solidFill>
          </a:endParaRPr>
        </a:p>
      </dgm:t>
    </dgm:pt>
    <dgm:pt modelId="{001A9CF0-8A4C-42CA-A158-EE82B862EB73}" type="parTrans" cxnId="{76499D5D-B5B8-4AEE-A5B1-86A499A10540}">
      <dgm:prSet/>
      <dgm:spPr/>
      <dgm:t>
        <a:bodyPr/>
        <a:lstStyle/>
        <a:p>
          <a:endParaRPr lang="en-US"/>
        </a:p>
      </dgm:t>
    </dgm:pt>
    <dgm:pt modelId="{21D71E17-C33D-4872-99F4-CFA7C4E24210}" type="sibTrans" cxnId="{76499D5D-B5B8-4AEE-A5B1-86A499A10540}">
      <dgm:prSet/>
      <dgm:spPr>
        <a:solidFill>
          <a:schemeClr val="bg1"/>
        </a:solid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ACE7129-25AA-45FC-B222-D3BDFCB54CE6}">
      <dgm:prSet/>
      <dgm:spPr>
        <a:solidFill>
          <a:schemeClr val="bg1"/>
        </a:solidFill>
      </dgm:spPr>
      <dgm:t>
        <a:bodyPr/>
        <a:lstStyle/>
        <a:p>
          <a:r>
            <a:rPr lang="en-US" b="1">
              <a:solidFill>
                <a:schemeClr val="tx1"/>
              </a:solidFill>
            </a:rPr>
            <a:t>Goal: </a:t>
          </a:r>
          <a:r>
            <a:rPr lang="en-US">
              <a:solidFill>
                <a:schemeClr val="tx1"/>
              </a:solidFill>
            </a:rPr>
            <a:t>Provide insights for hosts and guests to optimize rental strategies.</a:t>
          </a:r>
          <a:endParaRPr lang="en-US" dirty="0">
            <a:solidFill>
              <a:schemeClr val="tx1"/>
            </a:solidFill>
          </a:endParaRPr>
        </a:p>
      </dgm:t>
    </dgm:pt>
    <dgm:pt modelId="{0218C6D4-FB4B-4433-883C-5B51AA192D79}" type="parTrans" cxnId="{292EF28D-FA95-4695-BDFD-F065C18015FE}">
      <dgm:prSet/>
      <dgm:spPr/>
      <dgm:t>
        <a:bodyPr/>
        <a:lstStyle/>
        <a:p>
          <a:endParaRPr lang="en-US"/>
        </a:p>
      </dgm:t>
    </dgm:pt>
    <dgm:pt modelId="{E3C639D0-2712-4F2A-B37B-0B41E530EC8F}" type="sibTrans" cxnId="{292EF28D-FA95-4695-BDFD-F065C18015FE}">
      <dgm:prSet/>
      <dgm:spPr/>
      <dgm:t>
        <a:bodyPr/>
        <a:lstStyle/>
        <a:p>
          <a:endParaRPr lang="en-US"/>
        </a:p>
      </dgm:t>
    </dgm:pt>
    <dgm:pt modelId="{A671204D-655E-45C4-A6D3-34E378D2F42B}" type="pres">
      <dgm:prSet presAssocID="{A842088D-EA9F-4D15-AEF1-A47D70D490AE}" presName="outerComposite" presStyleCnt="0">
        <dgm:presLayoutVars>
          <dgm:chMax val="5"/>
          <dgm:dir/>
          <dgm:resizeHandles val="exact"/>
        </dgm:presLayoutVars>
      </dgm:prSet>
      <dgm:spPr/>
    </dgm:pt>
    <dgm:pt modelId="{9F1490EB-E964-417F-B968-5E3CBCFA03FD}" type="pres">
      <dgm:prSet presAssocID="{A842088D-EA9F-4D15-AEF1-A47D70D490AE}" presName="dummyMaxCanvas" presStyleCnt="0">
        <dgm:presLayoutVars/>
      </dgm:prSet>
      <dgm:spPr/>
    </dgm:pt>
    <dgm:pt modelId="{07F0F6C9-B783-4E4D-B6F1-F29FE4650B62}" type="pres">
      <dgm:prSet presAssocID="{A842088D-EA9F-4D15-AEF1-A47D70D490AE}" presName="TwoNodes_1" presStyleLbl="node1" presStyleIdx="0" presStyleCnt="2">
        <dgm:presLayoutVars>
          <dgm:bulletEnabled val="1"/>
        </dgm:presLayoutVars>
      </dgm:prSet>
      <dgm:spPr/>
    </dgm:pt>
    <dgm:pt modelId="{30F65339-EFBE-461D-8C91-C7FB709E22B6}" type="pres">
      <dgm:prSet presAssocID="{A842088D-EA9F-4D15-AEF1-A47D70D490AE}" presName="TwoNodes_2" presStyleLbl="node1" presStyleIdx="1" presStyleCnt="2">
        <dgm:presLayoutVars>
          <dgm:bulletEnabled val="1"/>
        </dgm:presLayoutVars>
      </dgm:prSet>
      <dgm:spPr/>
    </dgm:pt>
    <dgm:pt modelId="{077530E3-0545-4D79-B076-2CF546FBCB14}" type="pres">
      <dgm:prSet presAssocID="{A842088D-EA9F-4D15-AEF1-A47D70D490AE}" presName="TwoConn_1-2" presStyleLbl="fgAccFollowNode1" presStyleIdx="0" presStyleCnt="1">
        <dgm:presLayoutVars>
          <dgm:bulletEnabled val="1"/>
        </dgm:presLayoutVars>
      </dgm:prSet>
      <dgm:spPr/>
    </dgm:pt>
    <dgm:pt modelId="{5358B5BD-2358-4F8A-A928-B4C0A41F787F}" type="pres">
      <dgm:prSet presAssocID="{A842088D-EA9F-4D15-AEF1-A47D70D490AE}" presName="TwoNodes_1_text" presStyleLbl="node1" presStyleIdx="1" presStyleCnt="2">
        <dgm:presLayoutVars>
          <dgm:bulletEnabled val="1"/>
        </dgm:presLayoutVars>
      </dgm:prSet>
      <dgm:spPr/>
    </dgm:pt>
    <dgm:pt modelId="{9F4B8D11-FC88-4DB0-B823-9DA3882E654D}" type="pres">
      <dgm:prSet presAssocID="{A842088D-EA9F-4D15-AEF1-A47D70D490AE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76499D5D-B5B8-4AEE-A5B1-86A499A10540}" srcId="{A842088D-EA9F-4D15-AEF1-A47D70D490AE}" destId="{670D4D75-588F-4BB5-93A1-C4807859F4D6}" srcOrd="0" destOrd="0" parTransId="{001A9CF0-8A4C-42CA-A158-EE82B862EB73}" sibTransId="{21D71E17-C33D-4872-99F4-CFA7C4E24210}"/>
    <dgm:cxn modelId="{7A95B842-FEBD-4DB2-A814-F143560F5E84}" type="presOf" srcId="{670D4D75-588F-4BB5-93A1-C4807859F4D6}" destId="{07F0F6C9-B783-4E4D-B6F1-F29FE4650B62}" srcOrd="0" destOrd="0" presId="urn:microsoft.com/office/officeart/2005/8/layout/vProcess5"/>
    <dgm:cxn modelId="{0574A34D-7692-4017-94D9-4E7EA8F2C285}" type="presOf" srcId="{9ACE7129-25AA-45FC-B222-D3BDFCB54CE6}" destId="{9F4B8D11-FC88-4DB0-B823-9DA3882E654D}" srcOrd="1" destOrd="0" presId="urn:microsoft.com/office/officeart/2005/8/layout/vProcess5"/>
    <dgm:cxn modelId="{292EF28D-FA95-4695-BDFD-F065C18015FE}" srcId="{A842088D-EA9F-4D15-AEF1-A47D70D490AE}" destId="{9ACE7129-25AA-45FC-B222-D3BDFCB54CE6}" srcOrd="1" destOrd="0" parTransId="{0218C6D4-FB4B-4433-883C-5B51AA192D79}" sibTransId="{E3C639D0-2712-4F2A-B37B-0B41E530EC8F}"/>
    <dgm:cxn modelId="{635355A7-6B29-4843-B2D3-9E44998D55D9}" type="presOf" srcId="{670D4D75-588F-4BB5-93A1-C4807859F4D6}" destId="{5358B5BD-2358-4F8A-A928-B4C0A41F787F}" srcOrd="1" destOrd="0" presId="urn:microsoft.com/office/officeart/2005/8/layout/vProcess5"/>
    <dgm:cxn modelId="{BECCD7A7-E0F1-424B-B129-F9F4FDAE405F}" type="presOf" srcId="{9ACE7129-25AA-45FC-B222-D3BDFCB54CE6}" destId="{30F65339-EFBE-461D-8C91-C7FB709E22B6}" srcOrd="0" destOrd="0" presId="urn:microsoft.com/office/officeart/2005/8/layout/vProcess5"/>
    <dgm:cxn modelId="{552273DB-44B8-46B8-88BF-9B85F7FCF385}" type="presOf" srcId="{21D71E17-C33D-4872-99F4-CFA7C4E24210}" destId="{077530E3-0545-4D79-B076-2CF546FBCB14}" srcOrd="0" destOrd="0" presId="urn:microsoft.com/office/officeart/2005/8/layout/vProcess5"/>
    <dgm:cxn modelId="{11B0D9E4-9C9C-45F1-B6B6-601B410C8498}" type="presOf" srcId="{A842088D-EA9F-4D15-AEF1-A47D70D490AE}" destId="{A671204D-655E-45C4-A6D3-34E378D2F42B}" srcOrd="0" destOrd="0" presId="urn:microsoft.com/office/officeart/2005/8/layout/vProcess5"/>
    <dgm:cxn modelId="{E12A81D3-AAD1-4C32-81F3-5B50C8B45959}" type="presParOf" srcId="{A671204D-655E-45C4-A6D3-34E378D2F42B}" destId="{9F1490EB-E964-417F-B968-5E3CBCFA03FD}" srcOrd="0" destOrd="0" presId="urn:microsoft.com/office/officeart/2005/8/layout/vProcess5"/>
    <dgm:cxn modelId="{49599B23-E1FA-4149-A5C7-6E9BD7B4F664}" type="presParOf" srcId="{A671204D-655E-45C4-A6D3-34E378D2F42B}" destId="{07F0F6C9-B783-4E4D-B6F1-F29FE4650B62}" srcOrd="1" destOrd="0" presId="urn:microsoft.com/office/officeart/2005/8/layout/vProcess5"/>
    <dgm:cxn modelId="{17349EC3-55B6-46BC-98DB-7A76BE9DE61E}" type="presParOf" srcId="{A671204D-655E-45C4-A6D3-34E378D2F42B}" destId="{30F65339-EFBE-461D-8C91-C7FB709E22B6}" srcOrd="2" destOrd="0" presId="urn:microsoft.com/office/officeart/2005/8/layout/vProcess5"/>
    <dgm:cxn modelId="{911B6ED5-E377-487E-8E41-BD93A984F5B0}" type="presParOf" srcId="{A671204D-655E-45C4-A6D3-34E378D2F42B}" destId="{077530E3-0545-4D79-B076-2CF546FBCB14}" srcOrd="3" destOrd="0" presId="urn:microsoft.com/office/officeart/2005/8/layout/vProcess5"/>
    <dgm:cxn modelId="{F9BBB31D-61CC-43CF-B88B-8E5BC8EAEB24}" type="presParOf" srcId="{A671204D-655E-45C4-A6D3-34E378D2F42B}" destId="{5358B5BD-2358-4F8A-A928-B4C0A41F787F}" srcOrd="4" destOrd="0" presId="urn:microsoft.com/office/officeart/2005/8/layout/vProcess5"/>
    <dgm:cxn modelId="{BEEFFD19-34B2-4799-988D-9FA1A9A6D079}" type="presParOf" srcId="{A671204D-655E-45C4-A6D3-34E378D2F42B}" destId="{9F4B8D11-FC88-4DB0-B823-9DA3882E654D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231861-26F1-42E8-BE2B-C077A4AD571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8ABA65A-D5AC-4749-B17A-F6BDA54DC6D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Seasonal analysis: </a:t>
          </a:r>
          <a:r>
            <a: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Categorized data by seasons </a:t>
          </a:r>
        </a:p>
      </dgm:t>
    </dgm:pt>
    <dgm:pt modelId="{8B503E8A-9FFD-4D01-BB9B-C9EF26DA1951}" type="parTrans" cxnId="{72E41BD9-379E-4409-9318-2AE60097E11A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CF5E6A1-1B78-4123-9498-4C026589CD23}" type="sibTrans" cxnId="{72E41BD9-379E-4409-9318-2AE60097E11A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25D5FDD-E453-4623-9146-B71621FD4B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Spring/Late Spring</a:t>
          </a:r>
        </a:p>
      </dgm:t>
    </dgm:pt>
    <dgm:pt modelId="{1327E653-6A0F-4E27-BBFE-489F312426FA}" type="parTrans" cxnId="{35966279-7E5D-44E5-96ED-370BBC4A22B9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7E3A8D7-B8B6-4C86-BEFE-671BCB26D5A3}" type="sibTrans" cxnId="{35966279-7E5D-44E5-96ED-370BBC4A22B9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5C49E13-394F-4DBC-A9F0-C282C751EF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Summer/Late Summer</a:t>
          </a:r>
        </a:p>
      </dgm:t>
    </dgm:pt>
    <dgm:pt modelId="{134DF387-A26F-4BC2-A16E-8DD1C9BA76EF}" type="parTrans" cxnId="{FA8A6478-28F1-4C70-9501-62A57A8800B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F840F24-616C-4E75-A03C-2263356E17FF}" type="sibTrans" cxnId="{FA8A6478-28F1-4C70-9501-62A57A8800B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057249C-3D4A-44CC-A0B5-6436485329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Fall/Late Fall</a:t>
          </a:r>
        </a:p>
      </dgm:t>
    </dgm:pt>
    <dgm:pt modelId="{1D6B7B74-154D-4B5D-B621-A2300A968172}" type="parTrans" cxnId="{BE5A8A15-E445-44CD-A3EB-B8C8B6CC2000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D8AC698-8DE7-4547-A371-15EB9CA3A22A}" type="sibTrans" cxnId="{BE5A8A15-E445-44CD-A3EB-B8C8B6CC2000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8F623C8-267C-4239-A0BF-691AFDADDA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Winter/Late Winter</a:t>
          </a:r>
        </a:p>
      </dgm:t>
    </dgm:pt>
    <dgm:pt modelId="{7BFC297F-E760-43F7-A1CE-5D5587BBB3BA}" type="parTrans" cxnId="{AAECC1A8-7985-47D8-87FB-854CCC10048F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56AFFD0-C92B-4095-8FCF-945B84E0183C}" type="sibTrans" cxnId="{AAECC1A8-7985-47D8-87FB-854CCC10048F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71F51E0-6730-47B5-A864-77286AFAD93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Aggregation: </a:t>
          </a:r>
          <a:r>
            <a: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Calculated average metrics for each season.</a:t>
          </a:r>
        </a:p>
      </dgm:t>
    </dgm:pt>
    <dgm:pt modelId="{0479AAED-4F9C-499D-9266-3D0EA9DC638D}" type="parTrans" cxnId="{157649B1-67AF-481C-BEE8-EB5B79FF673B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F8BD6AE-4D4B-4A45-8B4B-4B2E9B760CBA}" type="sibTrans" cxnId="{157649B1-67AF-481C-BEE8-EB5B79FF673B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E40C572-4F3A-4537-9CC7-EE66EA0B801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Statistical Testing: </a:t>
          </a:r>
          <a:r>
            <a: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ANOVA was used to test the following hypotheses:</a:t>
          </a:r>
        </a:p>
      </dgm:t>
    </dgm:pt>
    <dgm:pt modelId="{56288AD6-0356-48F7-935F-5C5B07E26E52}" type="parTrans" cxnId="{B4048A6A-9D9B-49AD-BAE8-E3720DD9C319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D185211-70EE-450B-9022-A33AA3297A37}" type="sibTrans" cxnId="{B4048A6A-9D9B-49AD-BAE8-E3720DD9C319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256AB4A-722C-4577-B9D9-98A904283BA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Null Hypothesis (H0): </a:t>
          </a: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There are no significant differences in the means of the metrics across seasons</a:t>
          </a:r>
        </a:p>
      </dgm:t>
    </dgm:pt>
    <dgm:pt modelId="{007DB75A-4842-436C-969A-99ED0D242691}" type="parTrans" cxnId="{DA5501B2-359F-4B23-AE4A-09B5F55C400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8676755-551E-4B4F-8D07-E2B9760A3008}" type="sibTrans" cxnId="{DA5501B2-359F-4B23-AE4A-09B5F55C400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4F0EF17-ED7E-464F-A67B-A5DEB8BA99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Alternative Hypothesis (H1): </a:t>
          </a: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There are significant differences in the means of the metrics across seasons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6991CC2-AE35-4F22-88E8-4FDB9840679B}" type="parTrans" cxnId="{77836144-9F75-4E25-9786-7A3FCAFA442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F88BFEE-D857-4064-85A0-2A55F968C3D9}" type="sibTrans" cxnId="{77836144-9F75-4E25-9786-7A3FCAFA442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6FC55F0-575A-408C-A472-BC662CC28421}" type="pres">
      <dgm:prSet presAssocID="{ED231861-26F1-42E8-BE2B-C077A4AD571E}" presName="root" presStyleCnt="0">
        <dgm:presLayoutVars>
          <dgm:dir/>
          <dgm:resizeHandles val="exact"/>
        </dgm:presLayoutVars>
      </dgm:prSet>
      <dgm:spPr/>
    </dgm:pt>
    <dgm:pt modelId="{E0865FE1-334B-4EBC-B37A-AB512D63B801}" type="pres">
      <dgm:prSet presAssocID="{C8ABA65A-D5AC-4749-B17A-F6BDA54DC6DE}" presName="compNode" presStyleCnt="0"/>
      <dgm:spPr/>
    </dgm:pt>
    <dgm:pt modelId="{266A62DC-24A0-45D1-80A6-A94338E6F2D7}" type="pres">
      <dgm:prSet presAssocID="{C8ABA65A-D5AC-4749-B17A-F6BDA54DC6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3EDEA384-88A1-4F84-9A86-2DB872D0101F}" type="pres">
      <dgm:prSet presAssocID="{C8ABA65A-D5AC-4749-B17A-F6BDA54DC6DE}" presName="iconSpace" presStyleCnt="0"/>
      <dgm:spPr/>
    </dgm:pt>
    <dgm:pt modelId="{BD49737C-83E5-484A-9562-D42BB513089C}" type="pres">
      <dgm:prSet presAssocID="{C8ABA65A-D5AC-4749-B17A-F6BDA54DC6DE}" presName="parTx" presStyleLbl="revTx" presStyleIdx="0" presStyleCnt="6">
        <dgm:presLayoutVars>
          <dgm:chMax val="0"/>
          <dgm:chPref val="0"/>
        </dgm:presLayoutVars>
      </dgm:prSet>
      <dgm:spPr/>
    </dgm:pt>
    <dgm:pt modelId="{B3ECA047-F1E4-415D-976E-4F6F7718AF96}" type="pres">
      <dgm:prSet presAssocID="{C8ABA65A-D5AC-4749-B17A-F6BDA54DC6DE}" presName="txSpace" presStyleCnt="0"/>
      <dgm:spPr/>
    </dgm:pt>
    <dgm:pt modelId="{D793EE1D-0138-4C86-95A8-9EC7FD21A8EC}" type="pres">
      <dgm:prSet presAssocID="{C8ABA65A-D5AC-4749-B17A-F6BDA54DC6DE}" presName="desTx" presStyleLbl="revTx" presStyleIdx="1" presStyleCnt="6">
        <dgm:presLayoutVars/>
      </dgm:prSet>
      <dgm:spPr/>
    </dgm:pt>
    <dgm:pt modelId="{7B6BE50B-388B-4B60-ABAC-02F4A88AB922}" type="pres">
      <dgm:prSet presAssocID="{4CF5E6A1-1B78-4123-9498-4C026589CD23}" presName="sibTrans" presStyleCnt="0"/>
      <dgm:spPr/>
    </dgm:pt>
    <dgm:pt modelId="{51FA70A0-30BF-4C81-9CAC-4F17CD0D1564}" type="pres">
      <dgm:prSet presAssocID="{271F51E0-6730-47B5-A864-77286AFAD93A}" presName="compNode" presStyleCnt="0"/>
      <dgm:spPr/>
    </dgm:pt>
    <dgm:pt modelId="{A643431D-9478-4067-86F0-977923EA36AF}" type="pres">
      <dgm:prSet presAssocID="{271F51E0-6730-47B5-A864-77286AFAD9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2E66446-73E6-423D-B0E5-DB7EA54F7CA9}" type="pres">
      <dgm:prSet presAssocID="{271F51E0-6730-47B5-A864-77286AFAD93A}" presName="iconSpace" presStyleCnt="0"/>
      <dgm:spPr/>
    </dgm:pt>
    <dgm:pt modelId="{806AB665-7427-47C0-A3CC-AF86029325C9}" type="pres">
      <dgm:prSet presAssocID="{271F51E0-6730-47B5-A864-77286AFAD93A}" presName="parTx" presStyleLbl="revTx" presStyleIdx="2" presStyleCnt="6">
        <dgm:presLayoutVars>
          <dgm:chMax val="0"/>
          <dgm:chPref val="0"/>
        </dgm:presLayoutVars>
      </dgm:prSet>
      <dgm:spPr/>
    </dgm:pt>
    <dgm:pt modelId="{18D7BAAE-7FE0-4D35-8AC7-E6F0A14DB33F}" type="pres">
      <dgm:prSet presAssocID="{271F51E0-6730-47B5-A864-77286AFAD93A}" presName="txSpace" presStyleCnt="0"/>
      <dgm:spPr/>
    </dgm:pt>
    <dgm:pt modelId="{3804554D-5A85-4F81-9D7B-5DE9F88DD441}" type="pres">
      <dgm:prSet presAssocID="{271F51E0-6730-47B5-A864-77286AFAD93A}" presName="desTx" presStyleLbl="revTx" presStyleIdx="3" presStyleCnt="6">
        <dgm:presLayoutVars/>
      </dgm:prSet>
      <dgm:spPr/>
    </dgm:pt>
    <dgm:pt modelId="{75A0AF98-A219-42E9-A08C-4AE39F56FC14}" type="pres">
      <dgm:prSet presAssocID="{BF8BD6AE-4D4B-4A45-8B4B-4B2E9B760CBA}" presName="sibTrans" presStyleCnt="0"/>
      <dgm:spPr/>
    </dgm:pt>
    <dgm:pt modelId="{2BA5A093-AE41-40B1-89B1-E8833A20AA33}" type="pres">
      <dgm:prSet presAssocID="{9E40C572-4F3A-4537-9CC7-EE66EA0B801D}" presName="compNode" presStyleCnt="0"/>
      <dgm:spPr/>
    </dgm:pt>
    <dgm:pt modelId="{CFC3293F-B901-4D36-BCC3-FA85ADA15176}" type="pres">
      <dgm:prSet presAssocID="{9E40C572-4F3A-4537-9CC7-EE66EA0B80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12F9183-2A46-4A78-B8D1-EE0A4FEFF5E9}" type="pres">
      <dgm:prSet presAssocID="{9E40C572-4F3A-4537-9CC7-EE66EA0B801D}" presName="iconSpace" presStyleCnt="0"/>
      <dgm:spPr/>
    </dgm:pt>
    <dgm:pt modelId="{82266859-D412-4390-8E09-B1B0268BCAA8}" type="pres">
      <dgm:prSet presAssocID="{9E40C572-4F3A-4537-9CC7-EE66EA0B801D}" presName="parTx" presStyleLbl="revTx" presStyleIdx="4" presStyleCnt="6">
        <dgm:presLayoutVars>
          <dgm:chMax val="0"/>
          <dgm:chPref val="0"/>
        </dgm:presLayoutVars>
      </dgm:prSet>
      <dgm:spPr/>
    </dgm:pt>
    <dgm:pt modelId="{1D2CCAF9-1F5B-468C-80F1-DED227DDF8D3}" type="pres">
      <dgm:prSet presAssocID="{9E40C572-4F3A-4537-9CC7-EE66EA0B801D}" presName="txSpace" presStyleCnt="0"/>
      <dgm:spPr/>
    </dgm:pt>
    <dgm:pt modelId="{599E6FB9-E5CA-48F5-A5F3-9900B29F436F}" type="pres">
      <dgm:prSet presAssocID="{9E40C572-4F3A-4537-9CC7-EE66EA0B801D}" presName="desTx" presStyleLbl="revTx" presStyleIdx="5" presStyleCnt="6">
        <dgm:presLayoutVars/>
      </dgm:prSet>
      <dgm:spPr/>
    </dgm:pt>
  </dgm:ptLst>
  <dgm:cxnLst>
    <dgm:cxn modelId="{F8D18414-8BC3-4240-97C7-645E7256BB00}" type="presOf" srcId="{271F51E0-6730-47B5-A864-77286AFAD93A}" destId="{806AB665-7427-47C0-A3CC-AF86029325C9}" srcOrd="0" destOrd="0" presId="urn:microsoft.com/office/officeart/2018/2/layout/IconLabelDescriptionList"/>
    <dgm:cxn modelId="{BE5A8A15-E445-44CD-A3EB-B8C8B6CC2000}" srcId="{C8ABA65A-D5AC-4749-B17A-F6BDA54DC6DE}" destId="{2057249C-3D4A-44CC-A0B5-64364853299F}" srcOrd="2" destOrd="0" parTransId="{1D6B7B74-154D-4B5D-B621-A2300A968172}" sibTransId="{ED8AC698-8DE7-4547-A371-15EB9CA3A22A}"/>
    <dgm:cxn modelId="{6919BA3A-0E53-46DE-802D-04992D03967C}" type="presOf" srcId="{C4F0EF17-ED7E-464F-A67B-A5DEB8BA99AF}" destId="{599E6FB9-E5CA-48F5-A5F3-9900B29F436F}" srcOrd="0" destOrd="1" presId="urn:microsoft.com/office/officeart/2018/2/layout/IconLabelDescriptionList"/>
    <dgm:cxn modelId="{77836144-9F75-4E25-9786-7A3FCAFA4422}" srcId="{9E40C572-4F3A-4537-9CC7-EE66EA0B801D}" destId="{C4F0EF17-ED7E-464F-A67B-A5DEB8BA99AF}" srcOrd="1" destOrd="0" parTransId="{C6991CC2-AE35-4F22-88E8-4FDB9840679B}" sibTransId="{BF88BFEE-D857-4064-85A0-2A55F968C3D9}"/>
    <dgm:cxn modelId="{B4048A6A-9D9B-49AD-BAE8-E3720DD9C319}" srcId="{ED231861-26F1-42E8-BE2B-C077A4AD571E}" destId="{9E40C572-4F3A-4537-9CC7-EE66EA0B801D}" srcOrd="2" destOrd="0" parTransId="{56288AD6-0356-48F7-935F-5C5B07E26E52}" sibTransId="{AD185211-70EE-450B-9022-A33AA3297A37}"/>
    <dgm:cxn modelId="{44A3626C-5807-4905-8339-38B77AE9D479}" type="presOf" srcId="{D256AB4A-722C-4577-B9D9-98A904283BA6}" destId="{599E6FB9-E5CA-48F5-A5F3-9900B29F436F}" srcOrd="0" destOrd="0" presId="urn:microsoft.com/office/officeart/2018/2/layout/IconLabelDescriptionList"/>
    <dgm:cxn modelId="{E8A75970-12ED-442F-B620-D1D4B4FDBC51}" type="presOf" srcId="{ED231861-26F1-42E8-BE2B-C077A4AD571E}" destId="{96FC55F0-575A-408C-A472-BC662CC28421}" srcOrd="0" destOrd="0" presId="urn:microsoft.com/office/officeart/2018/2/layout/IconLabelDescriptionList"/>
    <dgm:cxn modelId="{FA8A6478-28F1-4C70-9501-62A57A8800B2}" srcId="{C8ABA65A-D5AC-4749-B17A-F6BDA54DC6DE}" destId="{D5C49E13-394F-4DBC-A9F0-C282C751EF88}" srcOrd="1" destOrd="0" parTransId="{134DF387-A26F-4BC2-A16E-8DD1C9BA76EF}" sibTransId="{9F840F24-616C-4E75-A03C-2263356E17FF}"/>
    <dgm:cxn modelId="{35966279-7E5D-44E5-96ED-370BBC4A22B9}" srcId="{C8ABA65A-D5AC-4749-B17A-F6BDA54DC6DE}" destId="{E25D5FDD-E453-4623-9146-B71621FD4B9D}" srcOrd="0" destOrd="0" parTransId="{1327E653-6A0F-4E27-BBFE-489F312426FA}" sibTransId="{07E3A8D7-B8B6-4C86-BEFE-671BCB26D5A3}"/>
    <dgm:cxn modelId="{C345FA79-7D6E-4A20-B297-92766621A19B}" type="presOf" srcId="{C8ABA65A-D5AC-4749-B17A-F6BDA54DC6DE}" destId="{BD49737C-83E5-484A-9562-D42BB513089C}" srcOrd="0" destOrd="0" presId="urn:microsoft.com/office/officeart/2018/2/layout/IconLabelDescriptionList"/>
    <dgm:cxn modelId="{BBFE4384-A260-4270-BB04-B901EE76CADE}" type="presOf" srcId="{E25D5FDD-E453-4623-9146-B71621FD4B9D}" destId="{D793EE1D-0138-4C86-95A8-9EC7FD21A8EC}" srcOrd="0" destOrd="0" presId="urn:microsoft.com/office/officeart/2018/2/layout/IconLabelDescriptionList"/>
    <dgm:cxn modelId="{61AEBD9E-EB89-42D7-B89C-D30F7226FD95}" type="presOf" srcId="{A8F623C8-267C-4239-A0BF-691AFDADDA28}" destId="{D793EE1D-0138-4C86-95A8-9EC7FD21A8EC}" srcOrd="0" destOrd="3" presId="urn:microsoft.com/office/officeart/2018/2/layout/IconLabelDescriptionList"/>
    <dgm:cxn modelId="{AAECC1A8-7985-47D8-87FB-854CCC10048F}" srcId="{C8ABA65A-D5AC-4749-B17A-F6BDA54DC6DE}" destId="{A8F623C8-267C-4239-A0BF-691AFDADDA28}" srcOrd="3" destOrd="0" parTransId="{7BFC297F-E760-43F7-A1CE-5D5587BBB3BA}" sibTransId="{D56AFFD0-C92B-4095-8FCF-945B84E0183C}"/>
    <dgm:cxn modelId="{9469FBA8-9B71-4AD8-91D7-82C67A1A6DFA}" type="presOf" srcId="{2057249C-3D4A-44CC-A0B5-64364853299F}" destId="{D793EE1D-0138-4C86-95A8-9EC7FD21A8EC}" srcOrd="0" destOrd="2" presId="urn:microsoft.com/office/officeart/2018/2/layout/IconLabelDescriptionList"/>
    <dgm:cxn modelId="{157649B1-67AF-481C-BEE8-EB5B79FF673B}" srcId="{ED231861-26F1-42E8-BE2B-C077A4AD571E}" destId="{271F51E0-6730-47B5-A864-77286AFAD93A}" srcOrd="1" destOrd="0" parTransId="{0479AAED-4F9C-499D-9266-3D0EA9DC638D}" sibTransId="{BF8BD6AE-4D4B-4A45-8B4B-4B2E9B760CBA}"/>
    <dgm:cxn modelId="{DA5501B2-359F-4B23-AE4A-09B5F55C4002}" srcId="{9E40C572-4F3A-4537-9CC7-EE66EA0B801D}" destId="{D256AB4A-722C-4577-B9D9-98A904283BA6}" srcOrd="0" destOrd="0" parTransId="{007DB75A-4842-436C-969A-99ED0D242691}" sibTransId="{88676755-551E-4B4F-8D07-E2B9760A3008}"/>
    <dgm:cxn modelId="{9822A8D2-76F3-4C36-A506-96E6E24820C3}" type="presOf" srcId="{D5C49E13-394F-4DBC-A9F0-C282C751EF88}" destId="{D793EE1D-0138-4C86-95A8-9EC7FD21A8EC}" srcOrd="0" destOrd="1" presId="urn:microsoft.com/office/officeart/2018/2/layout/IconLabelDescriptionList"/>
    <dgm:cxn modelId="{72E41BD9-379E-4409-9318-2AE60097E11A}" srcId="{ED231861-26F1-42E8-BE2B-C077A4AD571E}" destId="{C8ABA65A-D5AC-4749-B17A-F6BDA54DC6DE}" srcOrd="0" destOrd="0" parTransId="{8B503E8A-9FFD-4D01-BB9B-C9EF26DA1951}" sibTransId="{4CF5E6A1-1B78-4123-9498-4C026589CD23}"/>
    <dgm:cxn modelId="{0B2D65FC-9AFD-4539-AC03-631A427A5F36}" type="presOf" srcId="{9E40C572-4F3A-4537-9CC7-EE66EA0B801D}" destId="{82266859-D412-4390-8E09-B1B0268BCAA8}" srcOrd="0" destOrd="0" presId="urn:microsoft.com/office/officeart/2018/2/layout/IconLabelDescriptionList"/>
    <dgm:cxn modelId="{4886DCDF-50AD-48CA-9890-3AB530982D09}" type="presParOf" srcId="{96FC55F0-575A-408C-A472-BC662CC28421}" destId="{E0865FE1-334B-4EBC-B37A-AB512D63B801}" srcOrd="0" destOrd="0" presId="urn:microsoft.com/office/officeart/2018/2/layout/IconLabelDescriptionList"/>
    <dgm:cxn modelId="{8B09CAD2-7229-485C-868F-C11398DE83D7}" type="presParOf" srcId="{E0865FE1-334B-4EBC-B37A-AB512D63B801}" destId="{266A62DC-24A0-45D1-80A6-A94338E6F2D7}" srcOrd="0" destOrd="0" presId="urn:microsoft.com/office/officeart/2018/2/layout/IconLabelDescriptionList"/>
    <dgm:cxn modelId="{CEEC8D6E-CBC7-4562-802C-E37BCD830DEE}" type="presParOf" srcId="{E0865FE1-334B-4EBC-B37A-AB512D63B801}" destId="{3EDEA384-88A1-4F84-9A86-2DB872D0101F}" srcOrd="1" destOrd="0" presId="urn:microsoft.com/office/officeart/2018/2/layout/IconLabelDescriptionList"/>
    <dgm:cxn modelId="{CCD013F7-1BC8-4A20-A735-3C24A89270EE}" type="presParOf" srcId="{E0865FE1-334B-4EBC-B37A-AB512D63B801}" destId="{BD49737C-83E5-484A-9562-D42BB513089C}" srcOrd="2" destOrd="0" presId="urn:microsoft.com/office/officeart/2018/2/layout/IconLabelDescriptionList"/>
    <dgm:cxn modelId="{061D9FEA-64F2-4F65-9C11-08364C9AA6C6}" type="presParOf" srcId="{E0865FE1-334B-4EBC-B37A-AB512D63B801}" destId="{B3ECA047-F1E4-415D-976E-4F6F7718AF96}" srcOrd="3" destOrd="0" presId="urn:microsoft.com/office/officeart/2018/2/layout/IconLabelDescriptionList"/>
    <dgm:cxn modelId="{505C206A-E6B5-4FBC-8299-47714EF9A8F9}" type="presParOf" srcId="{E0865FE1-334B-4EBC-B37A-AB512D63B801}" destId="{D793EE1D-0138-4C86-95A8-9EC7FD21A8EC}" srcOrd="4" destOrd="0" presId="urn:microsoft.com/office/officeart/2018/2/layout/IconLabelDescriptionList"/>
    <dgm:cxn modelId="{FD048A92-CE24-4C4D-AC1F-AEBD4D83987F}" type="presParOf" srcId="{96FC55F0-575A-408C-A472-BC662CC28421}" destId="{7B6BE50B-388B-4B60-ABAC-02F4A88AB922}" srcOrd="1" destOrd="0" presId="urn:microsoft.com/office/officeart/2018/2/layout/IconLabelDescriptionList"/>
    <dgm:cxn modelId="{EA875C45-D678-473E-9B8D-A8180B37DFA0}" type="presParOf" srcId="{96FC55F0-575A-408C-A472-BC662CC28421}" destId="{51FA70A0-30BF-4C81-9CAC-4F17CD0D1564}" srcOrd="2" destOrd="0" presId="urn:microsoft.com/office/officeart/2018/2/layout/IconLabelDescriptionList"/>
    <dgm:cxn modelId="{6D0C02CF-53BB-4561-8D47-52DE96ED7278}" type="presParOf" srcId="{51FA70A0-30BF-4C81-9CAC-4F17CD0D1564}" destId="{A643431D-9478-4067-86F0-977923EA36AF}" srcOrd="0" destOrd="0" presId="urn:microsoft.com/office/officeart/2018/2/layout/IconLabelDescriptionList"/>
    <dgm:cxn modelId="{0DB0621D-CCEC-435C-9248-37E688938D9D}" type="presParOf" srcId="{51FA70A0-30BF-4C81-9CAC-4F17CD0D1564}" destId="{F2E66446-73E6-423D-B0E5-DB7EA54F7CA9}" srcOrd="1" destOrd="0" presId="urn:microsoft.com/office/officeart/2018/2/layout/IconLabelDescriptionList"/>
    <dgm:cxn modelId="{24447EFA-9531-4FA2-9964-0FDAA1674F75}" type="presParOf" srcId="{51FA70A0-30BF-4C81-9CAC-4F17CD0D1564}" destId="{806AB665-7427-47C0-A3CC-AF86029325C9}" srcOrd="2" destOrd="0" presId="urn:microsoft.com/office/officeart/2018/2/layout/IconLabelDescriptionList"/>
    <dgm:cxn modelId="{3AD0C99A-7832-4FD7-AD89-0D6F9CD7D0FC}" type="presParOf" srcId="{51FA70A0-30BF-4C81-9CAC-4F17CD0D1564}" destId="{18D7BAAE-7FE0-4D35-8AC7-E6F0A14DB33F}" srcOrd="3" destOrd="0" presId="urn:microsoft.com/office/officeart/2018/2/layout/IconLabelDescriptionList"/>
    <dgm:cxn modelId="{138F4618-62AD-46D0-ACDD-2089A392EDCA}" type="presParOf" srcId="{51FA70A0-30BF-4C81-9CAC-4F17CD0D1564}" destId="{3804554D-5A85-4F81-9D7B-5DE9F88DD441}" srcOrd="4" destOrd="0" presId="urn:microsoft.com/office/officeart/2018/2/layout/IconLabelDescriptionList"/>
    <dgm:cxn modelId="{EE58CB60-7C06-4E04-9555-7F8C7BBBAF39}" type="presParOf" srcId="{96FC55F0-575A-408C-A472-BC662CC28421}" destId="{75A0AF98-A219-42E9-A08C-4AE39F56FC14}" srcOrd="3" destOrd="0" presId="urn:microsoft.com/office/officeart/2018/2/layout/IconLabelDescriptionList"/>
    <dgm:cxn modelId="{BB2847C7-B35D-4B1A-9EBF-10B007C13EF5}" type="presParOf" srcId="{96FC55F0-575A-408C-A472-BC662CC28421}" destId="{2BA5A093-AE41-40B1-89B1-E8833A20AA33}" srcOrd="4" destOrd="0" presId="urn:microsoft.com/office/officeart/2018/2/layout/IconLabelDescriptionList"/>
    <dgm:cxn modelId="{852D3AD1-5D08-49F3-9509-963223063531}" type="presParOf" srcId="{2BA5A093-AE41-40B1-89B1-E8833A20AA33}" destId="{CFC3293F-B901-4D36-BCC3-FA85ADA15176}" srcOrd="0" destOrd="0" presId="urn:microsoft.com/office/officeart/2018/2/layout/IconLabelDescriptionList"/>
    <dgm:cxn modelId="{04656535-30E2-4A2B-999C-A098C2E7A92D}" type="presParOf" srcId="{2BA5A093-AE41-40B1-89B1-E8833A20AA33}" destId="{312F9183-2A46-4A78-B8D1-EE0A4FEFF5E9}" srcOrd="1" destOrd="0" presId="urn:microsoft.com/office/officeart/2018/2/layout/IconLabelDescriptionList"/>
    <dgm:cxn modelId="{FAE5ABD3-5F9F-45F4-A3D0-4065F9AD9945}" type="presParOf" srcId="{2BA5A093-AE41-40B1-89B1-E8833A20AA33}" destId="{82266859-D412-4390-8E09-B1B0268BCAA8}" srcOrd="2" destOrd="0" presId="urn:microsoft.com/office/officeart/2018/2/layout/IconLabelDescriptionList"/>
    <dgm:cxn modelId="{9F39A450-52B2-487B-915C-E00C30E7F187}" type="presParOf" srcId="{2BA5A093-AE41-40B1-89B1-E8833A20AA33}" destId="{1D2CCAF9-1F5B-468C-80F1-DED227DDF8D3}" srcOrd="3" destOrd="0" presId="urn:microsoft.com/office/officeart/2018/2/layout/IconLabelDescriptionList"/>
    <dgm:cxn modelId="{BB6C31C1-12CB-43A7-81C8-4BF6252A5B19}" type="presParOf" srcId="{2BA5A093-AE41-40B1-89B1-E8833A20AA33}" destId="{599E6FB9-E5CA-48F5-A5F3-9900B29F436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6BD39A-FF13-4F2F-A4BE-F6D021DB629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EF8A04-9F78-4895-B87C-0E622BD7F6BC}">
      <dgm:prSet/>
      <dgm:spPr/>
      <dgm:t>
        <a:bodyPr/>
        <a:lstStyle/>
        <a:p>
          <a:pPr>
            <a:defRPr cap="all"/>
          </a:pPr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Significant seasonal variations in Airbnb metrics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E48A308-2B70-4079-8B05-8A39139CFA59}" type="parTrans" cxnId="{1B064B3A-3AB1-4637-98BA-9AB5EDBEBBD3}">
      <dgm:prSet/>
      <dgm:spPr/>
      <dgm:t>
        <a:bodyPr/>
        <a:lstStyle/>
        <a:p>
          <a:endParaRPr lang="en-US"/>
        </a:p>
      </dgm:t>
    </dgm:pt>
    <dgm:pt modelId="{9F43A9A3-4AD1-49D9-9D4F-A03595678DC5}" type="sibTrans" cxnId="{1B064B3A-3AB1-4637-98BA-9AB5EDBEBBD3}">
      <dgm:prSet/>
      <dgm:spPr/>
      <dgm:t>
        <a:bodyPr/>
        <a:lstStyle/>
        <a:p>
          <a:endParaRPr lang="en-US"/>
        </a:p>
      </dgm:t>
    </dgm:pt>
    <dgm:pt modelId="{24A17CD6-3FAE-422C-ADE1-2ECF9DF390C8}">
      <dgm:prSet/>
      <dgm:spPr/>
      <dgm:t>
        <a:bodyPr/>
        <a:lstStyle/>
        <a:p>
          <a:pPr>
            <a:defRPr cap="all"/>
          </a:pPr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Hosts: Adjust prices, manage availability seasonally, and encourage reviews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58ACD6E-5138-4923-9D2D-35746191C4A8}" type="parTrans" cxnId="{9AF69048-A362-403C-8790-E923CE2FAE90}">
      <dgm:prSet/>
      <dgm:spPr/>
      <dgm:t>
        <a:bodyPr/>
        <a:lstStyle/>
        <a:p>
          <a:endParaRPr lang="en-US"/>
        </a:p>
      </dgm:t>
    </dgm:pt>
    <dgm:pt modelId="{7CE522AC-D47D-46B3-A12C-14397A1E6A4C}" type="sibTrans" cxnId="{9AF69048-A362-403C-8790-E923CE2FAE90}">
      <dgm:prSet/>
      <dgm:spPr/>
      <dgm:t>
        <a:bodyPr/>
        <a:lstStyle/>
        <a:p>
          <a:endParaRPr lang="en-US"/>
        </a:p>
      </dgm:t>
    </dgm:pt>
    <dgm:pt modelId="{E45C2BFF-6B7D-46D5-96E5-C8C8189291BD}">
      <dgm:prSet/>
      <dgm:spPr/>
      <dgm:t>
        <a:bodyPr/>
        <a:lstStyle/>
        <a:p>
          <a:pPr>
            <a:defRPr cap="all"/>
          </a:pPr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Guests: Book off-peak for better deals, leave reviews.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DFA35DC-D0EE-484E-A0F0-FA29B99D0077}" type="parTrans" cxnId="{0E99D0ED-5A15-4A9E-8923-301FD27E1229}">
      <dgm:prSet/>
      <dgm:spPr/>
      <dgm:t>
        <a:bodyPr/>
        <a:lstStyle/>
        <a:p>
          <a:endParaRPr lang="en-US"/>
        </a:p>
      </dgm:t>
    </dgm:pt>
    <dgm:pt modelId="{550755D5-06BE-4BA5-A8CE-01B65E237ED6}" type="sibTrans" cxnId="{0E99D0ED-5A15-4A9E-8923-301FD27E1229}">
      <dgm:prSet/>
      <dgm:spPr/>
      <dgm:t>
        <a:bodyPr/>
        <a:lstStyle/>
        <a:p>
          <a:endParaRPr lang="en-US"/>
        </a:p>
      </dgm:t>
    </dgm:pt>
    <dgm:pt modelId="{E9DDCE70-E40A-4D8D-9F75-6DC62B4828DF}" type="pres">
      <dgm:prSet presAssocID="{DA6BD39A-FF13-4F2F-A4BE-F6D021DB6296}" presName="root" presStyleCnt="0">
        <dgm:presLayoutVars>
          <dgm:dir/>
          <dgm:resizeHandles val="exact"/>
        </dgm:presLayoutVars>
      </dgm:prSet>
      <dgm:spPr/>
    </dgm:pt>
    <dgm:pt modelId="{93654F62-4D34-40A6-8556-06B9017D31B6}" type="pres">
      <dgm:prSet presAssocID="{B6EF8A04-9F78-4895-B87C-0E622BD7F6BC}" presName="compNode" presStyleCnt="0"/>
      <dgm:spPr/>
    </dgm:pt>
    <dgm:pt modelId="{65603245-647F-4826-B8C7-6618255ADAC5}" type="pres">
      <dgm:prSet presAssocID="{B6EF8A04-9F78-4895-B87C-0E622BD7F6BC}" presName="iconBgRect" presStyleLbl="bgShp" presStyleIdx="0" presStyleCnt="3"/>
      <dgm:spPr/>
    </dgm:pt>
    <dgm:pt modelId="{E7355B78-39D4-4D3F-A890-76698C123090}" type="pres">
      <dgm:prSet presAssocID="{B6EF8A04-9F78-4895-B87C-0E622BD7F6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2DB1D649-FECB-4167-B353-2146A31D8128}" type="pres">
      <dgm:prSet presAssocID="{B6EF8A04-9F78-4895-B87C-0E622BD7F6BC}" presName="spaceRect" presStyleCnt="0"/>
      <dgm:spPr/>
    </dgm:pt>
    <dgm:pt modelId="{65AC7C93-3333-4E20-851D-A9891F51D9C3}" type="pres">
      <dgm:prSet presAssocID="{B6EF8A04-9F78-4895-B87C-0E622BD7F6BC}" presName="textRect" presStyleLbl="revTx" presStyleIdx="0" presStyleCnt="3">
        <dgm:presLayoutVars>
          <dgm:chMax val="1"/>
          <dgm:chPref val="1"/>
        </dgm:presLayoutVars>
      </dgm:prSet>
      <dgm:spPr/>
    </dgm:pt>
    <dgm:pt modelId="{87C8A25C-43E8-4CAC-B56D-FD592B1384DB}" type="pres">
      <dgm:prSet presAssocID="{9F43A9A3-4AD1-49D9-9D4F-A03595678DC5}" presName="sibTrans" presStyleCnt="0"/>
      <dgm:spPr/>
    </dgm:pt>
    <dgm:pt modelId="{D717A182-580A-4EDE-9359-67CA18E5D68F}" type="pres">
      <dgm:prSet presAssocID="{24A17CD6-3FAE-422C-ADE1-2ECF9DF390C8}" presName="compNode" presStyleCnt="0"/>
      <dgm:spPr/>
    </dgm:pt>
    <dgm:pt modelId="{AB575D79-3542-4523-8DFA-97EDF98AB804}" type="pres">
      <dgm:prSet presAssocID="{24A17CD6-3FAE-422C-ADE1-2ECF9DF390C8}" presName="iconBgRect" presStyleLbl="bgShp" presStyleIdx="1" presStyleCnt="3"/>
      <dgm:spPr/>
    </dgm:pt>
    <dgm:pt modelId="{D7D8DF4C-E9F2-4099-8ADB-97556491EC9C}" type="pres">
      <dgm:prSet presAssocID="{24A17CD6-3FAE-422C-ADE1-2ECF9DF390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EA7CA5FD-15B2-4BB4-9447-0F5B08564B25}" type="pres">
      <dgm:prSet presAssocID="{24A17CD6-3FAE-422C-ADE1-2ECF9DF390C8}" presName="spaceRect" presStyleCnt="0"/>
      <dgm:spPr/>
    </dgm:pt>
    <dgm:pt modelId="{81B2459A-5D10-4A64-8DB2-09DBC8EB1DFA}" type="pres">
      <dgm:prSet presAssocID="{24A17CD6-3FAE-422C-ADE1-2ECF9DF390C8}" presName="textRect" presStyleLbl="revTx" presStyleIdx="1" presStyleCnt="3">
        <dgm:presLayoutVars>
          <dgm:chMax val="1"/>
          <dgm:chPref val="1"/>
        </dgm:presLayoutVars>
      </dgm:prSet>
      <dgm:spPr/>
    </dgm:pt>
    <dgm:pt modelId="{EAF9C7F0-F6E8-4926-994E-EF53D5CA20D2}" type="pres">
      <dgm:prSet presAssocID="{7CE522AC-D47D-46B3-A12C-14397A1E6A4C}" presName="sibTrans" presStyleCnt="0"/>
      <dgm:spPr/>
    </dgm:pt>
    <dgm:pt modelId="{01E9A0FE-710B-4CDA-8B29-29153DC01D79}" type="pres">
      <dgm:prSet presAssocID="{E45C2BFF-6B7D-46D5-96E5-C8C8189291BD}" presName="compNode" presStyleCnt="0"/>
      <dgm:spPr/>
    </dgm:pt>
    <dgm:pt modelId="{95633B36-F4A8-45F1-94F0-D86DE8DF47C9}" type="pres">
      <dgm:prSet presAssocID="{E45C2BFF-6B7D-46D5-96E5-C8C8189291BD}" presName="iconBgRect" presStyleLbl="bgShp" presStyleIdx="2" presStyleCnt="3"/>
      <dgm:spPr/>
    </dgm:pt>
    <dgm:pt modelId="{ECA31B3A-BBBA-4F54-A2CE-6B6C5A710201}" type="pres">
      <dgm:prSet presAssocID="{E45C2BFF-6B7D-46D5-96E5-C8C8189291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F245AF49-386F-49FD-B897-E7C265FC95BA}" type="pres">
      <dgm:prSet presAssocID="{E45C2BFF-6B7D-46D5-96E5-C8C8189291BD}" presName="spaceRect" presStyleCnt="0"/>
      <dgm:spPr/>
    </dgm:pt>
    <dgm:pt modelId="{6F2EE934-7CCB-451D-9AA9-3DF2AC5F9140}" type="pres">
      <dgm:prSet presAssocID="{E45C2BFF-6B7D-46D5-96E5-C8C8189291B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064B3A-3AB1-4637-98BA-9AB5EDBEBBD3}" srcId="{DA6BD39A-FF13-4F2F-A4BE-F6D021DB6296}" destId="{B6EF8A04-9F78-4895-B87C-0E622BD7F6BC}" srcOrd="0" destOrd="0" parTransId="{5E48A308-2B70-4079-8B05-8A39139CFA59}" sibTransId="{9F43A9A3-4AD1-49D9-9D4F-A03595678DC5}"/>
    <dgm:cxn modelId="{9AF69048-A362-403C-8790-E923CE2FAE90}" srcId="{DA6BD39A-FF13-4F2F-A4BE-F6D021DB6296}" destId="{24A17CD6-3FAE-422C-ADE1-2ECF9DF390C8}" srcOrd="1" destOrd="0" parTransId="{358ACD6E-5138-4923-9D2D-35746191C4A8}" sibTransId="{7CE522AC-D47D-46B3-A12C-14397A1E6A4C}"/>
    <dgm:cxn modelId="{D3592D4A-1BD6-4959-8582-D1650CC83263}" type="presOf" srcId="{DA6BD39A-FF13-4F2F-A4BE-F6D021DB6296}" destId="{E9DDCE70-E40A-4D8D-9F75-6DC62B4828DF}" srcOrd="0" destOrd="0" presId="urn:microsoft.com/office/officeart/2018/5/layout/IconCircleLabelList"/>
    <dgm:cxn modelId="{4A71AA56-7237-4DE4-8901-956F402CCDC6}" type="presOf" srcId="{E45C2BFF-6B7D-46D5-96E5-C8C8189291BD}" destId="{6F2EE934-7CCB-451D-9AA9-3DF2AC5F9140}" srcOrd="0" destOrd="0" presId="urn:microsoft.com/office/officeart/2018/5/layout/IconCircleLabelList"/>
    <dgm:cxn modelId="{0E99D0ED-5A15-4A9E-8923-301FD27E1229}" srcId="{DA6BD39A-FF13-4F2F-A4BE-F6D021DB6296}" destId="{E45C2BFF-6B7D-46D5-96E5-C8C8189291BD}" srcOrd="2" destOrd="0" parTransId="{DDFA35DC-D0EE-484E-A0F0-FA29B99D0077}" sibTransId="{550755D5-06BE-4BA5-A8CE-01B65E237ED6}"/>
    <dgm:cxn modelId="{0D469EEF-09BC-4539-9F17-28B4DCF23205}" type="presOf" srcId="{24A17CD6-3FAE-422C-ADE1-2ECF9DF390C8}" destId="{81B2459A-5D10-4A64-8DB2-09DBC8EB1DFA}" srcOrd="0" destOrd="0" presId="urn:microsoft.com/office/officeart/2018/5/layout/IconCircleLabelList"/>
    <dgm:cxn modelId="{3453A4F8-6490-4919-9FD6-2FFEA3729A2E}" type="presOf" srcId="{B6EF8A04-9F78-4895-B87C-0E622BD7F6BC}" destId="{65AC7C93-3333-4E20-851D-A9891F51D9C3}" srcOrd="0" destOrd="0" presId="urn:microsoft.com/office/officeart/2018/5/layout/IconCircleLabelList"/>
    <dgm:cxn modelId="{6FE87CB6-5658-4D5C-8393-CAA50627ADD2}" type="presParOf" srcId="{E9DDCE70-E40A-4D8D-9F75-6DC62B4828DF}" destId="{93654F62-4D34-40A6-8556-06B9017D31B6}" srcOrd="0" destOrd="0" presId="urn:microsoft.com/office/officeart/2018/5/layout/IconCircleLabelList"/>
    <dgm:cxn modelId="{55A02AB5-AACC-4D77-A165-0374891EA396}" type="presParOf" srcId="{93654F62-4D34-40A6-8556-06B9017D31B6}" destId="{65603245-647F-4826-B8C7-6618255ADAC5}" srcOrd="0" destOrd="0" presId="urn:microsoft.com/office/officeart/2018/5/layout/IconCircleLabelList"/>
    <dgm:cxn modelId="{86D4E484-B2BF-40D4-B53C-43FD0A47ABA4}" type="presParOf" srcId="{93654F62-4D34-40A6-8556-06B9017D31B6}" destId="{E7355B78-39D4-4D3F-A890-76698C123090}" srcOrd="1" destOrd="0" presId="urn:microsoft.com/office/officeart/2018/5/layout/IconCircleLabelList"/>
    <dgm:cxn modelId="{E84322F8-DBCE-4D4D-8618-1E97EB785516}" type="presParOf" srcId="{93654F62-4D34-40A6-8556-06B9017D31B6}" destId="{2DB1D649-FECB-4167-B353-2146A31D8128}" srcOrd="2" destOrd="0" presId="urn:microsoft.com/office/officeart/2018/5/layout/IconCircleLabelList"/>
    <dgm:cxn modelId="{121281AB-80CB-41C5-BF4C-8B6152E4E37D}" type="presParOf" srcId="{93654F62-4D34-40A6-8556-06B9017D31B6}" destId="{65AC7C93-3333-4E20-851D-A9891F51D9C3}" srcOrd="3" destOrd="0" presId="urn:microsoft.com/office/officeart/2018/5/layout/IconCircleLabelList"/>
    <dgm:cxn modelId="{8F6535E8-7910-49AC-9DCB-8498192D5412}" type="presParOf" srcId="{E9DDCE70-E40A-4D8D-9F75-6DC62B4828DF}" destId="{87C8A25C-43E8-4CAC-B56D-FD592B1384DB}" srcOrd="1" destOrd="0" presId="urn:microsoft.com/office/officeart/2018/5/layout/IconCircleLabelList"/>
    <dgm:cxn modelId="{11DD1983-EF1F-4314-BE34-41E986D77B2B}" type="presParOf" srcId="{E9DDCE70-E40A-4D8D-9F75-6DC62B4828DF}" destId="{D717A182-580A-4EDE-9359-67CA18E5D68F}" srcOrd="2" destOrd="0" presId="urn:microsoft.com/office/officeart/2018/5/layout/IconCircleLabelList"/>
    <dgm:cxn modelId="{46594AAA-ECB6-4322-8C33-5B27DE88B24A}" type="presParOf" srcId="{D717A182-580A-4EDE-9359-67CA18E5D68F}" destId="{AB575D79-3542-4523-8DFA-97EDF98AB804}" srcOrd="0" destOrd="0" presId="urn:microsoft.com/office/officeart/2018/5/layout/IconCircleLabelList"/>
    <dgm:cxn modelId="{F8878165-E911-4BF8-A811-D889B2BFF954}" type="presParOf" srcId="{D717A182-580A-4EDE-9359-67CA18E5D68F}" destId="{D7D8DF4C-E9F2-4099-8ADB-97556491EC9C}" srcOrd="1" destOrd="0" presId="urn:microsoft.com/office/officeart/2018/5/layout/IconCircleLabelList"/>
    <dgm:cxn modelId="{7279D87D-8A8F-4B06-9384-43F6AA8F186C}" type="presParOf" srcId="{D717A182-580A-4EDE-9359-67CA18E5D68F}" destId="{EA7CA5FD-15B2-4BB4-9447-0F5B08564B25}" srcOrd="2" destOrd="0" presId="urn:microsoft.com/office/officeart/2018/5/layout/IconCircleLabelList"/>
    <dgm:cxn modelId="{925A3F94-BBB1-4861-A64E-C1DCCDE8F055}" type="presParOf" srcId="{D717A182-580A-4EDE-9359-67CA18E5D68F}" destId="{81B2459A-5D10-4A64-8DB2-09DBC8EB1DFA}" srcOrd="3" destOrd="0" presId="urn:microsoft.com/office/officeart/2018/5/layout/IconCircleLabelList"/>
    <dgm:cxn modelId="{68962F80-8353-4AC3-8EF5-1A89D5502A2C}" type="presParOf" srcId="{E9DDCE70-E40A-4D8D-9F75-6DC62B4828DF}" destId="{EAF9C7F0-F6E8-4926-994E-EF53D5CA20D2}" srcOrd="3" destOrd="0" presId="urn:microsoft.com/office/officeart/2018/5/layout/IconCircleLabelList"/>
    <dgm:cxn modelId="{B8B1FE1D-2E59-41CA-BCA6-DA91E948A2AA}" type="presParOf" srcId="{E9DDCE70-E40A-4D8D-9F75-6DC62B4828DF}" destId="{01E9A0FE-710B-4CDA-8B29-29153DC01D79}" srcOrd="4" destOrd="0" presId="urn:microsoft.com/office/officeart/2018/5/layout/IconCircleLabelList"/>
    <dgm:cxn modelId="{D088B8F9-C702-4570-89BE-7077478503E4}" type="presParOf" srcId="{01E9A0FE-710B-4CDA-8B29-29153DC01D79}" destId="{95633B36-F4A8-45F1-94F0-D86DE8DF47C9}" srcOrd="0" destOrd="0" presId="urn:microsoft.com/office/officeart/2018/5/layout/IconCircleLabelList"/>
    <dgm:cxn modelId="{0CB576B4-BF48-482A-BCD2-AEA4FCD7A33B}" type="presParOf" srcId="{01E9A0FE-710B-4CDA-8B29-29153DC01D79}" destId="{ECA31B3A-BBBA-4F54-A2CE-6B6C5A710201}" srcOrd="1" destOrd="0" presId="urn:microsoft.com/office/officeart/2018/5/layout/IconCircleLabelList"/>
    <dgm:cxn modelId="{00D98267-2943-4EBD-9931-4C6655530F05}" type="presParOf" srcId="{01E9A0FE-710B-4CDA-8B29-29153DC01D79}" destId="{F245AF49-386F-49FD-B897-E7C265FC95BA}" srcOrd="2" destOrd="0" presId="urn:microsoft.com/office/officeart/2018/5/layout/IconCircleLabelList"/>
    <dgm:cxn modelId="{2345B603-3D4A-48A8-BA8A-431D2F377D87}" type="presParOf" srcId="{01E9A0FE-710B-4CDA-8B29-29153DC01D79}" destId="{6F2EE934-7CCB-451D-9AA9-3DF2AC5F91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0F6C9-B783-4E4D-B6F1-F29FE4650B62}">
      <dsp:nvSpPr>
        <dsp:cNvPr id="0" name=""/>
        <dsp:cNvSpPr/>
      </dsp:nvSpPr>
      <dsp:spPr>
        <a:xfrm>
          <a:off x="0" y="0"/>
          <a:ext cx="3607050" cy="1494300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Objective:</a:t>
          </a:r>
          <a:r>
            <a:rPr lang="en-US" sz="1500" kern="1200">
              <a:solidFill>
                <a:schemeClr val="tx1"/>
              </a:solidFill>
            </a:rPr>
            <a:t> Analyze how seasonal trends affect Airbnb metrics such as price, number of reviews, reviews per month, and availability.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43767" y="43767"/>
        <a:ext cx="2062573" cy="1406766"/>
      </dsp:txXfrm>
    </dsp:sp>
    <dsp:sp modelId="{30F65339-EFBE-461D-8C91-C7FB709E22B6}">
      <dsp:nvSpPr>
        <dsp:cNvPr id="0" name=""/>
        <dsp:cNvSpPr/>
      </dsp:nvSpPr>
      <dsp:spPr>
        <a:xfrm>
          <a:off x="636538" y="1826367"/>
          <a:ext cx="3607050" cy="1494300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Goal: </a:t>
          </a:r>
          <a:r>
            <a:rPr lang="en-US" sz="1500" kern="1200">
              <a:solidFill>
                <a:schemeClr val="tx1"/>
              </a:solidFill>
            </a:rPr>
            <a:t>Provide insights for hosts and guests to optimize rental strategies.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680305" y="1870134"/>
        <a:ext cx="1911682" cy="1406766"/>
      </dsp:txXfrm>
    </dsp:sp>
    <dsp:sp modelId="{077530E3-0545-4D79-B076-2CF546FBCB14}">
      <dsp:nvSpPr>
        <dsp:cNvPr id="0" name=""/>
        <dsp:cNvSpPr/>
      </dsp:nvSpPr>
      <dsp:spPr>
        <a:xfrm>
          <a:off x="2635755" y="1174686"/>
          <a:ext cx="971295" cy="971295"/>
        </a:xfrm>
        <a:prstGeom prst="downArrow">
          <a:avLst>
            <a:gd name="adj1" fmla="val 55000"/>
            <a:gd name="adj2" fmla="val 45000"/>
          </a:avLst>
        </a:prstGeom>
        <a:solidFill>
          <a:schemeClr val="bg1"/>
        </a:solidFill>
        <a:ln w="190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solidFill>
              <a:schemeClr val="tx1"/>
            </a:solidFill>
          </a:endParaRPr>
        </a:p>
      </dsp:txBody>
      <dsp:txXfrm>
        <a:off x="2854296" y="1174686"/>
        <a:ext cx="534213" cy="730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A62DC-24A0-45D1-80A6-A94338E6F2D7}">
      <dsp:nvSpPr>
        <dsp:cNvPr id="0" name=""/>
        <dsp:cNvSpPr/>
      </dsp:nvSpPr>
      <dsp:spPr>
        <a:xfrm>
          <a:off x="393" y="241851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737C-83E5-484A-9562-D42BB513089C}">
      <dsp:nvSpPr>
        <dsp:cNvPr id="0" name=""/>
        <dsp:cNvSpPr/>
      </dsp:nvSpPr>
      <dsp:spPr>
        <a:xfrm>
          <a:off x="393" y="1506773"/>
          <a:ext cx="3138750" cy="939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Seasonal analysis: </a:t>
          </a:r>
          <a:r>
            <a:rPr lang="en-US" sz="20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Categorized data by seasons </a:t>
          </a:r>
        </a:p>
      </dsp:txBody>
      <dsp:txXfrm>
        <a:off x="393" y="1506773"/>
        <a:ext cx="3138750" cy="939096"/>
      </dsp:txXfrm>
    </dsp:sp>
    <dsp:sp modelId="{D793EE1D-0138-4C86-95A8-9EC7FD21A8EC}">
      <dsp:nvSpPr>
        <dsp:cNvPr id="0" name=""/>
        <dsp:cNvSpPr/>
      </dsp:nvSpPr>
      <dsp:spPr>
        <a:xfrm>
          <a:off x="393" y="2523246"/>
          <a:ext cx="3138750" cy="1587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Spring/Late Spring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Summer/Late Summer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Fall/Late Fall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Winter/Late Winter</a:t>
          </a:r>
        </a:p>
      </dsp:txBody>
      <dsp:txXfrm>
        <a:off x="393" y="2523246"/>
        <a:ext cx="3138750" cy="1587445"/>
      </dsp:txXfrm>
    </dsp:sp>
    <dsp:sp modelId="{A643431D-9478-4067-86F0-977923EA36AF}">
      <dsp:nvSpPr>
        <dsp:cNvPr id="0" name=""/>
        <dsp:cNvSpPr/>
      </dsp:nvSpPr>
      <dsp:spPr>
        <a:xfrm>
          <a:off x="3688425" y="241851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AB665-7427-47C0-A3CC-AF86029325C9}">
      <dsp:nvSpPr>
        <dsp:cNvPr id="0" name=""/>
        <dsp:cNvSpPr/>
      </dsp:nvSpPr>
      <dsp:spPr>
        <a:xfrm>
          <a:off x="3688425" y="1506773"/>
          <a:ext cx="3138750" cy="939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Aggregation: </a:t>
          </a:r>
          <a:r>
            <a:rPr lang="en-US" sz="20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Calculated average metrics for each season.</a:t>
          </a:r>
        </a:p>
      </dsp:txBody>
      <dsp:txXfrm>
        <a:off x="3688425" y="1506773"/>
        <a:ext cx="3138750" cy="939096"/>
      </dsp:txXfrm>
    </dsp:sp>
    <dsp:sp modelId="{3804554D-5A85-4F81-9D7B-5DE9F88DD441}">
      <dsp:nvSpPr>
        <dsp:cNvPr id="0" name=""/>
        <dsp:cNvSpPr/>
      </dsp:nvSpPr>
      <dsp:spPr>
        <a:xfrm>
          <a:off x="3688425" y="2523246"/>
          <a:ext cx="3138750" cy="1587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3293F-B901-4D36-BCC3-FA85ADA15176}">
      <dsp:nvSpPr>
        <dsp:cNvPr id="0" name=""/>
        <dsp:cNvSpPr/>
      </dsp:nvSpPr>
      <dsp:spPr>
        <a:xfrm>
          <a:off x="7376456" y="241851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66859-D412-4390-8E09-B1B0268BCAA8}">
      <dsp:nvSpPr>
        <dsp:cNvPr id="0" name=""/>
        <dsp:cNvSpPr/>
      </dsp:nvSpPr>
      <dsp:spPr>
        <a:xfrm>
          <a:off x="7376456" y="1506773"/>
          <a:ext cx="3138750" cy="939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Statistical Testing: </a:t>
          </a:r>
          <a:r>
            <a:rPr lang="en-US" sz="20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ANOVA was used to test the following hypotheses:</a:t>
          </a:r>
        </a:p>
      </dsp:txBody>
      <dsp:txXfrm>
        <a:off x="7376456" y="1506773"/>
        <a:ext cx="3138750" cy="939096"/>
      </dsp:txXfrm>
    </dsp:sp>
    <dsp:sp modelId="{599E6FB9-E5CA-48F5-A5F3-9900B29F436F}">
      <dsp:nvSpPr>
        <dsp:cNvPr id="0" name=""/>
        <dsp:cNvSpPr/>
      </dsp:nvSpPr>
      <dsp:spPr>
        <a:xfrm>
          <a:off x="7376456" y="2523246"/>
          <a:ext cx="3138750" cy="1587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Null Hypothesis (H0): </a:t>
          </a: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There are no significant differences in the means of the metrics across seasons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Alternative Hypothesis (H1): </a:t>
          </a: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There are significant differences in the means of the metrics across seasons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376456" y="2523246"/>
        <a:ext cx="3138750" cy="15874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03245-647F-4826-B8C7-6618255ADAC5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55B78-39D4-4D3F-A890-76698C123090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C7C93-3333-4E20-851D-A9891F51D9C3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Significant seasonal variations in Airbnb metrics</a:t>
          </a:r>
          <a:endParaRPr lang="en-US" sz="1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5768" y="3053169"/>
        <a:ext cx="3093750" cy="720000"/>
      </dsp:txXfrm>
    </dsp:sp>
    <dsp:sp modelId="{AB575D79-3542-4523-8DFA-97EDF98AB804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8DF4C-E9F2-4099-8ADB-97556491EC9C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2459A-5D10-4A64-8DB2-09DBC8EB1DFA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Hosts: Adjust prices, manage availability seasonally, and encourage reviews</a:t>
          </a:r>
          <a:endParaRPr lang="en-US" sz="1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710925" y="3053169"/>
        <a:ext cx="3093750" cy="720000"/>
      </dsp:txXfrm>
    </dsp:sp>
    <dsp:sp modelId="{95633B36-F4A8-45F1-94F0-D86DE8DF47C9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31B3A-BBBA-4F54-A2CE-6B6C5A710201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EE934-7CCB-451D-9AA9-3DF2AC5F9140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Guests: Book off-peak for better deals, leave reviews.</a:t>
          </a:r>
          <a:endParaRPr lang="en-US" sz="1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5AC1B-AAC2-4392-81D1-337E709D625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3E7F4-1DA7-40CD-B74B-E47001D2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31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3E7F4-1DA7-40CD-B74B-E47001D283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6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E87D-70FB-60F7-9DC8-A3293C0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A9AEE-5363-8CCE-D826-C7EA91706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5015B-B7DD-3809-DA6C-75C1C3EA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35918-72B6-3E64-0BDA-864A9765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32F2A-FC23-7E0B-B6E3-F1BBAB1F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5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8F8C-F7CD-3056-4A0E-4AA55166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BED20-F8A9-F7C1-9EB5-E35CE7C3B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C8819-1DFD-64BB-3EE2-8B861E0D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3A8A0-AEF2-75D1-69CA-420A2F26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2D423-004D-FF83-0B82-4D698F33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5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C81E2-841A-2C8A-63DC-4004CE581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66869-0C37-91E7-7BCE-D2D41A58B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D8C62-39AB-3975-A718-66E514ED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98B5C-A1A8-8381-7E2D-DF8C735D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BB321-A21C-AE90-4E54-1BC33E0B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2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358C-E671-ECC7-9079-6AD40DA1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1FBAA-2FBC-7D40-354A-41586618C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55F4A-D2E5-1E42-040B-AA89A3F4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8BB8B-5F72-EC1B-7966-C300F9D1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F2553-1C31-7AE0-F30A-3991649B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4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EA3F-E34A-B8EC-C774-BCD4B55E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8906B-D484-6E60-B9D7-71E629E12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20E26-B4A5-A602-B293-91ABC5B8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C363E-A0BA-8A14-52DE-9E9C7CD9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C319-1A09-D2F2-EC7B-449EB96F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0E02-BF9D-5BCE-3BB4-B6453E79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362C8-F71A-54CF-5C0B-8E040603B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8C4F4-C7F4-2777-50FB-7D73A68CD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6D903-FFF5-0276-1628-339EC4C7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DE7F5-B73C-CEBE-2213-196CCBAF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32FF0-58AC-782F-9BF4-DB78AE88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22A9-3156-61EF-0FEB-1A7977F16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6FAAB-2DC2-7848-0C28-BAA756B1D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96A6-4768-5E21-DF7B-EA81EA80E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BBB3B-C2C5-23AC-5505-28BA33078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A2956-95F8-FFFA-A67B-3412C6A18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FF7C8-C8BF-93BB-B471-7D39618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2F179-10A7-F176-2AD6-A8C44ED2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22734-8A48-CCAC-6D8A-60A0D312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8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004A-F8B2-58E4-EEBA-5AD17470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C5DF6-EA01-F8B2-3403-6DFE6E33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DE453-824B-A4B1-3FE5-9457EEF5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11F91-CD64-048B-EBAE-8A46C09E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AA940-6D2C-D79E-330F-AC142690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7DB54-F1A2-1AD4-527B-775C191E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E11C7-0312-AC95-40AB-0A16ED4D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1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FCD9-380A-F191-DE46-2D56910D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263C-3E06-3113-8D35-BBC182CDE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A3E63-5AA4-2E26-DE47-6C5415E6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AE94E-285A-68D9-D21B-1F33C6FA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1A49E-DDD5-6ADF-FD03-2978AD17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D28A0-5351-8199-8938-F4A852B6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B65A-1ABE-E8E5-7DFC-DC5998CC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01207-1151-5535-1FC1-A081262A4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74CDA-58A6-8B6E-A722-A4CB62A5E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DC843-0A65-535F-EA57-A90F9C87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37655-F52C-49AD-B4C0-F3B45C88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65F97-7CCA-F96F-E062-AEBA8FBA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2CF61-8725-8F66-A0AD-ED34278B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34194-4924-E2BF-237B-8DC03CA13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8C90C-20E0-4A57-F434-F8FA59496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64FDDC-7516-4483-AE0C-A7CAA737B28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4B29-2EC1-766F-A873-B5375C28E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DC1E8-161A-986D-61F5-4E2AC2750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6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7" name="Rectangle 1076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FF0DA-E924-19D0-FFA7-9C1286B4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37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Insights on Seasonal Trends in “Affordable” Airbnb Listings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5042E-45CD-4288-5447-6F1A63291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Members: Bryan, Jazmin, &amp; Nebiat</a:t>
            </a:r>
          </a:p>
          <a:p>
            <a:pPr algn="l"/>
            <a:endParaRPr lang="en-US" sz="20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38A6C4-616A-8DA6-B297-4AFE081E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535" y="880460"/>
            <a:ext cx="11327549" cy="353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39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Content Placeholder 22" descr="A graph of different colored bars">
            <a:extLst>
              <a:ext uri="{FF2B5EF4-FFF2-40B4-BE49-F238E27FC236}">
                <a16:creationId xmlns:a16="http://schemas.microsoft.com/office/drawing/2014/main" id="{3A90A231-6B36-EEEF-9058-8FB3F74FDA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Average Availability and Price by Season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Early Summer has peak availability, Late Summer has highest prices.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Hosts should adjust prices for peak seasons and ensure availability during high-demand periods. </a:t>
            </a:r>
          </a:p>
        </p:txBody>
      </p:sp>
    </p:spTree>
    <p:extLst>
      <p:ext uri="{BB962C8B-B14F-4D97-AF65-F5344CB8AC3E}">
        <p14:creationId xmlns:p14="http://schemas.microsoft.com/office/powerpoint/2010/main" val="207193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Box Plot of Average Prices by Season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2333297"/>
            <a:ext cx="4619621" cy="3843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Summer: </a:t>
            </a: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</a:rPr>
              <a:t>Highest Median </a:t>
            </a:r>
            <a:r>
              <a:rPr lang="en-US" altLang="en-US" sz="2000"/>
              <a:t>prices, most variability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b="1"/>
              <a:t>Spring &amp; Fall: </a:t>
            </a:r>
            <a:r>
              <a:rPr lang="en-US" altLang="en-US" sz="2000"/>
              <a:t>Moderate Prices, slight peaks in Late Spring/Early Fall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b="1"/>
              <a:t>Winter: </a:t>
            </a:r>
            <a:r>
              <a:rPr lang="en-US" altLang="en-US" sz="2000"/>
              <a:t>Lowest Prices, less variability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Outliers*</a:t>
            </a: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</a:rPr>
              <a:t> indicate luxury listings</a:t>
            </a:r>
            <a:endParaRPr lang="en-US" altLang="en-US" sz="2000" i="1"/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1" i="1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1" u="none" strike="noStrike" cap="none" normalizeH="0" baseline="0">
                <a:ln>
                  <a:noFill/>
                </a:ln>
                <a:effectLst/>
              </a:rPr>
              <a:t>*Note: </a:t>
            </a:r>
            <a:r>
              <a:rPr kumimoji="0" lang="en-US" altLang="en-US" sz="2000" i="1" u="none" strike="noStrike" cap="none" normalizeH="0" baseline="0">
                <a:ln>
                  <a:noFill/>
                </a:ln>
                <a:effectLst/>
              </a:rPr>
              <a:t>excluded bookings above $350/night to focus on affordable listings</a:t>
            </a:r>
            <a:endParaRPr kumimoji="0" lang="en-US" altLang="en-US" sz="2000" b="1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7" name="Content Placeholder 6" descr="A graph of different numbers and colors&#10;&#10;Description automatically generated with medium confidence">
            <a:extLst>
              <a:ext uri="{FF2B5EF4-FFF2-40B4-BE49-F238E27FC236}">
                <a16:creationId xmlns:a16="http://schemas.microsoft.com/office/drawing/2014/main" id="{297D8E44-34C0-609F-4F2C-9C68FA3A56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517" y="967184"/>
            <a:ext cx="5725796" cy="4923632"/>
          </a:xfrm>
        </p:spPr>
      </p:pic>
    </p:spTree>
    <p:extLst>
      <p:ext uri="{BB962C8B-B14F-4D97-AF65-F5344CB8AC3E}">
        <p14:creationId xmlns:p14="http://schemas.microsoft.com/office/powerpoint/2010/main" val="659104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graph showing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7EFE8EC4-6D1B-2D98-1CB1-8856194010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Histogram of Average Prices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753161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Most rentals priced $100-$200 per night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dirty="0"/>
              <a:t>Peaks in summer suggest higher demand and prices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Lower Prices in winter due to reduced demand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dirty="0"/>
              <a:t>Exclusion of high-priced outliers ensures focus on more common price ranges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442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669A6-8E98-A481-F03D-2B85B3F806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3" r="2" b="2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dirty="0"/>
              <a:t>Scatter plot of Price vs. Number of Reviews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8A8E287-AD89-6023-5DB7-7CB3BB80FC9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Price Distribution: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Most listings are priced between $50 and $200 per night.</a:t>
            </a: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Review Counts: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Late Summer and Early Fall show higher review counts, indicating increased guest activity.</a:t>
            </a: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Winter Seasons: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Lower review counts in Early and Late Winter suggest lower demand.</a:t>
            </a: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/>
          </a:p>
          <a:p>
            <a:r>
              <a:rPr lang="en-US" sz="1400" b="1" dirty="0"/>
              <a:t>No Clear Correlation</a:t>
            </a:r>
            <a:endParaRPr lang="en-US" sz="1400" dirty="0"/>
          </a:p>
          <a:p>
            <a:r>
              <a:rPr lang="en-US" sz="1400" b="1" dirty="0"/>
              <a:t>Seasonal Impact:</a:t>
            </a:r>
            <a:r>
              <a:rPr lang="en-US" sz="1400" dirty="0"/>
              <a:t> Late Summer and Early Fall are peak seasons with more guest interactions.</a:t>
            </a: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4984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Findings and Implications</a:t>
            </a:r>
            <a:endParaRPr lang="en-US" sz="5200" b="1" dirty="0"/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B985C82A-A2DB-DF6E-7517-F7BF36222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1893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59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04A24-D4D0-9F0E-DBEA-5E7D73F1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79546356-0EBE-56A2-9D1A-BC5DC0D0E2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383D640-69DB-60CD-AF27-688E5446A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376711"/>
              </p:ext>
            </p:extLst>
          </p:nvPr>
        </p:nvGraphicFramePr>
        <p:xfrm>
          <a:off x="640080" y="2872899"/>
          <a:ext cx="4243589" cy="332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554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24" name="Rectangle 312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How to Write a Research Question: A Guide for Graduate Students -  Dissertation By Design">
            <a:extLst>
              <a:ext uri="{FF2B5EF4-FFF2-40B4-BE49-F238E27FC236}">
                <a16:creationId xmlns:a16="http://schemas.microsoft.com/office/drawing/2014/main" id="{5238208E-5AAF-1BFC-A173-8B4CDAD74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2" r="-5" b="-5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6" name="Rectangle 312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752A1-F750-CCDA-C8BA-0843B935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5486-1FAA-980C-CC86-013CEAD3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How do average nightly rental prices for Airbnb properties vary by season?</a:t>
            </a:r>
          </a:p>
          <a:p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 the number of reviews, reviews per month, and availability change with the seasons?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correlation between average nightly rental prices and other metrics across different seasons?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2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D40B37C-9673-14AD-4E63-13D68E51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09" r="23796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Datasets</a:t>
            </a:r>
            <a:endParaRPr lang="en-US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56499-E4FA-F873-8354-E0F175BDB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Airbnb Listings Data: 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metrics such as price, number of reviews, reviews per month, and availability.</a:t>
            </a:r>
          </a:p>
          <a:p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Seasonal Information: 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Derived from listings review dates</a:t>
            </a:r>
          </a:p>
        </p:txBody>
      </p:sp>
    </p:spTree>
    <p:extLst>
      <p:ext uri="{BB962C8B-B14F-4D97-AF65-F5344CB8AC3E}">
        <p14:creationId xmlns:p14="http://schemas.microsoft.com/office/powerpoint/2010/main" val="187721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16" name="Rectangle 52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2055B41-2A66-7B1C-765D-AF5929C78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r="2073"/>
          <a:stretch/>
        </p:blipFill>
        <p:spPr bwMode="auto">
          <a:xfrm>
            <a:off x="5836" y="0"/>
            <a:ext cx="94368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18" name="Rectangle 52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</a:t>
            </a:r>
            <a:endParaRPr lang="en-US" sz="4000" b="1"/>
          </a:p>
        </p:txBody>
      </p:sp>
      <p:sp>
        <p:nvSpPr>
          <p:cNvPr id="5158" name="Content Placeholder 3">
            <a:extLst>
              <a:ext uri="{FF2B5EF4-FFF2-40B4-BE49-F238E27FC236}">
                <a16:creationId xmlns:a16="http://schemas.microsoft.com/office/drawing/2014/main" id="{5326042B-86DA-B92D-A4E3-A5E357060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3161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 Removal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Excluded extreme values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Missing Values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Addressed missing data </a:t>
            </a:r>
            <a:endParaRPr lang="en-US" altLang="en-US" sz="17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Added a 'season’ </a:t>
            </a:r>
            <a:r>
              <a:rPr lang="en-US" alt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Aggregation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Grouped data by season and calculated average metrics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Analysis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Identified significant relationships between metrics (e.g., price and availability).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Validation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Ensured data integrity and accuracy through validation checks. </a:t>
            </a:r>
          </a:p>
        </p:txBody>
      </p:sp>
    </p:spTree>
    <p:extLst>
      <p:ext uri="{BB962C8B-B14F-4D97-AF65-F5344CB8AC3E}">
        <p14:creationId xmlns:p14="http://schemas.microsoft.com/office/powerpoint/2010/main" val="32229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 Methods</a:t>
            </a:r>
            <a:endParaRPr lang="en-US" sz="5200" b="1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0DA0E03F-589B-0530-71A0-B60EF1DC4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62932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252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D7C9A11-6D14-B445-F724-0A82DC98B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Average Price by Season</a:t>
            </a:r>
          </a:p>
        </p:txBody>
      </p:sp>
      <p:sp>
        <p:nvSpPr>
          <p:cNvPr id="111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Early Summer has peak availability, Late Summer has highest prices.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Hosts should adjust prices for peak seasons and ensure availability during high-demand periods. </a:t>
            </a:r>
          </a:p>
        </p:txBody>
      </p:sp>
    </p:spTree>
    <p:extLst>
      <p:ext uri="{BB962C8B-B14F-4D97-AF65-F5344CB8AC3E}">
        <p14:creationId xmlns:p14="http://schemas.microsoft.com/office/powerpoint/2010/main" val="303385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aph showing the average number of reviews and price by detailed season&#10;&#10;Description automatically generated">
            <a:extLst>
              <a:ext uri="{FF2B5EF4-FFF2-40B4-BE49-F238E27FC236}">
                <a16:creationId xmlns:a16="http://schemas.microsoft.com/office/drawing/2014/main" id="{14B3D47A-7CAC-5AF3-DEFF-EB9751D94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Average Number of Reviews and Price by Season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Reviews peak in Late Summer/Early Fall, indicating higher guest activity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14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a graph showing the average results&#10;&#10;Description automatically generated with medium confidence">
            <a:extLst>
              <a:ext uri="{FF2B5EF4-FFF2-40B4-BE49-F238E27FC236}">
                <a16:creationId xmlns:a16="http://schemas.microsoft.com/office/drawing/2014/main" id="{5122842B-DAB4-D2A0-C99D-86CAEFEBD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Average Reviews per Month and Price by Season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Reviews per month peak in Early Fall, indicating higher guest feedback 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934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598</Words>
  <Application>Microsoft Office PowerPoint</Application>
  <PresentationFormat>Widescreen</PresentationFormat>
  <Paragraphs>69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Data Insights on Seasonal Trends in “Affordable” Airbnb Listings</vt:lpstr>
      <vt:lpstr>Project Overview</vt:lpstr>
      <vt:lpstr>Research Questions</vt:lpstr>
      <vt:lpstr>Datasets</vt:lpstr>
      <vt:lpstr>Data Preparation</vt:lpstr>
      <vt:lpstr>Data Analysis Methods</vt:lpstr>
      <vt:lpstr>Average Price by Season</vt:lpstr>
      <vt:lpstr>Average Number of Reviews and Price by Season</vt:lpstr>
      <vt:lpstr>Average Reviews per Month and Price by Season</vt:lpstr>
      <vt:lpstr>Average Availability and Price by Season</vt:lpstr>
      <vt:lpstr>Box Plot of Average Prices by Season</vt:lpstr>
      <vt:lpstr>Histogram of Average Prices</vt:lpstr>
      <vt:lpstr>Scatter plot of Price vs. Number of Reviews</vt:lpstr>
      <vt:lpstr>Key Findings and 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Bryan Hamilton-Brown</dc:creator>
  <cp:lastModifiedBy>Bryan Hamilton-Brown</cp:lastModifiedBy>
  <cp:revision>7</cp:revision>
  <dcterms:created xsi:type="dcterms:W3CDTF">2024-08-08T23:13:15Z</dcterms:created>
  <dcterms:modified xsi:type="dcterms:W3CDTF">2024-08-09T01:03:05Z</dcterms:modified>
</cp:coreProperties>
</file>