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78" r:id="rId4"/>
    <p:sldId id="279" r:id="rId5"/>
    <p:sldId id="280" r:id="rId6"/>
    <p:sldId id="281" r:id="rId7"/>
    <p:sldId id="282" r:id="rId8"/>
    <p:sldId id="283" r:id="rId9"/>
    <p:sldId id="284" r:id="rId10"/>
    <p:sldId id="285" r:id="rId11"/>
    <p:sldId id="288" r:id="rId12"/>
    <p:sldId id="286" r:id="rId13"/>
    <p:sldId id="287" r:id="rId14"/>
    <p:sldId id="289" r:id="rId15"/>
    <p:sldId id="290" r:id="rId16"/>
    <p:sldId id="291" r:id="rId17"/>
    <p:sldId id="292" r:id="rId18"/>
    <p:sldId id="293" r:id="rId19"/>
    <p:sldId id="294" r:id="rId20"/>
    <p:sldId id="295" r:id="rId21"/>
    <p:sldId id="296" r:id="rId22"/>
    <p:sldId id="297" r:id="rId23"/>
    <p:sldId id="302" r:id="rId24"/>
    <p:sldId id="303" r:id="rId25"/>
    <p:sldId id="299" r:id="rId26"/>
    <p:sldId id="301" r:id="rId27"/>
    <p:sldId id="304" r:id="rId28"/>
    <p:sldId id="305" r:id="rId29"/>
  </p:sldIdLst>
  <p:sldSz cx="10693400" cy="756126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534600" y="1769040"/>
            <a:ext cx="9623520" cy="2091600"/>
          </a:xfrm>
          <a:prstGeom prst="rect">
            <a:avLst/>
          </a:prstGeom>
        </p:spPr>
        <p:txBody>
          <a:bodyPr lIns="0" tIns="0" rIns="0" bIns="0"/>
          <a:lstStyle/>
          <a:p>
            <a:endParaRPr/>
          </a:p>
        </p:txBody>
      </p:sp>
      <p:sp>
        <p:nvSpPr>
          <p:cNvPr id="26" name="PlaceHolder 3"/>
          <p:cNvSpPr>
            <a:spLocks noGrp="1"/>
          </p:cNvSpPr>
          <p:nvPr>
            <p:ph type="body"/>
          </p:nvPr>
        </p:nvSpPr>
        <p:spPr>
          <a:xfrm>
            <a:off x="534600" y="4059720"/>
            <a:ext cx="9623520" cy="20916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534600" y="1769040"/>
            <a:ext cx="4696200" cy="2091600"/>
          </a:xfrm>
          <a:prstGeom prst="rect">
            <a:avLst/>
          </a:prstGeom>
        </p:spPr>
        <p:txBody>
          <a:bodyPr lIns="0" tIns="0" rIns="0" bIns="0"/>
          <a:lstStyle/>
          <a:p>
            <a:endParaRPr/>
          </a:p>
        </p:txBody>
      </p:sp>
      <p:sp>
        <p:nvSpPr>
          <p:cNvPr id="29" name="PlaceHolder 3"/>
          <p:cNvSpPr>
            <a:spLocks noGrp="1"/>
          </p:cNvSpPr>
          <p:nvPr>
            <p:ph type="body"/>
          </p:nvPr>
        </p:nvSpPr>
        <p:spPr>
          <a:xfrm>
            <a:off x="5465880" y="1769040"/>
            <a:ext cx="4696200" cy="2091600"/>
          </a:xfrm>
          <a:prstGeom prst="rect">
            <a:avLst/>
          </a:prstGeom>
        </p:spPr>
        <p:txBody>
          <a:bodyPr lIns="0" tIns="0" rIns="0" bIns="0"/>
          <a:lstStyle/>
          <a:p>
            <a:endParaRPr/>
          </a:p>
        </p:txBody>
      </p:sp>
      <p:sp>
        <p:nvSpPr>
          <p:cNvPr id="30" name="PlaceHolder 4"/>
          <p:cNvSpPr>
            <a:spLocks noGrp="1"/>
          </p:cNvSpPr>
          <p:nvPr>
            <p:ph type="body"/>
          </p:nvPr>
        </p:nvSpPr>
        <p:spPr>
          <a:xfrm>
            <a:off x="5465880" y="4059720"/>
            <a:ext cx="4696200" cy="2091600"/>
          </a:xfrm>
          <a:prstGeom prst="rect">
            <a:avLst/>
          </a:prstGeom>
        </p:spPr>
        <p:txBody>
          <a:bodyPr lIns="0" tIns="0" rIns="0" bIns="0"/>
          <a:lstStyle/>
          <a:p>
            <a:endParaRPr/>
          </a:p>
        </p:txBody>
      </p:sp>
      <p:sp>
        <p:nvSpPr>
          <p:cNvPr id="31" name="PlaceHolder 5"/>
          <p:cNvSpPr>
            <a:spLocks noGrp="1"/>
          </p:cNvSpPr>
          <p:nvPr>
            <p:ph type="body"/>
          </p:nvPr>
        </p:nvSpPr>
        <p:spPr>
          <a:xfrm>
            <a:off x="534600" y="4059720"/>
            <a:ext cx="4696200" cy="20916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534600" y="1769040"/>
            <a:ext cx="9623520" cy="4385160"/>
          </a:xfrm>
          <a:prstGeom prst="rect">
            <a:avLst/>
          </a:prstGeom>
        </p:spPr>
        <p:txBody>
          <a:bodyPr lIns="0" tIns="0" rIns="0" bIns="0"/>
          <a:lstStyle/>
          <a:p>
            <a:endParaRPr/>
          </a:p>
        </p:txBody>
      </p:sp>
      <p:sp>
        <p:nvSpPr>
          <p:cNvPr id="34" name="PlaceHolder 3"/>
          <p:cNvSpPr>
            <a:spLocks noGrp="1"/>
          </p:cNvSpPr>
          <p:nvPr>
            <p:ph type="body"/>
          </p:nvPr>
        </p:nvSpPr>
        <p:spPr>
          <a:xfrm>
            <a:off x="534600" y="1769040"/>
            <a:ext cx="9623520" cy="4385160"/>
          </a:xfrm>
          <a:prstGeom prst="rect">
            <a:avLst/>
          </a:prstGeom>
        </p:spPr>
        <p:txBody>
          <a:bodyPr lIns="0" tIns="0" rIns="0" bIns="0"/>
          <a:lstStyle/>
          <a:p>
            <a:endParaRPr/>
          </a:p>
        </p:txBody>
      </p:sp>
      <p:pic>
        <p:nvPicPr>
          <p:cNvPr id="35" name="Image 34"/>
          <p:cNvPicPr/>
          <p:nvPr/>
        </p:nvPicPr>
        <p:blipFill>
          <a:blip r:embed="rId2"/>
          <a:stretch/>
        </p:blipFill>
        <p:spPr>
          <a:xfrm>
            <a:off x="2598120" y="1768680"/>
            <a:ext cx="5496120" cy="4385160"/>
          </a:xfrm>
          <a:prstGeom prst="rect">
            <a:avLst/>
          </a:prstGeom>
          <a:ln>
            <a:noFill/>
          </a:ln>
        </p:spPr>
      </p:pic>
      <p:pic>
        <p:nvPicPr>
          <p:cNvPr id="36" name="Image 35"/>
          <p:cNvPicPr/>
          <p:nvPr/>
        </p:nvPicPr>
        <p:blipFill>
          <a:blip r:embed="rId2"/>
          <a:stretch/>
        </p:blipFill>
        <p:spPr>
          <a:xfrm>
            <a:off x="2598120" y="1768680"/>
            <a:ext cx="5496120" cy="43851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534600" y="1769040"/>
            <a:ext cx="9623520" cy="438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6" name="PlaceHolder 2"/>
          <p:cNvSpPr>
            <a:spLocks noGrp="1"/>
          </p:cNvSpPr>
          <p:nvPr>
            <p:ph type="body"/>
          </p:nvPr>
        </p:nvSpPr>
        <p:spPr>
          <a:xfrm>
            <a:off x="534600" y="1769040"/>
            <a:ext cx="9623520" cy="43851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34600" y="1769040"/>
            <a:ext cx="4696200" cy="4385160"/>
          </a:xfrm>
          <a:prstGeom prst="rect">
            <a:avLst/>
          </a:prstGeom>
        </p:spPr>
        <p:txBody>
          <a:bodyPr lIns="0" tIns="0" rIns="0" bIns="0"/>
          <a:lstStyle/>
          <a:p>
            <a:endParaRPr/>
          </a:p>
        </p:txBody>
      </p:sp>
      <p:sp>
        <p:nvSpPr>
          <p:cNvPr id="9" name="PlaceHolder 3"/>
          <p:cNvSpPr>
            <a:spLocks noGrp="1"/>
          </p:cNvSpPr>
          <p:nvPr>
            <p:ph type="body"/>
          </p:nvPr>
        </p:nvSpPr>
        <p:spPr>
          <a:xfrm>
            <a:off x="5465880" y="1769040"/>
            <a:ext cx="4696200" cy="43851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34600" y="301680"/>
            <a:ext cx="9623520" cy="58518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534600" y="1769040"/>
            <a:ext cx="4696200" cy="2091600"/>
          </a:xfrm>
          <a:prstGeom prst="rect">
            <a:avLst/>
          </a:prstGeom>
        </p:spPr>
        <p:txBody>
          <a:bodyPr lIns="0" tIns="0" rIns="0" bIns="0"/>
          <a:lstStyle/>
          <a:p>
            <a:endParaRPr/>
          </a:p>
        </p:txBody>
      </p:sp>
      <p:sp>
        <p:nvSpPr>
          <p:cNvPr id="14" name="PlaceHolder 3"/>
          <p:cNvSpPr>
            <a:spLocks noGrp="1"/>
          </p:cNvSpPr>
          <p:nvPr>
            <p:ph type="body"/>
          </p:nvPr>
        </p:nvSpPr>
        <p:spPr>
          <a:xfrm>
            <a:off x="534600" y="4059720"/>
            <a:ext cx="4696200" cy="2091600"/>
          </a:xfrm>
          <a:prstGeom prst="rect">
            <a:avLst/>
          </a:prstGeom>
        </p:spPr>
        <p:txBody>
          <a:bodyPr lIns="0" tIns="0" rIns="0" bIns="0"/>
          <a:lstStyle/>
          <a:p>
            <a:endParaRPr/>
          </a:p>
        </p:txBody>
      </p:sp>
      <p:sp>
        <p:nvSpPr>
          <p:cNvPr id="15" name="PlaceHolder 4"/>
          <p:cNvSpPr>
            <a:spLocks noGrp="1"/>
          </p:cNvSpPr>
          <p:nvPr>
            <p:ph type="body"/>
          </p:nvPr>
        </p:nvSpPr>
        <p:spPr>
          <a:xfrm>
            <a:off x="5465880" y="1769040"/>
            <a:ext cx="4696200" cy="43851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534600" y="1769040"/>
            <a:ext cx="4696200" cy="4385160"/>
          </a:xfrm>
          <a:prstGeom prst="rect">
            <a:avLst/>
          </a:prstGeom>
        </p:spPr>
        <p:txBody>
          <a:bodyPr lIns="0" tIns="0" rIns="0" bIns="0"/>
          <a:lstStyle/>
          <a:p>
            <a:endParaRPr/>
          </a:p>
        </p:txBody>
      </p:sp>
      <p:sp>
        <p:nvSpPr>
          <p:cNvPr id="18" name="PlaceHolder 3"/>
          <p:cNvSpPr>
            <a:spLocks noGrp="1"/>
          </p:cNvSpPr>
          <p:nvPr>
            <p:ph type="body"/>
          </p:nvPr>
        </p:nvSpPr>
        <p:spPr>
          <a:xfrm>
            <a:off x="5465880" y="1769040"/>
            <a:ext cx="4696200" cy="2091600"/>
          </a:xfrm>
          <a:prstGeom prst="rect">
            <a:avLst/>
          </a:prstGeom>
        </p:spPr>
        <p:txBody>
          <a:bodyPr lIns="0" tIns="0" rIns="0" bIns="0"/>
          <a:lstStyle/>
          <a:p>
            <a:endParaRPr/>
          </a:p>
        </p:txBody>
      </p:sp>
      <p:sp>
        <p:nvSpPr>
          <p:cNvPr id="19" name="PlaceHolder 4"/>
          <p:cNvSpPr>
            <a:spLocks noGrp="1"/>
          </p:cNvSpPr>
          <p:nvPr>
            <p:ph type="body"/>
          </p:nvPr>
        </p:nvSpPr>
        <p:spPr>
          <a:xfrm>
            <a:off x="5465880" y="4059720"/>
            <a:ext cx="4696200" cy="20916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4600" y="301680"/>
            <a:ext cx="9623520" cy="126216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534600" y="1769040"/>
            <a:ext cx="4696200" cy="2091600"/>
          </a:xfrm>
          <a:prstGeom prst="rect">
            <a:avLst/>
          </a:prstGeom>
        </p:spPr>
        <p:txBody>
          <a:bodyPr lIns="0" tIns="0" rIns="0" bIns="0"/>
          <a:lstStyle/>
          <a:p>
            <a:endParaRPr/>
          </a:p>
        </p:txBody>
      </p:sp>
      <p:sp>
        <p:nvSpPr>
          <p:cNvPr id="22" name="PlaceHolder 3"/>
          <p:cNvSpPr>
            <a:spLocks noGrp="1"/>
          </p:cNvSpPr>
          <p:nvPr>
            <p:ph type="body"/>
          </p:nvPr>
        </p:nvSpPr>
        <p:spPr>
          <a:xfrm>
            <a:off x="5465880" y="1769040"/>
            <a:ext cx="4696200" cy="2091600"/>
          </a:xfrm>
          <a:prstGeom prst="rect">
            <a:avLst/>
          </a:prstGeom>
        </p:spPr>
        <p:txBody>
          <a:bodyPr lIns="0" tIns="0" rIns="0" bIns="0"/>
          <a:lstStyle/>
          <a:p>
            <a:endParaRPr/>
          </a:p>
        </p:txBody>
      </p:sp>
      <p:sp>
        <p:nvSpPr>
          <p:cNvPr id="23" name="PlaceHolder 4"/>
          <p:cNvSpPr>
            <a:spLocks noGrp="1"/>
          </p:cNvSpPr>
          <p:nvPr>
            <p:ph type="body"/>
          </p:nvPr>
        </p:nvSpPr>
        <p:spPr>
          <a:xfrm>
            <a:off x="534600" y="4059720"/>
            <a:ext cx="9623520" cy="20916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7864560" y="6805080"/>
            <a:ext cx="2603520" cy="455400"/>
          </a:xfrm>
          <a:prstGeom prst="rect">
            <a:avLst/>
          </a:prstGeom>
          <a:ln>
            <a:noFill/>
          </a:ln>
        </p:spPr>
      </p:pic>
      <p:sp>
        <p:nvSpPr>
          <p:cNvPr id="4" name="PlaceHolder 1"/>
          <p:cNvSpPr>
            <a:spLocks noGrp="1"/>
          </p:cNvSpPr>
          <p:nvPr>
            <p:ph type="title"/>
          </p:nvPr>
        </p:nvSpPr>
        <p:spPr>
          <a:xfrm>
            <a:off x="534600" y="301680"/>
            <a:ext cx="9623520" cy="1262160"/>
          </a:xfrm>
          <a:prstGeom prst="rect">
            <a:avLst/>
          </a:prstGeom>
        </p:spPr>
        <p:txBody>
          <a:bodyPr lIns="0" tIns="0" rIns="0" bIns="0" anchor="ctr"/>
          <a:lstStyle/>
          <a:p>
            <a:pPr algn="ctr"/>
            <a:r>
              <a:rPr lang="fr-BE" sz="4400" spc="-1">
                <a:latin typeface="Arial"/>
              </a:rPr>
              <a:t>Cliquez pour éditer le format du texte-titre</a:t>
            </a:r>
            <a:endParaRPr/>
          </a:p>
        </p:txBody>
      </p:sp>
      <p:sp>
        <p:nvSpPr>
          <p:cNvPr id="2" name="PlaceHolder 2"/>
          <p:cNvSpPr>
            <a:spLocks noGrp="1"/>
          </p:cNvSpPr>
          <p:nvPr>
            <p:ph type="body"/>
          </p:nvPr>
        </p:nvSpPr>
        <p:spPr>
          <a:xfrm>
            <a:off x="534600" y="1769040"/>
            <a:ext cx="9623520" cy="4385160"/>
          </a:xfrm>
          <a:prstGeom prst="rect">
            <a:avLst/>
          </a:prstGeom>
        </p:spPr>
        <p:txBody>
          <a:bodyPr lIns="0" tIns="0" rIns="0" bIns="0"/>
          <a:lstStyle/>
          <a:p>
            <a:pPr marL="432000" indent="-324000">
              <a:buClr>
                <a:srgbClr val="FFFFFF"/>
              </a:buClr>
              <a:buSzPct val="45000"/>
              <a:buFont typeface="StarSymbol"/>
              <a:buChar char=""/>
            </a:pPr>
            <a:r>
              <a:rPr lang="fr-BE" sz="3200" spc="-1">
                <a:latin typeface="Arial"/>
              </a:rPr>
              <a:t>Cliquez pour éditer le format du plan de texte</a:t>
            </a:r>
            <a:endParaRPr/>
          </a:p>
          <a:p>
            <a:pPr marL="864000" lvl="1" indent="-324000">
              <a:buClr>
                <a:srgbClr val="FFFFFF"/>
              </a:buClr>
              <a:buSzPct val="75000"/>
              <a:buFont typeface="StarSymbol"/>
              <a:buChar char=""/>
            </a:pPr>
            <a:r>
              <a:rPr lang="fr-BE" sz="2800" spc="-1">
                <a:latin typeface="Arial"/>
              </a:rPr>
              <a:t>Second niveau de plan</a:t>
            </a:r>
            <a:endParaRPr/>
          </a:p>
          <a:p>
            <a:pPr marL="1296000" lvl="2" indent="-288000">
              <a:buClr>
                <a:srgbClr val="FFFFFF"/>
              </a:buClr>
              <a:buSzPct val="45000"/>
              <a:buFont typeface="StarSymbol"/>
              <a:buChar char=""/>
            </a:pPr>
            <a:r>
              <a:rPr lang="fr-BE" sz="2400" spc="-1">
                <a:latin typeface="Arial"/>
              </a:rPr>
              <a:t>Troisième niveau de plan</a:t>
            </a:r>
            <a:endParaRPr/>
          </a:p>
          <a:p>
            <a:pPr marL="1728000" lvl="3" indent="-216000">
              <a:buClr>
                <a:srgbClr val="FFFFFF"/>
              </a:buClr>
              <a:buSzPct val="75000"/>
              <a:buFont typeface="StarSymbol"/>
              <a:buChar char=""/>
            </a:pPr>
            <a:r>
              <a:rPr lang="fr-BE" sz="2000" spc="-1">
                <a:latin typeface="Arial"/>
              </a:rPr>
              <a:t>Quatrième niveau de plan</a:t>
            </a:r>
            <a:endParaRPr/>
          </a:p>
          <a:p>
            <a:pPr marL="2160000" lvl="4" indent="-216000">
              <a:buClr>
                <a:srgbClr val="FFFFFF"/>
              </a:buClr>
              <a:buSzPct val="45000"/>
              <a:buFont typeface="StarSymbol"/>
              <a:buChar char=""/>
            </a:pPr>
            <a:r>
              <a:rPr lang="fr-BE" sz="2000" spc="-1">
                <a:latin typeface="Arial"/>
              </a:rPr>
              <a:t>Cinquième niveau de plan</a:t>
            </a:r>
            <a:endParaRPr/>
          </a:p>
          <a:p>
            <a:pPr marL="2592000" lvl="5" indent="-216000">
              <a:buClr>
                <a:srgbClr val="FFFFFF"/>
              </a:buClr>
              <a:buSzPct val="45000"/>
              <a:buFont typeface="StarSymbol"/>
              <a:buChar char=""/>
            </a:pPr>
            <a:r>
              <a:rPr lang="fr-BE" sz="2000" spc="-1">
                <a:latin typeface="Arial"/>
              </a:rPr>
              <a:t>Sixième niveau de plan</a:t>
            </a:r>
            <a:endParaRPr/>
          </a:p>
          <a:p>
            <a:pPr marL="3024000" lvl="6" indent="-216000">
              <a:buClr>
                <a:srgbClr val="FFFFFF"/>
              </a:buClr>
              <a:buSzPct val="45000"/>
              <a:buFont typeface="StarSymbol"/>
              <a:buChar char=""/>
            </a:pPr>
            <a:r>
              <a:rPr lang="fr-BE" sz="2000" spc="-1">
                <a:latin typeface="Arial"/>
              </a:rPr>
              <a:t>Septième niveau de plan</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872835" y="2827920"/>
            <a:ext cx="9088920" cy="1619640"/>
          </a:xfrm>
          <a:prstGeom prst="rect">
            <a:avLst/>
          </a:prstGeom>
          <a:noFill/>
          <a:ln w="9360">
            <a:noFill/>
          </a:ln>
        </p:spPr>
        <p:style>
          <a:lnRef idx="0">
            <a:scrgbClr r="0" g="0" b="0"/>
          </a:lnRef>
          <a:fillRef idx="0">
            <a:scrgbClr r="0" g="0" b="0"/>
          </a:fillRef>
          <a:effectRef idx="0">
            <a:scrgbClr r="0" g="0" b="0"/>
          </a:effectRef>
          <a:fontRef idx="minor"/>
        </p:style>
        <p:txBody>
          <a:bodyPr lIns="104400" tIns="52200" rIns="104400" bIns="52200"/>
          <a:lstStyle/>
          <a:p>
            <a:pPr algn="ctr">
              <a:lnSpc>
                <a:spcPct val="100000"/>
              </a:lnSpc>
            </a:pPr>
            <a:r>
              <a:rPr lang="fr-BE" sz="7200" b="1" spc="-1" dirty="0" smtClean="0">
                <a:solidFill>
                  <a:srgbClr val="174A9B"/>
                </a:solidFill>
                <a:uFill>
                  <a:solidFill>
                    <a:srgbClr val="FFFFFF"/>
                  </a:solidFill>
                </a:uFill>
                <a:latin typeface="Calibri"/>
              </a:rPr>
              <a:t>Projet de Base de Données </a:t>
            </a:r>
            <a:r>
              <a:rPr lang="fr-BE" sz="7200" b="1" spc="-1" dirty="0" err="1" smtClean="0">
                <a:solidFill>
                  <a:srgbClr val="174A9B"/>
                </a:solidFill>
                <a:uFill>
                  <a:solidFill>
                    <a:srgbClr val="FFFFFF"/>
                  </a:solidFill>
                </a:uFill>
                <a:latin typeface="Calibri"/>
              </a:rPr>
              <a:t>SqlServer</a:t>
            </a:r>
            <a:endParaRPr lang="fr-BE" sz="7200" b="1" spc="-1" dirty="0" smtClean="0">
              <a:solidFill>
                <a:srgbClr val="174A9B"/>
              </a:solidFill>
              <a:uFill>
                <a:solidFill>
                  <a:srgbClr val="FFFFFF"/>
                </a:solidFill>
              </a:uFill>
              <a:latin typeface="Calibri"/>
            </a:endParaRPr>
          </a:p>
        </p:txBody>
      </p:sp>
    </p:spTree>
  </p:cSld>
  <p:clrMapOvr>
    <a:masterClrMapping/>
  </p:clrMapOvr>
  <p:transition spd="slow">
    <p:push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des scripts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Comme pour les Tables, les scripts doivent avoir leur répertoire.</a:t>
            </a:r>
          </a:p>
          <a:p>
            <a:r>
              <a:rPr lang="fr-BE" sz="2400" dirty="0" smtClean="0"/>
              <a:t>Nous allons créer 2 scripts pour donner quelques données à nos tables. Afin d’afficher les scripts par ordre chronologique dans la solution, il est préférable </a:t>
            </a:r>
          </a:p>
          <a:p>
            <a:r>
              <a:rPr lang="fr-BE" sz="2400" dirty="0" smtClean="0"/>
              <a:t>d’indiquer la date dans le </a:t>
            </a:r>
          </a:p>
          <a:p>
            <a:r>
              <a:rPr lang="fr-BE" sz="2400" dirty="0" smtClean="0"/>
              <a:t>nom du script en plus de </a:t>
            </a:r>
          </a:p>
          <a:p>
            <a:r>
              <a:rPr lang="fr-BE" sz="2400" dirty="0" smtClean="0"/>
              <a:t>son utilité.</a:t>
            </a:r>
          </a:p>
          <a:p>
            <a:r>
              <a:rPr lang="fr-BE" sz="2400" dirty="0" smtClean="0"/>
              <a:t>Par exemple :</a:t>
            </a:r>
          </a:p>
          <a:p>
            <a:r>
              <a:rPr lang="fr-BE" sz="2200" dirty="0" smtClean="0"/>
              <a:t>2017-06-02_AddGenreDatas </a:t>
            </a:r>
          </a:p>
          <a:p>
            <a:r>
              <a:rPr lang="fr-BE" sz="2400" dirty="0"/>
              <a:t>d</a:t>
            </a:r>
            <a:r>
              <a:rPr lang="fr-BE" sz="2400" dirty="0" smtClean="0"/>
              <a:t>onne la date et l’utilité.</a:t>
            </a:r>
          </a:p>
          <a:p>
            <a:r>
              <a:rPr lang="fr-BE" sz="2400" dirty="0" smtClean="0"/>
              <a:t>Faites de même pour</a:t>
            </a:r>
          </a:p>
          <a:p>
            <a:r>
              <a:rPr lang="fr-BE" sz="2400" dirty="0" smtClean="0"/>
              <a:t>Personne.</a:t>
            </a:r>
          </a:p>
        </p:txBody>
      </p:sp>
      <p:pic>
        <p:nvPicPr>
          <p:cNvPr id="8" name="Image 7"/>
          <p:cNvPicPr>
            <a:picLocks noChangeAspect="1"/>
          </p:cNvPicPr>
          <p:nvPr/>
        </p:nvPicPr>
        <p:blipFill>
          <a:blip r:embed="rId2"/>
          <a:stretch>
            <a:fillRect/>
          </a:stretch>
        </p:blipFill>
        <p:spPr>
          <a:xfrm>
            <a:off x="4152900" y="2480082"/>
            <a:ext cx="6081420" cy="4235044"/>
          </a:xfrm>
          <a:prstGeom prst="rect">
            <a:avLst/>
          </a:prstGeom>
        </p:spPr>
      </p:pic>
    </p:spTree>
    <p:extLst>
      <p:ext uri="{BB962C8B-B14F-4D97-AF65-F5344CB8AC3E}">
        <p14:creationId xmlns:p14="http://schemas.microsoft.com/office/powerpoint/2010/main" val="24798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des scripts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Dans la fenêtre d’édition, insérez le script nécessaire afin de créer les valeurs souhaitées. Il s’agit de la partie LMD du projet SQL.</a:t>
            </a:r>
          </a:p>
          <a:p>
            <a:r>
              <a:rPr lang="fr-BE" sz="2400" dirty="0" smtClean="0"/>
              <a:t>Pour l’instant, le script peut être enregistré mais pas exécuté puisque ni la base de donnée ni les tables n’existent sur le serveur.</a:t>
            </a:r>
          </a:p>
          <a:p>
            <a:endParaRPr lang="fr-BE" sz="2400" dirty="0"/>
          </a:p>
          <a:p>
            <a:endParaRPr lang="fr-BE" sz="2400" dirty="0" smtClean="0"/>
          </a:p>
          <a:p>
            <a:endParaRPr lang="fr-BE" sz="2400" dirty="0"/>
          </a:p>
          <a:p>
            <a:endParaRPr lang="fr-BE" sz="2400" dirty="0" smtClean="0"/>
          </a:p>
          <a:p>
            <a:endParaRPr lang="fr-BE" sz="2400" dirty="0"/>
          </a:p>
          <a:p>
            <a:endParaRPr lang="fr-BE" sz="2400" dirty="0" smtClean="0"/>
          </a:p>
          <a:p>
            <a:r>
              <a:rPr lang="fr-BE" sz="2400" dirty="0" smtClean="0"/>
              <a:t>Pour la table Personne, nous allons voir une technique des plus agréable…</a:t>
            </a:r>
          </a:p>
        </p:txBody>
      </p:sp>
      <p:pic>
        <p:nvPicPr>
          <p:cNvPr id="4" name="Image 3"/>
          <p:cNvPicPr>
            <a:picLocks noChangeAspect="1"/>
          </p:cNvPicPr>
          <p:nvPr/>
        </p:nvPicPr>
        <p:blipFill>
          <a:blip r:embed="rId2"/>
          <a:stretch>
            <a:fillRect/>
          </a:stretch>
        </p:blipFill>
        <p:spPr>
          <a:xfrm>
            <a:off x="2898435" y="3172350"/>
            <a:ext cx="4895850" cy="1476375"/>
          </a:xfrm>
          <a:prstGeom prst="rect">
            <a:avLst/>
          </a:prstGeom>
        </p:spPr>
      </p:pic>
    </p:spTree>
    <p:extLst>
      <p:ext uri="{BB962C8B-B14F-4D97-AF65-F5344CB8AC3E}">
        <p14:creationId xmlns:p14="http://schemas.microsoft.com/office/powerpoint/2010/main" val="61792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des scripts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Pour créer de « vraies » fausses données, il existe un site Internet incontournable « </a:t>
            </a:r>
            <a:r>
              <a:rPr lang="fr-BE" sz="2400" dirty="0" err="1" smtClean="0"/>
              <a:t>Mockaroo</a:t>
            </a:r>
            <a:r>
              <a:rPr lang="fr-BE" sz="2400" dirty="0" smtClean="0"/>
              <a:t> ». Ce site possède plusieurs domaines pour nous faciliter la vie lors de tests. Il faut donner le vrai nom des colonnes ainsi que de la table et bien sûr, choisir le format SQL.</a:t>
            </a:r>
          </a:p>
        </p:txBody>
      </p:sp>
      <p:pic>
        <p:nvPicPr>
          <p:cNvPr id="5" name="Image 4"/>
          <p:cNvPicPr>
            <a:picLocks noChangeAspect="1"/>
          </p:cNvPicPr>
          <p:nvPr/>
        </p:nvPicPr>
        <p:blipFill>
          <a:blip r:embed="rId2"/>
          <a:stretch>
            <a:fillRect/>
          </a:stretch>
        </p:blipFill>
        <p:spPr>
          <a:xfrm>
            <a:off x="1628775" y="2849471"/>
            <a:ext cx="7427572" cy="3809935"/>
          </a:xfrm>
          <a:prstGeom prst="rect">
            <a:avLst/>
          </a:prstGeom>
        </p:spPr>
      </p:pic>
    </p:spTree>
    <p:extLst>
      <p:ext uri="{BB962C8B-B14F-4D97-AF65-F5344CB8AC3E}">
        <p14:creationId xmlns:p14="http://schemas.microsoft.com/office/powerpoint/2010/main" val="1944120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des scripts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Une centaine de personnes suffiront. Ne choisissez pas « </a:t>
            </a:r>
            <a:r>
              <a:rPr lang="fr-BE" sz="2400" dirty="0" err="1" smtClean="0"/>
              <a:t>download</a:t>
            </a:r>
            <a:r>
              <a:rPr lang="fr-BE" sz="2400" dirty="0" smtClean="0"/>
              <a:t> » ceci ne nous aidera pas. Choisissez « </a:t>
            </a:r>
            <a:r>
              <a:rPr lang="fr-BE" sz="2400" dirty="0" err="1" smtClean="0"/>
              <a:t>Preview</a:t>
            </a:r>
            <a:r>
              <a:rPr lang="fr-BE" sz="2400" dirty="0" smtClean="0"/>
              <a:t> » et copiez-collez le résultat dans l’éditeur de script pour la table Personne.</a:t>
            </a:r>
          </a:p>
        </p:txBody>
      </p:sp>
      <p:pic>
        <p:nvPicPr>
          <p:cNvPr id="6" name="Image 5"/>
          <p:cNvPicPr>
            <a:picLocks noChangeAspect="1"/>
          </p:cNvPicPr>
          <p:nvPr/>
        </p:nvPicPr>
        <p:blipFill>
          <a:blip r:embed="rId2"/>
          <a:stretch>
            <a:fillRect/>
          </a:stretch>
        </p:blipFill>
        <p:spPr>
          <a:xfrm>
            <a:off x="2859735" y="2628899"/>
            <a:ext cx="4980388" cy="4488617"/>
          </a:xfrm>
          <a:prstGeom prst="rect">
            <a:avLst/>
          </a:prstGeom>
        </p:spPr>
      </p:pic>
    </p:spTree>
    <p:extLst>
      <p:ext uri="{BB962C8B-B14F-4D97-AF65-F5344CB8AC3E}">
        <p14:creationId xmlns:p14="http://schemas.microsoft.com/office/powerpoint/2010/main" val="3389863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Vérification</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A ce stade, votre solution devrait ressembler à ceci. </a:t>
            </a:r>
          </a:p>
          <a:p>
            <a:r>
              <a:rPr lang="fr-BE" sz="2400" dirty="0" smtClean="0"/>
              <a:t>Lancez une compilation pour voir si tout va bien.</a:t>
            </a:r>
          </a:p>
        </p:txBody>
      </p:sp>
      <p:pic>
        <p:nvPicPr>
          <p:cNvPr id="5" name="Image 4"/>
          <p:cNvPicPr>
            <a:picLocks noChangeAspect="1"/>
          </p:cNvPicPr>
          <p:nvPr/>
        </p:nvPicPr>
        <p:blipFill>
          <a:blip r:embed="rId2"/>
          <a:stretch>
            <a:fillRect/>
          </a:stretch>
        </p:blipFill>
        <p:spPr>
          <a:xfrm>
            <a:off x="1207747" y="2208700"/>
            <a:ext cx="8277225" cy="4432538"/>
          </a:xfrm>
          <a:prstGeom prst="rect">
            <a:avLst/>
          </a:prstGeom>
        </p:spPr>
      </p:pic>
    </p:spTree>
    <p:extLst>
      <p:ext uri="{BB962C8B-B14F-4D97-AF65-F5344CB8AC3E}">
        <p14:creationId xmlns:p14="http://schemas.microsoft.com/office/powerpoint/2010/main" val="2483991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Publication</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Il est maintenant temps de créer la base de données et les tables sur le serveur SQL.</a:t>
            </a:r>
          </a:p>
          <a:p>
            <a:r>
              <a:rPr lang="fr-BE" sz="2400" dirty="0"/>
              <a:t>	</a:t>
            </a:r>
            <a:r>
              <a:rPr lang="fr-BE" sz="2400" dirty="0" smtClean="0"/>
              <a:t>			       Faites un clic droit sur le nom du projet </a:t>
            </a:r>
          </a:p>
          <a:p>
            <a:r>
              <a:rPr lang="fr-BE" sz="2400" dirty="0"/>
              <a:t>	</a:t>
            </a:r>
            <a:r>
              <a:rPr lang="fr-BE" sz="2400" dirty="0" smtClean="0"/>
              <a:t>			       et choisissez « Publier ».</a:t>
            </a:r>
          </a:p>
          <a:p>
            <a:endParaRPr lang="fr-BE" sz="2400" dirty="0"/>
          </a:p>
          <a:p>
            <a:endParaRPr lang="fr-BE" sz="2400" dirty="0" smtClean="0"/>
          </a:p>
          <a:p>
            <a:endParaRPr lang="fr-BE" sz="2400" dirty="0"/>
          </a:p>
          <a:p>
            <a:endParaRPr lang="fr-BE" sz="2400" dirty="0" smtClean="0"/>
          </a:p>
          <a:p>
            <a:r>
              <a:rPr lang="fr-BE" sz="2400" dirty="0" smtClean="0"/>
              <a:t>La fenêtre de publication</a:t>
            </a:r>
          </a:p>
          <a:p>
            <a:r>
              <a:rPr lang="fr-BE" sz="2400" dirty="0"/>
              <a:t>d</a:t>
            </a:r>
            <a:r>
              <a:rPr lang="fr-BE" sz="2400" dirty="0" smtClean="0"/>
              <a:t>es données apparaît mais</a:t>
            </a:r>
          </a:p>
          <a:p>
            <a:r>
              <a:rPr lang="fr-BE" sz="2400" dirty="0"/>
              <a:t>e</a:t>
            </a:r>
            <a:r>
              <a:rPr lang="fr-BE" sz="2400" dirty="0" smtClean="0"/>
              <a:t>lle est incomplète.</a:t>
            </a:r>
          </a:p>
          <a:p>
            <a:r>
              <a:rPr lang="fr-BE" sz="2400" dirty="0" smtClean="0"/>
              <a:t>Cliquez sur « Modifier ».</a:t>
            </a:r>
          </a:p>
          <a:p>
            <a:endParaRPr lang="fr-BE" sz="2400" dirty="0" smtClean="0"/>
          </a:p>
        </p:txBody>
      </p:sp>
      <p:pic>
        <p:nvPicPr>
          <p:cNvPr id="6" name="Image 5"/>
          <p:cNvPicPr>
            <a:picLocks noChangeAspect="1"/>
          </p:cNvPicPr>
          <p:nvPr/>
        </p:nvPicPr>
        <p:blipFill>
          <a:blip r:embed="rId2"/>
          <a:stretch>
            <a:fillRect/>
          </a:stretch>
        </p:blipFill>
        <p:spPr>
          <a:xfrm>
            <a:off x="639375" y="2224612"/>
            <a:ext cx="4056450" cy="1803601"/>
          </a:xfrm>
          <a:prstGeom prst="rect">
            <a:avLst/>
          </a:prstGeom>
        </p:spPr>
      </p:pic>
      <p:pic>
        <p:nvPicPr>
          <p:cNvPr id="4" name="Image 3"/>
          <p:cNvPicPr>
            <a:picLocks noChangeAspect="1"/>
          </p:cNvPicPr>
          <p:nvPr/>
        </p:nvPicPr>
        <p:blipFill>
          <a:blip r:embed="rId3"/>
          <a:stretch>
            <a:fillRect/>
          </a:stretch>
        </p:blipFill>
        <p:spPr>
          <a:xfrm>
            <a:off x="4463758" y="4028213"/>
            <a:ext cx="5694362" cy="2572357"/>
          </a:xfrm>
          <a:prstGeom prst="rect">
            <a:avLst/>
          </a:prstGeom>
        </p:spPr>
      </p:pic>
    </p:spTree>
    <p:extLst>
      <p:ext uri="{BB962C8B-B14F-4D97-AF65-F5344CB8AC3E}">
        <p14:creationId xmlns:p14="http://schemas.microsoft.com/office/powerpoint/2010/main" val="3067636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34600" y="1518457"/>
            <a:ext cx="4648200" cy="4886325"/>
          </a:xfrm>
          <a:prstGeom prst="rect">
            <a:avLst/>
          </a:prstGeom>
        </p:spPr>
      </p:pic>
      <p:sp>
        <p:nvSpPr>
          <p:cNvPr id="2" name="Titre 1"/>
          <p:cNvSpPr>
            <a:spLocks noGrp="1"/>
          </p:cNvSpPr>
          <p:nvPr>
            <p:ph type="title"/>
          </p:nvPr>
        </p:nvSpPr>
        <p:spPr>
          <a:xfrm>
            <a:off x="534600" y="301680"/>
            <a:ext cx="9623520" cy="78417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Publication</a:t>
            </a:r>
            <a:endParaRPr lang="fr-BE" sz="2800" dirty="0">
              <a:solidFill>
                <a:schemeClr val="accent6">
                  <a:lumMod val="50000"/>
                </a:schemeClr>
              </a:solidFill>
            </a:endParaRPr>
          </a:p>
        </p:txBody>
      </p:sp>
      <p:sp>
        <p:nvSpPr>
          <p:cNvPr id="9" name="Espace réservé du texte 8"/>
          <p:cNvSpPr>
            <a:spLocks noGrp="1"/>
          </p:cNvSpPr>
          <p:nvPr>
            <p:ph type="body"/>
          </p:nvPr>
        </p:nvSpPr>
        <p:spPr>
          <a:xfrm>
            <a:off x="5346361" y="3063930"/>
            <a:ext cx="4811760" cy="1262160"/>
          </a:xfrm>
        </p:spPr>
        <p:txBody>
          <a:bodyPr/>
          <a:lstStyle/>
          <a:p>
            <a:pPr marL="0" indent="0">
              <a:buNone/>
            </a:pPr>
            <a:r>
              <a:rPr lang="fr-BE" sz="2400" dirty="0" smtClean="0"/>
              <a:t>Dans l’onglet « Parcourir » choisissez votre serveur local.</a:t>
            </a:r>
          </a:p>
          <a:p>
            <a:pPr marL="0" indent="0">
              <a:buNone/>
            </a:pPr>
            <a:r>
              <a:rPr lang="fr-BE" sz="2400" dirty="0" smtClean="0"/>
              <a:t>Dans le bas du formulaire, donnez le nom de la base de données que vous souhaitez. L’idéal est le nom du projet ou un nom contenant le nom du projet.</a:t>
            </a:r>
          </a:p>
          <a:p>
            <a:pPr marL="0" indent="0">
              <a:buNone/>
            </a:pPr>
            <a:r>
              <a:rPr lang="fr-BE" sz="2400" dirty="0" smtClean="0"/>
              <a:t>Ne cliquez pas sur « Tester la connexion » car la base de données n’existe pas encore.</a:t>
            </a:r>
          </a:p>
          <a:p>
            <a:pPr marL="0" indent="0">
              <a:buNone/>
            </a:pPr>
            <a:r>
              <a:rPr lang="fr-BE" sz="2400" dirty="0" smtClean="0"/>
              <a:t>Cliquez sur « OK ».</a:t>
            </a:r>
            <a:endParaRPr lang="fr-BE" sz="2400" dirty="0"/>
          </a:p>
        </p:txBody>
      </p:sp>
    </p:spTree>
    <p:extLst>
      <p:ext uri="{BB962C8B-B14F-4D97-AF65-F5344CB8AC3E}">
        <p14:creationId xmlns:p14="http://schemas.microsoft.com/office/powerpoint/2010/main" val="3410625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Publication</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La fenêtre de publication doit maintenant ressembler à ceci.</a:t>
            </a:r>
          </a:p>
          <a:p>
            <a:r>
              <a:rPr lang="fr-BE" sz="2400" dirty="0" smtClean="0"/>
              <a:t>Si tous les paramètres sont corrects, faites « Publier ».</a:t>
            </a:r>
          </a:p>
          <a:p>
            <a:endParaRPr lang="fr-BE" sz="2400" dirty="0"/>
          </a:p>
          <a:p>
            <a:endParaRPr lang="fr-BE" sz="2400" dirty="0" smtClean="0"/>
          </a:p>
          <a:p>
            <a:endParaRPr lang="fr-BE" sz="2400" dirty="0"/>
          </a:p>
          <a:p>
            <a:endParaRPr lang="fr-BE" sz="2400" dirty="0" smtClean="0"/>
          </a:p>
          <a:p>
            <a:endParaRPr lang="fr-BE" sz="2400" dirty="0"/>
          </a:p>
          <a:p>
            <a:endParaRPr lang="fr-BE" sz="2400" dirty="0" smtClean="0"/>
          </a:p>
          <a:p>
            <a:endParaRPr lang="fr-BE" sz="2400" dirty="0"/>
          </a:p>
          <a:p>
            <a:endParaRPr lang="fr-BE" sz="2400" dirty="0" smtClean="0"/>
          </a:p>
          <a:p>
            <a:r>
              <a:rPr lang="fr-BE" sz="2400" dirty="0"/>
              <a:t>	</a:t>
            </a:r>
            <a:r>
              <a:rPr lang="fr-BE" sz="2400" dirty="0" smtClean="0"/>
              <a:t>				Après quelques instants, un rapport</a:t>
            </a:r>
          </a:p>
          <a:p>
            <a:r>
              <a:rPr lang="fr-BE" sz="2400" dirty="0"/>
              <a:t>	</a:t>
            </a:r>
            <a:r>
              <a:rPr lang="fr-BE" sz="2400" dirty="0" smtClean="0"/>
              <a:t>				des opérations s’inscrit en bas de </a:t>
            </a:r>
          </a:p>
          <a:p>
            <a:r>
              <a:rPr lang="fr-BE" sz="2400" dirty="0"/>
              <a:t>	</a:t>
            </a:r>
            <a:r>
              <a:rPr lang="fr-BE" sz="2400" dirty="0" smtClean="0"/>
              <a:t>				l’écran.</a:t>
            </a:r>
          </a:p>
        </p:txBody>
      </p:sp>
      <p:pic>
        <p:nvPicPr>
          <p:cNvPr id="7" name="Image 6"/>
          <p:cNvPicPr>
            <a:picLocks noChangeAspect="1"/>
          </p:cNvPicPr>
          <p:nvPr/>
        </p:nvPicPr>
        <p:blipFill>
          <a:blip r:embed="rId2"/>
          <a:stretch>
            <a:fillRect/>
          </a:stretch>
        </p:blipFill>
        <p:spPr>
          <a:xfrm>
            <a:off x="2606023" y="2190750"/>
            <a:ext cx="5480674" cy="2475825"/>
          </a:xfrm>
          <a:prstGeom prst="rect">
            <a:avLst/>
          </a:prstGeom>
        </p:spPr>
      </p:pic>
      <p:pic>
        <p:nvPicPr>
          <p:cNvPr id="8" name="Image 7"/>
          <p:cNvPicPr>
            <a:picLocks noChangeAspect="1"/>
          </p:cNvPicPr>
          <p:nvPr/>
        </p:nvPicPr>
        <p:blipFill>
          <a:blip r:embed="rId3"/>
          <a:stretch>
            <a:fillRect/>
          </a:stretch>
        </p:blipFill>
        <p:spPr>
          <a:xfrm>
            <a:off x="534600" y="4855553"/>
            <a:ext cx="4351725" cy="2042459"/>
          </a:xfrm>
          <a:prstGeom prst="rect">
            <a:avLst/>
          </a:prstGeom>
        </p:spPr>
      </p:pic>
    </p:spTree>
    <p:extLst>
      <p:ext uri="{BB962C8B-B14F-4D97-AF65-F5344CB8AC3E}">
        <p14:creationId xmlns:p14="http://schemas.microsoft.com/office/powerpoint/2010/main" val="104815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Publication</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Dans le répertoire « bin/</a:t>
            </a:r>
            <a:r>
              <a:rPr lang="fr-BE" sz="2400" dirty="0" err="1" smtClean="0"/>
              <a:t>Debug</a:t>
            </a:r>
            <a:r>
              <a:rPr lang="fr-BE" sz="2400" dirty="0" smtClean="0"/>
              <a:t> » du projet, vous trouverez un fichier texte de rapport « </a:t>
            </a:r>
            <a:r>
              <a:rPr lang="fr-BE" sz="2400" dirty="0" err="1" smtClean="0"/>
              <a:t>DeploymentReport</a:t>
            </a:r>
            <a:r>
              <a:rPr lang="fr-BE" sz="2400" dirty="0" smtClean="0"/>
              <a:t> » ainsi que le script qui a servi au déploiement « </a:t>
            </a:r>
            <a:r>
              <a:rPr lang="fr-BE" sz="2400" dirty="0" err="1" smtClean="0"/>
              <a:t>Projet.DB.publish</a:t>
            </a:r>
            <a:r>
              <a:rPr lang="fr-BE" sz="2400" dirty="0" smtClean="0"/>
              <a:t> ».</a:t>
            </a:r>
          </a:p>
          <a:p>
            <a:r>
              <a:rPr lang="fr-BE" sz="2400" dirty="0" smtClean="0"/>
              <a:t>Regardez par curiosité la composition de ce script.</a:t>
            </a:r>
          </a:p>
          <a:p>
            <a:endParaRPr lang="fr-BE" sz="2400" dirty="0"/>
          </a:p>
          <a:p>
            <a:r>
              <a:rPr lang="fr-BE" sz="2400" dirty="0" smtClean="0"/>
              <a:t>Vous trouverez aussi un fichier spécial nommé du nom du projet mais dont l’extension peu vous paraître étrange « </a:t>
            </a:r>
            <a:r>
              <a:rPr lang="fr-BE" sz="2400" dirty="0" err="1" smtClean="0"/>
              <a:t>dacpac</a:t>
            </a:r>
            <a:r>
              <a:rPr lang="fr-BE" sz="2400" dirty="0" smtClean="0"/>
              <a:t> ». </a:t>
            </a:r>
          </a:p>
          <a:p>
            <a:endParaRPr lang="fr-BE" sz="2400" dirty="0"/>
          </a:p>
          <a:p>
            <a:endParaRPr lang="fr-BE" sz="2400" dirty="0" smtClean="0"/>
          </a:p>
          <a:p>
            <a:endParaRPr lang="fr-BE" sz="2400" dirty="0"/>
          </a:p>
          <a:p>
            <a:endParaRPr lang="fr-BE" sz="2400" dirty="0" smtClean="0"/>
          </a:p>
          <a:p>
            <a:endParaRPr lang="fr-BE" sz="2400" dirty="0"/>
          </a:p>
          <a:p>
            <a:r>
              <a:rPr lang="fr-BE" sz="2400" dirty="0" smtClean="0"/>
              <a:t>La compilation d’un projet SQL ne génère pas d’exécutable mais un fichier qui peut être déployé manuellement dans SQL Server en tant que « Data-</a:t>
            </a:r>
            <a:r>
              <a:rPr lang="fr-BE" sz="2400" dirty="0" err="1" smtClean="0"/>
              <a:t>tier</a:t>
            </a:r>
            <a:r>
              <a:rPr lang="fr-BE" sz="2400" dirty="0" smtClean="0"/>
              <a:t> Application ». Ce qui donnera le même résultat.</a:t>
            </a:r>
          </a:p>
        </p:txBody>
      </p:sp>
      <p:pic>
        <p:nvPicPr>
          <p:cNvPr id="5" name="Image 4"/>
          <p:cNvPicPr>
            <a:picLocks noChangeAspect="1"/>
          </p:cNvPicPr>
          <p:nvPr/>
        </p:nvPicPr>
        <p:blipFill>
          <a:blip r:embed="rId2"/>
          <a:stretch>
            <a:fillRect/>
          </a:stretch>
        </p:blipFill>
        <p:spPr>
          <a:xfrm>
            <a:off x="3324225" y="3920303"/>
            <a:ext cx="4431960" cy="1503390"/>
          </a:xfrm>
          <a:prstGeom prst="rect">
            <a:avLst/>
          </a:prstGeom>
          <a:ln>
            <a:solidFill>
              <a:schemeClr val="tx1"/>
            </a:solidFill>
          </a:ln>
        </p:spPr>
      </p:pic>
    </p:spTree>
    <p:extLst>
      <p:ext uri="{BB962C8B-B14F-4D97-AF65-F5344CB8AC3E}">
        <p14:creationId xmlns:p14="http://schemas.microsoft.com/office/powerpoint/2010/main" val="2572605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Vérification de la publication</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Pour se connecter à une base de données depuis Visual Studio, on utilise « l’explorateur de serveurs » accessible depuis le menu « </a:t>
            </a:r>
            <a:r>
              <a:rPr lang="fr-BE" sz="2400" dirty="0" err="1" smtClean="0"/>
              <a:t>View</a:t>
            </a:r>
            <a:r>
              <a:rPr lang="fr-BE" sz="2400" dirty="0" smtClean="0"/>
              <a:t> ». Dans cet explorateur, cliquez dans la barre de menu sur « connexion à la base de données ».</a:t>
            </a:r>
          </a:p>
          <a:p>
            <a:r>
              <a:rPr lang="fr-BE" sz="2400" dirty="0" smtClean="0"/>
              <a:t>La première fois une fenêtre apparait afin de préciser le type de serveur. Choisissez « Microsoft SQL Server » et cliquez sur « continuer ».</a:t>
            </a:r>
          </a:p>
        </p:txBody>
      </p:sp>
      <p:pic>
        <p:nvPicPr>
          <p:cNvPr id="4" name="Image 3"/>
          <p:cNvPicPr>
            <a:picLocks noChangeAspect="1"/>
          </p:cNvPicPr>
          <p:nvPr/>
        </p:nvPicPr>
        <p:blipFill>
          <a:blip r:embed="rId2"/>
          <a:stretch>
            <a:fillRect/>
          </a:stretch>
        </p:blipFill>
        <p:spPr>
          <a:xfrm>
            <a:off x="2819400" y="3597710"/>
            <a:ext cx="5041560" cy="3012640"/>
          </a:xfrm>
          <a:prstGeom prst="rect">
            <a:avLst/>
          </a:prstGeom>
        </p:spPr>
      </p:pic>
    </p:spTree>
    <p:extLst>
      <p:ext uri="{BB962C8B-B14F-4D97-AF65-F5344CB8AC3E}">
        <p14:creationId xmlns:p14="http://schemas.microsoft.com/office/powerpoint/2010/main" val="3333329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Présentation</a:t>
            </a:r>
            <a:r>
              <a:rPr lang="fr-BE" sz="3600" dirty="0" smtClean="0"/>
              <a:t/>
            </a:r>
            <a:br>
              <a:rPr lang="fr-BE" sz="3600" dirty="0" smtClean="0"/>
            </a:br>
            <a:r>
              <a:rPr lang="fr-BE" sz="2800" dirty="0" smtClean="0">
                <a:solidFill>
                  <a:schemeClr val="accent6">
                    <a:lumMod val="50000"/>
                  </a:schemeClr>
                </a:solidFill>
              </a:rPr>
              <a:t>Qu’est-ce qu’un projet </a:t>
            </a:r>
            <a:r>
              <a:rPr lang="fr-BE" sz="2800" dirty="0" err="1" smtClean="0">
                <a:solidFill>
                  <a:schemeClr val="accent6">
                    <a:lumMod val="50000"/>
                  </a:schemeClr>
                </a:solidFill>
              </a:rPr>
              <a:t>Sql</a:t>
            </a:r>
            <a:r>
              <a:rPr lang="fr-BE" sz="2800" dirty="0" smtClean="0">
                <a:solidFill>
                  <a:schemeClr val="accent6">
                    <a:lumMod val="50000"/>
                  </a:schemeClr>
                </a:solidFill>
              </a:rPr>
              <a:t> Server</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pPr marL="0" indent="0">
              <a:buNone/>
            </a:pPr>
            <a:endParaRPr lang="fr-BE" sz="2400" dirty="0" smtClean="0"/>
          </a:p>
          <a:p>
            <a:pPr marL="0" indent="0">
              <a:buNone/>
            </a:pPr>
            <a:r>
              <a:rPr lang="fr-BE" sz="2400" dirty="0" smtClean="0"/>
              <a:t>SQL </a:t>
            </a:r>
            <a:r>
              <a:rPr lang="fr-BE" sz="2400" dirty="0"/>
              <a:t>Server </a:t>
            </a:r>
            <a:r>
              <a:rPr lang="fr-BE" sz="2400" dirty="0" err="1"/>
              <a:t>Database</a:t>
            </a:r>
            <a:r>
              <a:rPr lang="fr-BE" sz="2400" dirty="0"/>
              <a:t> est un type de projet Visual Studio, disponible à partir de la version 2010 de </a:t>
            </a:r>
            <a:r>
              <a:rPr lang="fr-BE" sz="2400" dirty="0" smtClean="0"/>
              <a:t>l'IDE. </a:t>
            </a:r>
          </a:p>
          <a:p>
            <a:pPr marL="0" indent="0">
              <a:buNone/>
            </a:pPr>
            <a:r>
              <a:rPr lang="fr-BE" sz="2400" dirty="0" smtClean="0"/>
              <a:t>Il </a:t>
            </a:r>
            <a:r>
              <a:rPr lang="fr-BE" sz="2400" dirty="0"/>
              <a:t>repose sur l'outillage SQL Server Data Tools (fourni par défaut à partir de Visual Studio 2013</a:t>
            </a:r>
            <a:r>
              <a:rPr lang="fr-BE" sz="2400" dirty="0" smtClean="0"/>
              <a:t>).</a:t>
            </a:r>
          </a:p>
          <a:p>
            <a:pPr marL="0" indent="0">
              <a:buNone/>
            </a:pPr>
            <a:endParaRPr lang="fr-BE" sz="2400" dirty="0" smtClean="0"/>
          </a:p>
          <a:p>
            <a:pPr marL="0" indent="0">
              <a:buNone/>
            </a:pPr>
            <a:r>
              <a:rPr lang="fr-BE" sz="2400" dirty="0" smtClean="0"/>
              <a:t>Depuis Visual Studio 2017, il est accessible pour peu que l’on ait coché dans l’installeur les fonctionnalités DB.</a:t>
            </a:r>
          </a:p>
          <a:p>
            <a:pPr marL="0" indent="0">
              <a:buNone/>
            </a:pPr>
            <a:endParaRPr lang="fr-BE" dirty="0" smtClean="0"/>
          </a:p>
          <a:p>
            <a:pPr marL="0" indent="0">
              <a:buNone/>
            </a:pPr>
            <a:endParaRPr lang="fr-BE" dirty="0" smtClean="0"/>
          </a:p>
          <a:p>
            <a:pPr marL="0" indent="0">
              <a:buNone/>
            </a:pPr>
            <a:endParaRPr lang="fr-BE" dirty="0"/>
          </a:p>
        </p:txBody>
      </p:sp>
      <p:pic>
        <p:nvPicPr>
          <p:cNvPr id="5" name="Image 4"/>
          <p:cNvPicPr>
            <a:picLocks noChangeAspect="1"/>
          </p:cNvPicPr>
          <p:nvPr/>
        </p:nvPicPr>
        <p:blipFill>
          <a:blip r:embed="rId2"/>
          <a:stretch>
            <a:fillRect/>
          </a:stretch>
        </p:blipFill>
        <p:spPr>
          <a:xfrm>
            <a:off x="2300561" y="3932287"/>
            <a:ext cx="6091597" cy="2706638"/>
          </a:xfrm>
          <a:prstGeom prst="rect">
            <a:avLst/>
          </a:prstGeom>
        </p:spPr>
      </p:pic>
    </p:spTree>
    <p:extLst>
      <p:ext uri="{BB962C8B-B14F-4D97-AF65-F5344CB8AC3E}">
        <p14:creationId xmlns:p14="http://schemas.microsoft.com/office/powerpoint/2010/main" val="384208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34600" y="1563840"/>
            <a:ext cx="4265471" cy="5156993"/>
          </a:xfrm>
          <a:prstGeom prst="rect">
            <a:avLst/>
          </a:prstGeom>
        </p:spPr>
      </p:pic>
      <p:sp>
        <p:nvSpPr>
          <p:cNvPr id="2" name="Titre 1"/>
          <p:cNvSpPr>
            <a:spLocks noGrp="1"/>
          </p:cNvSpPr>
          <p:nvPr>
            <p:ph type="title"/>
          </p:nvPr>
        </p:nvSpPr>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Vérification de la publication</a:t>
            </a:r>
            <a:endParaRPr lang="fr-BE" sz="2800" dirty="0">
              <a:solidFill>
                <a:schemeClr val="accent6">
                  <a:lumMod val="50000"/>
                </a:schemeClr>
              </a:solidFill>
            </a:endParaRPr>
          </a:p>
        </p:txBody>
      </p:sp>
      <p:sp>
        <p:nvSpPr>
          <p:cNvPr id="6" name="Espace réservé du texte 5"/>
          <p:cNvSpPr>
            <a:spLocks noGrp="1"/>
          </p:cNvSpPr>
          <p:nvPr>
            <p:ph type="body"/>
          </p:nvPr>
        </p:nvSpPr>
        <p:spPr>
          <a:xfrm>
            <a:off x="5229225" y="1769040"/>
            <a:ext cx="4932855" cy="4385160"/>
          </a:xfrm>
        </p:spPr>
        <p:txBody>
          <a:bodyPr anchor="t"/>
          <a:lstStyle/>
          <a:p>
            <a:pPr marL="0" indent="0">
              <a:buNone/>
            </a:pPr>
            <a:r>
              <a:rPr lang="fr-BE" sz="2400" dirty="0" smtClean="0"/>
              <a:t>L’ajout de connexion demande un nom de serveur exact. Ne cliquez pas sur « actualiser ». Cela prend longtemps et au final n’aide pas.</a:t>
            </a:r>
          </a:p>
          <a:p>
            <a:pPr marL="0" indent="0">
              <a:buNone/>
            </a:pPr>
            <a:endParaRPr lang="fr-BE" sz="2400" dirty="0" smtClean="0"/>
          </a:p>
          <a:p>
            <a:pPr marL="0" indent="0">
              <a:buNone/>
            </a:pPr>
            <a:r>
              <a:rPr lang="fr-BE" sz="2400" dirty="0" smtClean="0"/>
              <a:t>Dans le bas de cet écran, indiquez le nom de la base de données.</a:t>
            </a:r>
          </a:p>
          <a:p>
            <a:pPr marL="0" indent="0">
              <a:buNone/>
            </a:pPr>
            <a:endParaRPr lang="fr-BE" sz="2400" dirty="0"/>
          </a:p>
          <a:p>
            <a:pPr marL="0" indent="0">
              <a:buNone/>
            </a:pPr>
            <a:r>
              <a:rPr lang="fr-BE" sz="2400" dirty="0" smtClean="0"/>
              <a:t>Cette fois, comme la base de données existe, vous pouvez tester la connexion avant de faire « OK ».</a:t>
            </a:r>
            <a:endParaRPr lang="fr-BE" sz="2400" dirty="0"/>
          </a:p>
        </p:txBody>
      </p:sp>
    </p:spTree>
    <p:extLst>
      <p:ext uri="{BB962C8B-B14F-4D97-AF65-F5344CB8AC3E}">
        <p14:creationId xmlns:p14="http://schemas.microsoft.com/office/powerpoint/2010/main" val="1692985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Vérification de la publication</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400" dirty="0" smtClean="0"/>
          </a:p>
          <a:p>
            <a:r>
              <a:rPr lang="fr-BE" sz="2400" dirty="0" smtClean="0"/>
              <a:t>Enfin, dans l’arbre des connexions de l’explorateur de serveurs, vous pourrez voir votre base de données et son schéma. Etendez le nœud des tables et faites un clic droit sur l’une des tables pour voir sa structure. </a:t>
            </a:r>
          </a:p>
          <a:p>
            <a:r>
              <a:rPr lang="fr-BE" sz="2400" dirty="0" smtClean="0"/>
              <a:t>Si vous voyez tout cela alors c’est signe que tout va bien.</a:t>
            </a:r>
          </a:p>
          <a:p>
            <a:r>
              <a:rPr lang="fr-BE" sz="2400" dirty="0" smtClean="0"/>
              <a:t>Notez que vous pouvez introduire de nouvelles données via cet outils, mais nous avons un autre moyen puisque nous avons 2 scripts à exécuter.</a:t>
            </a:r>
          </a:p>
        </p:txBody>
      </p:sp>
      <p:pic>
        <p:nvPicPr>
          <p:cNvPr id="5" name="Image 4"/>
          <p:cNvPicPr>
            <a:picLocks noChangeAspect="1"/>
          </p:cNvPicPr>
          <p:nvPr/>
        </p:nvPicPr>
        <p:blipFill>
          <a:blip r:embed="rId2"/>
          <a:stretch>
            <a:fillRect/>
          </a:stretch>
        </p:blipFill>
        <p:spPr>
          <a:xfrm>
            <a:off x="2184060" y="4095750"/>
            <a:ext cx="6324600" cy="2514600"/>
          </a:xfrm>
          <a:prstGeom prst="rect">
            <a:avLst/>
          </a:prstGeom>
        </p:spPr>
      </p:pic>
    </p:spTree>
    <p:extLst>
      <p:ext uri="{BB962C8B-B14F-4D97-AF65-F5344CB8AC3E}">
        <p14:creationId xmlns:p14="http://schemas.microsoft.com/office/powerpoint/2010/main" val="609057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Exécution des scripts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Pour exécuter les scripts, commencez par la cible de la clé étrangère (Genre) pour ne pas avoir d’erreurs. Ensuite, insérez les personnes</a:t>
            </a:r>
            <a:r>
              <a:rPr lang="fr-BE" sz="2400" dirty="0" smtClean="0"/>
              <a:t>.</a:t>
            </a:r>
          </a:p>
          <a:p>
            <a:r>
              <a:rPr lang="fr-BE" sz="2400" dirty="0" smtClean="0"/>
              <a:t>Le script demande une connexion pour pouvoir être exécuté.</a:t>
            </a:r>
          </a:p>
          <a:p>
            <a:r>
              <a:rPr lang="fr-BE" sz="2400" dirty="0" smtClean="0"/>
              <a:t>Cliquez sur le bouton « connexion » de la barre d’outils.</a:t>
            </a:r>
          </a:p>
          <a:p>
            <a:endParaRPr lang="fr-BE" sz="2400" dirty="0"/>
          </a:p>
          <a:p>
            <a:r>
              <a:rPr lang="fr-BE" sz="2400" dirty="0" smtClean="0"/>
              <a:t>Si le connexion n’est pas la bonne, cliquez sur « modifier la connexion » et renseignez la bonne base de données.</a:t>
            </a:r>
          </a:p>
          <a:p>
            <a:endParaRPr lang="fr-BE" sz="2400" dirty="0"/>
          </a:p>
          <a:p>
            <a:endParaRPr lang="fr-BE" sz="2400" dirty="0" smtClean="0"/>
          </a:p>
          <a:p>
            <a:endParaRPr lang="fr-BE" sz="2400" dirty="0"/>
          </a:p>
          <a:p>
            <a:endParaRPr lang="fr-BE" sz="2400" dirty="0" smtClean="0"/>
          </a:p>
          <a:p>
            <a:r>
              <a:rPr lang="fr-BE" sz="2400" dirty="0" smtClean="0"/>
              <a:t>Enfin, vous pouvez exécuter le script.</a:t>
            </a:r>
            <a:endParaRPr lang="fr-BE" sz="2400" dirty="0" smtClean="0"/>
          </a:p>
          <a:p>
            <a:endParaRPr lang="fr-BE" sz="2400" dirty="0" smtClean="0"/>
          </a:p>
        </p:txBody>
      </p:sp>
      <p:pic>
        <p:nvPicPr>
          <p:cNvPr id="4" name="Image 3"/>
          <p:cNvPicPr>
            <a:picLocks noChangeAspect="1"/>
          </p:cNvPicPr>
          <p:nvPr/>
        </p:nvPicPr>
        <p:blipFill>
          <a:blip r:embed="rId2"/>
          <a:stretch>
            <a:fillRect/>
          </a:stretch>
        </p:blipFill>
        <p:spPr>
          <a:xfrm>
            <a:off x="534597" y="4081064"/>
            <a:ext cx="3705225" cy="781050"/>
          </a:xfrm>
          <a:prstGeom prst="rect">
            <a:avLst/>
          </a:prstGeom>
        </p:spPr>
      </p:pic>
      <p:pic>
        <p:nvPicPr>
          <p:cNvPr id="7" name="Image 6"/>
          <p:cNvPicPr>
            <a:picLocks noChangeAspect="1"/>
          </p:cNvPicPr>
          <p:nvPr/>
        </p:nvPicPr>
        <p:blipFill>
          <a:blip r:embed="rId3"/>
          <a:stretch>
            <a:fillRect/>
          </a:stretch>
        </p:blipFill>
        <p:spPr>
          <a:xfrm>
            <a:off x="4770437" y="4069949"/>
            <a:ext cx="3686175" cy="790575"/>
          </a:xfrm>
          <a:prstGeom prst="rect">
            <a:avLst/>
          </a:prstGeom>
        </p:spPr>
      </p:pic>
      <p:pic>
        <p:nvPicPr>
          <p:cNvPr id="8" name="Image 7"/>
          <p:cNvPicPr>
            <a:picLocks noChangeAspect="1"/>
          </p:cNvPicPr>
          <p:nvPr/>
        </p:nvPicPr>
        <p:blipFill>
          <a:blip r:embed="rId4"/>
          <a:stretch>
            <a:fillRect/>
          </a:stretch>
        </p:blipFill>
        <p:spPr>
          <a:xfrm>
            <a:off x="3493747" y="5667711"/>
            <a:ext cx="3705225" cy="809625"/>
          </a:xfrm>
          <a:prstGeom prst="rect">
            <a:avLst/>
          </a:prstGeom>
        </p:spPr>
      </p:pic>
    </p:spTree>
    <p:extLst>
      <p:ext uri="{BB962C8B-B14F-4D97-AF65-F5344CB8AC3E}">
        <p14:creationId xmlns:p14="http://schemas.microsoft.com/office/powerpoint/2010/main" val="1118517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a:solidFill>
                  <a:schemeClr val="accent6">
                    <a:lumMod val="50000"/>
                  </a:schemeClr>
                </a:solidFill>
              </a:rPr>
              <a:t>Les comparaisons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Une des fonctionnalités phares d’un projet SQL Serveur est la comparaison de schémas. Ce la signifie que lorsque le projet évolue (par exemple nous allons rajouter une date de naissance à une personne) nous aurons un outil à disposition pour comparer ce qui existe dans le code avec ce qui existe en base de données.</a:t>
            </a:r>
          </a:p>
          <a:p>
            <a:endParaRPr lang="fr-BE" sz="2400" dirty="0"/>
          </a:p>
          <a:p>
            <a:r>
              <a:rPr lang="fr-BE" sz="2400" dirty="0" smtClean="0"/>
              <a:t>Ouvrez la définition de la table Personne et ajoutez une colonne « </a:t>
            </a:r>
            <a:r>
              <a:rPr lang="fr-BE" sz="2400" dirty="0" err="1" smtClean="0"/>
              <a:t>DateDeNaissance</a:t>
            </a:r>
            <a:r>
              <a:rPr lang="fr-BE" sz="2400" dirty="0" smtClean="0"/>
              <a:t> » de type </a:t>
            </a:r>
            <a:r>
              <a:rPr lang="fr-BE" sz="2400" dirty="0" err="1" smtClean="0"/>
              <a:t>Datetime</a:t>
            </a:r>
            <a:r>
              <a:rPr lang="fr-BE" sz="2400" dirty="0" smtClean="0"/>
              <a:t>. Puis faites un clic droit sur le nom du projet et choisissez « Comparaison de schémas ».</a:t>
            </a:r>
            <a:endParaRPr lang="fr-BE" sz="2400" dirty="0" smtClean="0"/>
          </a:p>
        </p:txBody>
      </p:sp>
      <p:pic>
        <p:nvPicPr>
          <p:cNvPr id="9" name="Image 8"/>
          <p:cNvPicPr>
            <a:picLocks noChangeAspect="1"/>
          </p:cNvPicPr>
          <p:nvPr/>
        </p:nvPicPr>
        <p:blipFill>
          <a:blip r:embed="rId2"/>
          <a:stretch>
            <a:fillRect/>
          </a:stretch>
        </p:blipFill>
        <p:spPr>
          <a:xfrm>
            <a:off x="2407897" y="4753425"/>
            <a:ext cx="5876925" cy="1495425"/>
          </a:xfrm>
          <a:prstGeom prst="rect">
            <a:avLst/>
          </a:prstGeom>
        </p:spPr>
      </p:pic>
    </p:spTree>
    <p:extLst>
      <p:ext uri="{BB962C8B-B14F-4D97-AF65-F5344CB8AC3E}">
        <p14:creationId xmlns:p14="http://schemas.microsoft.com/office/powerpoint/2010/main" val="3385802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a:solidFill>
                  <a:schemeClr val="accent6">
                    <a:lumMod val="50000"/>
                  </a:schemeClr>
                </a:solidFill>
              </a:rPr>
              <a:t>Les comparaisons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Une fenêtre de sélection de connexion apparaît.</a:t>
            </a:r>
          </a:p>
          <a:p>
            <a:r>
              <a:rPr lang="fr-BE" sz="2400" dirty="0" smtClean="0"/>
              <a:t>Cliquez sur « sélectionner la connexion » pour faire apparaître la fenêtre de connexion.  Normalement, la première ligne de l’onglet « historique » correspond à notre base de données. Si ce n’est pas le cas, refaites le procédure afin de la sélectionner. Quand cela est fait, revenez à cet écran et faites « OK ».</a:t>
            </a:r>
            <a:endParaRPr lang="fr-BE" sz="2400" dirty="0" smtClean="0"/>
          </a:p>
        </p:txBody>
      </p:sp>
      <p:pic>
        <p:nvPicPr>
          <p:cNvPr id="5" name="Image 4"/>
          <p:cNvPicPr>
            <a:picLocks noChangeAspect="1"/>
          </p:cNvPicPr>
          <p:nvPr/>
        </p:nvPicPr>
        <p:blipFill>
          <a:blip r:embed="rId2"/>
          <a:stretch>
            <a:fillRect/>
          </a:stretch>
        </p:blipFill>
        <p:spPr>
          <a:xfrm>
            <a:off x="3717422" y="3552825"/>
            <a:ext cx="3257876" cy="3057525"/>
          </a:xfrm>
          <a:prstGeom prst="rect">
            <a:avLst/>
          </a:prstGeom>
        </p:spPr>
      </p:pic>
    </p:spTree>
    <p:extLst>
      <p:ext uri="{BB962C8B-B14F-4D97-AF65-F5344CB8AC3E}">
        <p14:creationId xmlns:p14="http://schemas.microsoft.com/office/powerpoint/2010/main" val="928749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a:solidFill>
                  <a:schemeClr val="accent6">
                    <a:lumMod val="50000"/>
                  </a:schemeClr>
                </a:solidFill>
              </a:rPr>
              <a:t>Les comparaisons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Pour pouvoir comparer 2 schémas, il faut savoir que notre code se place à gauche et la base de données à droite. Sélectionnez la base de données du côté droit puis cliquez sur « Comparer » en haut à gauche.</a:t>
            </a:r>
            <a:endParaRPr lang="fr-BE" sz="2400" dirty="0" smtClean="0"/>
          </a:p>
        </p:txBody>
      </p:sp>
      <p:pic>
        <p:nvPicPr>
          <p:cNvPr id="5" name="Image 4"/>
          <p:cNvPicPr>
            <a:picLocks noChangeAspect="1"/>
          </p:cNvPicPr>
          <p:nvPr/>
        </p:nvPicPr>
        <p:blipFill>
          <a:blip r:embed="rId2"/>
          <a:stretch>
            <a:fillRect/>
          </a:stretch>
        </p:blipFill>
        <p:spPr>
          <a:xfrm>
            <a:off x="1406355" y="2859971"/>
            <a:ext cx="7880010" cy="3750379"/>
          </a:xfrm>
          <a:prstGeom prst="rect">
            <a:avLst/>
          </a:prstGeom>
        </p:spPr>
      </p:pic>
    </p:spTree>
    <p:extLst>
      <p:ext uri="{BB962C8B-B14F-4D97-AF65-F5344CB8AC3E}">
        <p14:creationId xmlns:p14="http://schemas.microsoft.com/office/powerpoint/2010/main" val="595764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a:solidFill>
                  <a:schemeClr val="accent6">
                    <a:lumMod val="50000"/>
                  </a:schemeClr>
                </a:solidFill>
              </a:rPr>
              <a:t>Les comparaisons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Le résultat de la comparaison s’affiche dans la même fenêtre. </a:t>
            </a:r>
          </a:p>
          <a:p>
            <a:r>
              <a:rPr lang="fr-BE" sz="2400" dirty="0" smtClean="0"/>
              <a:t>Dans la colonne action, nous voyons que la différence est en fait un ajout d’une colonne qui existe dans la partie code mais pas en base.</a:t>
            </a:r>
          </a:p>
          <a:p>
            <a:r>
              <a:rPr lang="fr-BE" sz="2400" dirty="0" smtClean="0"/>
              <a:t>Dans la partie basse, nous voyons en surbrillance la différence.</a:t>
            </a:r>
          </a:p>
          <a:p>
            <a:r>
              <a:rPr lang="fr-BE" sz="2400" dirty="0" smtClean="0"/>
              <a:t>Cliquez sur « Mettre à jour » pour amorcer l’application des modifications.</a:t>
            </a:r>
            <a:endParaRPr lang="fr-BE" sz="2400" dirty="0" smtClean="0"/>
          </a:p>
        </p:txBody>
      </p:sp>
      <p:pic>
        <p:nvPicPr>
          <p:cNvPr id="4" name="Image 3"/>
          <p:cNvPicPr>
            <a:picLocks noChangeAspect="1"/>
          </p:cNvPicPr>
          <p:nvPr/>
        </p:nvPicPr>
        <p:blipFill>
          <a:blip r:embed="rId2"/>
          <a:stretch>
            <a:fillRect/>
          </a:stretch>
        </p:blipFill>
        <p:spPr>
          <a:xfrm>
            <a:off x="2428759" y="3209925"/>
            <a:ext cx="7547090" cy="3548061"/>
          </a:xfrm>
          <a:prstGeom prst="rect">
            <a:avLst/>
          </a:prstGeom>
        </p:spPr>
      </p:pic>
    </p:spTree>
    <p:extLst>
      <p:ext uri="{BB962C8B-B14F-4D97-AF65-F5344CB8AC3E}">
        <p14:creationId xmlns:p14="http://schemas.microsoft.com/office/powerpoint/2010/main" val="571795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a:solidFill>
                  <a:schemeClr val="accent6">
                    <a:lumMod val="50000"/>
                  </a:schemeClr>
                </a:solidFill>
              </a:rPr>
              <a:t>Les comparaisons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smtClean="0"/>
              <a:t>Dans le même ordre d’idées, il existe un outil de comparaison de données. Cet outil peut être atteint par le menu de Visual Studio « Outils » puis « SQL Serveur ».</a:t>
            </a:r>
          </a:p>
          <a:p>
            <a:r>
              <a:rPr lang="fr-BE" sz="2400" dirty="0" smtClean="0"/>
              <a:t>Son fonctionnement est le même. Il peut être utile si l’on désire répliquer les données depuis une autre base de données ou l’inverse.</a:t>
            </a:r>
            <a:endParaRPr lang="fr-BE" sz="2400" dirty="0" smtClean="0"/>
          </a:p>
        </p:txBody>
      </p:sp>
      <p:pic>
        <p:nvPicPr>
          <p:cNvPr id="5" name="Image 4"/>
          <p:cNvPicPr>
            <a:picLocks noChangeAspect="1"/>
          </p:cNvPicPr>
          <p:nvPr/>
        </p:nvPicPr>
        <p:blipFill>
          <a:blip r:embed="rId2"/>
          <a:stretch>
            <a:fillRect/>
          </a:stretch>
        </p:blipFill>
        <p:spPr>
          <a:xfrm>
            <a:off x="2259325" y="3225895"/>
            <a:ext cx="6174070" cy="3473300"/>
          </a:xfrm>
          <a:prstGeom prst="rect">
            <a:avLst/>
          </a:prstGeom>
        </p:spPr>
      </p:pic>
    </p:spTree>
    <p:extLst>
      <p:ext uri="{BB962C8B-B14F-4D97-AF65-F5344CB8AC3E}">
        <p14:creationId xmlns:p14="http://schemas.microsoft.com/office/powerpoint/2010/main" val="4261974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a:solidFill>
                  <a:schemeClr val="accent6">
                    <a:lumMod val="50000"/>
                  </a:schemeClr>
                </a:solidFill>
              </a:rPr>
              <a:t>Les </a:t>
            </a:r>
            <a:r>
              <a:rPr lang="fr-BE" sz="2800" dirty="0" err="1" smtClean="0">
                <a:solidFill>
                  <a:schemeClr val="accent6">
                    <a:lumMod val="50000"/>
                  </a:schemeClr>
                </a:solidFill>
              </a:rPr>
              <a:t>snapshots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467350"/>
          </a:xfrm>
        </p:spPr>
        <p:txBody>
          <a:bodyPr anchor="t"/>
          <a:lstStyle/>
          <a:p>
            <a:endParaRPr lang="fr-BE" sz="2800" dirty="0" smtClean="0"/>
          </a:p>
          <a:p>
            <a:r>
              <a:rPr lang="fr-BE" sz="2400" dirty="0"/>
              <a:t>Les « </a:t>
            </a:r>
            <a:r>
              <a:rPr lang="fr-BE" sz="2400" dirty="0" err="1"/>
              <a:t>Snapshots</a:t>
            </a:r>
            <a:r>
              <a:rPr lang="fr-BE" sz="2400" dirty="0"/>
              <a:t> », ou fichiers .</a:t>
            </a:r>
            <a:r>
              <a:rPr lang="fr-BE" sz="2400" dirty="0" err="1"/>
              <a:t>dacpac</a:t>
            </a:r>
            <a:r>
              <a:rPr lang="fr-BE" sz="2400" dirty="0"/>
              <a:t> (Data-</a:t>
            </a:r>
            <a:r>
              <a:rPr lang="fr-BE" sz="2400" dirty="0" err="1"/>
              <a:t>Tier</a:t>
            </a:r>
            <a:r>
              <a:rPr lang="fr-BE" sz="2400" dirty="0"/>
              <a:t> Application), sont des archives zip représentant notre base de données à un instant T. C'est en quelque sorte l'équivalent de notre projet SQL Server </a:t>
            </a:r>
            <a:r>
              <a:rPr lang="fr-BE" sz="2400" dirty="0" err="1"/>
              <a:t>Database</a:t>
            </a:r>
            <a:r>
              <a:rPr lang="fr-BE" sz="2400" dirty="0"/>
              <a:t>. L'un des intérêts de ce type de fichier est de pouvoir partager facilement une « image » d'une base de données (sans les données) avec des tiers</a:t>
            </a:r>
            <a:r>
              <a:rPr lang="fr-BE" sz="2400" dirty="0" smtClean="0"/>
              <a:t>.</a:t>
            </a:r>
          </a:p>
          <a:p>
            <a:endParaRPr lang="fr-BE" sz="2400" dirty="0"/>
          </a:p>
          <a:p>
            <a:endParaRPr lang="fr-BE" sz="2400" dirty="0" smtClean="0"/>
          </a:p>
          <a:p>
            <a:endParaRPr lang="fr-BE" sz="2400" dirty="0"/>
          </a:p>
          <a:p>
            <a:endParaRPr lang="fr-BE" sz="2400" dirty="0" smtClean="0"/>
          </a:p>
          <a:p>
            <a:endParaRPr lang="fr-BE" sz="2400" dirty="0"/>
          </a:p>
          <a:p>
            <a:r>
              <a:rPr lang="fr-BE" sz="2400" dirty="0" smtClean="0"/>
              <a:t>L’instantané se positionne dans la solution dans son propre répertoire.</a:t>
            </a:r>
          </a:p>
          <a:p>
            <a:r>
              <a:rPr lang="fr-BE" sz="2400" dirty="0" smtClean="0"/>
              <a:t>Sa forme sera la date et l’heure de la génération en question. Nous pourrons donc facilement remettre la base de données dans un certain état à </a:t>
            </a:r>
            <a:r>
              <a:rPr lang="fr-BE" sz="2400" smtClean="0"/>
              <a:t>une certaine date. </a:t>
            </a:r>
            <a:endParaRPr lang="fr-BE" sz="2400" dirty="0" smtClean="0"/>
          </a:p>
        </p:txBody>
      </p:sp>
      <p:pic>
        <p:nvPicPr>
          <p:cNvPr id="4" name="Image 3"/>
          <p:cNvPicPr>
            <a:picLocks noChangeAspect="1"/>
          </p:cNvPicPr>
          <p:nvPr/>
        </p:nvPicPr>
        <p:blipFill>
          <a:blip r:embed="rId2"/>
          <a:stretch>
            <a:fillRect/>
          </a:stretch>
        </p:blipFill>
        <p:spPr>
          <a:xfrm>
            <a:off x="2436472" y="3571081"/>
            <a:ext cx="5819775" cy="1485900"/>
          </a:xfrm>
          <a:prstGeom prst="rect">
            <a:avLst/>
          </a:prstGeom>
        </p:spPr>
      </p:pic>
    </p:spTree>
    <p:extLst>
      <p:ext uri="{BB962C8B-B14F-4D97-AF65-F5344CB8AC3E}">
        <p14:creationId xmlns:p14="http://schemas.microsoft.com/office/powerpoint/2010/main" val="1326423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Présentation</a:t>
            </a:r>
            <a:r>
              <a:rPr lang="fr-BE" sz="3600" dirty="0" smtClean="0"/>
              <a:t/>
            </a:r>
            <a:br>
              <a:rPr lang="fr-BE" sz="3600" dirty="0" smtClean="0"/>
            </a:br>
            <a:r>
              <a:rPr lang="fr-BE" sz="2800" dirty="0" smtClean="0">
                <a:solidFill>
                  <a:schemeClr val="accent6">
                    <a:lumMod val="50000"/>
                  </a:schemeClr>
                </a:solidFill>
              </a:rPr>
              <a:t>Qu’est-ce qu’un projet </a:t>
            </a:r>
            <a:r>
              <a:rPr lang="fr-BE" sz="2800" dirty="0" err="1" smtClean="0">
                <a:solidFill>
                  <a:schemeClr val="accent6">
                    <a:lumMod val="50000"/>
                  </a:schemeClr>
                </a:solidFill>
              </a:rPr>
              <a:t>Sql</a:t>
            </a:r>
            <a:r>
              <a:rPr lang="fr-BE" sz="2800" dirty="0" smtClean="0">
                <a:solidFill>
                  <a:schemeClr val="accent6">
                    <a:lumMod val="50000"/>
                  </a:schemeClr>
                </a:solidFill>
              </a:rPr>
              <a:t> Server</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Les </a:t>
            </a:r>
            <a:r>
              <a:rPr lang="fr-BE" sz="2400" dirty="0"/>
              <a:t>intérêts de </a:t>
            </a:r>
            <a:r>
              <a:rPr lang="fr-BE" sz="2400" dirty="0" smtClean="0"/>
              <a:t>ce projet axé données </a:t>
            </a:r>
            <a:r>
              <a:rPr lang="fr-BE" sz="2400" dirty="0"/>
              <a:t>sont multiples </a:t>
            </a:r>
            <a:r>
              <a:rPr lang="fr-BE" sz="2400" dirty="0" smtClean="0"/>
              <a:t>:</a:t>
            </a:r>
          </a:p>
          <a:p>
            <a:endParaRPr lang="fr-BE" sz="2400" dirty="0"/>
          </a:p>
          <a:p>
            <a:pPr marL="457200" indent="-457200">
              <a:buFont typeface="Arial" panose="020B0604020202020204" pitchFamily="34" charset="0"/>
              <a:buChar char="•"/>
            </a:pPr>
            <a:r>
              <a:rPr lang="fr-BE" sz="2400" dirty="0" smtClean="0"/>
              <a:t>gestion </a:t>
            </a:r>
            <a:r>
              <a:rPr lang="fr-BE" sz="2400" dirty="0"/>
              <a:t>simple de l'évolution du schéma de la base de </a:t>
            </a:r>
            <a:r>
              <a:rPr lang="fr-BE" sz="2400" dirty="0" smtClean="0"/>
              <a:t>données</a:t>
            </a:r>
          </a:p>
          <a:p>
            <a:pPr marL="457200" indent="-457200">
              <a:buFont typeface="Arial" panose="020B0604020202020204" pitchFamily="34" charset="0"/>
              <a:buChar char="•"/>
            </a:pPr>
            <a:endParaRPr lang="fr-BE" sz="2400" dirty="0" smtClean="0"/>
          </a:p>
          <a:p>
            <a:pPr marL="457200" indent="-457200">
              <a:buFont typeface="Arial" panose="020B0604020202020204" pitchFamily="34" charset="0"/>
              <a:buChar char="•"/>
            </a:pPr>
            <a:r>
              <a:rPr lang="fr-BE" sz="2400" dirty="0"/>
              <a:t>maintien de la cohérence entre la BDD sur le serveur SQL et le projet Visual Studio </a:t>
            </a:r>
            <a:endParaRPr lang="fr-BE" sz="2400" dirty="0" smtClean="0"/>
          </a:p>
          <a:p>
            <a:pPr marL="457200" indent="-457200">
              <a:buFont typeface="Arial" panose="020B0604020202020204" pitchFamily="34" charset="0"/>
              <a:buChar char="•"/>
            </a:pPr>
            <a:endParaRPr lang="fr-BE" sz="2400" dirty="0" smtClean="0"/>
          </a:p>
          <a:p>
            <a:pPr marL="457200" indent="-457200">
              <a:buFont typeface="Arial" panose="020B0604020202020204" pitchFamily="34" charset="0"/>
              <a:buChar char="•"/>
            </a:pPr>
            <a:r>
              <a:rPr lang="fr-BE" sz="2400" dirty="0"/>
              <a:t>maintien d'un historique des modifications et mise à disposition d'outils de comparaison et de </a:t>
            </a:r>
            <a:r>
              <a:rPr lang="fr-BE" sz="2400" dirty="0" err="1"/>
              <a:t>rollback</a:t>
            </a:r>
            <a:r>
              <a:rPr lang="fr-BE" sz="2400" dirty="0"/>
              <a:t> </a:t>
            </a:r>
            <a:endParaRPr lang="fr-BE" sz="2400" dirty="0" smtClean="0"/>
          </a:p>
          <a:p>
            <a:endParaRPr lang="fr-BE" sz="2400" dirty="0" smtClean="0"/>
          </a:p>
          <a:p>
            <a:pPr marL="457200" indent="-457200">
              <a:buFont typeface="Arial" panose="020B0604020202020204" pitchFamily="34" charset="0"/>
              <a:buChar char="•"/>
            </a:pPr>
            <a:r>
              <a:rPr lang="fr-BE" sz="2400" dirty="0"/>
              <a:t>dans le cas de TFS, liaison avec les </a:t>
            </a:r>
            <a:r>
              <a:rPr lang="fr-BE" sz="2400" dirty="0" err="1"/>
              <a:t>WorkItems</a:t>
            </a:r>
            <a:r>
              <a:rPr lang="fr-BE" sz="2400" dirty="0"/>
              <a:t>/Bug, ce qui permet de grouper un ensemble de </a:t>
            </a:r>
            <a:r>
              <a:rPr lang="fr-BE" sz="2400" dirty="0" smtClean="0"/>
              <a:t>modifications ainsi que de garder des traces des modifications sur le projet</a:t>
            </a:r>
          </a:p>
          <a:p>
            <a:pPr marL="457200" indent="-457200">
              <a:buFont typeface="Arial" panose="020B0604020202020204" pitchFamily="34" charset="0"/>
              <a:buChar char="•"/>
            </a:pPr>
            <a:endParaRPr lang="fr-BE" sz="2400" dirty="0"/>
          </a:p>
          <a:p>
            <a:pPr marL="457200" indent="-457200">
              <a:buFont typeface="Arial" panose="020B0604020202020204" pitchFamily="34" charset="0"/>
              <a:buChar char="•"/>
            </a:pPr>
            <a:r>
              <a:rPr lang="fr-BE" sz="2400" dirty="0"/>
              <a:t>e</a:t>
            </a:r>
            <a:r>
              <a:rPr lang="fr-BE" sz="2400" dirty="0" smtClean="0"/>
              <a:t>t plus encore…</a:t>
            </a:r>
          </a:p>
          <a:p>
            <a:pPr marL="0" indent="0">
              <a:buNone/>
            </a:pPr>
            <a:endParaRPr lang="fr-BE" dirty="0"/>
          </a:p>
        </p:txBody>
      </p:sp>
    </p:spTree>
    <p:extLst>
      <p:ext uri="{BB962C8B-B14F-4D97-AF65-F5344CB8AC3E}">
        <p14:creationId xmlns:p14="http://schemas.microsoft.com/office/powerpoint/2010/main" val="163122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Comment utiliser un projet </a:t>
            </a:r>
            <a:r>
              <a:rPr lang="fr-BE" sz="2800" dirty="0" err="1" smtClean="0">
                <a:solidFill>
                  <a:schemeClr val="accent6">
                    <a:lumMod val="50000"/>
                  </a:schemeClr>
                </a:solidFill>
              </a:rPr>
              <a:t>Sql</a:t>
            </a:r>
            <a:r>
              <a:rPr lang="fr-BE" sz="2800" dirty="0" smtClean="0">
                <a:solidFill>
                  <a:schemeClr val="accent6">
                    <a:lumMod val="50000"/>
                  </a:schemeClr>
                </a:solidFill>
              </a:rPr>
              <a:t> Server</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pPr marL="0" indent="0">
              <a:buNone/>
            </a:pPr>
            <a:r>
              <a:rPr lang="fr-BE" sz="2400" dirty="0" smtClean="0"/>
              <a:t>Afin de bien comprendre par la</a:t>
            </a:r>
          </a:p>
          <a:p>
            <a:pPr marL="0" indent="0">
              <a:buNone/>
            </a:pPr>
            <a:r>
              <a:rPr lang="fr-BE" sz="2400" dirty="0"/>
              <a:t>p</a:t>
            </a:r>
            <a:r>
              <a:rPr lang="fr-BE" sz="2400" dirty="0" smtClean="0"/>
              <a:t>ratique l’utilité, le fonctionnement</a:t>
            </a:r>
          </a:p>
          <a:p>
            <a:pPr marL="0" indent="0">
              <a:buNone/>
            </a:pPr>
            <a:r>
              <a:rPr lang="fr-BE" sz="2400" dirty="0"/>
              <a:t>d</a:t>
            </a:r>
            <a:r>
              <a:rPr lang="fr-BE" sz="2400" dirty="0" smtClean="0"/>
              <a:t>e ce nouveau type de projet, </a:t>
            </a:r>
          </a:p>
          <a:p>
            <a:pPr marL="0" indent="0">
              <a:buNone/>
            </a:pPr>
            <a:r>
              <a:rPr lang="fr-BE" sz="2400" dirty="0"/>
              <a:t>n</a:t>
            </a:r>
            <a:r>
              <a:rPr lang="fr-BE" sz="2400" dirty="0" smtClean="0"/>
              <a:t>ous allons passer en revue ses</a:t>
            </a:r>
          </a:p>
          <a:p>
            <a:pPr marL="0" indent="0">
              <a:buNone/>
            </a:pPr>
            <a:r>
              <a:rPr lang="fr-BE" sz="2400" dirty="0"/>
              <a:t>p</a:t>
            </a:r>
            <a:r>
              <a:rPr lang="fr-BE" sz="2400" dirty="0" smtClean="0"/>
              <a:t>ossibilités depuis cet exemple</a:t>
            </a:r>
          </a:p>
          <a:p>
            <a:pPr marL="0" indent="0">
              <a:buNone/>
            </a:pPr>
            <a:r>
              <a:rPr lang="fr-BE" sz="2400" dirty="0"/>
              <a:t>s</a:t>
            </a:r>
            <a:r>
              <a:rPr lang="fr-BE" sz="2400" dirty="0" smtClean="0"/>
              <a:t>impliste.</a:t>
            </a:r>
          </a:p>
          <a:p>
            <a:pPr marL="0" indent="0">
              <a:buNone/>
            </a:pPr>
            <a:endParaRPr lang="fr-BE" sz="2400" dirty="0"/>
          </a:p>
          <a:p>
            <a:pPr marL="0" indent="0">
              <a:buNone/>
            </a:pPr>
            <a:r>
              <a:rPr lang="fr-BE" sz="2400" dirty="0" smtClean="0"/>
              <a:t>Pour un projet quelconque, nous</a:t>
            </a:r>
          </a:p>
          <a:p>
            <a:pPr marL="0" indent="0">
              <a:buNone/>
            </a:pPr>
            <a:r>
              <a:rPr lang="fr-BE" sz="2400" dirty="0"/>
              <a:t>a</a:t>
            </a:r>
            <a:r>
              <a:rPr lang="fr-BE" sz="2400" dirty="0" smtClean="0"/>
              <a:t>llons gérer à partir de zéro et</a:t>
            </a:r>
          </a:p>
          <a:p>
            <a:pPr marL="0" indent="0">
              <a:buNone/>
            </a:pPr>
            <a:r>
              <a:rPr lang="fr-BE" sz="2400" dirty="0"/>
              <a:t>s</a:t>
            </a:r>
            <a:r>
              <a:rPr lang="fr-BE" sz="2400" dirty="0" smtClean="0"/>
              <a:t>ans quitter Visual Studio, la </a:t>
            </a:r>
          </a:p>
          <a:p>
            <a:pPr marL="0" indent="0">
              <a:buNone/>
            </a:pPr>
            <a:r>
              <a:rPr lang="fr-BE" sz="2400" dirty="0"/>
              <a:t>c</a:t>
            </a:r>
            <a:r>
              <a:rPr lang="fr-BE" sz="2400" dirty="0" smtClean="0"/>
              <a:t>réation et le suivi d’une base de</a:t>
            </a:r>
          </a:p>
          <a:p>
            <a:pPr marL="0" indent="0">
              <a:buNone/>
            </a:pPr>
            <a:r>
              <a:rPr lang="fr-BE" sz="2400" dirty="0"/>
              <a:t>d</a:t>
            </a:r>
            <a:r>
              <a:rPr lang="fr-BE" sz="2400" dirty="0" smtClean="0"/>
              <a:t>onnées dont voici la structure.</a:t>
            </a:r>
            <a:endParaRPr lang="fr-BE" sz="2400" dirty="0"/>
          </a:p>
        </p:txBody>
      </p:sp>
      <p:pic>
        <p:nvPicPr>
          <p:cNvPr id="4" name="Image 3"/>
          <p:cNvPicPr>
            <a:picLocks noChangeAspect="1"/>
          </p:cNvPicPr>
          <p:nvPr/>
        </p:nvPicPr>
        <p:blipFill>
          <a:blip r:embed="rId2"/>
          <a:stretch>
            <a:fillRect/>
          </a:stretch>
        </p:blipFill>
        <p:spPr>
          <a:xfrm>
            <a:off x="5195888" y="1800225"/>
            <a:ext cx="4962232" cy="3686700"/>
          </a:xfrm>
          <a:prstGeom prst="rect">
            <a:avLst/>
          </a:prstGeom>
        </p:spPr>
      </p:pic>
    </p:spTree>
    <p:extLst>
      <p:ext uri="{BB962C8B-B14F-4D97-AF65-F5344CB8AC3E}">
        <p14:creationId xmlns:p14="http://schemas.microsoft.com/office/powerpoint/2010/main" val="193250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du projet</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Si les fonctionnalités DB ont bien été installées, un nouveau type de projet est apparu dans la fenêtre de création de projets « SQL Server » </a:t>
            </a:r>
          </a:p>
          <a:p>
            <a:r>
              <a:rPr lang="fr-BE" sz="2400" dirty="0" smtClean="0"/>
              <a:t>Il n’y a qu’un seul </a:t>
            </a:r>
            <a:r>
              <a:rPr lang="fr-BE" sz="2400" dirty="0" err="1" smtClean="0"/>
              <a:t>template</a:t>
            </a:r>
            <a:r>
              <a:rPr lang="fr-BE" sz="2400" dirty="0" smtClean="0"/>
              <a:t> proposé. Choisissez-le donc. Pour l’exemple, je donne au projet</a:t>
            </a:r>
          </a:p>
          <a:p>
            <a:r>
              <a:rPr lang="fr-BE" sz="2400" dirty="0" smtClean="0"/>
              <a:t>le nom de « </a:t>
            </a:r>
            <a:r>
              <a:rPr lang="fr-BE" sz="2400" dirty="0" err="1" smtClean="0"/>
              <a:t>Projet.DB</a:t>
            </a:r>
            <a:r>
              <a:rPr lang="fr-BE" sz="2400" dirty="0" smtClean="0"/>
              <a:t> » et à</a:t>
            </a:r>
          </a:p>
          <a:p>
            <a:r>
              <a:rPr lang="fr-BE" sz="2400" dirty="0" smtClean="0"/>
              <a:t>la solution, le nom de</a:t>
            </a:r>
          </a:p>
          <a:p>
            <a:r>
              <a:rPr lang="fr-BE" sz="2400" dirty="0" smtClean="0"/>
              <a:t>« Projet ».</a:t>
            </a:r>
          </a:p>
          <a:p>
            <a:r>
              <a:rPr lang="fr-BE" sz="2400" dirty="0" smtClean="0"/>
              <a:t>Le but est de bien faire la </a:t>
            </a:r>
          </a:p>
          <a:p>
            <a:r>
              <a:rPr lang="fr-BE" sz="2400" dirty="0"/>
              <a:t>d</a:t>
            </a:r>
            <a:r>
              <a:rPr lang="fr-BE" sz="2400" dirty="0" smtClean="0"/>
              <a:t>ifférence entre les projets</a:t>
            </a:r>
          </a:p>
          <a:p>
            <a:r>
              <a:rPr lang="fr-BE" sz="2400" dirty="0"/>
              <a:t>q</a:t>
            </a:r>
            <a:r>
              <a:rPr lang="fr-BE" sz="2400" dirty="0" smtClean="0"/>
              <a:t>ui se trouveront dans la </a:t>
            </a:r>
          </a:p>
          <a:p>
            <a:r>
              <a:rPr lang="fr-BE" sz="2400" dirty="0"/>
              <a:t>m</a:t>
            </a:r>
            <a:r>
              <a:rPr lang="fr-BE" sz="2400" dirty="0" smtClean="0"/>
              <a:t>ême solution.</a:t>
            </a:r>
            <a:endParaRPr lang="fr-BE" dirty="0" smtClean="0"/>
          </a:p>
          <a:p>
            <a:r>
              <a:rPr lang="fr-BE" sz="2400" dirty="0" smtClean="0"/>
              <a:t>Le système </a:t>
            </a:r>
            <a:r>
              <a:rPr lang="fr-BE" sz="2400" dirty="0" err="1" smtClean="0"/>
              <a:t>nom.xxx</a:t>
            </a:r>
            <a:r>
              <a:rPr lang="fr-BE" sz="2400" dirty="0" smtClean="0"/>
              <a:t> est un</a:t>
            </a:r>
          </a:p>
          <a:p>
            <a:r>
              <a:rPr lang="fr-BE" sz="2400" dirty="0"/>
              <a:t>b</a:t>
            </a:r>
            <a:r>
              <a:rPr lang="fr-BE" sz="2400" dirty="0" smtClean="0"/>
              <a:t>on moyen.</a:t>
            </a:r>
          </a:p>
        </p:txBody>
      </p:sp>
      <p:pic>
        <p:nvPicPr>
          <p:cNvPr id="4" name="Image 3"/>
          <p:cNvPicPr>
            <a:picLocks noChangeAspect="1"/>
          </p:cNvPicPr>
          <p:nvPr/>
        </p:nvPicPr>
        <p:blipFill>
          <a:blip r:embed="rId2"/>
          <a:stretch>
            <a:fillRect/>
          </a:stretch>
        </p:blipFill>
        <p:spPr>
          <a:xfrm>
            <a:off x="4493935" y="2600325"/>
            <a:ext cx="5664185" cy="3942658"/>
          </a:xfrm>
          <a:prstGeom prst="rect">
            <a:avLst/>
          </a:prstGeom>
        </p:spPr>
      </p:pic>
    </p:spTree>
    <p:extLst>
      <p:ext uri="{BB962C8B-B14F-4D97-AF65-F5344CB8AC3E}">
        <p14:creationId xmlns:p14="http://schemas.microsoft.com/office/powerpoint/2010/main" val="848166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Configuration</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Pour utiliser au mieux les outils du projet, il est préférable de préciser quelle est la version du serveur SQL qui est utilisé ainsi que le nom du schéma par défaut et, si besoin, quelques paramètres dont nous ne parlerons pas ici. </a:t>
            </a:r>
          </a:p>
          <a:p>
            <a:r>
              <a:rPr lang="fr-BE" sz="2400" dirty="0" smtClean="0"/>
              <a:t>La configuration est disponible en double cliquant sur « Propriétés » en tête du projet.</a:t>
            </a:r>
          </a:p>
        </p:txBody>
      </p:sp>
      <p:pic>
        <p:nvPicPr>
          <p:cNvPr id="5" name="Image 4"/>
          <p:cNvPicPr>
            <a:picLocks noChangeAspect="1"/>
          </p:cNvPicPr>
          <p:nvPr/>
        </p:nvPicPr>
        <p:blipFill>
          <a:blip r:embed="rId2"/>
          <a:stretch>
            <a:fillRect/>
          </a:stretch>
        </p:blipFill>
        <p:spPr>
          <a:xfrm>
            <a:off x="2667000" y="3194997"/>
            <a:ext cx="6303622" cy="3501077"/>
          </a:xfrm>
          <a:prstGeom prst="rect">
            <a:avLst/>
          </a:prstGeom>
        </p:spPr>
      </p:pic>
    </p:spTree>
    <p:extLst>
      <p:ext uri="{BB962C8B-B14F-4D97-AF65-F5344CB8AC3E}">
        <p14:creationId xmlns:p14="http://schemas.microsoft.com/office/powerpoint/2010/main" val="855960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des tables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Afin que les tables ne soient pas n’importe où dans la solution, il est préférable de les rassembler dans un dossier « Tables » que je vous invite à créer.</a:t>
            </a:r>
          </a:p>
          <a:p>
            <a:r>
              <a:rPr lang="fr-BE" sz="2400" dirty="0" smtClean="0"/>
              <a:t>Ensuite, faites un clic droit sur ce dossier et ajoutez l’élément nommé « Table ». Faites l’opération pour Genre puis pour Personne.</a:t>
            </a:r>
          </a:p>
        </p:txBody>
      </p:sp>
      <p:pic>
        <p:nvPicPr>
          <p:cNvPr id="6" name="Image 5"/>
          <p:cNvPicPr>
            <a:picLocks noChangeAspect="1"/>
          </p:cNvPicPr>
          <p:nvPr/>
        </p:nvPicPr>
        <p:blipFill>
          <a:blip r:embed="rId2"/>
          <a:stretch>
            <a:fillRect/>
          </a:stretch>
        </p:blipFill>
        <p:spPr>
          <a:xfrm>
            <a:off x="2366805" y="3181350"/>
            <a:ext cx="5959110" cy="3495674"/>
          </a:xfrm>
          <a:prstGeom prst="rect">
            <a:avLst/>
          </a:prstGeom>
        </p:spPr>
      </p:pic>
    </p:spTree>
    <p:extLst>
      <p:ext uri="{BB962C8B-B14F-4D97-AF65-F5344CB8AC3E}">
        <p14:creationId xmlns:p14="http://schemas.microsoft.com/office/powerpoint/2010/main" val="111167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des tables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Vous pourrez remarquer que la présentation d’une table est pratiquement la même que dans le Management Studio d’SQL Server.</a:t>
            </a:r>
          </a:p>
          <a:p>
            <a:r>
              <a:rPr lang="fr-BE" sz="2400" dirty="0" smtClean="0"/>
              <a:t>Il manque toutefois quelques informations importantes telles que la colonne Identité ainsi que l’incrément. Un clic droit sur la barre de titre fera apparaître les éléments manquants.</a:t>
            </a:r>
          </a:p>
        </p:txBody>
      </p:sp>
      <p:pic>
        <p:nvPicPr>
          <p:cNvPr id="5" name="Image 4"/>
          <p:cNvPicPr>
            <a:picLocks noChangeAspect="1"/>
          </p:cNvPicPr>
          <p:nvPr/>
        </p:nvPicPr>
        <p:blipFill>
          <a:blip r:embed="rId2"/>
          <a:stretch>
            <a:fillRect/>
          </a:stretch>
        </p:blipFill>
        <p:spPr>
          <a:xfrm>
            <a:off x="3112747" y="3496725"/>
            <a:ext cx="4467225" cy="2847975"/>
          </a:xfrm>
          <a:prstGeom prst="rect">
            <a:avLst/>
          </a:prstGeom>
        </p:spPr>
      </p:pic>
    </p:spTree>
    <p:extLst>
      <p:ext uri="{BB962C8B-B14F-4D97-AF65-F5344CB8AC3E}">
        <p14:creationId xmlns:p14="http://schemas.microsoft.com/office/powerpoint/2010/main" val="880430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600" y="301680"/>
            <a:ext cx="9623520" cy="841320"/>
          </a:xfrm>
        </p:spPr>
        <p:txBody>
          <a:bodyPr/>
          <a:lstStyle/>
          <a:p>
            <a:r>
              <a:rPr lang="fr-BE" sz="3600" dirty="0" smtClean="0">
                <a:solidFill>
                  <a:schemeClr val="accent1">
                    <a:lumMod val="75000"/>
                  </a:schemeClr>
                </a:solidFill>
              </a:rPr>
              <a:t>Mise en pratique</a:t>
            </a:r>
            <a:r>
              <a:rPr lang="fr-BE" sz="3600" dirty="0" smtClean="0"/>
              <a:t/>
            </a:r>
            <a:br>
              <a:rPr lang="fr-BE" sz="3600" dirty="0" smtClean="0"/>
            </a:br>
            <a:r>
              <a:rPr lang="fr-BE" sz="2800" dirty="0" smtClean="0">
                <a:solidFill>
                  <a:schemeClr val="accent6">
                    <a:lumMod val="50000"/>
                  </a:schemeClr>
                </a:solidFill>
              </a:rPr>
              <a:t>Création des tables</a:t>
            </a:r>
            <a:endParaRPr lang="fr-BE" sz="2800" dirty="0">
              <a:solidFill>
                <a:schemeClr val="accent6">
                  <a:lumMod val="50000"/>
                </a:schemeClr>
              </a:solidFill>
            </a:endParaRPr>
          </a:p>
        </p:txBody>
      </p:sp>
      <p:sp>
        <p:nvSpPr>
          <p:cNvPr id="3" name="Espace réservé du texte 2"/>
          <p:cNvSpPr>
            <a:spLocks noGrp="1"/>
          </p:cNvSpPr>
          <p:nvPr>
            <p:ph type="body"/>
          </p:nvPr>
        </p:nvSpPr>
        <p:spPr>
          <a:xfrm>
            <a:off x="534600" y="1143000"/>
            <a:ext cx="9623520" cy="5011200"/>
          </a:xfrm>
        </p:spPr>
        <p:txBody>
          <a:bodyPr anchor="t"/>
          <a:lstStyle/>
          <a:p>
            <a:endParaRPr lang="fr-BE" sz="2800" dirty="0" smtClean="0"/>
          </a:p>
          <a:p>
            <a:r>
              <a:rPr lang="fr-BE" sz="2400" dirty="0" smtClean="0"/>
              <a:t>Lors de la création d’une table, l’outil crée automatiquement une clé primaire nommée « Id » dont le panneau de droite nous dit qu’elle n’a pas de nom. Cela n’est pas grave, la clé aura un identifiant unique.</a:t>
            </a:r>
          </a:p>
          <a:p>
            <a:r>
              <a:rPr lang="fr-BE" sz="2400" dirty="0" smtClean="0"/>
              <a:t>La clé étrangère par contre n’est pas prête.</a:t>
            </a:r>
          </a:p>
          <a:p>
            <a:endParaRPr lang="fr-BE" sz="2400" dirty="0" smtClean="0"/>
          </a:p>
          <a:p>
            <a:r>
              <a:rPr lang="fr-BE" sz="2400" dirty="0" smtClean="0"/>
              <a:t>Dans la table Personne, faites un clic droit sur « Clés étrangères » afin d’en ajouter une nouvelle. Le nom de la clé est en surbrillance. Double cliquez sur « </a:t>
            </a:r>
            <a:r>
              <a:rPr lang="fr-BE" sz="2400" dirty="0" err="1" smtClean="0"/>
              <a:t>ToTable</a:t>
            </a:r>
            <a:r>
              <a:rPr lang="fr-BE" sz="2400" dirty="0" smtClean="0"/>
              <a:t> » pour y inscrire « Genre ». Le reste de la configuration doit se faire en bas de l’écran dans la partie T-SQL.</a:t>
            </a:r>
          </a:p>
          <a:p>
            <a:r>
              <a:rPr lang="fr-BE" sz="2400" dirty="0" smtClean="0"/>
              <a:t>L’assistant vous aide en soulignant en rouge ce qui n’est pas correct.</a:t>
            </a:r>
          </a:p>
          <a:p>
            <a:endParaRPr lang="fr-BE" sz="2400" dirty="0" smtClean="0"/>
          </a:p>
        </p:txBody>
      </p:sp>
      <p:pic>
        <p:nvPicPr>
          <p:cNvPr id="6" name="Image 5"/>
          <p:cNvPicPr>
            <a:picLocks noChangeAspect="1"/>
          </p:cNvPicPr>
          <p:nvPr/>
        </p:nvPicPr>
        <p:blipFill>
          <a:blip r:embed="rId2"/>
          <a:stretch>
            <a:fillRect/>
          </a:stretch>
        </p:blipFill>
        <p:spPr>
          <a:xfrm>
            <a:off x="534600" y="5034458"/>
            <a:ext cx="3555000" cy="1481692"/>
          </a:xfrm>
          <a:prstGeom prst="rect">
            <a:avLst/>
          </a:prstGeom>
        </p:spPr>
      </p:pic>
      <p:pic>
        <p:nvPicPr>
          <p:cNvPr id="7" name="Image 6"/>
          <p:cNvPicPr>
            <a:picLocks noChangeAspect="1"/>
          </p:cNvPicPr>
          <p:nvPr/>
        </p:nvPicPr>
        <p:blipFill>
          <a:blip r:embed="rId3"/>
          <a:stretch>
            <a:fillRect/>
          </a:stretch>
        </p:blipFill>
        <p:spPr>
          <a:xfrm>
            <a:off x="4176420" y="4951572"/>
            <a:ext cx="5981700" cy="1564578"/>
          </a:xfrm>
          <a:prstGeom prst="rect">
            <a:avLst/>
          </a:prstGeom>
        </p:spPr>
      </p:pic>
    </p:spTree>
    <p:extLst>
      <p:ext uri="{BB962C8B-B14F-4D97-AF65-F5344CB8AC3E}">
        <p14:creationId xmlns:p14="http://schemas.microsoft.com/office/powerpoint/2010/main" val="1164546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Template_WVN_Neutre_201308</Template>
  <TotalTime>3633</TotalTime>
  <Words>948</Words>
  <Application>Microsoft Office PowerPoint</Application>
  <PresentationFormat>Personnalisé</PresentationFormat>
  <Paragraphs>204</Paragraphs>
  <Slides>28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DejaVu Sans</vt:lpstr>
      <vt:lpstr>StarSymbol</vt:lpstr>
      <vt:lpstr>Office Theme</vt:lpstr>
      <vt:lpstr>Présentation PowerPoint</vt:lpstr>
      <vt:lpstr>Présentation Qu’est-ce qu’un projet Sql Server</vt:lpstr>
      <vt:lpstr>Présentation Qu’est-ce qu’un projet Sql Server</vt:lpstr>
      <vt:lpstr>Mise en pratique Comment utiliser un projet Sql Server</vt:lpstr>
      <vt:lpstr>Mise en pratique Création du projet</vt:lpstr>
      <vt:lpstr>Mise en pratique Configuration</vt:lpstr>
      <vt:lpstr>Mise en pratique Création des tables</vt:lpstr>
      <vt:lpstr>Mise en pratique Création des tables</vt:lpstr>
      <vt:lpstr>Mise en pratique Création des tables</vt:lpstr>
      <vt:lpstr>Mise en pratique Création des scripts</vt:lpstr>
      <vt:lpstr>Mise en pratique Création des scripts</vt:lpstr>
      <vt:lpstr>Mise en pratique Création des scripts</vt:lpstr>
      <vt:lpstr>Mise en pratique Création des scripts</vt:lpstr>
      <vt:lpstr>Mise en pratique Vérification</vt:lpstr>
      <vt:lpstr>Mise en pratique Publication</vt:lpstr>
      <vt:lpstr>Mise en pratique Publication</vt:lpstr>
      <vt:lpstr>Mise en pratique Publication</vt:lpstr>
      <vt:lpstr>Mise en pratique Publication</vt:lpstr>
      <vt:lpstr>Mise en pratique Vérification de la publication</vt:lpstr>
      <vt:lpstr>Mise en pratique Vérification de la publication</vt:lpstr>
      <vt:lpstr>Mise en pratique Vérification de la publication</vt:lpstr>
      <vt:lpstr>Mise en pratique Exécution des scripts</vt:lpstr>
      <vt:lpstr>Mise en pratique Les comparaisons</vt:lpstr>
      <vt:lpstr>Mise en pratique Les comparaisons</vt:lpstr>
      <vt:lpstr>Mise en pratique Les comparaisons</vt:lpstr>
      <vt:lpstr>Mise en pratique Les comparaisons</vt:lpstr>
      <vt:lpstr>Mise en pratique Les comparaisons</vt:lpstr>
      <vt:lpstr>Mise en pratique Les snapshots</vt:lpstr>
    </vt:vector>
  </TitlesOfParts>
  <Company>MadCow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 Cow</dc:creator>
  <cp:lastModifiedBy>Kabal</cp:lastModifiedBy>
  <cp:revision>758</cp:revision>
  <dcterms:created xsi:type="dcterms:W3CDTF">2007-04-18T11:53:52Z</dcterms:created>
  <dcterms:modified xsi:type="dcterms:W3CDTF">2017-07-03T06:02:29Z</dcterms:modified>
  <dc:language>fr-BE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MadCow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