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024255" y="614680"/>
            <a:ext cx="1479550" cy="552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OpenGL ES</a:t>
            </a:r>
            <a:endParaRPr lang="en-US" altLang="zh-CN"/>
          </a:p>
          <a:p>
            <a:pPr algn="ctr"/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325495" y="614680"/>
            <a:ext cx="2122170" cy="94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顶点数组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25495" y="2015490"/>
            <a:ext cx="2122170" cy="94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顶点着色器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25495" y="4773930"/>
            <a:ext cx="2122170" cy="94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片段着色器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25495" y="3371215"/>
            <a:ext cx="2122170" cy="94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63640" y="2015490"/>
            <a:ext cx="2122170" cy="94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图元装配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154160" y="2015490"/>
            <a:ext cx="2122170" cy="94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光栅化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63640" y="4788535"/>
            <a:ext cx="2122170" cy="94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片段操作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97975" y="4759325"/>
            <a:ext cx="2122170" cy="94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帧缓冲</a:t>
            </a:r>
            <a:endParaRPr lang="zh-CN" altLang="en-US"/>
          </a:p>
        </p:txBody>
      </p:sp>
      <p:cxnSp>
        <p:nvCxnSpPr>
          <p:cNvPr id="38" name="直接箭头连接符 37"/>
          <p:cNvCxnSpPr>
            <a:endCxn id="6" idx="1"/>
          </p:cNvCxnSpPr>
          <p:nvPr/>
        </p:nvCxnSpPr>
        <p:spPr>
          <a:xfrm flipV="1">
            <a:off x="2524125" y="1085215"/>
            <a:ext cx="80137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2534285" y="2482850"/>
            <a:ext cx="80137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2515235" y="3895090"/>
            <a:ext cx="80137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2496185" y="5248910"/>
            <a:ext cx="80137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" idx="2"/>
            <a:endCxn id="7" idx="0"/>
          </p:cNvCxnSpPr>
          <p:nvPr/>
        </p:nvCxnSpPr>
        <p:spPr>
          <a:xfrm>
            <a:off x="4386580" y="1555750"/>
            <a:ext cx="0" cy="459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954145" y="4336415"/>
            <a:ext cx="0" cy="459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9" idx="0"/>
            <a:endCxn id="7" idx="2"/>
          </p:cNvCxnSpPr>
          <p:nvPr/>
        </p:nvCxnSpPr>
        <p:spPr>
          <a:xfrm flipV="1">
            <a:off x="4386580" y="2956560"/>
            <a:ext cx="0" cy="41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5462270" y="2487930"/>
            <a:ext cx="80137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8382000" y="2493010"/>
            <a:ext cx="80137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5462270" y="5256530"/>
            <a:ext cx="80137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8382000" y="5261610"/>
            <a:ext cx="80137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1" idx="3"/>
            <a:endCxn id="8" idx="0"/>
          </p:cNvCxnSpPr>
          <p:nvPr/>
        </p:nvCxnSpPr>
        <p:spPr>
          <a:xfrm flipH="1">
            <a:off x="4386580" y="2486025"/>
            <a:ext cx="6889750" cy="2287905"/>
          </a:xfrm>
          <a:prstGeom prst="bentConnector4">
            <a:avLst>
              <a:gd name="adj1" fmla="val -3456"/>
              <a:gd name="adj2" fmla="val 87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13" idx="3"/>
          </p:cNvCxnSpPr>
          <p:nvPr/>
        </p:nvCxnSpPr>
        <p:spPr>
          <a:xfrm flipH="1">
            <a:off x="2509520" y="5229860"/>
            <a:ext cx="8810625" cy="798195"/>
          </a:xfrm>
          <a:prstGeom prst="bentConnector3">
            <a:avLst>
              <a:gd name="adj1" fmla="val -27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纹理缩放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" y="638175"/>
            <a:ext cx="5569585" cy="5236210"/>
          </a:xfrm>
          <a:prstGeom prst="rect">
            <a:avLst/>
          </a:prstGeom>
        </p:spPr>
      </p:pic>
      <p:pic>
        <p:nvPicPr>
          <p:cNvPr id="5" name="图片 4" descr="纹理缩放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05" y="501015"/>
            <a:ext cx="6332855" cy="5276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541020"/>
            <a:ext cx="6229985" cy="2839085"/>
          </a:xfrm>
          <a:prstGeom prst="rect">
            <a:avLst/>
          </a:prstGeom>
        </p:spPr>
      </p:pic>
      <p:pic>
        <p:nvPicPr>
          <p:cNvPr id="5" name="图片 4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4272280"/>
            <a:ext cx="6382385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33345" y="965200"/>
            <a:ext cx="7081520" cy="114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Game Scene/Level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633345" y="2658110"/>
            <a:ext cx="7081520" cy="114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ResourceManager</a:t>
            </a:r>
            <a:endParaRPr lang="en-US" altLang="zh-CN"/>
          </a:p>
          <a:p>
            <a:pPr algn="ctr"/>
            <a:r>
              <a:rPr lang="zh-CN" altLang="en-US"/>
              <a:t>（资源引用计数）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29535" y="4382770"/>
            <a:ext cx="1448435" cy="61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TextureCache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505325" y="4382770"/>
            <a:ext cx="1448435" cy="61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XMLCache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389370" y="4382770"/>
            <a:ext cx="1448435" cy="61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AudioCache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201025" y="4382770"/>
            <a:ext cx="1513840" cy="61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CustomCache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961630" y="965200"/>
            <a:ext cx="17532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logo.png</a:t>
            </a:r>
            <a:endParaRPr lang="en-US" altLang="zh-CN"/>
          </a:p>
          <a:p>
            <a:r>
              <a:rPr lang="en-US" altLang="zh-CN"/>
              <a:t>hero.png</a:t>
            </a:r>
            <a:endParaRPr lang="en-US" altLang="zh-CN"/>
          </a:p>
          <a:p>
            <a:r>
              <a:rPr lang="en-US" altLang="zh-CN"/>
              <a:t>data.xml</a:t>
            </a:r>
            <a:endParaRPr lang="en-US" altLang="zh-CN"/>
          </a:p>
          <a:p>
            <a:r>
              <a:rPr lang="en-US" altLang="zh-CN"/>
              <a:t>background.mp3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7" idx="0"/>
          </p:cNvCxnSpPr>
          <p:nvPr/>
        </p:nvCxnSpPr>
        <p:spPr>
          <a:xfrm flipV="1">
            <a:off x="3354070" y="3843020"/>
            <a:ext cx="3175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233670" y="3855720"/>
            <a:ext cx="3175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100570" y="3843020"/>
            <a:ext cx="3175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8903970" y="3843020"/>
            <a:ext cx="3175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148070" y="2128520"/>
            <a:ext cx="3175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直角三角形 8"/>
          <p:cNvSpPr/>
          <p:nvPr/>
        </p:nvSpPr>
        <p:spPr>
          <a:xfrm rot="10800000" flipH="1">
            <a:off x="2558415" y="1116330"/>
            <a:ext cx="6672580" cy="4067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flipH="1">
            <a:off x="2685415" y="1243330"/>
            <a:ext cx="6672580" cy="4067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40890" y="1116330"/>
            <a:ext cx="312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9591675" y="1116330"/>
            <a:ext cx="38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591675" y="4942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br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167890" y="5069205"/>
            <a:ext cx="35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bl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240155" y="59055"/>
            <a:ext cx="26543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Vec3:(10, 110, 0)</a:t>
            </a:r>
            <a:endParaRPr lang="en-US" altLang="zh-CN"/>
          </a:p>
          <a:p>
            <a:r>
              <a:rPr lang="en-US" altLang="zh-CN"/>
              <a:t>Color4B(100, 180, 10, 255)</a:t>
            </a:r>
            <a:endParaRPr lang="en-US" altLang="zh-CN"/>
          </a:p>
          <a:p>
            <a:r>
              <a:rPr lang="en-US" altLang="zh-CN"/>
              <a:t>Tex2F:(0,1)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902575" y="59055"/>
            <a:ext cx="26543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Vec3:(160, 110, 0)</a:t>
            </a:r>
            <a:endParaRPr lang="en-US" altLang="zh-CN"/>
          </a:p>
          <a:p>
            <a:r>
              <a:rPr lang="en-US" altLang="zh-CN"/>
              <a:t>Color4B(100, 180, 10, 255)</a:t>
            </a:r>
            <a:endParaRPr lang="en-US" altLang="zh-CN"/>
          </a:p>
          <a:p>
            <a:r>
              <a:rPr lang="en-US" altLang="zh-CN"/>
              <a:t>Tex2F:(1,1)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158240" y="5437505"/>
            <a:ext cx="26543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Vec3:(10, 10, 0)</a:t>
            </a:r>
            <a:endParaRPr lang="en-US" altLang="zh-CN"/>
          </a:p>
          <a:p>
            <a:r>
              <a:rPr lang="en-US" altLang="zh-CN"/>
              <a:t>Color4B(100, 180, 10, 255)</a:t>
            </a:r>
            <a:endParaRPr lang="en-US" altLang="zh-CN"/>
          </a:p>
          <a:p>
            <a:r>
              <a:rPr lang="en-US" altLang="zh-CN"/>
              <a:t>Tex2F:(0,0)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902575" y="5437505"/>
            <a:ext cx="26543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Vec3:(160, 10, 0)</a:t>
            </a:r>
            <a:endParaRPr lang="en-US" altLang="zh-CN"/>
          </a:p>
          <a:p>
            <a:r>
              <a:rPr lang="en-US" altLang="zh-CN"/>
              <a:t>Color4B(100, 180, 10, 255)</a:t>
            </a:r>
            <a:endParaRPr lang="en-US" altLang="zh-CN"/>
          </a:p>
          <a:p>
            <a:r>
              <a:rPr lang="en-US" altLang="zh-CN"/>
              <a:t>Tex2F:(1,0)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554855" y="6210935"/>
            <a:ext cx="2755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V3F_C4B_T2F_Quad</a:t>
            </a:r>
            <a:r>
              <a:rPr lang="zh-CN" altLang="en-US"/>
              <a:t>结构体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48100" y="1793240"/>
            <a:ext cx="4383405" cy="19481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SpriteFrameCache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</a:rPr>
              <a:t>addSpriteFrame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</a:rPr>
              <a:t>getSpriteFrameByName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</a:rPr>
              <a:t>removeUnusedSpriteFrames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endParaRPr lang="en-US" altLang="zh-CN" sz="1400">
              <a:solidFill>
                <a:schemeClr val="tx1"/>
              </a:solidFill>
            </a:endParaRPr>
          </a:p>
          <a:p>
            <a:pPr algn="l"/>
            <a:endParaRPr lang="en-US" altLang="zh-CN" sz="1400">
              <a:solidFill>
                <a:schemeClr val="tx1"/>
              </a:solidFill>
            </a:endParaRPr>
          </a:p>
          <a:p>
            <a:pPr algn="l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48100" y="4305300"/>
            <a:ext cx="4383405" cy="83756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TextureCache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48100" y="697865"/>
            <a:ext cx="4383405" cy="48006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Application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2"/>
            <a:endCxn id="4" idx="0"/>
          </p:cNvCxnSpPr>
          <p:nvPr/>
        </p:nvCxnSpPr>
        <p:spPr>
          <a:xfrm>
            <a:off x="6055360" y="1177925"/>
            <a:ext cx="0" cy="615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6055360" y="3741420"/>
            <a:ext cx="0" cy="563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43955" y="1301750"/>
            <a:ext cx="629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.plist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243955" y="3839210"/>
            <a:ext cx="588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.png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413375" y="3425190"/>
            <a:ext cx="1459865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SpriteFrame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3848100" y="3425190"/>
            <a:ext cx="1459865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SpriteFrame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569075" y="4825365"/>
            <a:ext cx="1209675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Texture2D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221605" y="4825365"/>
            <a:ext cx="1209675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Texture2D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3848100" y="4826000"/>
            <a:ext cx="1209675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Texture2D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364480" y="5554980"/>
            <a:ext cx="1313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SpriteFrame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162300" y="4197985"/>
            <a:ext cx="5769610" cy="83756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SpriteFrameCache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62300" y="1139825"/>
            <a:ext cx="5769610" cy="7239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Application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62300" y="4719320"/>
            <a:ext cx="136144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SpriteFrame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162300" y="2675255"/>
            <a:ext cx="2828290" cy="83756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AnimationCache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03620" y="2675255"/>
            <a:ext cx="2828290" cy="83756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ArmatureDataManager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62300" y="3196590"/>
            <a:ext cx="1209675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Animation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523740" y="3186430"/>
            <a:ext cx="1209675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Animation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103620" y="3196590"/>
            <a:ext cx="1209675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Armature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576820" y="3196590"/>
            <a:ext cx="1209675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Armature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629150" y="4719320"/>
            <a:ext cx="136144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SpriteFrame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103620" y="4719320"/>
            <a:ext cx="136144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SpriteFrame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7570470" y="4719320"/>
            <a:ext cx="136144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SpriteFrame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6" idx="2"/>
            <a:endCxn id="4" idx="0"/>
          </p:cNvCxnSpPr>
          <p:nvPr/>
        </p:nvCxnSpPr>
        <p:spPr>
          <a:xfrm flipH="1">
            <a:off x="4576445" y="1878965"/>
            <a:ext cx="1470660" cy="81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7" idx="0"/>
          </p:cNvCxnSpPr>
          <p:nvPr/>
        </p:nvCxnSpPr>
        <p:spPr>
          <a:xfrm>
            <a:off x="6047105" y="1878965"/>
            <a:ext cx="1470660" cy="81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450080" y="3528060"/>
            <a:ext cx="0" cy="624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465060" y="3573145"/>
            <a:ext cx="0" cy="624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35120" y="2085340"/>
            <a:ext cx="629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.plist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742690" y="3701415"/>
            <a:ext cx="629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.plist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563360" y="3701415"/>
            <a:ext cx="629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.plist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547360" y="58445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精灵动画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52775" y="768985"/>
            <a:ext cx="1911985" cy="88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像素所有权测试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63310" y="768985"/>
            <a:ext cx="1911985" cy="88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裁剪测试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88450" y="768985"/>
            <a:ext cx="1911985" cy="88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多重采样片段</a:t>
            </a:r>
            <a:endParaRPr lang="zh-CN" altLang="en-US"/>
          </a:p>
          <a:p>
            <a:pPr algn="ctr"/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63310" y="2479675"/>
            <a:ext cx="1911985" cy="88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模板测试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52775" y="2479675"/>
            <a:ext cx="1911985" cy="88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深度测试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52775" y="4190365"/>
            <a:ext cx="1911985" cy="88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混合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63310" y="4190365"/>
            <a:ext cx="1911985" cy="88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抖动</a:t>
            </a:r>
            <a:endParaRPr lang="zh-CN" altLang="en-US"/>
          </a:p>
        </p:txBody>
      </p:sp>
      <p:cxnSp>
        <p:nvCxnSpPr>
          <p:cNvPr id="12" name="直接箭头连接符 11"/>
          <p:cNvCxnSpPr>
            <a:endCxn id="4" idx="1"/>
          </p:cNvCxnSpPr>
          <p:nvPr/>
        </p:nvCxnSpPr>
        <p:spPr>
          <a:xfrm flipV="1">
            <a:off x="1777365" y="1195070"/>
            <a:ext cx="137541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>
            <a:off x="5064760" y="1195070"/>
            <a:ext cx="1098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>
            <a:off x="8075295" y="1195070"/>
            <a:ext cx="1113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1"/>
            <a:endCxn id="8" idx="3"/>
          </p:cNvCxnSpPr>
          <p:nvPr/>
        </p:nvCxnSpPr>
        <p:spPr>
          <a:xfrm flipH="1">
            <a:off x="5064760" y="2905760"/>
            <a:ext cx="1098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10" idx="1"/>
          </p:cNvCxnSpPr>
          <p:nvPr/>
        </p:nvCxnSpPr>
        <p:spPr>
          <a:xfrm>
            <a:off x="5064760" y="4616450"/>
            <a:ext cx="1098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3"/>
          </p:cNvCxnSpPr>
          <p:nvPr/>
        </p:nvCxnSpPr>
        <p:spPr>
          <a:xfrm flipV="1">
            <a:off x="8075295" y="4609465"/>
            <a:ext cx="102298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6" idx="3"/>
            <a:endCxn id="7" idx="3"/>
          </p:cNvCxnSpPr>
          <p:nvPr/>
        </p:nvCxnSpPr>
        <p:spPr>
          <a:xfrm flipH="1">
            <a:off x="8075295" y="1195070"/>
            <a:ext cx="3025140" cy="1710690"/>
          </a:xfrm>
          <a:prstGeom prst="bentConnector3">
            <a:avLst>
              <a:gd name="adj1" fmla="val -78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9" idx="1"/>
          </p:cNvCxnSpPr>
          <p:nvPr/>
        </p:nvCxnSpPr>
        <p:spPr>
          <a:xfrm rot="10800000" flipV="1">
            <a:off x="3152775" y="2905760"/>
            <a:ext cx="3175" cy="171069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45210" y="6794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片段着色器输出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674110" y="35915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帧缓冲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685280" y="35915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帧缓冲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674745" y="54368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帧缓冲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433435" y="41903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帧缓冲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885815" y="59461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片段操作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069465" y="1284605"/>
            <a:ext cx="2659380" cy="45123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52285" y="2644140"/>
            <a:ext cx="2659380" cy="31527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52285" y="215265"/>
            <a:ext cx="2659380" cy="18986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15210" y="1645920"/>
            <a:ext cx="2211070" cy="851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颜色附加点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15210" y="2927985"/>
            <a:ext cx="2211070" cy="851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深度附加点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15210" y="4217670"/>
            <a:ext cx="2211070" cy="851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模板附加点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621915" y="542861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帧缓冲区对象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75525" y="542861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渲染缓冲区对象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76440" y="2915285"/>
            <a:ext cx="2211070" cy="851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深度缓冲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76440" y="4217670"/>
            <a:ext cx="2211070" cy="851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模板缓冲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655560" y="16459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多级纹理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96125" y="537845"/>
            <a:ext cx="881380" cy="88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381365" y="537845"/>
            <a:ext cx="657860" cy="657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526280" y="3443605"/>
            <a:ext cx="255016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flipV="1">
            <a:off x="4541520" y="974725"/>
            <a:ext cx="2310765" cy="2197100"/>
          </a:xfrm>
          <a:prstGeom prst="bentConnector3">
            <a:avLst>
              <a:gd name="adj1" fmla="val 50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13" idx="1"/>
          </p:cNvCxnSpPr>
          <p:nvPr/>
        </p:nvCxnSpPr>
        <p:spPr>
          <a:xfrm>
            <a:off x="4526280" y="4643755"/>
            <a:ext cx="255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7" idx="0"/>
          </p:cNvCxnSpPr>
          <p:nvPr/>
        </p:nvCxnSpPr>
        <p:spPr>
          <a:xfrm rot="16200000">
            <a:off x="4606925" y="-604520"/>
            <a:ext cx="1063625" cy="34366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661660" y="62750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帧缓冲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34590" y="911225"/>
            <a:ext cx="201739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Scene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2901950" y="2140585"/>
            <a:ext cx="1061085" cy="1061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216140" y="2140585"/>
            <a:ext cx="2315845" cy="3565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40295" y="2338070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RenderCommand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463155" y="3649345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RenderCommand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463155" y="4876800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RenderCommand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130425" y="4566920"/>
            <a:ext cx="1061085" cy="1061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3810635" y="3463925"/>
            <a:ext cx="1061085" cy="1061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 flipH="1">
            <a:off x="3432810" y="1568450"/>
            <a:ext cx="10795" cy="57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493000" y="1568450"/>
            <a:ext cx="1761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CommandQueue</a:t>
            </a:r>
            <a:endParaRPr lang="en-US" altLang="zh-CN"/>
          </a:p>
        </p:txBody>
      </p:sp>
      <p:sp>
        <p:nvSpPr>
          <p:cNvPr id="19" name="右箭头 18"/>
          <p:cNvSpPr/>
          <p:nvPr/>
        </p:nvSpPr>
        <p:spPr>
          <a:xfrm>
            <a:off x="5237480" y="2346325"/>
            <a:ext cx="1787525" cy="522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237480" y="2410460"/>
            <a:ext cx="1512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AddCommand</a:t>
            </a:r>
            <a:endParaRPr lang="en-US" altLang="zh-CN"/>
          </a:p>
        </p:txBody>
      </p:sp>
      <p:sp>
        <p:nvSpPr>
          <p:cNvPr id="21" name="右箭头 20"/>
          <p:cNvSpPr/>
          <p:nvPr/>
        </p:nvSpPr>
        <p:spPr>
          <a:xfrm>
            <a:off x="5237480" y="3677920"/>
            <a:ext cx="1787525" cy="522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237480" y="3742055"/>
            <a:ext cx="1512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AddCommand</a:t>
            </a:r>
            <a:endParaRPr lang="en-US" altLang="zh-CN"/>
          </a:p>
        </p:txBody>
      </p:sp>
      <p:sp>
        <p:nvSpPr>
          <p:cNvPr id="23" name="右箭头 22"/>
          <p:cNvSpPr/>
          <p:nvPr/>
        </p:nvSpPr>
        <p:spPr>
          <a:xfrm>
            <a:off x="5237480" y="4891405"/>
            <a:ext cx="1787525" cy="522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237480" y="4955540"/>
            <a:ext cx="1512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AddCommand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379595" y="6054725"/>
            <a:ext cx="3199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Node</a:t>
            </a:r>
            <a:r>
              <a:rPr lang="zh-CN" altLang="en-US"/>
              <a:t>将绘制命令发送至绘制栈</a:t>
            </a:r>
            <a:endParaRPr lang="zh-CN" altLang="en-US"/>
          </a:p>
        </p:txBody>
      </p:sp>
      <p:cxnSp>
        <p:nvCxnSpPr>
          <p:cNvPr id="2" name="直接箭头连接符 1"/>
          <p:cNvCxnSpPr>
            <a:stCxn id="5" idx="5"/>
          </p:cNvCxnSpPr>
          <p:nvPr/>
        </p:nvCxnSpPr>
        <p:spPr>
          <a:xfrm>
            <a:off x="3807460" y="3046095"/>
            <a:ext cx="337185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5" idx="3"/>
            <a:endCxn id="12" idx="0"/>
          </p:cNvCxnSpPr>
          <p:nvPr/>
        </p:nvCxnSpPr>
        <p:spPr>
          <a:xfrm flipH="1">
            <a:off x="2661285" y="3046095"/>
            <a:ext cx="396240" cy="152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622040" y="974725"/>
            <a:ext cx="2076450" cy="491553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53180" y="1595755"/>
            <a:ext cx="1613535" cy="70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Command#1</a:t>
            </a:r>
            <a:endParaRPr lang="en-US" altLang="zh-CN"/>
          </a:p>
          <a:p>
            <a:pPr algn="ctr"/>
            <a:r>
              <a:rPr lang="en-US" altLang="zh-CN"/>
              <a:t>Key = 2000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853180" y="3049270"/>
            <a:ext cx="1613535" cy="70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Command#2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Key = 1500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853815" y="4474210"/>
            <a:ext cx="1613535" cy="70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Command#3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Key = 1700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22110" y="974725"/>
            <a:ext cx="2076450" cy="491553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3250" y="1595755"/>
            <a:ext cx="1613535" cy="70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Command#2</a:t>
            </a:r>
            <a:endParaRPr lang="en-US" altLang="zh-CN"/>
          </a:p>
          <a:p>
            <a:pPr algn="ctr"/>
            <a:r>
              <a:rPr lang="en-US" altLang="zh-CN"/>
              <a:t>Key = 1500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953250" y="3049270"/>
            <a:ext cx="1613535" cy="70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Command#3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Key = 1700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953885" y="4474210"/>
            <a:ext cx="1613535" cy="70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Command#1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Key = 2000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694545" y="942975"/>
            <a:ext cx="2076450" cy="491553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925685" y="1564005"/>
            <a:ext cx="1613535" cy="70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Command#1</a:t>
            </a:r>
            <a:endParaRPr lang="en-US" altLang="zh-CN"/>
          </a:p>
          <a:p>
            <a:pPr algn="ctr"/>
            <a:r>
              <a:rPr lang="en-US" altLang="zh-CN"/>
              <a:t>execute()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925685" y="3017520"/>
            <a:ext cx="1613535" cy="70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Command#2</a:t>
            </a:r>
            <a:endParaRPr lang="en-US" altLang="zh-CN"/>
          </a:p>
          <a:p>
            <a:pPr algn="ctr"/>
            <a:r>
              <a:rPr lang="en-US" altLang="zh-CN"/>
              <a:t>execute()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9926320" y="4442460"/>
            <a:ext cx="1613535" cy="70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Command#3</a:t>
            </a:r>
            <a:endParaRPr lang="en-US" altLang="zh-CN"/>
          </a:p>
          <a:p>
            <a:pPr algn="ctr"/>
            <a:r>
              <a:rPr lang="en-US" altLang="zh-CN"/>
              <a:t>execute()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805180" y="974725"/>
            <a:ext cx="1568450" cy="491553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cocos</a:t>
            </a:r>
            <a:endParaRPr lang="en-US" altLang="zh-CN"/>
          </a:p>
          <a:p>
            <a:pPr algn="ctr"/>
            <a:r>
              <a:rPr lang="en-US" altLang="zh-CN"/>
              <a:t>main</a:t>
            </a:r>
            <a:endParaRPr lang="en-US" altLang="zh-CN"/>
          </a:p>
          <a:p>
            <a:pPr algn="ctr"/>
            <a:r>
              <a:rPr lang="en-US" altLang="zh-CN"/>
              <a:t>thread</a:t>
            </a:r>
            <a:endParaRPr lang="en-US" altLang="zh-CN"/>
          </a:p>
        </p:txBody>
      </p:sp>
      <p:sp>
        <p:nvSpPr>
          <p:cNvPr id="20" name="右箭头 19"/>
          <p:cNvSpPr/>
          <p:nvPr/>
        </p:nvSpPr>
        <p:spPr>
          <a:xfrm>
            <a:off x="2508250" y="1757680"/>
            <a:ext cx="979170" cy="37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2508250" y="3239135"/>
            <a:ext cx="979170" cy="37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508250" y="4636135"/>
            <a:ext cx="979170" cy="37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8120000">
            <a:off x="5561330" y="2768600"/>
            <a:ext cx="1284605" cy="179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18120000">
            <a:off x="5561330" y="4222115"/>
            <a:ext cx="1284605" cy="179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4620000">
            <a:off x="4740910" y="3220085"/>
            <a:ext cx="2887345" cy="22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8915400" y="3107055"/>
            <a:ext cx="702310" cy="523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526665" y="471805"/>
            <a:ext cx="1113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Push </a:t>
            </a:r>
            <a:endParaRPr lang="en-US" altLang="zh-CN"/>
          </a:p>
          <a:p>
            <a:r>
              <a:rPr lang="en-US" altLang="zh-CN"/>
              <a:t>command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5647055" y="471805"/>
            <a:ext cx="16637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Sort Commands</a:t>
            </a:r>
            <a:endParaRPr lang="en-US" altLang="zh-CN"/>
          </a:p>
          <a:p>
            <a:r>
              <a:rPr lang="en-US" altLang="zh-CN"/>
              <a:t>by key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8756015" y="481330"/>
            <a:ext cx="12299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Execuse</a:t>
            </a:r>
            <a:endParaRPr lang="en-US" altLang="zh-CN"/>
          </a:p>
          <a:p>
            <a:r>
              <a:rPr lang="en-US" altLang="zh-CN"/>
              <a:t>Commands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111115" y="616775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对绘制进行命令排序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2901950" y="1454785"/>
            <a:ext cx="1061085" cy="1061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Render</a:t>
            </a:r>
            <a:endParaRPr lang="en-US" altLang="zh-CN" sz="1400"/>
          </a:p>
          <a:p>
            <a:pPr algn="ctr"/>
            <a:r>
              <a:rPr lang="en-US" altLang="zh-CN" sz="1400"/>
              <a:t>Texture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7216140" y="1454785"/>
            <a:ext cx="2315845" cy="3565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40295" y="1652270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GroupCommand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463155" y="2414905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QuadCommand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463155" y="3185160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BatchCommand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054225" y="3006725"/>
            <a:ext cx="1061085" cy="1061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Sprite1</a:t>
            </a:r>
            <a:endParaRPr lang="en-US" altLang="zh-CN" sz="1400"/>
          </a:p>
        </p:txBody>
      </p:sp>
      <p:sp>
        <p:nvSpPr>
          <p:cNvPr id="13" name="椭圆 12"/>
          <p:cNvSpPr/>
          <p:nvPr/>
        </p:nvSpPr>
        <p:spPr>
          <a:xfrm>
            <a:off x="3780155" y="3006725"/>
            <a:ext cx="1061085" cy="1061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Sprite2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7493000" y="8826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绘制栈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658995" y="1645285"/>
            <a:ext cx="2191385" cy="614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582160" y="1755140"/>
            <a:ext cx="2308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AddCommand(_group)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115310" y="5916930"/>
            <a:ext cx="5464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RenderCommand</a:t>
            </a:r>
            <a:r>
              <a:rPr lang="zh-CN" altLang="en-US"/>
              <a:t>不应该关心自己是否身处一个分组中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354455" y="4510405"/>
            <a:ext cx="1061085" cy="1061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Sprite3</a:t>
            </a:r>
            <a:endParaRPr lang="en-US" altLang="zh-CN" sz="1400"/>
          </a:p>
        </p:txBody>
      </p:sp>
      <p:cxnSp>
        <p:nvCxnSpPr>
          <p:cNvPr id="14" name="直接箭头连接符 13"/>
          <p:cNvCxnSpPr>
            <a:stCxn id="5" idx="3"/>
          </p:cNvCxnSpPr>
          <p:nvPr/>
        </p:nvCxnSpPr>
        <p:spPr>
          <a:xfrm flipH="1">
            <a:off x="2767965" y="2360295"/>
            <a:ext cx="289560" cy="647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5"/>
          </p:cNvCxnSpPr>
          <p:nvPr/>
        </p:nvCxnSpPr>
        <p:spPr>
          <a:xfrm>
            <a:off x="3807460" y="2360295"/>
            <a:ext cx="353060" cy="677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079625" y="4047490"/>
            <a:ext cx="321310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任意多边形 31"/>
          <p:cNvSpPr/>
          <p:nvPr/>
        </p:nvSpPr>
        <p:spPr>
          <a:xfrm>
            <a:off x="2385695" y="2089785"/>
            <a:ext cx="3780790" cy="3268345"/>
          </a:xfrm>
          <a:custGeom>
            <a:avLst/>
            <a:gdLst>
              <a:gd name="connisteX0" fmla="*/ 0 w 3780774"/>
              <a:gd name="connsiteY0" fmla="*/ 2967355 h 3268575"/>
              <a:gd name="connisteX1" fmla="*/ 3747770 w 3780774"/>
              <a:gd name="connsiteY1" fmla="*/ 2997835 h 3268575"/>
              <a:gd name="connisteX2" fmla="*/ 1560195 w 3780774"/>
              <a:gd name="connsiteY2" fmla="*/ 0 h 3268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780775" h="3268576">
                <a:moveTo>
                  <a:pt x="0" y="2967355"/>
                </a:moveTo>
                <a:cubicBezTo>
                  <a:pt x="793115" y="3033395"/>
                  <a:pt x="3435985" y="3591560"/>
                  <a:pt x="3747770" y="2997835"/>
                </a:cubicBezTo>
                <a:cubicBezTo>
                  <a:pt x="4059555" y="2404110"/>
                  <a:pt x="2072640" y="600075"/>
                  <a:pt x="156019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 rot="360000">
            <a:off x="3030220" y="4796790"/>
            <a:ext cx="2317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addCommand(_quad)?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2612390" y="1454785"/>
            <a:ext cx="1061085" cy="1061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Render</a:t>
            </a:r>
            <a:endParaRPr lang="en-US" altLang="zh-CN" sz="1400"/>
          </a:p>
          <a:p>
            <a:pPr algn="ctr"/>
            <a:r>
              <a:rPr lang="en-US" altLang="zh-CN" sz="1400"/>
              <a:t>Texture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5646420" y="1485265"/>
            <a:ext cx="2068830" cy="3565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79135" y="1682750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GroupCommand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801995" y="2445385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QuadCommand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801995" y="3215640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BatchCommand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1764665" y="3006725"/>
            <a:ext cx="1061085" cy="1061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Sprite1</a:t>
            </a:r>
            <a:endParaRPr lang="en-US" altLang="zh-CN" sz="1400"/>
          </a:p>
        </p:txBody>
      </p:sp>
      <p:sp>
        <p:nvSpPr>
          <p:cNvPr id="13" name="椭圆 12"/>
          <p:cNvSpPr/>
          <p:nvPr/>
        </p:nvSpPr>
        <p:spPr>
          <a:xfrm>
            <a:off x="3490595" y="3006725"/>
            <a:ext cx="1061085" cy="1061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Sprite2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6188710" y="5303520"/>
            <a:ext cx="984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绘制栈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626485" y="1629410"/>
            <a:ext cx="18192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addCommand(_group)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5066030" y="5795010"/>
            <a:ext cx="2407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嵌套的</a:t>
            </a:r>
            <a:r>
              <a:rPr lang="en-US" altLang="zh-CN"/>
              <a:t>GroupCommand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80135" y="4510405"/>
            <a:ext cx="1061085" cy="1061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Sprite3</a:t>
            </a:r>
            <a:endParaRPr lang="en-US" altLang="zh-CN" sz="1400"/>
          </a:p>
        </p:txBody>
      </p:sp>
      <p:cxnSp>
        <p:nvCxnSpPr>
          <p:cNvPr id="14" name="直接箭头连接符 13"/>
          <p:cNvCxnSpPr>
            <a:stCxn id="5" idx="3"/>
          </p:cNvCxnSpPr>
          <p:nvPr/>
        </p:nvCxnSpPr>
        <p:spPr>
          <a:xfrm flipH="1">
            <a:off x="2463165" y="2360295"/>
            <a:ext cx="289560" cy="647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5"/>
          </p:cNvCxnSpPr>
          <p:nvPr/>
        </p:nvCxnSpPr>
        <p:spPr>
          <a:xfrm>
            <a:off x="3502660" y="2360295"/>
            <a:ext cx="353060" cy="677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1790065" y="4047490"/>
            <a:ext cx="321310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328025" y="1485265"/>
            <a:ext cx="2068830" cy="3565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60740" y="1682750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QuadComman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453120" y="2445385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QuadCommand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453120" y="3215640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5" idx="6"/>
          </p:cNvCxnSpPr>
          <p:nvPr/>
        </p:nvCxnSpPr>
        <p:spPr>
          <a:xfrm>
            <a:off x="3673475" y="1985645"/>
            <a:ext cx="181737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7"/>
          </p:cNvCxnSpPr>
          <p:nvPr/>
        </p:nvCxnSpPr>
        <p:spPr>
          <a:xfrm flipV="1">
            <a:off x="2670175" y="3160395"/>
            <a:ext cx="5620385" cy="1905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5"/>
          </p:cNvCxnSpPr>
          <p:nvPr/>
        </p:nvCxnSpPr>
        <p:spPr>
          <a:xfrm flipV="1">
            <a:off x="4396105" y="3910330"/>
            <a:ext cx="3924935" cy="19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7"/>
          </p:cNvCxnSpPr>
          <p:nvPr/>
        </p:nvCxnSpPr>
        <p:spPr>
          <a:xfrm flipV="1">
            <a:off x="1985645" y="4659630"/>
            <a:ext cx="6320155" cy="63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607310" y="4359275"/>
            <a:ext cx="24987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addCommand(_group, queueId)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8910320" y="5288280"/>
            <a:ext cx="984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绘制栈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287780" y="1241425"/>
            <a:ext cx="2068830" cy="34124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33195" y="1362710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QuadCommand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433195" y="2018665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QuadCommand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433195" y="2651760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GroupCommand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433195" y="3312160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QuadCommand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433195" y="3952240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700"/>
              <a:t>CustomCommand</a:t>
            </a:r>
            <a:endParaRPr lang="en-US" altLang="zh-CN" sz="1700"/>
          </a:p>
        </p:txBody>
      </p:sp>
      <p:sp>
        <p:nvSpPr>
          <p:cNvPr id="18" name="矩形 17"/>
          <p:cNvSpPr/>
          <p:nvPr/>
        </p:nvSpPr>
        <p:spPr>
          <a:xfrm>
            <a:off x="4612005" y="1871345"/>
            <a:ext cx="2068830" cy="20815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57420" y="2018665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QuadCommand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757420" y="2651760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GroupCommand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4757420" y="3312160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QuadCommand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7767955" y="1845945"/>
            <a:ext cx="2068830" cy="20815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913370" y="1993265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QuadCommand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7913370" y="2626360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GroupCommand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7913370" y="3286760"/>
            <a:ext cx="182245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QuadCommand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801370" y="1463675"/>
            <a:ext cx="48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-10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986790" y="20631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986790" y="267779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156075" y="1871345"/>
            <a:ext cx="48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-11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4341495" y="24707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341495" y="30854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7436485" y="19323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7436485" y="25317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7436485" y="31464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986790" y="31946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986790" y="380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40" name="直接箭头连接符 39"/>
          <p:cNvCxnSpPr>
            <a:stCxn id="11" idx="3"/>
            <a:endCxn id="21" idx="1"/>
          </p:cNvCxnSpPr>
          <p:nvPr/>
        </p:nvCxnSpPr>
        <p:spPr>
          <a:xfrm>
            <a:off x="3255645" y="2890520"/>
            <a:ext cx="1501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1" idx="3"/>
            <a:endCxn id="26" idx="1"/>
          </p:cNvCxnSpPr>
          <p:nvPr/>
        </p:nvCxnSpPr>
        <p:spPr>
          <a:xfrm flipV="1">
            <a:off x="6579870" y="2865120"/>
            <a:ext cx="133350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十二边形 41"/>
          <p:cNvSpPr/>
          <p:nvPr/>
        </p:nvSpPr>
        <p:spPr>
          <a:xfrm>
            <a:off x="3411220" y="1294765"/>
            <a:ext cx="275590" cy="26035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3" name="十二边形 42"/>
          <p:cNvSpPr/>
          <p:nvPr/>
        </p:nvSpPr>
        <p:spPr>
          <a:xfrm>
            <a:off x="3411220" y="1955800"/>
            <a:ext cx="275590" cy="26035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4" name="十二边形 43"/>
          <p:cNvSpPr/>
          <p:nvPr/>
        </p:nvSpPr>
        <p:spPr>
          <a:xfrm>
            <a:off x="3416300" y="2564765"/>
            <a:ext cx="275590" cy="26035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十二边形 46"/>
          <p:cNvSpPr/>
          <p:nvPr/>
        </p:nvSpPr>
        <p:spPr>
          <a:xfrm>
            <a:off x="6723380" y="1960880"/>
            <a:ext cx="275590" cy="26035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8" name="十二边形 47"/>
          <p:cNvSpPr/>
          <p:nvPr/>
        </p:nvSpPr>
        <p:spPr>
          <a:xfrm>
            <a:off x="6728460" y="2569845"/>
            <a:ext cx="275590" cy="26035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9" name="十二边形 48"/>
          <p:cNvSpPr/>
          <p:nvPr/>
        </p:nvSpPr>
        <p:spPr>
          <a:xfrm>
            <a:off x="6728460" y="3230880"/>
            <a:ext cx="275590" cy="26035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50" name="十二边形 49"/>
          <p:cNvSpPr/>
          <p:nvPr/>
        </p:nvSpPr>
        <p:spPr>
          <a:xfrm>
            <a:off x="9908540" y="1991360"/>
            <a:ext cx="275590" cy="26035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1" name="十二边形 50"/>
          <p:cNvSpPr/>
          <p:nvPr/>
        </p:nvSpPr>
        <p:spPr>
          <a:xfrm>
            <a:off x="9898380" y="2600325"/>
            <a:ext cx="275590" cy="26035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52" name="十二边形 51"/>
          <p:cNvSpPr/>
          <p:nvPr/>
        </p:nvSpPr>
        <p:spPr>
          <a:xfrm>
            <a:off x="9898380" y="3261360"/>
            <a:ext cx="275590" cy="26035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3312160" y="349123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312160" y="417766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176520" y="5293360"/>
            <a:ext cx="984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绘制栈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8332470" y="5293360"/>
            <a:ext cx="984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绘制栈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1852295" y="5293360"/>
            <a:ext cx="984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绘制栈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785360" y="6129655"/>
            <a:ext cx="2601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RenderComman</a:t>
            </a:r>
            <a:r>
              <a:rPr lang="zh-CN" altLang="en-US"/>
              <a:t>绘制排序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3813175" y="1584325"/>
            <a:ext cx="5583555" cy="281495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38295" y="1677035"/>
            <a:ext cx="3013710" cy="52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解包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38295" y="2644775"/>
            <a:ext cx="3013710" cy="52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转换为浮点型</a:t>
            </a:r>
            <a:r>
              <a:rPr lang="en-US" altLang="zh-CN"/>
              <a:t>[0, 1]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138295" y="3609340"/>
            <a:ext cx="3013710" cy="52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转换为</a:t>
            </a:r>
            <a:r>
              <a:rPr lang="en-US" altLang="zh-CN"/>
              <a:t>RGB</a:t>
            </a:r>
            <a:r>
              <a:rPr lang="zh-CN" altLang="en-US"/>
              <a:t>格式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38295" y="4577080"/>
            <a:ext cx="3013710" cy="52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转换为</a:t>
            </a:r>
            <a:r>
              <a:rPr lang="en-US" altLang="zh-CN"/>
              <a:t>RGBA</a:t>
            </a:r>
            <a:r>
              <a:rPr lang="zh-CN" altLang="en-US"/>
              <a:t>格式</a:t>
            </a:r>
            <a:r>
              <a:rPr lang="en-US" altLang="zh-CN"/>
              <a:t>[0, 1]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303145" y="728980"/>
            <a:ext cx="2240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byte, short</a:t>
            </a:r>
            <a:endParaRPr lang="en-US" altLang="zh-CN"/>
          </a:p>
          <a:p>
            <a:r>
              <a:rPr lang="zh-CN" altLang="en-US"/>
              <a:t>类型的像素数组输入</a:t>
            </a:r>
            <a:endParaRPr lang="zh-CN" altLang="en-US"/>
          </a:p>
        </p:txBody>
      </p:sp>
      <p:cxnSp>
        <p:nvCxnSpPr>
          <p:cNvPr id="9" name="肘形连接符 8"/>
          <p:cNvCxnSpPr>
            <a:stCxn id="8" idx="3"/>
            <a:endCxn id="4" idx="0"/>
          </p:cNvCxnSpPr>
          <p:nvPr/>
        </p:nvCxnSpPr>
        <p:spPr>
          <a:xfrm>
            <a:off x="4528185" y="1051560"/>
            <a:ext cx="1101725" cy="6254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5629910" y="2197100"/>
            <a:ext cx="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645150" y="3164840"/>
            <a:ext cx="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645150" y="4129405"/>
            <a:ext cx="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645150" y="5097145"/>
            <a:ext cx="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643495" y="28232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像素存储操作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643495" y="46532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最终转换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70250" y="5147945"/>
            <a:ext cx="2073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输出</a:t>
            </a:r>
            <a:r>
              <a:rPr lang="en-US" altLang="zh-CN"/>
              <a:t>RGBA</a:t>
            </a:r>
            <a:r>
              <a:rPr lang="zh-CN" altLang="en-US"/>
              <a:t>像素数据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50640" y="5885815"/>
            <a:ext cx="4142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将像素矩形传输至</a:t>
            </a:r>
            <a:r>
              <a:rPr lang="en-US" altLang="zh-CN"/>
              <a:t>GL</a:t>
            </a:r>
            <a:r>
              <a:rPr lang="zh-CN" altLang="en-US"/>
              <a:t>，输出</a:t>
            </a:r>
            <a:r>
              <a:rPr lang="en-US" altLang="zh-CN"/>
              <a:t>RGBA</a:t>
            </a:r>
            <a:r>
              <a:rPr lang="zh-CN" altLang="en-US"/>
              <a:t>像素值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1759</Words>
  <Application>WPS 演示</Application>
  <PresentationFormat>宽屏</PresentationFormat>
  <Paragraphs>394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40</cp:revision>
  <dcterms:created xsi:type="dcterms:W3CDTF">2015-05-05T08:02:00Z</dcterms:created>
  <dcterms:modified xsi:type="dcterms:W3CDTF">2017-10-07T13:37:25Z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