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t>帧开始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用户输入</c:v>
                </c:pt>
                <c:pt idx="1">
                  <c:v>动画计算</c:v>
                </c:pt>
                <c:pt idx="2">
                  <c:v>物理模拟</c:v>
                </c:pt>
                <c:pt idx="3">
                  <c:v>物理模拟完成</c:v>
                </c:pt>
                <c:pt idx="4">
                  <c:v>逻辑更新</c:v>
                </c:pt>
                <c:pt idx="5">
                  <c:v>更新完成</c:v>
                </c:pt>
                <c:pt idx="6">
                  <c:v>UI树遍历</c:v>
                </c:pt>
                <c:pt idx="7">
                  <c:v>遍历完成</c:v>
                </c:pt>
                <c:pt idx="8">
                  <c:v>绘制</c:v>
                </c:pt>
                <c:pt idx="9">
                  <c:v>绘制完成</c:v>
                </c:pt>
                <c:pt idx="10">
                  <c:v>交换缓冲区</c:v>
                </c:pt>
                <c:pt idx="11">
                  <c:v>自动释放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</c:v>
                </c:pt>
                <c:pt idx="1">
                  <c:v>1</c:v>
                </c:pt>
                <c:pt idx="2">
                  <c:v>1</c:v>
                </c:pt>
                <c:pt idx="3">
                  <c:v>0.5</c:v>
                </c:pt>
                <c:pt idx="4">
                  <c:v>2</c:v>
                </c:pt>
                <c:pt idx="5">
                  <c:v>0.5</c:v>
                </c:pt>
                <c:pt idx="6">
                  <c:v>1</c:v>
                </c:pt>
                <c:pt idx="7">
                  <c:v>0.5</c:v>
                </c:pt>
                <c:pt idx="8">
                  <c:v>1</c:v>
                </c:pt>
                <c:pt idx="9">
                  <c:v>0.5</c:v>
                </c:pt>
                <c:pt idx="10">
                  <c:v>1</c:v>
                </c:pt>
                <c:pt idx="11">
                  <c:v>0.5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>
      <cs:styleClr val="0"/>
    </cs:lnRef>
    <cs:fillRef idx="0"/>
    <cs:effectRef idx="0"/>
    <cs:fontRef idx="minor">
      <cs:styleClr val="0"/>
    </cs:fontRef>
    <cs:defRPr sz="900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2172970" y="1296670"/>
            <a:ext cx="1473835" cy="372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172970" y="1697990"/>
            <a:ext cx="1473835" cy="372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“mystr”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172970" y="2099310"/>
            <a:ext cx="1473835" cy="372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343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2172970" y="2500630"/>
            <a:ext cx="1473835" cy="372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table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2172970" y="2901950"/>
            <a:ext cx="1473835" cy="372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func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2172970" y="3303270"/>
            <a:ext cx="1473835" cy="372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3945890" y="173545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字符串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958590" y="20783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数字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983990" y="248475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表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971290" y="29165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闭包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945890" y="33197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栈底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945890" y="12909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栈顶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638300" y="17170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1638300" y="20853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638300" y="25044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638300" y="295148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1193800" y="172974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1193800" y="209804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1193800" y="251714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-3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1193800" y="296418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2491740" y="5523865"/>
            <a:ext cx="736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Lua</a:t>
            </a:r>
            <a:r>
              <a:rPr lang="zh-CN" altLang="en-US"/>
              <a:t>栈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497195" y="1182370"/>
            <a:ext cx="15081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Stuct TValue{</a:t>
            </a:r>
            <a:endParaRPr lang="en-US" altLang="zh-CN"/>
          </a:p>
          <a:p>
            <a:r>
              <a:rPr lang="en-US" altLang="zh-CN"/>
              <a:t>    Value value;</a:t>
            </a:r>
            <a:endParaRPr lang="en-US" altLang="zh-CN"/>
          </a:p>
          <a:p>
            <a:r>
              <a:rPr lang="en-US" altLang="zh-CN"/>
              <a:t>    int tt;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339965" y="1450340"/>
            <a:ext cx="18110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union Value{</a:t>
            </a:r>
            <a:endParaRPr lang="en-US" altLang="zh-CN"/>
          </a:p>
          <a:p>
            <a:r>
              <a:rPr lang="en-US" altLang="zh-CN"/>
              <a:t>    GCObject *gc;</a:t>
            </a:r>
            <a:endParaRPr lang="en-US" altLang="zh-CN"/>
          </a:p>
          <a:p>
            <a:r>
              <a:rPr lang="en-US" altLang="zh-CN"/>
              <a:t>    void *p;</a:t>
            </a:r>
            <a:endParaRPr lang="en-US" altLang="zh-CN"/>
          </a:p>
          <a:p>
            <a:r>
              <a:rPr lang="en-US" altLang="zh-CN"/>
              <a:t>    lua_Number n;</a:t>
            </a:r>
            <a:endParaRPr lang="en-US" altLang="zh-CN"/>
          </a:p>
          <a:p>
            <a:r>
              <a:rPr lang="en-US" altLang="zh-CN"/>
              <a:t>    int b;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290685" y="1697355"/>
            <a:ext cx="22352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union GCbject{</a:t>
            </a:r>
            <a:endParaRPr lang="en-US" altLang="zh-CN"/>
          </a:p>
          <a:p>
            <a:r>
              <a:rPr lang="en-US" altLang="zh-CN"/>
              <a:t>    GCheader gch;</a:t>
            </a:r>
            <a:endParaRPr lang="en-US" altLang="zh-CN"/>
          </a:p>
          <a:p>
            <a:r>
              <a:rPr lang="en-US" altLang="zh-CN"/>
              <a:t>    union TString ts;</a:t>
            </a:r>
            <a:endParaRPr lang="en-US" altLang="zh-CN"/>
          </a:p>
          <a:p>
            <a:r>
              <a:rPr lang="en-US" altLang="zh-CN"/>
              <a:t>    union Udata u;</a:t>
            </a:r>
            <a:endParaRPr lang="en-US" altLang="zh-CN"/>
          </a:p>
          <a:p>
            <a:r>
              <a:rPr lang="en-US" altLang="zh-CN"/>
              <a:t>    union Closure cl;</a:t>
            </a:r>
            <a:endParaRPr lang="en-US" altLang="zh-CN"/>
          </a:p>
          <a:p>
            <a:r>
              <a:rPr lang="en-US" altLang="zh-CN"/>
              <a:t>    struct Table h;</a:t>
            </a:r>
            <a:endParaRPr lang="en-US" altLang="zh-CN"/>
          </a:p>
          <a:p>
            <a:r>
              <a:rPr lang="en-US" altLang="zh-CN"/>
              <a:t>    struct Proto p;</a:t>
            </a:r>
            <a:endParaRPr lang="en-US" altLang="zh-CN"/>
          </a:p>
          <a:p>
            <a:r>
              <a:rPr lang="en-US" altLang="zh-CN"/>
              <a:t>    struct Upval uv;</a:t>
            </a:r>
            <a:endParaRPr lang="en-US" altLang="zh-CN"/>
          </a:p>
          <a:p>
            <a:r>
              <a:rPr lang="en-US" altLang="zh-CN"/>
              <a:t>    struct lua_State th;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877175" y="5391150"/>
            <a:ext cx="1193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Lua</a:t>
            </a:r>
            <a:r>
              <a:rPr lang="zh-CN" altLang="en-US"/>
              <a:t>栈元素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/>
        </p:nvGraphicFramePr>
        <p:xfrm>
          <a:off x="1188720" y="1508760"/>
          <a:ext cx="920305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805"/>
                <a:gridCol w="2966085"/>
                <a:gridCol w="284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常量名称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事件名称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EVENT_AFTER_DRAW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director_after_draw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绘制完成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ENENT_AFTER_VISIT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director_atter_visit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UI</a:t>
                      </a:r>
                      <a:r>
                        <a:rPr lang="zh-CN" altLang="en-US"/>
                        <a:t>树遍历完成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EVENT_AFTER_UPDATE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director_after_update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所有更新回调完成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EVENT_PROJECTION_CHANGED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director_projection_changed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投影矩阵发生变化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ENENT_COME_TO_BACKGROUND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event_come_to_background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应用程序切换到后台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EVENT_COME_TO_FOREGROUND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event_come_to_foreground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应用程序切换回前台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PHYSICSCONTACT_EVENT_NAME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PhysicsContactEvent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物理碰撞事件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907280" y="5052060"/>
            <a:ext cx="2506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Cocos2d-x</a:t>
            </a:r>
            <a:r>
              <a:rPr lang="zh-CN" altLang="en-US"/>
              <a:t>中的系统事件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1536700" y="1714500"/>
          <a:ext cx="9175115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8355"/>
                <a:gridCol w="2592705"/>
                <a:gridCol w="450405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Lua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nil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{value=0, tt = t_nil}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boolean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int  非0, 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{value=非0/0， tt = t_boolean}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number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int/float等   1.5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{value=1.5, tt = t_number}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lightuserdata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void*, int*, 各种*  point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{value=point, tt = t_lightuserdata}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char  str[]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{value=gco, tt = t_string}   gco=TString obj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table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{value=gco, tt = t_table}  gco=Table obj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userdata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{value=gco, tt = t_udata} gco=Udata obj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closure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{value=gco, tt = t_function} gco=Closure obj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61440" y="315595"/>
            <a:ext cx="9377680" cy="56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游戏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61440" y="1112520"/>
            <a:ext cx="2065655" cy="1055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动画系统</a:t>
            </a:r>
            <a:endParaRPr lang="zh-CN" altLang="en-US"/>
          </a:p>
          <a:p>
            <a:pPr algn="ctr"/>
            <a:r>
              <a:rPr lang="zh-CN" altLang="en-US"/>
              <a:t>（骨骼、关键帧）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91585" y="1112520"/>
            <a:ext cx="2065655" cy="1055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事件系统</a:t>
            </a:r>
            <a:endParaRPr lang="zh-CN" altLang="en-US"/>
          </a:p>
          <a:p>
            <a:pPr algn="ctr"/>
            <a:r>
              <a:rPr lang="zh-CN" altLang="en-US"/>
              <a:t>（触摸、重力）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673465" y="1112520"/>
            <a:ext cx="2065655" cy="1055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工具</a:t>
            </a:r>
            <a:endParaRPr lang="zh-CN" altLang="en-US"/>
          </a:p>
          <a:p>
            <a:pPr algn="ctr"/>
            <a:r>
              <a:rPr lang="zh-CN" altLang="en-US"/>
              <a:t>（</a:t>
            </a:r>
            <a:r>
              <a:rPr lang="en-US" altLang="zh-CN"/>
              <a:t>CocosSutudio TexturePacker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210300" y="1112520"/>
            <a:ext cx="2065655" cy="1055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GUI</a:t>
            </a:r>
            <a:endParaRPr lang="en-US" altLang="zh-CN"/>
          </a:p>
          <a:p>
            <a:pPr algn="ctr"/>
            <a:r>
              <a:rPr lang="zh-CN" altLang="en-US"/>
              <a:t>（</a:t>
            </a:r>
            <a:r>
              <a:rPr lang="en-US" altLang="zh-CN"/>
              <a:t>UIWidget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61440" y="2385060"/>
            <a:ext cx="9377680" cy="56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渲染系统（</a:t>
            </a:r>
            <a:r>
              <a:rPr lang="en-US" altLang="zh-CN"/>
              <a:t>UI</a:t>
            </a:r>
            <a:r>
              <a:rPr lang="zh-CN" altLang="en-US"/>
              <a:t>树、</a:t>
            </a:r>
            <a:r>
              <a:rPr lang="en-US" altLang="zh-CN"/>
              <a:t>OpenGL ES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366520" y="3175000"/>
            <a:ext cx="2065655" cy="1146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核心系统</a:t>
            </a:r>
            <a:endParaRPr lang="zh-CN" altLang="en-US"/>
          </a:p>
          <a:p>
            <a:pPr algn="ctr"/>
            <a:r>
              <a:rPr lang="zh-CN" altLang="en-US"/>
              <a:t>（内存管理、数学库，容器，数据）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796665" y="3175000"/>
            <a:ext cx="2065655" cy="1146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资源</a:t>
            </a:r>
            <a:endParaRPr lang="zh-CN" altLang="en-US"/>
          </a:p>
          <a:p>
            <a:pPr algn="ctr"/>
            <a:r>
              <a:rPr lang="zh-CN" altLang="en-US"/>
              <a:t>（纹理、地图、动画）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678545" y="3175000"/>
            <a:ext cx="2065655" cy="2508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物理</a:t>
            </a:r>
            <a:endParaRPr lang="zh-CN" altLang="en-US"/>
          </a:p>
          <a:p>
            <a:pPr algn="ctr"/>
            <a:r>
              <a:rPr lang="zh-CN" altLang="en-US"/>
              <a:t>（</a:t>
            </a:r>
            <a:r>
              <a:rPr lang="en-US" altLang="zh-CN"/>
              <a:t>Box2d</a:t>
            </a:r>
            <a:endParaRPr lang="en-US" altLang="zh-CN"/>
          </a:p>
          <a:p>
            <a:pPr algn="ctr"/>
            <a:r>
              <a:rPr lang="en-US" altLang="zh-CN"/>
              <a:t>Chipmunk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215380" y="3175000"/>
            <a:ext cx="2065655" cy="2508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音频</a:t>
            </a:r>
            <a:endParaRPr lang="zh-CN" altLang="en-US"/>
          </a:p>
          <a:p>
            <a:pPr algn="ctr"/>
            <a:r>
              <a:rPr lang="zh-CN" altLang="en-US"/>
              <a:t>（</a:t>
            </a:r>
            <a:r>
              <a:rPr lang="en-US" altLang="zh-CN"/>
              <a:t>CocosDenshion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360805" y="5208905"/>
            <a:ext cx="4496435" cy="474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第三方库（</a:t>
            </a:r>
            <a:r>
              <a:rPr lang="en-US" altLang="zh-CN"/>
              <a:t>freetype2</a:t>
            </a:r>
            <a:r>
              <a:rPr lang="zh-CN" altLang="en-US"/>
              <a:t>、</a:t>
            </a:r>
            <a:r>
              <a:rPr lang="en-US" altLang="zh-CN"/>
              <a:t>tinyxml2</a:t>
            </a:r>
            <a:r>
              <a:rPr lang="zh-CN" altLang="en-US"/>
              <a:t>、</a:t>
            </a:r>
            <a:r>
              <a:rPr lang="en-US" altLang="zh-CN"/>
              <a:t>url</a:t>
            </a:r>
            <a:r>
              <a:rPr lang="zh-CN" altLang="en-US"/>
              <a:t>、</a:t>
            </a:r>
            <a:r>
              <a:rPr lang="en-US" altLang="zh-CN"/>
              <a:t>json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350645" y="4543425"/>
            <a:ext cx="4496435" cy="474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平台独立层（</a:t>
            </a:r>
            <a:r>
              <a:rPr lang="en-US" altLang="zh-CN"/>
              <a:t>FileUtils</a:t>
            </a:r>
            <a:r>
              <a:rPr lang="zh-CN" altLang="en-US"/>
              <a:t>、</a:t>
            </a:r>
            <a:r>
              <a:rPr lang="en-US" altLang="zh-CN"/>
              <a:t>Image</a:t>
            </a:r>
            <a:r>
              <a:rPr lang="zh-CN" altLang="en-US"/>
              <a:t>、</a:t>
            </a:r>
            <a:r>
              <a:rPr lang="en-US" altLang="zh-CN"/>
              <a:t>Thread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60805" y="5945505"/>
            <a:ext cx="1208405" cy="489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iOS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2994660" y="5945505"/>
            <a:ext cx="1208405" cy="489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Android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4653915" y="5945505"/>
            <a:ext cx="1208405" cy="489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WP8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6242685" y="5950585"/>
            <a:ext cx="1208405" cy="489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OSX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7876540" y="5950585"/>
            <a:ext cx="1208405" cy="489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Windows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9535795" y="5950585"/>
            <a:ext cx="1208405" cy="489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Ubuntu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图表 1"/>
          <p:cNvGraphicFramePr/>
          <p:nvPr/>
        </p:nvGraphicFramePr>
        <p:xfrm>
          <a:off x="2921000" y="1047750"/>
          <a:ext cx="63500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4206240" y="601980"/>
            <a:ext cx="23622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1713230" y="4867910"/>
            <a:ext cx="1794510" cy="973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A</a:t>
            </a:r>
            <a:endParaRPr lang="en-US" altLang="zh-CN" sz="2800"/>
          </a:p>
        </p:txBody>
      </p:sp>
      <p:sp>
        <p:nvSpPr>
          <p:cNvPr id="4" name="圆角矩形 3"/>
          <p:cNvSpPr/>
          <p:nvPr/>
        </p:nvSpPr>
        <p:spPr>
          <a:xfrm>
            <a:off x="7543800" y="4867910"/>
            <a:ext cx="1794510" cy="973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B</a:t>
            </a:r>
            <a:endParaRPr lang="en-US" altLang="zh-CN" sz="2800"/>
          </a:p>
        </p:txBody>
      </p:sp>
      <p:graphicFrame>
        <p:nvGraphicFramePr>
          <p:cNvPr id="5" name="表格 4"/>
          <p:cNvGraphicFramePr/>
          <p:nvPr/>
        </p:nvGraphicFramePr>
        <p:xfrm>
          <a:off x="4511040" y="1463040"/>
          <a:ext cx="191008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080"/>
              </a:tblGrid>
              <a:tr h="3733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listener1</a:t>
                      </a:r>
                      <a:endParaRPr lang="en-US" altLang="zh-CN"/>
                    </a:p>
                  </a:txBody>
                  <a:tcPr/>
                </a:tc>
              </a:tr>
              <a:tr h="3733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listener2</a:t>
                      </a:r>
                      <a:endParaRPr lang="en-US" altLang="zh-CN"/>
                    </a:p>
                  </a:txBody>
                  <a:tcPr/>
                </a:tc>
              </a:tr>
              <a:tr h="3733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listenerb</a:t>
                      </a:r>
                      <a:endParaRPr lang="en-US" altLang="zh-CN"/>
                    </a:p>
                  </a:txBody>
                  <a:tcPr/>
                </a:tc>
              </a:tr>
              <a:tr h="3733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接箭头连接符 5"/>
          <p:cNvCxnSpPr>
            <a:stCxn id="3" idx="0"/>
          </p:cNvCxnSpPr>
          <p:nvPr/>
        </p:nvCxnSpPr>
        <p:spPr>
          <a:xfrm>
            <a:off x="2610485" y="4867910"/>
            <a:ext cx="925195" cy="946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2305685" y="2226310"/>
            <a:ext cx="1900555" cy="2658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" idx="3"/>
            <a:endCxn id="4" idx="1"/>
          </p:cNvCxnSpPr>
          <p:nvPr/>
        </p:nvCxnSpPr>
        <p:spPr>
          <a:xfrm>
            <a:off x="3507740" y="5354955"/>
            <a:ext cx="4036060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931670" y="3131820"/>
            <a:ext cx="1533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2.(typeA, args)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897120" y="5072380"/>
            <a:ext cx="1357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b-&gt;method()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817235" y="3656330"/>
            <a:ext cx="1557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1.(typeA, func)</a:t>
            </a:r>
            <a:endParaRPr lang="en-US" altLang="zh-CN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6583680" y="2339340"/>
            <a:ext cx="2055495" cy="2528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568440" y="2193290"/>
            <a:ext cx="2174240" cy="2674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543800" y="2956560"/>
            <a:ext cx="1392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3.(func, args)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4632960" y="861060"/>
            <a:ext cx="1691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EventDispatcher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4709795" y="6149975"/>
            <a:ext cx="1905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传统的事件系统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2118360" y="1737360"/>
          <a:ext cx="853376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EnentListener::Type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listenerID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TOUCH_ONE_BY_ONE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_cc_touch_one_by_one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单点触摸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TOUCH_ALL_AT_ONECE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_cc_touch_all_at_once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多点触摸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KEYBOARD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_cc_keyboard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键盘事件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MOUSE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_cc_mouse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鼠标事件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ACCELERATION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_cc_acceleration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重力加速度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FOUSE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_cc_focus_event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焦点事件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CUSTOM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eventName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自定义事件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074920" y="5219700"/>
            <a:ext cx="2446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订阅者类型及</a:t>
            </a:r>
            <a:r>
              <a:rPr lang="en-US" altLang="zh-CN"/>
              <a:t>listenerID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2118360" y="1737360"/>
          <a:ext cx="9248775" cy="291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525"/>
                <a:gridCol w="2458085"/>
                <a:gridCol w="4622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Event:Type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listenerID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TOUCH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_cc_touch_one_by_one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_cc_touch_all_at_once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触摸事件对应两个</a:t>
                      </a:r>
                      <a:r>
                        <a:rPr lang="en-US" altLang="zh-CN"/>
                        <a:t>listenerID</a:t>
                      </a:r>
                      <a:r>
                        <a:rPr lang="zh-CN" altLang="en-US"/>
                        <a:t>，触摸事件被特殊处理。</a:t>
                      </a:r>
                      <a:endParaRPr lang="zh-CN" altLang="en-US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KEYBOARD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_cc_keyboard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键盘事件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MOUSE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_cc_mouse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鼠标事件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ACCELERATION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_cc_acceleration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重力加速度事件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FOUSE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_cc_focus_event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焦点事件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CUSTOM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eventName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自定义事件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648200" y="5219700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事件类型和订阅者类型之间的关系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1828800" y="1828800"/>
          <a:ext cx="853186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565"/>
                <a:gridCol w="1538605"/>
                <a:gridCol w="1706245"/>
                <a:gridCol w="29254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操作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</a:t>
                      </a:r>
                      <a:r>
                        <a:rPr lang="zh-CN" altLang="en-US"/>
                        <a:t>订阅者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Priority</a:t>
                      </a:r>
                      <a:r>
                        <a:rPr lang="zh-CN" altLang="en-US"/>
                        <a:t>订阅者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setLocalZorder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修改</a:t>
                      </a:r>
                      <a:r>
                        <a:rPr lang="en-US" altLang="zh-CN"/>
                        <a:t>Node</a:t>
                      </a:r>
                      <a:r>
                        <a:rPr lang="zh-CN" altLang="en-US"/>
                        <a:t>的相对层级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setGlobalZorder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修改</a:t>
                      </a:r>
                      <a:r>
                        <a:rPr lang="en-US" altLang="zh-CN"/>
                        <a:t>Node</a:t>
                      </a:r>
                      <a:r>
                        <a:rPr lang="zh-CN" altLang="en-US"/>
                        <a:t>的全局层级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setPriority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修改</a:t>
                      </a:r>
                      <a:r>
                        <a:rPr lang="en-US" altLang="zh-CN"/>
                        <a:t>Priority</a:t>
                      </a:r>
                      <a:r>
                        <a:rPr lang="zh-CN" altLang="en-US"/>
                        <a:t>订阅者的优先级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forceAddEventListener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注册订阅者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removeEventListener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删除订阅者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511040" y="477774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影响订阅者的排序操作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1859280" y="1729740"/>
          <a:ext cx="853122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828165"/>
                <a:gridCol w="1584325"/>
                <a:gridCol w="17062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Touch 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onTouchBegan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swallowTouches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OneByOne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AllAtOnce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调用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无调用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false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调用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调用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false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无调用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调用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false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false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无调用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调用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983480" y="4335780"/>
            <a:ext cx="2365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swallowTouches</a:t>
            </a:r>
            <a:r>
              <a:rPr lang="zh-CN" altLang="en-US"/>
              <a:t>的影响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2251</Words>
  <Application>WPS 演示</Application>
  <PresentationFormat>宽屏</PresentationFormat>
  <Paragraphs>429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22</cp:revision>
  <dcterms:created xsi:type="dcterms:W3CDTF">2017-07-06T19:33:00Z</dcterms:created>
  <dcterms:modified xsi:type="dcterms:W3CDTF">2017-08-13T16:18:45Z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