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en, Malory Blake" initials="OMB" lastIdx="1" clrIdx="0">
    <p:extLst>
      <p:ext uri="{19B8F6BF-5375-455C-9EA6-DF929625EA0E}">
        <p15:presenceInfo xmlns:p15="http://schemas.microsoft.com/office/powerpoint/2012/main" userId="Owen, Malory Bla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48803" autoAdjust="0"/>
  </p:normalViewPr>
  <p:slideViewPr>
    <p:cSldViewPr snapToGrid="0">
      <p:cViewPr>
        <p:scale>
          <a:sx n="33" d="100"/>
          <a:sy n="33" d="100"/>
        </p:scale>
        <p:origin x="-2184" y="-3548"/>
      </p:cViewPr>
      <p:guideLst/>
    </p:cSldViewPr>
  </p:slideViewPr>
  <p:outlineViewPr>
    <p:cViewPr>
      <p:scale>
        <a:sx n="33" d="100"/>
        <a:sy n="33" d="100"/>
      </p:scale>
      <p:origin x="0" y="0"/>
    </p:cViewPr>
  </p:outlineViewPr>
  <p:notesTextViewPr>
    <p:cViewPr>
      <p:scale>
        <a:sx n="1" d="1"/>
        <a:sy n="1" d="1"/>
      </p:scale>
      <p:origin x="0" y="-812"/>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Malory Owen, I’m a first year Master’s student here at York, and I’m interested in how different cactus species fulfill different ecological niches. </a:t>
            </a:r>
          </a:p>
          <a:p>
            <a:r>
              <a:rPr lang="en-US" dirty="0"/>
              <a:t>First off, I just want to clear up that deserts aren’t these bare wastelands we see in movies; they’re full of life and diversity with fascinating unique adaptions to a harsh arid environment. </a:t>
            </a:r>
          </a:p>
          <a:p>
            <a:r>
              <a:rPr lang="en-US" dirty="0"/>
              <a:t>We’ve seen how important positive interactions are for driving and ecosystem’s infrastructure. Just like a city, we need buildings and roads and sidewalks for people to live in the city. And we, as humans, use all these different structures in different ways. We could measure the width of a sidewalk and a road, and indeed see that they likely fulfill different niches due to their size. I wanted to know, can we pick up on similar differences in a cactus </a:t>
            </a:r>
            <a:r>
              <a:rPr lang="en-US" dirty="0" err="1"/>
              <a:t>species’s</a:t>
            </a:r>
            <a:r>
              <a:rPr lang="en-US" dirty="0"/>
              <a:t> physical characteristics that will influence how they, as foundational keystone species in desert habitats, fulfill different niches. Particularly, niches for positive interactions with flying nectarivores and frugivores (aka birds). And I wanted to do so with fast, reproducible, practical methodology. </a:t>
            </a:r>
          </a:p>
          <a:p>
            <a:r>
              <a:rPr lang="en-US" dirty="0"/>
              <a:t>We know that flying nectarivores and frugivores tend to visit individuals with showier displays more frequently. Showiness is impacted by the number of </a:t>
            </a:r>
            <a:r>
              <a:rPr lang="en-US" dirty="0" err="1"/>
              <a:t>inflorsences</a:t>
            </a:r>
            <a:r>
              <a:rPr lang="en-US" dirty="0"/>
              <a:t> and the height of those </a:t>
            </a:r>
            <a:r>
              <a:rPr lang="en-US" dirty="0" err="1"/>
              <a:t>inflorences</a:t>
            </a:r>
            <a:r>
              <a:rPr lang="en-US" dirty="0"/>
              <a:t>. These two features would be easy to determine by measuring height and health of an individual (cacti flower at their terminal nodes and healthier individuals are more likely to produce more flowers/fruits). So we set out and measured three different species of cacti: Cylindropuntia acanthocarpa, Cylindropuntia echinocarpa, and Opuntia basilaris. These are three common species in the Mojave Desert. </a:t>
            </a:r>
          </a:p>
          <a:p>
            <a:r>
              <a:rPr lang="en-US" dirty="0"/>
              <a:t>And we did indeed find significant differences! Mean heights were different for all three cactus species with C. acanthocarpa being the tallest and O. basilaris being the shortest. C. acanthocarpa and C. echinocarpa both had more healthy </a:t>
            </a:r>
            <a:r>
              <a:rPr lang="en-US" dirty="0" err="1"/>
              <a:t>indivdiuals</a:t>
            </a:r>
            <a:r>
              <a:rPr lang="en-US" dirty="0"/>
              <a:t> than O. basilaris, which had an even distribution of health across individuals. We also see that C. acanthocarpa is the most abundant of the species from this map, but perhaps more importantly, we see that they geographically overlap. All these measurements give us opportunity to see physical differences of cacti that could lead to different niche fulfillment. </a:t>
            </a:r>
          </a:p>
          <a:p>
            <a:r>
              <a:rPr lang="en-US" dirty="0"/>
              <a:t>But next steps must be taken. In Spring, I’ll be returning to the field to test our first two ideas. Of course, we need to see how strongly reproductive output is related to size and health in our cacti. Next, we need evidence that these traits do indeed results in different niche fulfill by monitoring bird visitation. (This poster is actually a story based on my preliminary dataset that I collected in preparation for my spring and summer field seasons coming up). And finally, I’d love for us to take this a step further, and see how different interactions with pollinators and seed dispersers influence a mother plant’s seed shadow (that is, are seeds deposited in favorable conditions for germinations). </a:t>
            </a:r>
          </a:p>
          <a:p>
            <a:r>
              <a:rPr lang="en-US" dirty="0"/>
              <a:t>If you are interested in keeping up with our labs future projects, you can follow our lab’s blog at ecoblender.org or scan this QR code. And of course I’d like to thank NSERC, York University, and (since this poster was printed) the Paul Jorgensen Research Grant for supporting our work. Thank </a:t>
            </a:r>
            <a:r>
              <a:rPr lang="en-US"/>
              <a:t>you so much for listening!</a:t>
            </a:r>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4/3/2019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16.png"/><Relationship Id="rId7" Type="http://schemas.openxmlformats.org/officeDocument/2006/relationships/image" Target="../media/image2.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s://doi.org/10.1371/journal.pone.0044657" TargetMode="External"/><Relationship Id="rId11" Type="http://schemas.openxmlformats.org/officeDocument/2006/relationships/image" Target="../media/image6.png"/><Relationship Id="rId24" Type="http://schemas.openxmlformats.org/officeDocument/2006/relationships/image" Target="../media/image19.jpeg"/><Relationship Id="rId5" Type="http://schemas.openxmlformats.org/officeDocument/2006/relationships/hyperlink" Target="https://doi.org/10.1080/0028825X.2004.9512892" TargetMode="External"/><Relationship Id="rId15" Type="http://schemas.openxmlformats.org/officeDocument/2006/relationships/image" Target="../media/image10.jpe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hyperlink" Target="https://doi.org/10.1111/plb.12297" TargetMode="External"/><Relationship Id="rId9" Type="http://schemas.openxmlformats.org/officeDocument/2006/relationships/image" Target="../media/image4.jpe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D67BC7FA-2B6E-4D9F-878D-BADD8B93359E}"/>
              </a:ext>
            </a:extLst>
          </p:cNvPr>
          <p:cNvGrpSpPr/>
          <p:nvPr/>
        </p:nvGrpSpPr>
        <p:grpSpPr>
          <a:xfrm>
            <a:off x="16273518" y="19689508"/>
            <a:ext cx="12259819" cy="7133196"/>
            <a:chOff x="16273518" y="19903514"/>
            <a:chExt cx="12259819" cy="7133196"/>
          </a:xfrm>
        </p:grpSpPr>
        <p:pic>
          <p:nvPicPr>
            <p:cNvPr id="28" name="Picture 27">
              <a:extLst>
                <a:ext uri="{FF2B5EF4-FFF2-40B4-BE49-F238E27FC236}">
                  <a16:creationId xmlns:a16="http://schemas.microsoft.com/office/drawing/2014/main" id="{919038E4-AEEE-477D-BE35-AE69480DC68B}"/>
                </a:ext>
              </a:extLst>
            </p:cNvPr>
            <p:cNvPicPr>
              <a:picLocks noChangeAspect="1"/>
            </p:cNvPicPr>
            <p:nvPr/>
          </p:nvPicPr>
          <p:blipFill rotWithShape="1">
            <a:blip r:embed="rId3"/>
            <a:srcRect l="1121" t="20620"/>
            <a:stretch/>
          </p:blipFill>
          <p:spPr>
            <a:xfrm>
              <a:off x="16273518" y="19924243"/>
              <a:ext cx="12259819" cy="7112467"/>
            </a:xfrm>
            <a:prstGeom prst="rect">
              <a:avLst/>
            </a:prstGeom>
          </p:spPr>
        </p:pic>
        <p:sp>
          <p:nvSpPr>
            <p:cNvPr id="86" name="Rectangle 85">
              <a:extLst>
                <a:ext uri="{FF2B5EF4-FFF2-40B4-BE49-F238E27FC236}">
                  <a16:creationId xmlns:a16="http://schemas.microsoft.com/office/drawing/2014/main" id="{157C490A-59E8-4034-8972-8B52AE9F986C}"/>
                </a:ext>
              </a:extLst>
            </p:cNvPr>
            <p:cNvSpPr/>
            <p:nvPr/>
          </p:nvSpPr>
          <p:spPr>
            <a:xfrm>
              <a:off x="17661444" y="19903514"/>
              <a:ext cx="3395767" cy="636526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121" name="Rectangle 120">
              <a:extLst>
                <a:ext uri="{FF2B5EF4-FFF2-40B4-BE49-F238E27FC236}">
                  <a16:creationId xmlns:a16="http://schemas.microsoft.com/office/drawing/2014/main" id="{7B6AB07B-0E59-46AF-B2FC-34F36E4B70E4}"/>
                </a:ext>
              </a:extLst>
            </p:cNvPr>
            <p:cNvSpPr/>
            <p:nvPr/>
          </p:nvSpPr>
          <p:spPr>
            <a:xfrm>
              <a:off x="21356532" y="19903514"/>
              <a:ext cx="3395768" cy="636526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122" name="Rectangle 121">
              <a:extLst>
                <a:ext uri="{FF2B5EF4-FFF2-40B4-BE49-F238E27FC236}">
                  <a16:creationId xmlns:a16="http://schemas.microsoft.com/office/drawing/2014/main" id="{6BDE52F0-118C-4337-BF38-F37F2626011A}"/>
                </a:ext>
              </a:extLst>
            </p:cNvPr>
            <p:cNvSpPr/>
            <p:nvPr/>
          </p:nvSpPr>
          <p:spPr>
            <a:xfrm>
              <a:off x="24976644" y="19903514"/>
              <a:ext cx="3395767" cy="636526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4" name="Title 3"/>
          <p:cNvSpPr>
            <a:spLocks noGrp="1"/>
          </p:cNvSpPr>
          <p:nvPr>
            <p:ph type="title"/>
          </p:nvPr>
        </p:nvSpPr>
        <p:spPr>
          <a:xfrm>
            <a:off x="1158240" y="685860"/>
            <a:ext cx="31653360" cy="2971740"/>
          </a:xfrm>
        </p:spPr>
        <p:txBody>
          <a:bodyPr>
            <a:noAutofit/>
          </a:bodyPr>
          <a:lstStyle/>
          <a:p>
            <a:r>
              <a:rPr lang="en-US" dirty="0"/>
              <a:t>A Prickly Situation: Contrasting ecological functionality in three cactus species</a:t>
            </a:r>
            <a:endParaRPr lang="en-US" sz="6000" dirty="0"/>
          </a:p>
        </p:txBody>
      </p:sp>
      <p:sp>
        <p:nvSpPr>
          <p:cNvPr id="23" name="Text Placeholder 22"/>
          <p:cNvSpPr>
            <a:spLocks noGrp="1"/>
          </p:cNvSpPr>
          <p:nvPr>
            <p:ph type="body" sz="quarter" idx="36"/>
          </p:nvPr>
        </p:nvSpPr>
        <p:spPr/>
        <p:txBody>
          <a:bodyPr/>
          <a:lstStyle/>
          <a:p>
            <a:r>
              <a:rPr lang="en-US" dirty="0"/>
              <a:t>Malory Owen</a:t>
            </a:r>
            <a:r>
              <a:rPr lang="en-US" baseline="30000" dirty="0"/>
              <a:t>1</a:t>
            </a:r>
            <a:r>
              <a:rPr lang="en-US" dirty="0"/>
              <a:t> | Dr. Chris Lortie</a:t>
            </a:r>
            <a:r>
              <a:rPr lang="en-US" baseline="30000" dirty="0"/>
              <a:t>1</a:t>
            </a:r>
            <a:r>
              <a:rPr lang="en-US" dirty="0"/>
              <a:t> | York University</a:t>
            </a:r>
            <a:r>
              <a:rPr lang="en-US" baseline="30000" dirty="0"/>
              <a:t>1  </a:t>
            </a:r>
            <a:r>
              <a:rPr lang="en-US" dirty="0"/>
              <a:t>| www.ecoblender.org</a:t>
            </a:r>
            <a:r>
              <a:rPr lang="en-US" baseline="30000" dirty="0"/>
              <a:t>1</a:t>
            </a:r>
          </a:p>
        </p:txBody>
      </p:sp>
      <p:sp>
        <p:nvSpPr>
          <p:cNvPr id="67" name="Text Placeholder 66"/>
          <p:cNvSpPr>
            <a:spLocks noGrp="1"/>
          </p:cNvSpPr>
          <p:nvPr>
            <p:ph type="body" sz="quarter" idx="13"/>
          </p:nvPr>
        </p:nvSpPr>
        <p:spPr/>
        <p:txBody>
          <a:bodyPr/>
          <a:lstStyle/>
          <a:p>
            <a:r>
              <a:rPr lang="en-US" dirty="0"/>
              <a:t>Question</a:t>
            </a:r>
          </a:p>
        </p:txBody>
      </p:sp>
      <p:sp>
        <p:nvSpPr>
          <p:cNvPr id="69" name="Text Placeholder 68"/>
          <p:cNvSpPr>
            <a:spLocks noGrp="1"/>
          </p:cNvSpPr>
          <p:nvPr>
            <p:ph type="body" sz="quarter" idx="39"/>
          </p:nvPr>
        </p:nvSpPr>
        <p:spPr>
          <a:solidFill>
            <a:schemeClr val="accent4">
              <a:lumMod val="20000"/>
              <a:lumOff val="80000"/>
            </a:schemeClr>
          </a:solidFill>
        </p:spPr>
        <p:txBody>
          <a:bodyPr/>
          <a:lstStyle/>
          <a:p>
            <a:r>
              <a:rPr lang="en-US" sz="4800" b="1" dirty="0"/>
              <a:t>What physiological characteristics determine ecologically functional differences in three species of cacti?</a:t>
            </a:r>
          </a:p>
        </p:txBody>
      </p:sp>
      <p:sp>
        <p:nvSpPr>
          <p:cNvPr id="68" name="Text Placeholder 67"/>
          <p:cNvSpPr>
            <a:spLocks noGrp="1"/>
          </p:cNvSpPr>
          <p:nvPr>
            <p:ph type="body" sz="quarter" idx="37"/>
          </p:nvPr>
        </p:nvSpPr>
        <p:spPr>
          <a:xfrm>
            <a:off x="1143000" y="10090912"/>
            <a:ext cx="12801600" cy="1280160"/>
          </a:xfrm>
        </p:spPr>
        <p:txBody>
          <a:bodyPr/>
          <a:lstStyle/>
          <a:p>
            <a:r>
              <a:rPr lang="en-US" dirty="0"/>
              <a:t>Double Mutualism &amp; Facilitation</a:t>
            </a:r>
          </a:p>
        </p:txBody>
      </p:sp>
      <p:sp>
        <p:nvSpPr>
          <p:cNvPr id="11" name="Content Placeholder 10"/>
          <p:cNvSpPr>
            <a:spLocks noGrp="1"/>
          </p:cNvSpPr>
          <p:nvPr>
            <p:ph sz="quarter" idx="38"/>
          </p:nvPr>
        </p:nvSpPr>
        <p:spPr>
          <a:xfrm>
            <a:off x="1143000" y="11564112"/>
            <a:ext cx="12801600" cy="3875922"/>
          </a:xfrm>
          <a:solidFill>
            <a:schemeClr val="accent1">
              <a:lumMod val="20000"/>
              <a:lumOff val="80000"/>
            </a:schemeClr>
          </a:solidFill>
          <a:ln>
            <a:noFill/>
          </a:ln>
        </p:spPr>
        <p:txBody>
          <a:bodyPr>
            <a:normAutofit fontScale="70000" lnSpcReduction="20000"/>
          </a:bodyPr>
          <a:lstStyle/>
          <a:p>
            <a:r>
              <a:rPr lang="en-US" sz="5400" dirty="0"/>
              <a:t>Positive interactions drive ecosystem infrastructure</a:t>
            </a:r>
            <a:r>
              <a:rPr lang="en-US" sz="5400" baseline="30000" dirty="0"/>
              <a:t>1</a:t>
            </a:r>
            <a:r>
              <a:rPr lang="en-US" sz="5400" dirty="0"/>
              <a:t> </a:t>
            </a:r>
          </a:p>
          <a:p>
            <a:r>
              <a:rPr lang="en-US" sz="5400" dirty="0"/>
              <a:t>Birds are nectarivores and frugivores of cacti</a:t>
            </a:r>
            <a:r>
              <a:rPr lang="en-US" sz="5400" baseline="30000" dirty="0"/>
              <a:t>2, 3</a:t>
            </a:r>
          </a:p>
          <a:p>
            <a:pPr lvl="1"/>
            <a:r>
              <a:rPr lang="en-US" sz="5000" dirty="0"/>
              <a:t>Double mutualism: two positive interactions between interspecifics</a:t>
            </a:r>
            <a:r>
              <a:rPr lang="en-US" sz="5000" baseline="30000" dirty="0"/>
              <a:t>4</a:t>
            </a:r>
          </a:p>
          <a:p>
            <a:pPr lvl="1"/>
            <a:r>
              <a:rPr lang="en-US" sz="5000" dirty="0"/>
              <a:t>Harsh environments promote double mutualism</a:t>
            </a:r>
            <a:r>
              <a:rPr lang="en-US" sz="5000" baseline="30000" dirty="0"/>
              <a:t>5</a:t>
            </a:r>
          </a:p>
          <a:p>
            <a:r>
              <a:rPr lang="en-US" sz="5400" dirty="0"/>
              <a:t>Cacti are desert foundational species</a:t>
            </a:r>
            <a:r>
              <a:rPr lang="en-US" sz="5400" baseline="30000" dirty="0"/>
              <a:t>6</a:t>
            </a:r>
          </a:p>
          <a:p>
            <a:pPr marL="0" indent="0">
              <a:buNone/>
            </a:pPr>
            <a:endParaRPr lang="en-US" sz="4000" baseline="30000" dirty="0"/>
          </a:p>
        </p:txBody>
      </p:sp>
      <p:sp>
        <p:nvSpPr>
          <p:cNvPr id="12" name="Content Placeholder 11"/>
          <p:cNvSpPr>
            <a:spLocks noGrp="1"/>
          </p:cNvSpPr>
          <p:nvPr>
            <p:ph sz="quarter" idx="25"/>
          </p:nvPr>
        </p:nvSpPr>
        <p:spPr>
          <a:xfrm>
            <a:off x="1193470" y="22326062"/>
            <a:ext cx="12801600" cy="2561368"/>
          </a:xfrm>
          <a:solidFill>
            <a:schemeClr val="accent1">
              <a:lumMod val="20000"/>
              <a:lumOff val="80000"/>
            </a:schemeClr>
          </a:solidFill>
        </p:spPr>
        <p:txBody>
          <a:bodyPr>
            <a:noAutofit/>
          </a:bodyPr>
          <a:lstStyle/>
          <a:p>
            <a:pPr marL="0" indent="0">
              <a:buNone/>
            </a:pPr>
            <a:r>
              <a:rPr lang="en-US" sz="3600" b="1" dirty="0"/>
              <a:t>Different species of cacti occupy different ecological and facilitating niches. </a:t>
            </a:r>
          </a:p>
          <a:p>
            <a:pPr lvl="1">
              <a:buClr>
                <a:schemeClr val="tx1"/>
              </a:buClr>
            </a:pPr>
            <a:r>
              <a:rPr lang="en-US" sz="3200" i="1" dirty="0"/>
              <a:t>Different cactuses will have different sizes and health which will impact interactor visitation at different phenological life stages.</a:t>
            </a:r>
          </a:p>
        </p:txBody>
      </p:sp>
      <p:sp>
        <p:nvSpPr>
          <p:cNvPr id="8" name="Text Placeholder 7"/>
          <p:cNvSpPr>
            <a:spLocks noGrp="1"/>
          </p:cNvSpPr>
          <p:nvPr>
            <p:ph type="body" sz="quarter" idx="19"/>
          </p:nvPr>
        </p:nvSpPr>
        <p:spPr>
          <a:xfrm>
            <a:off x="1193470" y="20900290"/>
            <a:ext cx="12801600" cy="1219200"/>
          </a:xfrm>
        </p:spPr>
        <p:txBody>
          <a:bodyPr/>
          <a:lstStyle/>
          <a:p>
            <a:r>
              <a:rPr lang="en-US" dirty="0"/>
              <a:t>Hypotheses and Predictions</a:t>
            </a:r>
          </a:p>
        </p:txBody>
      </p:sp>
      <p:sp>
        <p:nvSpPr>
          <p:cNvPr id="70" name="Text Placeholder 69"/>
          <p:cNvSpPr>
            <a:spLocks noGrp="1"/>
          </p:cNvSpPr>
          <p:nvPr>
            <p:ph type="body" sz="quarter" idx="40"/>
          </p:nvPr>
        </p:nvSpPr>
        <p:spPr>
          <a:xfrm>
            <a:off x="15971520" y="5702608"/>
            <a:ext cx="12801600" cy="1219200"/>
          </a:xfrm>
        </p:spPr>
        <p:txBody>
          <a:bodyPr/>
          <a:lstStyle/>
          <a:p>
            <a:r>
              <a:rPr lang="en-US" dirty="0"/>
              <a:t>Methods</a:t>
            </a:r>
          </a:p>
        </p:txBody>
      </p:sp>
      <p:sp>
        <p:nvSpPr>
          <p:cNvPr id="18" name="Text Placeholder 17"/>
          <p:cNvSpPr>
            <a:spLocks noGrp="1"/>
          </p:cNvSpPr>
          <p:nvPr>
            <p:ph type="body" sz="quarter" idx="31"/>
          </p:nvPr>
        </p:nvSpPr>
        <p:spPr>
          <a:xfrm>
            <a:off x="15971520" y="9711844"/>
            <a:ext cx="12801600" cy="1219200"/>
          </a:xfrm>
        </p:spPr>
        <p:txBody>
          <a:bodyPr/>
          <a:lstStyle/>
          <a:p>
            <a:r>
              <a:rPr lang="en-US" dirty="0"/>
              <a:t>Results</a:t>
            </a:r>
          </a:p>
        </p:txBody>
      </p:sp>
      <p:sp>
        <p:nvSpPr>
          <p:cNvPr id="6" name="Content Placeholder 5"/>
          <p:cNvSpPr>
            <a:spLocks noGrp="1"/>
          </p:cNvSpPr>
          <p:nvPr>
            <p:ph sz="quarter" idx="33"/>
          </p:nvPr>
        </p:nvSpPr>
        <p:spPr>
          <a:xfrm>
            <a:off x="15902941" y="28552620"/>
            <a:ext cx="12801600" cy="3278304"/>
          </a:xfrm>
          <a:solidFill>
            <a:schemeClr val="accent1">
              <a:lumMod val="20000"/>
              <a:lumOff val="80000"/>
            </a:schemeClr>
          </a:solidFill>
        </p:spPr>
        <p:txBody>
          <a:bodyPr>
            <a:noAutofit/>
          </a:bodyPr>
          <a:lstStyle/>
          <a:p>
            <a:pPr marL="0" indent="0">
              <a:buNone/>
            </a:pPr>
            <a:r>
              <a:rPr lang="en-US" sz="3600" dirty="0"/>
              <a:t>Each cactus species had significantly different mean heights </a:t>
            </a:r>
            <a:r>
              <a:rPr lang="it-IT" sz="3600" dirty="0"/>
              <a:t>(</a:t>
            </a:r>
            <a:r>
              <a:rPr lang="it-IT" sz="3600" i="1" dirty="0"/>
              <a:t>Kruskal-Wallis</a:t>
            </a:r>
            <a:r>
              <a:rPr lang="it-IT" sz="3600" dirty="0"/>
              <a:t>, Chi-square = 3.71, p &gt; 0.0001, df = 52). </a:t>
            </a:r>
            <a:endParaRPr lang="en-US" sz="1200" dirty="0"/>
          </a:p>
          <a:p>
            <a:pPr marL="0" indent="0">
              <a:buNone/>
            </a:pPr>
            <a:r>
              <a:rPr lang="en-US" sz="3600" i="1" dirty="0"/>
              <a:t>C. acanthocarpa </a:t>
            </a:r>
            <a:r>
              <a:rPr lang="en-US" sz="3600" dirty="0"/>
              <a:t>and </a:t>
            </a:r>
            <a:r>
              <a:rPr lang="en-US" sz="3600" i="1" dirty="0"/>
              <a:t>C. echinocarpa </a:t>
            </a:r>
            <a:r>
              <a:rPr lang="en-US" sz="3600" dirty="0"/>
              <a:t>are healthier than </a:t>
            </a:r>
            <a:r>
              <a:rPr lang="en-US" sz="3600" i="1" dirty="0"/>
              <a:t>O. basilaris (Pearson’s Chi-squared Test, </a:t>
            </a:r>
            <a:r>
              <a:rPr lang="en-US" sz="3600" dirty="0"/>
              <a:t>X-squared = 27.325, </a:t>
            </a:r>
            <a:r>
              <a:rPr lang="en-US" sz="3600" i="1" dirty="0"/>
              <a:t> </a:t>
            </a:r>
            <a:r>
              <a:rPr lang="en-US" sz="3600" dirty="0"/>
              <a:t>df = 8, p &gt; 0.001).</a:t>
            </a:r>
            <a:endParaRPr lang="en-US" sz="3600" i="1" dirty="0"/>
          </a:p>
        </p:txBody>
      </p:sp>
      <p:sp>
        <p:nvSpPr>
          <p:cNvPr id="71" name="Text Placeholder 70"/>
          <p:cNvSpPr>
            <a:spLocks noGrp="1"/>
          </p:cNvSpPr>
          <p:nvPr>
            <p:ph type="body" sz="quarter" idx="41"/>
          </p:nvPr>
        </p:nvSpPr>
        <p:spPr>
          <a:xfrm>
            <a:off x="29917844" y="13680417"/>
            <a:ext cx="12801600" cy="1219200"/>
          </a:xfrm>
        </p:spPr>
        <p:txBody>
          <a:bodyPr/>
          <a:lstStyle/>
          <a:p>
            <a:r>
              <a:rPr lang="en-US" dirty="0"/>
              <a:t>Conclusions</a:t>
            </a:r>
          </a:p>
        </p:txBody>
      </p:sp>
      <p:sp>
        <p:nvSpPr>
          <p:cNvPr id="22" name="Content Placeholder 21"/>
          <p:cNvSpPr>
            <a:spLocks noGrp="1"/>
          </p:cNvSpPr>
          <p:nvPr>
            <p:ph sz="quarter" idx="35"/>
          </p:nvPr>
        </p:nvSpPr>
        <p:spPr>
          <a:xfrm>
            <a:off x="29917844" y="28039560"/>
            <a:ext cx="12801600" cy="3910148"/>
          </a:xfrm>
          <a:noFill/>
        </p:spPr>
        <p:txBody>
          <a:bodyPr>
            <a:normAutofit fontScale="62500" lnSpcReduction="20000"/>
          </a:bodyPr>
          <a:lstStyle/>
          <a:p>
            <a:pPr marL="514350" indent="-514350">
              <a:buFont typeface="Arial" panose="020B0604020202020204" pitchFamily="34" charset="0"/>
              <a:buAutoNum type="arabicPeriod"/>
            </a:pPr>
            <a:r>
              <a:rPr lang="en-US" sz="2600" dirty="0"/>
              <a:t>Callaway, Ragan M. 1997. “Positive interactions in plant communities and the individualistic-continuum concept.” </a:t>
            </a:r>
            <a:r>
              <a:rPr lang="en-US" sz="2600" i="1" dirty="0" err="1"/>
              <a:t>Oecologia</a:t>
            </a:r>
            <a:r>
              <a:rPr lang="en-US" sz="2600" dirty="0"/>
              <a:t> 112: 143–49.</a:t>
            </a:r>
          </a:p>
          <a:p>
            <a:pPr marL="514350" indent="-514350">
              <a:buFont typeface="Arial" panose="020B0604020202020204" pitchFamily="34" charset="0"/>
              <a:buAutoNum type="arabicPeriod"/>
            </a:pPr>
            <a:r>
              <a:rPr lang="en-US" sz="2600" dirty="0"/>
              <a:t>Montiel, Salvador, and Carlos Montaña. 2000. “Vertebrate Frugivory and Seed Dispersal of a </a:t>
            </a:r>
            <a:r>
              <a:rPr lang="en-US" sz="2600" dirty="0" err="1"/>
              <a:t>Chihuahuan</a:t>
            </a:r>
            <a:r>
              <a:rPr lang="en-US" sz="2600" dirty="0"/>
              <a:t> Desert Cactus” 146 (2): 221–29.</a:t>
            </a:r>
          </a:p>
          <a:p>
            <a:pPr marL="514350" indent="-514350">
              <a:buFont typeface="Arial" panose="020B0604020202020204" pitchFamily="34" charset="0"/>
              <a:buAutoNum type="arabicPeriod"/>
            </a:pPr>
            <a:r>
              <a:rPr lang="en-US" sz="2600" dirty="0" err="1"/>
              <a:t>Gorostiague</a:t>
            </a:r>
            <a:r>
              <a:rPr lang="en-US" sz="2600" dirty="0"/>
              <a:t>, P., and P. Ortega-Baes. 2016. “How </a:t>
            </a:r>
            <a:r>
              <a:rPr lang="en-US" sz="2600" dirty="0" err="1"/>
              <a:t>specialised</a:t>
            </a:r>
            <a:r>
              <a:rPr lang="en-US" sz="2600" dirty="0"/>
              <a:t> is bird pollination in the Cactaceae?” </a:t>
            </a:r>
            <a:r>
              <a:rPr lang="en-US" sz="2600" i="1" dirty="0"/>
              <a:t>Plant Biology</a:t>
            </a:r>
            <a:r>
              <a:rPr lang="en-US" sz="2600" dirty="0"/>
              <a:t> 18 (1): 63–72. doi:</a:t>
            </a:r>
            <a:r>
              <a:rPr lang="en-US" sz="2600" dirty="0">
                <a:hlinkClick r:id="rId4"/>
              </a:rPr>
              <a:t>10.1111/plb.12297</a:t>
            </a:r>
            <a:r>
              <a:rPr lang="en-US" sz="2600" dirty="0"/>
              <a:t>.</a:t>
            </a:r>
          </a:p>
          <a:p>
            <a:pPr marL="514350" indent="-514350">
              <a:buFont typeface="Arial" panose="020B0604020202020204" pitchFamily="34" charset="0"/>
              <a:buAutoNum type="arabicPeriod"/>
            </a:pPr>
            <a:r>
              <a:rPr lang="en-US" sz="2600" dirty="0"/>
              <a:t>Kelly, Dave, Jenny J </a:t>
            </a:r>
            <a:r>
              <a:rPr lang="en-US" sz="2600" dirty="0" err="1"/>
              <a:t>Ladley</a:t>
            </a:r>
            <a:r>
              <a:rPr lang="en-US" sz="2600" dirty="0"/>
              <a:t>, Alastair W Robertson, and Jenny J </a:t>
            </a:r>
            <a:r>
              <a:rPr lang="en-US" sz="2600" dirty="0" err="1"/>
              <a:t>Ladley</a:t>
            </a:r>
            <a:r>
              <a:rPr lang="en-US" sz="2600" dirty="0"/>
              <a:t>. 2004. “Is dispersal easier than pollination ? Two tests in New Zealand </a:t>
            </a:r>
            <a:r>
              <a:rPr lang="en-US" sz="2600" dirty="0" err="1"/>
              <a:t>Loranthaceae</a:t>
            </a:r>
            <a:r>
              <a:rPr lang="en-US" sz="2600" dirty="0"/>
              <a:t>.” </a:t>
            </a:r>
            <a:r>
              <a:rPr lang="en-US" sz="2600" i="1" dirty="0"/>
              <a:t>New Zealand Journal of Botany</a:t>
            </a:r>
            <a:r>
              <a:rPr lang="en-US" sz="2600" dirty="0"/>
              <a:t> 42: 89–103. doi:</a:t>
            </a:r>
            <a:r>
              <a:rPr lang="en-US" sz="2600" dirty="0">
                <a:hlinkClick r:id="rId5"/>
              </a:rPr>
              <a:t>10.1080/0028825X.2004.9512892</a:t>
            </a:r>
            <a:r>
              <a:rPr lang="en-US" sz="2600" dirty="0"/>
              <a:t>.</a:t>
            </a:r>
          </a:p>
          <a:p>
            <a:pPr marL="514350" indent="-514350">
              <a:buFont typeface="Arial" panose="020B0604020202020204" pitchFamily="34" charset="0"/>
              <a:buAutoNum type="arabicPeriod"/>
            </a:pPr>
            <a:r>
              <a:rPr lang="en-US" sz="2600" dirty="0"/>
              <a:t>Garcia, Maria B., Xavier </a:t>
            </a:r>
            <a:r>
              <a:rPr lang="en-US" sz="2600" dirty="0" err="1"/>
              <a:t>Espadaler</a:t>
            </a:r>
            <a:r>
              <a:rPr lang="en-US" sz="2600" dirty="0"/>
              <a:t>, and Jens M. Olesen. 2012. “Extreme Reproduction and Survival of a True Cliffhanger : The Endangered Plant </a:t>
            </a:r>
            <a:r>
              <a:rPr lang="en-US" sz="2600" dirty="0" err="1"/>
              <a:t>Borderea</a:t>
            </a:r>
            <a:r>
              <a:rPr lang="en-US" sz="2600" dirty="0"/>
              <a:t> </a:t>
            </a:r>
            <a:r>
              <a:rPr lang="en-US" sz="2600" dirty="0" err="1"/>
              <a:t>chouardii</a:t>
            </a:r>
            <a:r>
              <a:rPr lang="en-US" sz="2600" dirty="0"/>
              <a:t>.” </a:t>
            </a:r>
            <a:r>
              <a:rPr lang="en-US" sz="2600" i="1" dirty="0"/>
              <a:t>PLOS One</a:t>
            </a:r>
            <a:r>
              <a:rPr lang="en-US" sz="2600" dirty="0"/>
              <a:t> 7 (9): 1–7. doi:</a:t>
            </a:r>
            <a:r>
              <a:rPr lang="en-US" sz="2600" dirty="0">
                <a:hlinkClick r:id="rId6"/>
              </a:rPr>
              <a:t>10.1371/journal.pone.0044657</a:t>
            </a:r>
            <a:r>
              <a:rPr lang="en-US" sz="2600" dirty="0"/>
              <a:t>.</a:t>
            </a:r>
          </a:p>
          <a:p>
            <a:pPr marL="514350" indent="-514350">
              <a:buFont typeface="Arial" panose="020B0604020202020204" pitchFamily="34" charset="0"/>
              <a:buAutoNum type="arabicPeriod"/>
            </a:pPr>
            <a:r>
              <a:rPr lang="en-US" sz="2600" dirty="0" err="1"/>
              <a:t>Filazzola</a:t>
            </a:r>
            <a:r>
              <a:rPr lang="en-US" sz="2600" dirty="0"/>
              <a:t>, A., </a:t>
            </a:r>
            <a:r>
              <a:rPr lang="en-US" sz="2600" dirty="0" err="1"/>
              <a:t>Lortie</a:t>
            </a:r>
            <a:r>
              <a:rPr lang="en-US" sz="2600" dirty="0"/>
              <a:t>, C. J. 2014. “A systematic review and conceptual framework for the mechanistic pathways of nurse plants.” </a:t>
            </a:r>
            <a:r>
              <a:rPr lang="en-US" sz="2600" i="1" dirty="0"/>
              <a:t>Global Ecology and Biogeography</a:t>
            </a:r>
            <a:r>
              <a:rPr lang="en-US" sz="2600" dirty="0"/>
              <a:t> 23 (12): 1335-1345.</a:t>
            </a:r>
          </a:p>
          <a:p>
            <a:pPr marL="514350" indent="-514350">
              <a:buFont typeface="Arial" panose="020B0604020202020204" pitchFamily="34" charset="0"/>
              <a:buAutoNum type="arabicPeriod"/>
            </a:pPr>
            <a:r>
              <a:rPr lang="en-US" sz="2600" dirty="0"/>
              <a:t>Wolf, L. L., and Hainsworth, A.R. 1990. “Non-Random Foraging by Hummingbirds : Patterns of Movement Between </a:t>
            </a:r>
            <a:r>
              <a:rPr lang="en-US" sz="2600" dirty="0" err="1"/>
              <a:t>Ipomopsis</a:t>
            </a:r>
            <a:r>
              <a:rPr lang="en-US" sz="2600" dirty="0"/>
              <a:t>.” </a:t>
            </a:r>
            <a:r>
              <a:rPr lang="en-US" sz="2600" i="1" dirty="0"/>
              <a:t>Functional Ecology</a:t>
            </a:r>
            <a:r>
              <a:rPr lang="en-US" sz="2600" dirty="0"/>
              <a:t> 4 (2): 149–57.</a:t>
            </a:r>
          </a:p>
          <a:p>
            <a:pPr marL="0" indent="0">
              <a:buNone/>
            </a:pPr>
            <a:endParaRPr lang="en-US" sz="2600" dirty="0"/>
          </a:p>
          <a:p>
            <a:pPr marL="514350" indent="-514350">
              <a:buFont typeface="Arial" panose="020B0604020202020204" pitchFamily="34" charset="0"/>
              <a:buAutoNum type="arabicPeriod"/>
            </a:pPr>
            <a:endParaRPr lang="en-US" sz="2600" dirty="0"/>
          </a:p>
          <a:p>
            <a:pPr marL="514350" indent="-514350">
              <a:buFont typeface="Arial" panose="020B0604020202020204" pitchFamily="34" charset="0"/>
              <a:buAutoNum type="arabicPeriod"/>
            </a:pPr>
            <a:endParaRPr lang="en-US" sz="2600" dirty="0"/>
          </a:p>
          <a:p>
            <a:pPr marL="514350" indent="-514350">
              <a:buFont typeface="Arial" panose="020B0604020202020204" pitchFamily="34" charset="0"/>
              <a:buAutoNum type="arabicPeriod"/>
            </a:pPr>
            <a:endParaRPr lang="en-US" dirty="0"/>
          </a:p>
        </p:txBody>
      </p:sp>
      <p:pic>
        <p:nvPicPr>
          <p:cNvPr id="27" name="Picture 26">
            <a:extLst>
              <a:ext uri="{FF2B5EF4-FFF2-40B4-BE49-F238E27FC236}">
                <a16:creationId xmlns:a16="http://schemas.microsoft.com/office/drawing/2014/main" id="{293D5E89-245C-4934-910D-544D9585D70B}"/>
              </a:ext>
            </a:extLst>
          </p:cNvPr>
          <p:cNvPicPr>
            <a:picLocks noChangeAspect="1"/>
          </p:cNvPicPr>
          <p:nvPr/>
        </p:nvPicPr>
        <p:blipFill>
          <a:blip r:embed="rId7"/>
          <a:stretch>
            <a:fillRect/>
          </a:stretch>
        </p:blipFill>
        <p:spPr>
          <a:xfrm>
            <a:off x="37709060" y="10107596"/>
            <a:ext cx="4476750" cy="542925"/>
          </a:xfrm>
          <a:prstGeom prst="rect">
            <a:avLst/>
          </a:prstGeom>
        </p:spPr>
      </p:pic>
      <p:pic>
        <p:nvPicPr>
          <p:cNvPr id="45" name="Picture 44">
            <a:extLst>
              <a:ext uri="{FF2B5EF4-FFF2-40B4-BE49-F238E27FC236}">
                <a16:creationId xmlns:a16="http://schemas.microsoft.com/office/drawing/2014/main" id="{43574631-8CFD-41E5-9141-B4F0926BDB52}"/>
              </a:ext>
            </a:extLst>
          </p:cNvPr>
          <p:cNvPicPr>
            <a:picLocks noChangeAspect="1"/>
          </p:cNvPicPr>
          <p:nvPr/>
        </p:nvPicPr>
        <p:blipFill>
          <a:blip r:embed="rId7"/>
          <a:stretch>
            <a:fillRect/>
          </a:stretch>
        </p:blipFill>
        <p:spPr>
          <a:xfrm>
            <a:off x="33096202" y="9337313"/>
            <a:ext cx="237068" cy="500418"/>
          </a:xfrm>
          <a:prstGeom prst="rect">
            <a:avLst/>
          </a:prstGeom>
        </p:spPr>
      </p:pic>
      <p:pic>
        <p:nvPicPr>
          <p:cNvPr id="46" name="Picture 45">
            <a:extLst>
              <a:ext uri="{FF2B5EF4-FFF2-40B4-BE49-F238E27FC236}">
                <a16:creationId xmlns:a16="http://schemas.microsoft.com/office/drawing/2014/main" id="{E88E011B-7042-4DDB-AA47-F7F70031123F}"/>
              </a:ext>
            </a:extLst>
          </p:cNvPr>
          <p:cNvPicPr>
            <a:picLocks noChangeAspect="1"/>
          </p:cNvPicPr>
          <p:nvPr/>
        </p:nvPicPr>
        <p:blipFill>
          <a:blip r:embed="rId7"/>
          <a:stretch>
            <a:fillRect/>
          </a:stretch>
        </p:blipFill>
        <p:spPr>
          <a:xfrm>
            <a:off x="30211776" y="9384816"/>
            <a:ext cx="237068" cy="500418"/>
          </a:xfrm>
          <a:prstGeom prst="rect">
            <a:avLst/>
          </a:prstGeom>
        </p:spPr>
      </p:pic>
      <p:pic>
        <p:nvPicPr>
          <p:cNvPr id="47" name="Picture 46">
            <a:extLst>
              <a:ext uri="{FF2B5EF4-FFF2-40B4-BE49-F238E27FC236}">
                <a16:creationId xmlns:a16="http://schemas.microsoft.com/office/drawing/2014/main" id="{C4D6E689-681D-4A31-91F2-B4E3FBDD8665}"/>
              </a:ext>
            </a:extLst>
          </p:cNvPr>
          <p:cNvPicPr>
            <a:picLocks noChangeAspect="1"/>
          </p:cNvPicPr>
          <p:nvPr/>
        </p:nvPicPr>
        <p:blipFill>
          <a:blip r:embed="rId7"/>
          <a:stretch>
            <a:fillRect/>
          </a:stretch>
        </p:blipFill>
        <p:spPr>
          <a:xfrm>
            <a:off x="30147042" y="7122083"/>
            <a:ext cx="237068" cy="500418"/>
          </a:xfrm>
          <a:prstGeom prst="rect">
            <a:avLst/>
          </a:prstGeom>
        </p:spPr>
      </p:pic>
      <p:pic>
        <p:nvPicPr>
          <p:cNvPr id="52" name="Picture 51">
            <a:extLst>
              <a:ext uri="{FF2B5EF4-FFF2-40B4-BE49-F238E27FC236}">
                <a16:creationId xmlns:a16="http://schemas.microsoft.com/office/drawing/2014/main" id="{F3B2A4F4-FF7A-46F1-9505-F4932B02934E}"/>
              </a:ext>
            </a:extLst>
          </p:cNvPr>
          <p:cNvPicPr>
            <a:picLocks noChangeAspect="1"/>
          </p:cNvPicPr>
          <p:nvPr/>
        </p:nvPicPr>
        <p:blipFill>
          <a:blip r:embed="rId7"/>
          <a:stretch>
            <a:fillRect/>
          </a:stretch>
        </p:blipFill>
        <p:spPr>
          <a:xfrm flipH="1">
            <a:off x="37232538" y="10517543"/>
            <a:ext cx="376605" cy="500418"/>
          </a:xfrm>
          <a:prstGeom prst="rect">
            <a:avLst/>
          </a:prstGeom>
        </p:spPr>
      </p:pic>
      <p:pic>
        <p:nvPicPr>
          <p:cNvPr id="56" name="Picture 55">
            <a:extLst>
              <a:ext uri="{FF2B5EF4-FFF2-40B4-BE49-F238E27FC236}">
                <a16:creationId xmlns:a16="http://schemas.microsoft.com/office/drawing/2014/main" id="{18F1BF55-EDC2-4A45-8423-D5A76ED0B9D4}"/>
              </a:ext>
            </a:extLst>
          </p:cNvPr>
          <p:cNvPicPr>
            <a:picLocks noChangeAspect="1"/>
          </p:cNvPicPr>
          <p:nvPr/>
        </p:nvPicPr>
        <p:blipFill>
          <a:blip r:embed="rId7"/>
          <a:stretch>
            <a:fillRect/>
          </a:stretch>
        </p:blipFill>
        <p:spPr>
          <a:xfrm flipH="1">
            <a:off x="37629288" y="10581173"/>
            <a:ext cx="376605" cy="500418"/>
          </a:xfrm>
          <a:prstGeom prst="rect">
            <a:avLst/>
          </a:prstGeom>
        </p:spPr>
      </p:pic>
      <p:sp>
        <p:nvSpPr>
          <p:cNvPr id="15" name="Content Placeholder 14"/>
          <p:cNvSpPr>
            <a:spLocks noGrp="1"/>
          </p:cNvSpPr>
          <p:nvPr>
            <p:ph sz="quarter" idx="42"/>
          </p:nvPr>
        </p:nvSpPr>
        <p:spPr>
          <a:xfrm>
            <a:off x="29899634" y="15041286"/>
            <a:ext cx="12838826" cy="2552912"/>
          </a:xfrm>
          <a:solidFill>
            <a:schemeClr val="accent1">
              <a:lumMod val="20000"/>
              <a:lumOff val="80000"/>
            </a:schemeClr>
          </a:solidFill>
        </p:spPr>
        <p:txBody>
          <a:bodyPr>
            <a:noAutofit/>
          </a:bodyPr>
          <a:lstStyle/>
          <a:p>
            <a:pPr marL="0" indent="0">
              <a:buNone/>
            </a:pPr>
            <a:r>
              <a:rPr lang="en-US" sz="3800" dirty="0"/>
              <a:t>These cacti are geographically overlapping, have varying heights, and have unique health. Therefore, they likely provide functionally different niches for nectarivorous and frugivorous birds. </a:t>
            </a:r>
          </a:p>
          <a:p>
            <a:pPr marL="0" indent="0">
              <a:buNone/>
            </a:pPr>
            <a:endParaRPr lang="en-US" sz="3800" dirty="0"/>
          </a:p>
        </p:txBody>
      </p:sp>
      <p:sp>
        <p:nvSpPr>
          <p:cNvPr id="73" name="Content Placeholder 10">
            <a:extLst>
              <a:ext uri="{FF2B5EF4-FFF2-40B4-BE49-F238E27FC236}">
                <a16:creationId xmlns:a16="http://schemas.microsoft.com/office/drawing/2014/main" id="{61907000-927B-4AAC-8E42-0D7A42F781AF}"/>
              </a:ext>
            </a:extLst>
          </p:cNvPr>
          <p:cNvSpPr txBox="1">
            <a:spLocks/>
          </p:cNvSpPr>
          <p:nvPr/>
        </p:nvSpPr>
        <p:spPr>
          <a:xfrm>
            <a:off x="15949964" y="7146010"/>
            <a:ext cx="12801600" cy="2307026"/>
          </a:xfrm>
          <a:prstGeom prst="rect">
            <a:avLst/>
          </a:prstGeom>
          <a:solidFill>
            <a:schemeClr val="accent1">
              <a:lumMod val="20000"/>
              <a:lumOff val="80000"/>
            </a:schemeClr>
          </a:solidFill>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spcBef>
                <a:spcPts val="0"/>
              </a:spcBef>
              <a:buClr>
                <a:schemeClr val="tx1"/>
              </a:buClr>
            </a:pPr>
            <a:r>
              <a:rPr lang="en-US" dirty="0"/>
              <a:t>Transects or haphazard sampling</a:t>
            </a:r>
          </a:p>
          <a:p>
            <a:pPr>
              <a:spcBef>
                <a:spcPts val="0"/>
              </a:spcBef>
              <a:buClr>
                <a:schemeClr val="tx1"/>
              </a:buClr>
            </a:pPr>
            <a:r>
              <a:rPr lang="en-US" dirty="0"/>
              <a:t>Major axis, minor axis, vertical axis</a:t>
            </a:r>
          </a:p>
          <a:p>
            <a:pPr>
              <a:spcBef>
                <a:spcPts val="0"/>
              </a:spcBef>
              <a:buClr>
                <a:schemeClr val="tx1"/>
              </a:buClr>
            </a:pPr>
            <a:r>
              <a:rPr lang="en-US" dirty="0"/>
              <a:t>Health index 1-5</a:t>
            </a:r>
          </a:p>
          <a:p>
            <a:pPr lvl="1">
              <a:spcBef>
                <a:spcPts val="0"/>
              </a:spcBef>
              <a:buClr>
                <a:schemeClr val="tx1"/>
              </a:buClr>
            </a:pPr>
            <a:r>
              <a:rPr lang="en-US" sz="3200" dirty="0"/>
              <a:t>Scarification, rot, branch death</a:t>
            </a:r>
          </a:p>
          <a:p>
            <a:pPr lvl="1"/>
            <a:endParaRPr lang="en-US" dirty="0"/>
          </a:p>
          <a:p>
            <a:pPr marL="640080" lvl="1" indent="0">
              <a:buNone/>
            </a:pPr>
            <a:endParaRPr lang="en-US" dirty="0"/>
          </a:p>
        </p:txBody>
      </p:sp>
      <p:pic>
        <p:nvPicPr>
          <p:cNvPr id="7" name="Picture Placeholder 6">
            <a:extLst>
              <a:ext uri="{FF2B5EF4-FFF2-40B4-BE49-F238E27FC236}">
                <a16:creationId xmlns:a16="http://schemas.microsoft.com/office/drawing/2014/main" id="{249102E7-6D62-4F6C-9DBD-E544EED9B9B2}"/>
              </a:ext>
            </a:extLst>
          </p:cNvPr>
          <p:cNvPicPr>
            <a:picLocks noGrp="1" noChangeAspect="1"/>
          </p:cNvPicPr>
          <p:nvPr>
            <p:ph type="pic" sz="quarter" idx="43"/>
          </p:nvPr>
        </p:nvPicPr>
        <p:blipFill>
          <a:blip r:embed="rId8" cstate="print">
            <a:extLst>
              <a:ext uri="{28A0092B-C50C-407E-A947-70E740481C1C}">
                <a14:useLocalDpi xmlns:a14="http://schemas.microsoft.com/office/drawing/2010/main" val="0"/>
              </a:ext>
            </a:extLst>
          </a:blip>
          <a:srcRect t="27960" b="27960"/>
          <a:stretch>
            <a:fillRect/>
          </a:stretch>
        </p:blipFill>
        <p:spPr>
          <a:xfrm>
            <a:off x="32270700" y="-5270"/>
            <a:ext cx="11620500" cy="3842445"/>
          </a:xfrm>
        </p:spPr>
      </p:pic>
      <p:sp>
        <p:nvSpPr>
          <p:cNvPr id="20" name="TextBox 19">
            <a:extLst>
              <a:ext uri="{FF2B5EF4-FFF2-40B4-BE49-F238E27FC236}">
                <a16:creationId xmlns:a16="http://schemas.microsoft.com/office/drawing/2014/main" id="{A1595AFC-3B71-4147-8F61-1322172C1D0F}"/>
              </a:ext>
            </a:extLst>
          </p:cNvPr>
          <p:cNvSpPr txBox="1"/>
          <p:nvPr/>
        </p:nvSpPr>
        <p:spPr>
          <a:xfrm>
            <a:off x="1309109" y="19620798"/>
            <a:ext cx="14073738" cy="1200329"/>
          </a:xfrm>
          <a:prstGeom prst="rect">
            <a:avLst/>
          </a:prstGeom>
          <a:noFill/>
        </p:spPr>
        <p:txBody>
          <a:bodyPr wrap="square" rtlCol="0">
            <a:spAutoFit/>
          </a:bodyPr>
          <a:lstStyle/>
          <a:p>
            <a:r>
              <a:rPr lang="en-US" sz="3600" dirty="0"/>
              <a:t>Figure 1: Birds pollinate and disperse seeds of foundational </a:t>
            </a:r>
          </a:p>
          <a:p>
            <a:r>
              <a:rPr lang="en-US" sz="3600" dirty="0"/>
              <a:t>plants.</a:t>
            </a:r>
          </a:p>
        </p:txBody>
      </p:sp>
      <p:grpSp>
        <p:nvGrpSpPr>
          <p:cNvPr id="32" name="Group 31">
            <a:extLst>
              <a:ext uri="{FF2B5EF4-FFF2-40B4-BE49-F238E27FC236}">
                <a16:creationId xmlns:a16="http://schemas.microsoft.com/office/drawing/2014/main" id="{EF938810-CC83-46FA-B02B-58A8C50760A6}"/>
              </a:ext>
            </a:extLst>
          </p:cNvPr>
          <p:cNvGrpSpPr/>
          <p:nvPr/>
        </p:nvGrpSpPr>
        <p:grpSpPr>
          <a:xfrm>
            <a:off x="914983" y="15586833"/>
            <a:ext cx="13029617" cy="3954774"/>
            <a:chOff x="636797" y="13997983"/>
            <a:chExt cx="40777096" cy="12376742"/>
          </a:xfrm>
        </p:grpSpPr>
        <p:pic>
          <p:nvPicPr>
            <p:cNvPr id="33" name="Picture 4" descr="Image result for cactus silhouette">
              <a:extLst>
                <a:ext uri="{FF2B5EF4-FFF2-40B4-BE49-F238E27FC236}">
                  <a16:creationId xmlns:a16="http://schemas.microsoft.com/office/drawing/2014/main" id="{1357BB84-C416-4358-B909-86054E437D2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0084" r="26093"/>
            <a:stretch/>
          </p:blipFill>
          <p:spPr bwMode="auto">
            <a:xfrm flipH="1">
              <a:off x="36133462" y="1692624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Image result for cactus silhouette">
              <a:extLst>
                <a:ext uri="{FF2B5EF4-FFF2-40B4-BE49-F238E27FC236}">
                  <a16:creationId xmlns:a16="http://schemas.microsoft.com/office/drawing/2014/main" id="{0EDB6562-6B07-4BDA-8DD6-3C2600E8D95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723" r="23750"/>
            <a:stretch/>
          </p:blipFill>
          <p:spPr bwMode="auto">
            <a:xfrm flipH="1">
              <a:off x="29795779" y="18584931"/>
              <a:ext cx="4960171" cy="594494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cactus silhouette">
              <a:extLst>
                <a:ext uri="{FF2B5EF4-FFF2-40B4-BE49-F238E27FC236}">
                  <a16:creationId xmlns:a16="http://schemas.microsoft.com/office/drawing/2014/main" id="{4E54939F-FCD7-42E6-9B6A-596E8AEEA6E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7031" r="23635"/>
            <a:stretch/>
          </p:blipFill>
          <p:spPr bwMode="auto">
            <a:xfrm>
              <a:off x="1958143" y="17272000"/>
              <a:ext cx="6747828" cy="9102725"/>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6DE2EA9-D965-458C-9BAA-6E1974E57355}"/>
                </a:ext>
              </a:extLst>
            </p:cNvPr>
            <p:cNvSpPr/>
            <p:nvPr/>
          </p:nvSpPr>
          <p:spPr>
            <a:xfrm rot="3137432">
              <a:off x="6636914" y="19311557"/>
              <a:ext cx="2329587" cy="3143139"/>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37" name="Picture 12" descr="Image result for flower clipart">
              <a:extLst>
                <a:ext uri="{FF2B5EF4-FFF2-40B4-BE49-F238E27FC236}">
                  <a16:creationId xmlns:a16="http://schemas.microsoft.com/office/drawing/2014/main" id="{E1EC4FC4-0388-498D-BE1D-E4BA62EE4B3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58143" y="16510648"/>
              <a:ext cx="3141703" cy="31133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hummingbird silhouette">
              <a:extLst>
                <a:ext uri="{FF2B5EF4-FFF2-40B4-BE49-F238E27FC236}">
                  <a16:creationId xmlns:a16="http://schemas.microsoft.com/office/drawing/2014/main" id="{93831873-47AA-4269-B24D-4D0FC31D981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636797" y="1797354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2" descr="Pineapple 4 by Firkin">
              <a:extLst>
                <a:ext uri="{FF2B5EF4-FFF2-40B4-BE49-F238E27FC236}">
                  <a16:creationId xmlns:a16="http://schemas.microsoft.com/office/drawing/2014/main" id="{A68AAD39-DD60-4AB9-B1F8-576062D5F351}"/>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30211"/>
            <a:stretch/>
          </p:blipFill>
          <p:spPr bwMode="auto">
            <a:xfrm rot="13779835">
              <a:off x="6576075" y="19418727"/>
              <a:ext cx="2363395" cy="303426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Image result for bird silhouette">
              <a:extLst>
                <a:ext uri="{FF2B5EF4-FFF2-40B4-BE49-F238E27FC236}">
                  <a16:creationId xmlns:a16="http://schemas.microsoft.com/office/drawing/2014/main" id="{1722A5D9-14E1-4934-A16C-A99C3132DF3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8164136" y="19053103"/>
              <a:ext cx="2711279" cy="2616200"/>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Circular 40">
              <a:extLst>
                <a:ext uri="{FF2B5EF4-FFF2-40B4-BE49-F238E27FC236}">
                  <a16:creationId xmlns:a16="http://schemas.microsoft.com/office/drawing/2014/main" id="{AAF4DA06-8B44-4ED9-87D5-B33A5EFDD78C}"/>
                </a:ext>
              </a:extLst>
            </p:cNvPr>
            <p:cNvSpPr/>
            <p:nvPr/>
          </p:nvSpPr>
          <p:spPr>
            <a:xfrm rot="1627447">
              <a:off x="3161057" y="13997983"/>
              <a:ext cx="6669374" cy="6885680"/>
            </a:xfrm>
            <a:prstGeom prst="circular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solidFill>
                  <a:schemeClr val="tx1"/>
                </a:solidFill>
              </a:endParaRPr>
            </a:p>
          </p:txBody>
        </p:sp>
        <p:sp>
          <p:nvSpPr>
            <p:cNvPr id="42" name="Arrow: Right 41">
              <a:extLst>
                <a:ext uri="{FF2B5EF4-FFF2-40B4-BE49-F238E27FC236}">
                  <a16:creationId xmlns:a16="http://schemas.microsoft.com/office/drawing/2014/main" id="{2EC4C0EA-099C-41E3-9A0B-CAED95CB7CF3}"/>
                </a:ext>
              </a:extLst>
            </p:cNvPr>
            <p:cNvSpPr/>
            <p:nvPr/>
          </p:nvSpPr>
          <p:spPr>
            <a:xfrm>
              <a:off x="11946549" y="21753656"/>
              <a:ext cx="8185380" cy="1545828"/>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43" name="Picture 16" descr="Image result for bird silhouette">
              <a:extLst>
                <a:ext uri="{FF2B5EF4-FFF2-40B4-BE49-F238E27FC236}">
                  <a16:creationId xmlns:a16="http://schemas.microsoft.com/office/drawing/2014/main" id="{C1B11FF3-D3FE-47E6-95D4-4ACDAE310B0F}"/>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20899275">
              <a:off x="21441814" y="17550834"/>
              <a:ext cx="2370163" cy="2616200"/>
            </a:xfrm>
            <a:prstGeom prst="rect">
              <a:avLst/>
            </a:prstGeom>
            <a:noFill/>
            <a:extLst>
              <a:ext uri="{909E8E84-426E-40DD-AFC4-6F175D3DCCD1}">
                <a14:hiddenFill xmlns:a14="http://schemas.microsoft.com/office/drawing/2010/main">
                  <a:solidFill>
                    <a:srgbClr val="FFFFFF"/>
                  </a:solidFill>
                </a14:hiddenFill>
              </a:ext>
            </a:extLst>
          </p:spPr>
        </p:pic>
        <p:sp>
          <p:nvSpPr>
            <p:cNvPr id="48" name="Teardrop 47">
              <a:extLst>
                <a:ext uri="{FF2B5EF4-FFF2-40B4-BE49-F238E27FC236}">
                  <a16:creationId xmlns:a16="http://schemas.microsoft.com/office/drawing/2014/main" id="{00941B57-A8D3-4323-85CF-22AA53A4A682}"/>
                </a:ext>
              </a:extLst>
            </p:cNvPr>
            <p:cNvSpPr/>
            <p:nvPr/>
          </p:nvSpPr>
          <p:spPr>
            <a:xfrm>
              <a:off x="22204662" y="22017379"/>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9" name="Teardrop 48">
              <a:extLst>
                <a:ext uri="{FF2B5EF4-FFF2-40B4-BE49-F238E27FC236}">
                  <a16:creationId xmlns:a16="http://schemas.microsoft.com/office/drawing/2014/main" id="{1D9485A3-E47D-4E13-81B5-852BDFC38FEF}"/>
                </a:ext>
              </a:extLst>
            </p:cNvPr>
            <p:cNvSpPr/>
            <p:nvPr/>
          </p:nvSpPr>
          <p:spPr>
            <a:xfrm>
              <a:off x="22896396" y="2315680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0" name="Teardrop 49">
              <a:extLst>
                <a:ext uri="{FF2B5EF4-FFF2-40B4-BE49-F238E27FC236}">
                  <a16:creationId xmlns:a16="http://schemas.microsoft.com/office/drawing/2014/main" id="{F7167E89-9058-4FA5-8FA3-1320F8D69EEB}"/>
                </a:ext>
              </a:extLst>
            </p:cNvPr>
            <p:cNvSpPr/>
            <p:nvPr/>
          </p:nvSpPr>
          <p:spPr>
            <a:xfrm>
              <a:off x="21027175" y="2276631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1" name="Teardrop 50">
              <a:extLst>
                <a:ext uri="{FF2B5EF4-FFF2-40B4-BE49-F238E27FC236}">
                  <a16:creationId xmlns:a16="http://schemas.microsoft.com/office/drawing/2014/main" id="{CC88885F-A2C2-4054-A3F6-203FF9DD2AC3}"/>
                </a:ext>
              </a:extLst>
            </p:cNvPr>
            <p:cNvSpPr/>
            <p:nvPr/>
          </p:nvSpPr>
          <p:spPr>
            <a:xfrm>
              <a:off x="21340086" y="2034588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53" name="Picture 4" descr="Image result for cactus silhouette">
              <a:extLst>
                <a:ext uri="{FF2B5EF4-FFF2-40B4-BE49-F238E27FC236}">
                  <a16:creationId xmlns:a16="http://schemas.microsoft.com/office/drawing/2014/main" id="{7C5DCBDD-F152-49D1-8228-CD91E227FED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flipH="1">
              <a:off x="25287356" y="21589579"/>
              <a:ext cx="3693478" cy="2458073"/>
            </a:xfrm>
            <a:prstGeom prst="rect">
              <a:avLst/>
            </a:prstGeom>
            <a:noFill/>
            <a:extLst>
              <a:ext uri="{909E8E84-426E-40DD-AFC4-6F175D3DCCD1}">
                <a14:hiddenFill xmlns:a14="http://schemas.microsoft.com/office/drawing/2010/main">
                  <a:solidFill>
                    <a:srgbClr val="FFFFFF"/>
                  </a:solidFill>
                </a14:hiddenFill>
              </a:ext>
            </a:extLst>
          </p:spPr>
        </p:pic>
        <p:sp>
          <p:nvSpPr>
            <p:cNvPr id="54" name="Arrow: Right 53">
              <a:extLst>
                <a:ext uri="{FF2B5EF4-FFF2-40B4-BE49-F238E27FC236}">
                  <a16:creationId xmlns:a16="http://schemas.microsoft.com/office/drawing/2014/main" id="{BFD15604-7D09-46A5-A9CD-1FBFABCF6CCB}"/>
                </a:ext>
              </a:extLst>
            </p:cNvPr>
            <p:cNvSpPr/>
            <p:nvPr/>
          </p:nvSpPr>
          <p:spPr>
            <a:xfrm>
              <a:off x="28492336" y="21823362"/>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5" name="Arrow: Right 54">
              <a:extLst>
                <a:ext uri="{FF2B5EF4-FFF2-40B4-BE49-F238E27FC236}">
                  <a16:creationId xmlns:a16="http://schemas.microsoft.com/office/drawing/2014/main" id="{8C64E1B9-7CEA-4A55-B82B-D7A123504E63}"/>
                </a:ext>
              </a:extLst>
            </p:cNvPr>
            <p:cNvSpPr/>
            <p:nvPr/>
          </p:nvSpPr>
          <p:spPr>
            <a:xfrm>
              <a:off x="34366178" y="2166930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7" name="Arrow: Right 56">
              <a:extLst>
                <a:ext uri="{FF2B5EF4-FFF2-40B4-BE49-F238E27FC236}">
                  <a16:creationId xmlns:a16="http://schemas.microsoft.com/office/drawing/2014/main" id="{C202253B-DEF9-45E7-A75B-A59998E3C4A9}"/>
                </a:ext>
              </a:extLst>
            </p:cNvPr>
            <p:cNvSpPr/>
            <p:nvPr/>
          </p:nvSpPr>
          <p:spPr>
            <a:xfrm>
              <a:off x="24402956" y="2189633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2" name="Rectangle 1">
            <a:extLst>
              <a:ext uri="{FF2B5EF4-FFF2-40B4-BE49-F238E27FC236}">
                <a16:creationId xmlns:a16="http://schemas.microsoft.com/office/drawing/2014/main" id="{FD17930B-5CDA-4544-9061-E79BCB6A5409}"/>
              </a:ext>
            </a:extLst>
          </p:cNvPr>
          <p:cNvSpPr/>
          <p:nvPr/>
        </p:nvSpPr>
        <p:spPr>
          <a:xfrm>
            <a:off x="1097457" y="30742639"/>
            <a:ext cx="13609145" cy="1200329"/>
          </a:xfrm>
          <a:prstGeom prst="rect">
            <a:avLst/>
          </a:prstGeom>
        </p:spPr>
        <p:txBody>
          <a:bodyPr wrap="square">
            <a:spAutoFit/>
          </a:bodyPr>
          <a:lstStyle/>
          <a:p>
            <a:r>
              <a:rPr lang="en-US" sz="3600" dirty="0"/>
              <a:t>Figure 2: Avian interactors visit higher and showier reproductive</a:t>
            </a:r>
          </a:p>
          <a:p>
            <a:r>
              <a:rPr lang="en-US" sz="3600" dirty="0"/>
              <a:t>displays.</a:t>
            </a:r>
            <a:r>
              <a:rPr lang="en-US" sz="3600" baseline="30000" dirty="0"/>
              <a:t>7 </a:t>
            </a:r>
            <a:r>
              <a:rPr lang="en-US" sz="3600" dirty="0"/>
              <a:t>Do these characteristics differ between cactus species?</a:t>
            </a:r>
            <a:endParaRPr lang="en-US" sz="3600" baseline="30000" dirty="0"/>
          </a:p>
        </p:txBody>
      </p:sp>
      <p:sp>
        <p:nvSpPr>
          <p:cNvPr id="16" name="TextBox 15">
            <a:extLst>
              <a:ext uri="{FF2B5EF4-FFF2-40B4-BE49-F238E27FC236}">
                <a16:creationId xmlns:a16="http://schemas.microsoft.com/office/drawing/2014/main" id="{A69A005C-5874-4ED6-9791-EE70810BEE73}"/>
              </a:ext>
            </a:extLst>
          </p:cNvPr>
          <p:cNvSpPr txBox="1"/>
          <p:nvPr/>
        </p:nvSpPr>
        <p:spPr>
          <a:xfrm>
            <a:off x="15373646" y="18647595"/>
            <a:ext cx="13607754" cy="523220"/>
          </a:xfrm>
          <a:prstGeom prst="rect">
            <a:avLst/>
          </a:prstGeom>
          <a:noFill/>
        </p:spPr>
        <p:txBody>
          <a:bodyPr wrap="square" rtlCol="0">
            <a:spAutoFit/>
          </a:bodyPr>
          <a:lstStyle/>
          <a:p>
            <a:r>
              <a:rPr lang="en-US" sz="2800" dirty="0"/>
              <a:t>Figure 4: </a:t>
            </a:r>
            <a:r>
              <a:rPr lang="it-IT" sz="2800" i="1" dirty="0"/>
              <a:t>C. acanthocarpa </a:t>
            </a:r>
            <a:r>
              <a:rPr lang="it-IT" sz="2800" dirty="0"/>
              <a:t>(</a:t>
            </a:r>
            <a:r>
              <a:rPr lang="en-US" sz="2800" dirty="0">
                <a:solidFill>
                  <a:srgbClr val="333333"/>
                </a:solidFill>
                <a:latin typeface="+mj-lt"/>
              </a:rPr>
              <a:t>1.04 m</a:t>
            </a:r>
            <a:r>
              <a:rPr lang="it-IT" sz="2800" dirty="0"/>
              <a:t>) &gt; </a:t>
            </a:r>
            <a:r>
              <a:rPr lang="it-IT" sz="2800" i="1" dirty="0"/>
              <a:t>C. echinocarpa</a:t>
            </a:r>
            <a:r>
              <a:rPr lang="it-IT" sz="2800" dirty="0"/>
              <a:t> (</a:t>
            </a:r>
            <a:r>
              <a:rPr lang="en-US" sz="2800" dirty="0"/>
              <a:t>0.55 m</a:t>
            </a:r>
            <a:r>
              <a:rPr lang="it-IT" sz="2800" dirty="0"/>
              <a:t>) &gt; </a:t>
            </a:r>
            <a:r>
              <a:rPr lang="it-IT" sz="2800" i="1" dirty="0"/>
              <a:t>O. basilaris</a:t>
            </a:r>
            <a:r>
              <a:rPr lang="it-IT" sz="2800" dirty="0"/>
              <a:t> (</a:t>
            </a:r>
            <a:r>
              <a:rPr lang="en-US" sz="2800" dirty="0"/>
              <a:t>0.17 m</a:t>
            </a:r>
            <a:r>
              <a:rPr lang="it-IT" sz="2800" dirty="0"/>
              <a:t>)</a:t>
            </a:r>
            <a:endParaRPr lang="en-US" sz="2800" dirty="0"/>
          </a:p>
        </p:txBody>
      </p:sp>
      <p:grpSp>
        <p:nvGrpSpPr>
          <p:cNvPr id="24" name="Group 23">
            <a:extLst>
              <a:ext uri="{FF2B5EF4-FFF2-40B4-BE49-F238E27FC236}">
                <a16:creationId xmlns:a16="http://schemas.microsoft.com/office/drawing/2014/main" id="{3B3FD857-BE6B-4656-B40D-08933A061462}"/>
              </a:ext>
            </a:extLst>
          </p:cNvPr>
          <p:cNvGrpSpPr/>
          <p:nvPr/>
        </p:nvGrpSpPr>
        <p:grpSpPr>
          <a:xfrm>
            <a:off x="29793738" y="5204482"/>
            <a:ext cx="12583626" cy="7408093"/>
            <a:chOff x="16004208" y="12581935"/>
            <a:chExt cx="7776644" cy="5073872"/>
          </a:xfrm>
        </p:grpSpPr>
        <p:grpSp>
          <p:nvGrpSpPr>
            <p:cNvPr id="10" name="Group 9">
              <a:extLst>
                <a:ext uri="{FF2B5EF4-FFF2-40B4-BE49-F238E27FC236}">
                  <a16:creationId xmlns:a16="http://schemas.microsoft.com/office/drawing/2014/main" id="{D7B649AC-F92A-43FA-8F74-8AE1D94879D2}"/>
                </a:ext>
              </a:extLst>
            </p:cNvPr>
            <p:cNvGrpSpPr/>
            <p:nvPr/>
          </p:nvGrpSpPr>
          <p:grpSpPr>
            <a:xfrm>
              <a:off x="16004208" y="12581935"/>
              <a:ext cx="7776644" cy="5073872"/>
              <a:chOff x="13873551" y="15081178"/>
              <a:chExt cx="17745744" cy="11903638"/>
            </a:xfrm>
          </p:grpSpPr>
          <p:pic>
            <p:nvPicPr>
              <p:cNvPr id="5" name="Picture 4">
                <a:extLst>
                  <a:ext uri="{FF2B5EF4-FFF2-40B4-BE49-F238E27FC236}">
                    <a16:creationId xmlns:a16="http://schemas.microsoft.com/office/drawing/2014/main" id="{0516D3BE-D37B-4F49-828D-98EF559035D5}"/>
                  </a:ext>
                </a:extLst>
              </p:cNvPr>
              <p:cNvPicPr>
                <a:picLocks noChangeAspect="1"/>
              </p:cNvPicPr>
              <p:nvPr/>
            </p:nvPicPr>
            <p:blipFill>
              <a:blip r:embed="rId16"/>
              <a:stretch>
                <a:fillRect/>
              </a:stretch>
            </p:blipFill>
            <p:spPr>
              <a:xfrm>
                <a:off x="13873551" y="15081178"/>
                <a:ext cx="17745744" cy="11903638"/>
              </a:xfrm>
              <a:prstGeom prst="rect">
                <a:avLst/>
              </a:prstGeom>
            </p:spPr>
          </p:pic>
          <p:sp>
            <p:nvSpPr>
              <p:cNvPr id="9" name="Rectangle: Rounded Corners 8">
                <a:extLst>
                  <a:ext uri="{FF2B5EF4-FFF2-40B4-BE49-F238E27FC236}">
                    <a16:creationId xmlns:a16="http://schemas.microsoft.com/office/drawing/2014/main" id="{FE40A048-5198-4487-A1BE-C641E2D7C294}"/>
                  </a:ext>
                </a:extLst>
              </p:cNvPr>
              <p:cNvSpPr/>
              <p:nvPr/>
            </p:nvSpPr>
            <p:spPr>
              <a:xfrm>
                <a:off x="25955490" y="21754638"/>
                <a:ext cx="1969916" cy="113831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19" name="Rectangle: Rounded Corners 18">
              <a:extLst>
                <a:ext uri="{FF2B5EF4-FFF2-40B4-BE49-F238E27FC236}">
                  <a16:creationId xmlns:a16="http://schemas.microsoft.com/office/drawing/2014/main" id="{F579F3D5-64E5-431F-9AED-E2ED824084B8}"/>
                </a:ext>
              </a:extLst>
            </p:cNvPr>
            <p:cNvSpPr/>
            <p:nvPr/>
          </p:nvSpPr>
          <p:spPr>
            <a:xfrm>
              <a:off x="16852900" y="12640263"/>
              <a:ext cx="393700" cy="2620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14" name="TextBox 13">
            <a:extLst>
              <a:ext uri="{FF2B5EF4-FFF2-40B4-BE49-F238E27FC236}">
                <a16:creationId xmlns:a16="http://schemas.microsoft.com/office/drawing/2014/main" id="{41BDB12D-F078-4BF6-B773-B63F07AD7399}"/>
              </a:ext>
            </a:extLst>
          </p:cNvPr>
          <p:cNvSpPr txBox="1"/>
          <p:nvPr/>
        </p:nvSpPr>
        <p:spPr>
          <a:xfrm>
            <a:off x="29917844" y="12549799"/>
            <a:ext cx="12990900" cy="584775"/>
          </a:xfrm>
          <a:prstGeom prst="rect">
            <a:avLst/>
          </a:prstGeom>
          <a:noFill/>
        </p:spPr>
        <p:txBody>
          <a:bodyPr wrap="square" rtlCol="0">
            <a:spAutoFit/>
          </a:bodyPr>
          <a:lstStyle/>
          <a:p>
            <a:r>
              <a:rPr lang="en-US" sz="3200" dirty="0"/>
              <a:t>Figure 3: A map of three cactus species’ locations and overlap.  </a:t>
            </a:r>
          </a:p>
        </p:txBody>
      </p:sp>
      <p:sp>
        <p:nvSpPr>
          <p:cNvPr id="25" name="TextBox 24">
            <a:extLst>
              <a:ext uri="{FF2B5EF4-FFF2-40B4-BE49-F238E27FC236}">
                <a16:creationId xmlns:a16="http://schemas.microsoft.com/office/drawing/2014/main" id="{E2D127C0-B261-434B-999C-42FC9F248A6D}"/>
              </a:ext>
            </a:extLst>
          </p:cNvPr>
          <p:cNvSpPr txBox="1"/>
          <p:nvPr/>
        </p:nvSpPr>
        <p:spPr>
          <a:xfrm>
            <a:off x="15858502" y="27363778"/>
            <a:ext cx="12846039" cy="861774"/>
          </a:xfrm>
          <a:prstGeom prst="rect">
            <a:avLst/>
          </a:prstGeom>
          <a:noFill/>
        </p:spPr>
        <p:txBody>
          <a:bodyPr wrap="square" rtlCol="0">
            <a:spAutoFit/>
          </a:bodyPr>
          <a:lstStyle/>
          <a:p>
            <a:r>
              <a:rPr lang="en-US" sz="2500" dirty="0"/>
              <a:t>Figure 5: </a:t>
            </a:r>
            <a:r>
              <a:rPr lang="en-US" sz="2500" i="1" dirty="0"/>
              <a:t>C. acanthocarpa </a:t>
            </a:r>
            <a:r>
              <a:rPr lang="en-US" sz="2500" dirty="0"/>
              <a:t>and </a:t>
            </a:r>
            <a:r>
              <a:rPr lang="en-US" sz="2500" i="1" dirty="0"/>
              <a:t>C. echinocarpa </a:t>
            </a:r>
            <a:r>
              <a:rPr lang="en-US" sz="2500" dirty="0"/>
              <a:t>had more individuals with health scores of 4 or 5, whereas </a:t>
            </a:r>
            <a:r>
              <a:rPr lang="en-US" sz="2500" i="1" dirty="0"/>
              <a:t>O. basilaris </a:t>
            </a:r>
            <a:r>
              <a:rPr lang="en-US" sz="2500" dirty="0"/>
              <a:t>had a even distribution of health scores.</a:t>
            </a:r>
          </a:p>
        </p:txBody>
      </p:sp>
      <p:pic>
        <p:nvPicPr>
          <p:cNvPr id="87" name="Picture 4" descr="Image result for york university logo">
            <a:extLst>
              <a:ext uri="{FF2B5EF4-FFF2-40B4-BE49-F238E27FC236}">
                <a16:creationId xmlns:a16="http://schemas.microsoft.com/office/drawing/2014/main" id="{458A3FBB-D5B6-4255-B5FF-7A78A76D687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89369" y="5749040"/>
            <a:ext cx="1329271" cy="13292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3E4051-3FAA-46D5-BEAD-F0F46F13C5D8}"/>
              </a:ext>
            </a:extLst>
          </p:cNvPr>
          <p:cNvPicPr>
            <a:picLocks noChangeAspect="1"/>
          </p:cNvPicPr>
          <p:nvPr/>
        </p:nvPicPr>
        <p:blipFill>
          <a:blip r:embed="rId18"/>
          <a:stretch>
            <a:fillRect/>
          </a:stretch>
        </p:blipFill>
        <p:spPr>
          <a:xfrm>
            <a:off x="17072554" y="11199647"/>
            <a:ext cx="9609858" cy="6595619"/>
          </a:xfrm>
          <a:prstGeom prst="rect">
            <a:avLst/>
          </a:prstGeom>
        </p:spPr>
      </p:pic>
      <p:sp>
        <p:nvSpPr>
          <p:cNvPr id="17" name="TextBox 16">
            <a:extLst>
              <a:ext uri="{FF2B5EF4-FFF2-40B4-BE49-F238E27FC236}">
                <a16:creationId xmlns:a16="http://schemas.microsoft.com/office/drawing/2014/main" id="{655CC684-9E36-4BA5-A2DC-F55E4DC51AFC}"/>
              </a:ext>
            </a:extLst>
          </p:cNvPr>
          <p:cNvSpPr txBox="1"/>
          <p:nvPr/>
        </p:nvSpPr>
        <p:spPr>
          <a:xfrm>
            <a:off x="19167824" y="17778660"/>
            <a:ext cx="6854897" cy="830997"/>
          </a:xfrm>
          <a:prstGeom prst="rect">
            <a:avLst/>
          </a:prstGeom>
          <a:noFill/>
        </p:spPr>
        <p:txBody>
          <a:bodyPr wrap="square" rtlCol="0">
            <a:spAutoFit/>
          </a:bodyPr>
          <a:lstStyle/>
          <a:p>
            <a:r>
              <a:rPr lang="en-US" sz="2400" i="1" dirty="0"/>
              <a:t>Cylindropuntia      Cylindropuntia         Opuntia</a:t>
            </a:r>
          </a:p>
          <a:p>
            <a:r>
              <a:rPr lang="en-US" sz="2400" i="1" dirty="0"/>
              <a:t> acanthocarpa        echinocarpa           basilaris</a:t>
            </a:r>
          </a:p>
        </p:txBody>
      </p:sp>
      <p:sp>
        <p:nvSpPr>
          <p:cNvPr id="44" name="TextBox 43">
            <a:extLst>
              <a:ext uri="{FF2B5EF4-FFF2-40B4-BE49-F238E27FC236}">
                <a16:creationId xmlns:a16="http://schemas.microsoft.com/office/drawing/2014/main" id="{A50C17AF-329F-4160-9CB2-B8B0A98CF44F}"/>
              </a:ext>
            </a:extLst>
          </p:cNvPr>
          <p:cNvSpPr txBox="1"/>
          <p:nvPr/>
        </p:nvSpPr>
        <p:spPr>
          <a:xfrm>
            <a:off x="21945600" y="26736349"/>
            <a:ext cx="4391451" cy="584775"/>
          </a:xfrm>
          <a:prstGeom prst="rect">
            <a:avLst/>
          </a:prstGeom>
          <a:noFill/>
        </p:spPr>
        <p:txBody>
          <a:bodyPr wrap="square" rtlCol="0">
            <a:spAutoFit/>
          </a:bodyPr>
          <a:lstStyle/>
          <a:p>
            <a:r>
              <a:rPr lang="en-US" sz="3200" dirty="0"/>
              <a:t>Health Class</a:t>
            </a:r>
          </a:p>
        </p:txBody>
      </p:sp>
      <p:sp>
        <p:nvSpPr>
          <p:cNvPr id="84" name="TextBox 83">
            <a:extLst>
              <a:ext uri="{FF2B5EF4-FFF2-40B4-BE49-F238E27FC236}">
                <a16:creationId xmlns:a16="http://schemas.microsoft.com/office/drawing/2014/main" id="{6BFB4B3F-1A61-41CD-861F-14EAB451E689}"/>
              </a:ext>
            </a:extLst>
          </p:cNvPr>
          <p:cNvSpPr txBox="1"/>
          <p:nvPr/>
        </p:nvSpPr>
        <p:spPr>
          <a:xfrm rot="16200000">
            <a:off x="13656658" y="22472194"/>
            <a:ext cx="5352985" cy="1077218"/>
          </a:xfrm>
          <a:prstGeom prst="rect">
            <a:avLst/>
          </a:prstGeom>
          <a:solidFill>
            <a:schemeClr val="bg1"/>
          </a:solidFill>
        </p:spPr>
        <p:txBody>
          <a:bodyPr wrap="square" rtlCol="0">
            <a:spAutoFit/>
          </a:bodyPr>
          <a:lstStyle/>
          <a:p>
            <a:pPr algn="ctr"/>
            <a:r>
              <a:rPr lang="en-US" sz="3200" dirty="0"/>
              <a:t>Number of individuals in each health class </a:t>
            </a:r>
          </a:p>
        </p:txBody>
      </p:sp>
      <p:pic>
        <p:nvPicPr>
          <p:cNvPr id="90" name="Picture 89">
            <a:extLst>
              <a:ext uri="{FF2B5EF4-FFF2-40B4-BE49-F238E27FC236}">
                <a16:creationId xmlns:a16="http://schemas.microsoft.com/office/drawing/2014/main" id="{BFFA3DD1-7DCD-458B-AD52-D527A971711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0454184" y="5539382"/>
            <a:ext cx="1835185" cy="1835185"/>
          </a:xfrm>
          <a:prstGeom prst="rect">
            <a:avLst/>
          </a:prstGeom>
        </p:spPr>
      </p:pic>
      <p:sp>
        <p:nvSpPr>
          <p:cNvPr id="3" name="TextBox 2">
            <a:extLst>
              <a:ext uri="{FF2B5EF4-FFF2-40B4-BE49-F238E27FC236}">
                <a16:creationId xmlns:a16="http://schemas.microsoft.com/office/drawing/2014/main" id="{507C98D6-4E6E-4402-8BB9-51E6FA89B2FE}"/>
              </a:ext>
            </a:extLst>
          </p:cNvPr>
          <p:cNvSpPr txBox="1"/>
          <p:nvPr/>
        </p:nvSpPr>
        <p:spPr>
          <a:xfrm>
            <a:off x="39947435" y="4992000"/>
            <a:ext cx="3987552" cy="584775"/>
          </a:xfrm>
          <a:prstGeom prst="rect">
            <a:avLst/>
          </a:prstGeom>
          <a:noFill/>
        </p:spPr>
        <p:txBody>
          <a:bodyPr wrap="square" rtlCol="0">
            <a:spAutoFit/>
          </a:bodyPr>
          <a:lstStyle/>
          <a:p>
            <a:r>
              <a:rPr lang="en-US" sz="3200" dirty="0"/>
              <a:t>www.ecoblender.org</a:t>
            </a:r>
          </a:p>
        </p:txBody>
      </p:sp>
      <p:grpSp>
        <p:nvGrpSpPr>
          <p:cNvPr id="88" name="Group 87">
            <a:extLst>
              <a:ext uri="{FF2B5EF4-FFF2-40B4-BE49-F238E27FC236}">
                <a16:creationId xmlns:a16="http://schemas.microsoft.com/office/drawing/2014/main" id="{7511E25C-C71C-42A8-B826-356B071A3C70}"/>
              </a:ext>
            </a:extLst>
          </p:cNvPr>
          <p:cNvGrpSpPr/>
          <p:nvPr/>
        </p:nvGrpSpPr>
        <p:grpSpPr>
          <a:xfrm>
            <a:off x="1857896" y="24938033"/>
            <a:ext cx="11254537" cy="5618923"/>
            <a:chOff x="5822739" y="8345114"/>
            <a:chExt cx="34920189" cy="17381258"/>
          </a:xfrm>
        </p:grpSpPr>
        <p:grpSp>
          <p:nvGrpSpPr>
            <p:cNvPr id="89" name="Group 88">
              <a:extLst>
                <a:ext uri="{FF2B5EF4-FFF2-40B4-BE49-F238E27FC236}">
                  <a16:creationId xmlns:a16="http://schemas.microsoft.com/office/drawing/2014/main" id="{247B5CA3-C4C4-4C44-9DFB-C540B077C4DE}"/>
                </a:ext>
              </a:extLst>
            </p:cNvPr>
            <p:cNvGrpSpPr/>
            <p:nvPr/>
          </p:nvGrpSpPr>
          <p:grpSpPr>
            <a:xfrm>
              <a:off x="8598014" y="8345114"/>
              <a:ext cx="32046824" cy="17136516"/>
              <a:chOff x="8481181" y="8497514"/>
              <a:chExt cx="32046824" cy="17136516"/>
            </a:xfrm>
          </p:grpSpPr>
          <p:pic>
            <p:nvPicPr>
              <p:cNvPr id="99" name="Picture 4" descr="Image result for cactus silhouette">
                <a:extLst>
                  <a:ext uri="{FF2B5EF4-FFF2-40B4-BE49-F238E27FC236}">
                    <a16:creationId xmlns:a16="http://schemas.microsoft.com/office/drawing/2014/main" id="{A0A204CE-5917-4D24-A4BB-2514DDA16A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0084" r="26093"/>
              <a:stretch/>
            </p:blipFill>
            <p:spPr bwMode="auto">
              <a:xfrm flipH="1">
                <a:off x="8481181" y="14472981"/>
                <a:ext cx="7100107" cy="10782711"/>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4" descr="Image result for cactus silhouette">
                <a:extLst>
                  <a:ext uri="{FF2B5EF4-FFF2-40B4-BE49-F238E27FC236}">
                    <a16:creationId xmlns:a16="http://schemas.microsoft.com/office/drawing/2014/main" id="{8F9A9DED-706E-4D8F-8ED6-928226E8EC1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0084" r="26093"/>
              <a:stretch/>
            </p:blipFill>
            <p:spPr bwMode="auto">
              <a:xfrm>
                <a:off x="35241327" y="18476602"/>
                <a:ext cx="4603688" cy="6600825"/>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 descr="Image result for cactus silhouette">
                <a:extLst>
                  <a:ext uri="{FF2B5EF4-FFF2-40B4-BE49-F238E27FC236}">
                    <a16:creationId xmlns:a16="http://schemas.microsoft.com/office/drawing/2014/main" id="{CB7DC79F-580F-45E0-87D3-7F29EBA6E43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0084" r="26093"/>
              <a:stretch/>
            </p:blipFill>
            <p:spPr bwMode="auto">
              <a:xfrm>
                <a:off x="20992292" y="8846722"/>
                <a:ext cx="8925729" cy="1678730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2" descr="Image result for flower clipart">
                <a:extLst>
                  <a:ext uri="{FF2B5EF4-FFF2-40B4-BE49-F238E27FC236}">
                    <a16:creationId xmlns:a16="http://schemas.microsoft.com/office/drawing/2014/main" id="{9290041F-D125-48B9-8BF0-9EC7B9594CC8}"/>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11786305" y="1376951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2" descr="Image result for flower clipart">
                <a:extLst>
                  <a:ext uri="{FF2B5EF4-FFF2-40B4-BE49-F238E27FC236}">
                    <a16:creationId xmlns:a16="http://schemas.microsoft.com/office/drawing/2014/main" id="{12349301-FA1C-4297-86D5-F59BBE4890F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2688639">
                <a:off x="36764403" y="18957840"/>
                <a:ext cx="2309057" cy="228823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2" descr="Image result for flower clipart">
                <a:extLst>
                  <a:ext uri="{FF2B5EF4-FFF2-40B4-BE49-F238E27FC236}">
                    <a16:creationId xmlns:a16="http://schemas.microsoft.com/office/drawing/2014/main" id="{451E6C47-591E-4023-BB23-82B98D0FB081}"/>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22106129" y="9292546"/>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2" descr="Image result for flower clipart">
                <a:extLst>
                  <a:ext uri="{FF2B5EF4-FFF2-40B4-BE49-F238E27FC236}">
                    <a16:creationId xmlns:a16="http://schemas.microsoft.com/office/drawing/2014/main" id="{6D6A958D-ABEE-45A7-A7A8-83D95C16F09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16973761">
                <a:off x="36034342" y="1736789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 descr="Image result for flower clipart">
                <a:extLst>
                  <a:ext uri="{FF2B5EF4-FFF2-40B4-BE49-F238E27FC236}">
                    <a16:creationId xmlns:a16="http://schemas.microsoft.com/office/drawing/2014/main" id="{A7726C34-6F17-48B5-AD1E-90AA32CD9FF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320354">
                <a:off x="34363585" y="1938025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2" descr="Image result for flower clipart">
                <a:extLst>
                  <a:ext uri="{FF2B5EF4-FFF2-40B4-BE49-F238E27FC236}">
                    <a16:creationId xmlns:a16="http://schemas.microsoft.com/office/drawing/2014/main" id="{0ACB90BA-887C-45E2-8939-B21DE8E0679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388776">
                <a:off x="34496403" y="1742337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12" descr="Image result for flower clipart">
                <a:extLst>
                  <a:ext uri="{FF2B5EF4-FFF2-40B4-BE49-F238E27FC236}">
                    <a16:creationId xmlns:a16="http://schemas.microsoft.com/office/drawing/2014/main" id="{CD667C9E-32B6-4FEC-BDAF-C445D50FB4E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21203234">
                <a:off x="38218947" y="19927917"/>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Image result for hummingbird silhouette">
                <a:extLst>
                  <a:ext uri="{FF2B5EF4-FFF2-40B4-BE49-F238E27FC236}">
                    <a16:creationId xmlns:a16="http://schemas.microsoft.com/office/drawing/2014/main" id="{01D7DFDF-3135-4A1C-AD49-C71748472034}"/>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2792186" flipH="1">
                <a:off x="17857762" y="9314117"/>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Image result for hummingbird silhouette">
                <a:extLst>
                  <a:ext uri="{FF2B5EF4-FFF2-40B4-BE49-F238E27FC236}">
                    <a16:creationId xmlns:a16="http://schemas.microsoft.com/office/drawing/2014/main" id="{FF818322-B9B0-4D9B-95DC-C989F40BE7B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873617" flipH="1">
                <a:off x="32435513" y="1824736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Image result for hummingbird silhouette">
                <a:extLst>
                  <a:ext uri="{FF2B5EF4-FFF2-40B4-BE49-F238E27FC236}">
                    <a16:creationId xmlns:a16="http://schemas.microsoft.com/office/drawing/2014/main" id="{98E9CE3C-F50D-49C9-909B-8C92B0EEAD0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1143832" flipH="1">
                <a:off x="9081570" y="14624156"/>
                <a:ext cx="3878302" cy="2245095"/>
              </a:xfrm>
              <a:prstGeom prst="rect">
                <a:avLst/>
              </a:prstGeom>
              <a:noFill/>
              <a:extLst>
                <a:ext uri="{909E8E84-426E-40DD-AFC4-6F175D3DCCD1}">
                  <a14:hiddenFill xmlns:a14="http://schemas.microsoft.com/office/drawing/2010/main">
                    <a:solidFill>
                      <a:srgbClr val="FFFFFF"/>
                    </a:solidFill>
                  </a14:hiddenFill>
                </a:ext>
              </a:extLst>
            </p:spPr>
          </p:pic>
        </p:grpSp>
        <p:pic>
          <p:nvPicPr>
            <p:cNvPr id="91" name="Picture 12" descr="Image result for flower clipart">
              <a:extLst>
                <a:ext uri="{FF2B5EF4-FFF2-40B4-BE49-F238E27FC236}">
                  <a16:creationId xmlns:a16="http://schemas.microsoft.com/office/drawing/2014/main" id="{0745D2A9-CC09-42BF-9E7D-DF3589F278E8}"/>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14281466" y="15207059"/>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2" descr="Image result for flower clipart">
              <a:extLst>
                <a:ext uri="{FF2B5EF4-FFF2-40B4-BE49-F238E27FC236}">
                  <a16:creationId xmlns:a16="http://schemas.microsoft.com/office/drawing/2014/main" id="{F72761F0-4832-469C-BD14-31EE9F16CA1D}"/>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10790576" y="15833426"/>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2" descr="Image result for flower clipart">
              <a:extLst>
                <a:ext uri="{FF2B5EF4-FFF2-40B4-BE49-F238E27FC236}">
                  <a16:creationId xmlns:a16="http://schemas.microsoft.com/office/drawing/2014/main" id="{FCFBC954-1C60-4207-A844-31879D7BE7DC}"/>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369037">
              <a:off x="33733102" y="21202404"/>
              <a:ext cx="2309060" cy="228823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2" descr="Image result for flower clipart">
              <a:extLst>
                <a:ext uri="{FF2B5EF4-FFF2-40B4-BE49-F238E27FC236}">
                  <a16:creationId xmlns:a16="http://schemas.microsoft.com/office/drawing/2014/main" id="{670CEBD9-C603-44E2-9E52-AC3740A34EE5}"/>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3849515">
              <a:off x="38444300" y="21926436"/>
              <a:ext cx="2302048" cy="229520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2" descr="Image result for flower clipart">
              <a:extLst>
                <a:ext uri="{FF2B5EF4-FFF2-40B4-BE49-F238E27FC236}">
                  <a16:creationId xmlns:a16="http://schemas.microsoft.com/office/drawing/2014/main" id="{DA16D2A7-E3F4-469B-9711-9A9F9ACCEBB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8476999" y="17734481"/>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Image result for hummingbird silhouette">
              <a:extLst>
                <a:ext uri="{FF2B5EF4-FFF2-40B4-BE49-F238E27FC236}">
                  <a16:creationId xmlns:a16="http://schemas.microsoft.com/office/drawing/2014/main" id="{DA02A9ED-9296-454A-B20F-3A0E2CBDD7F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21445809" flipH="1">
              <a:off x="5908550" y="1848347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Image result for hummingbird silhouette">
              <a:extLst>
                <a:ext uri="{FF2B5EF4-FFF2-40B4-BE49-F238E27FC236}">
                  <a16:creationId xmlns:a16="http://schemas.microsoft.com/office/drawing/2014/main" id="{73426551-7263-44B4-9324-9D5DAD207ADB}"/>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21445809">
              <a:off x="15176250" y="15437213"/>
              <a:ext cx="3795404" cy="2245095"/>
            </a:xfrm>
            <a:prstGeom prst="rect">
              <a:avLst/>
            </a:prstGeom>
            <a:noFill/>
            <a:extLst>
              <a:ext uri="{909E8E84-426E-40DD-AFC4-6F175D3DCCD1}">
                <a14:hiddenFill xmlns:a14="http://schemas.microsoft.com/office/drawing/2010/main">
                  <a:solidFill>
                    <a:srgbClr val="FFFFFF"/>
                  </a:solidFill>
                </a14:hiddenFill>
              </a:ext>
            </a:extLst>
          </p:spPr>
        </p:pic>
        <p:sp>
          <p:nvSpPr>
            <p:cNvPr id="98" name="Oval 97">
              <a:extLst>
                <a:ext uri="{FF2B5EF4-FFF2-40B4-BE49-F238E27FC236}">
                  <a16:creationId xmlns:a16="http://schemas.microsoft.com/office/drawing/2014/main" id="{CFF0A928-5FD6-4D39-B8A4-9D9AA0FA568E}"/>
                </a:ext>
              </a:extLst>
            </p:cNvPr>
            <p:cNvSpPr/>
            <p:nvPr/>
          </p:nvSpPr>
          <p:spPr>
            <a:xfrm>
              <a:off x="5822739" y="12708659"/>
              <a:ext cx="13614352" cy="13017713"/>
            </a:xfrm>
            <a:prstGeom prst="ellipse">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6000" dirty="0" err="1"/>
            </a:p>
          </p:txBody>
        </p:sp>
      </p:grpSp>
      <p:sp>
        <p:nvSpPr>
          <p:cNvPr id="31" name="TextBox 30">
            <a:extLst>
              <a:ext uri="{FF2B5EF4-FFF2-40B4-BE49-F238E27FC236}">
                <a16:creationId xmlns:a16="http://schemas.microsoft.com/office/drawing/2014/main" id="{ADAB2EDA-68E8-4203-B7CD-7730A5BFFE51}"/>
              </a:ext>
            </a:extLst>
          </p:cNvPr>
          <p:cNvSpPr txBox="1"/>
          <p:nvPr/>
        </p:nvSpPr>
        <p:spPr>
          <a:xfrm>
            <a:off x="3317083" y="28856612"/>
            <a:ext cx="1361450" cy="830997"/>
          </a:xfrm>
          <a:prstGeom prst="rect">
            <a:avLst/>
          </a:prstGeom>
          <a:noFill/>
        </p:spPr>
        <p:txBody>
          <a:bodyPr wrap="square" rtlCol="0">
            <a:spAutoFit/>
          </a:bodyPr>
          <a:lstStyle/>
          <a:p>
            <a:pPr algn="ctr"/>
            <a:r>
              <a:rPr lang="en-US" sz="2400" dirty="0">
                <a:solidFill>
                  <a:schemeClr val="accent4">
                    <a:lumMod val="60000"/>
                    <a:lumOff val="40000"/>
                  </a:schemeClr>
                </a:solidFill>
              </a:rPr>
              <a:t>Species 1</a:t>
            </a:r>
          </a:p>
        </p:txBody>
      </p:sp>
      <p:sp>
        <p:nvSpPr>
          <p:cNvPr id="112" name="TextBox 111">
            <a:extLst>
              <a:ext uri="{FF2B5EF4-FFF2-40B4-BE49-F238E27FC236}">
                <a16:creationId xmlns:a16="http://schemas.microsoft.com/office/drawing/2014/main" id="{346739B4-4E87-4373-BDAD-48B2B60B8187}"/>
              </a:ext>
            </a:extLst>
          </p:cNvPr>
          <p:cNvSpPr txBox="1"/>
          <p:nvPr/>
        </p:nvSpPr>
        <p:spPr>
          <a:xfrm>
            <a:off x="7378412" y="28473130"/>
            <a:ext cx="1361450" cy="830997"/>
          </a:xfrm>
          <a:prstGeom prst="rect">
            <a:avLst/>
          </a:prstGeom>
          <a:noFill/>
        </p:spPr>
        <p:txBody>
          <a:bodyPr wrap="square" rtlCol="0">
            <a:spAutoFit/>
          </a:bodyPr>
          <a:lstStyle/>
          <a:p>
            <a:pPr algn="ctr"/>
            <a:r>
              <a:rPr lang="en-US" sz="2400" dirty="0">
                <a:solidFill>
                  <a:schemeClr val="accent4">
                    <a:lumMod val="60000"/>
                    <a:lumOff val="40000"/>
                  </a:schemeClr>
                </a:solidFill>
              </a:rPr>
              <a:t>Species 2</a:t>
            </a:r>
          </a:p>
        </p:txBody>
      </p:sp>
      <p:sp>
        <p:nvSpPr>
          <p:cNvPr id="113" name="TextBox 112">
            <a:extLst>
              <a:ext uri="{FF2B5EF4-FFF2-40B4-BE49-F238E27FC236}">
                <a16:creationId xmlns:a16="http://schemas.microsoft.com/office/drawing/2014/main" id="{D7F99761-CE4B-4536-8113-366D90E9B731}"/>
              </a:ext>
            </a:extLst>
          </p:cNvPr>
          <p:cNvSpPr txBox="1"/>
          <p:nvPr/>
        </p:nvSpPr>
        <p:spPr>
          <a:xfrm>
            <a:off x="11355735" y="29159743"/>
            <a:ext cx="1361450" cy="830997"/>
          </a:xfrm>
          <a:prstGeom prst="rect">
            <a:avLst/>
          </a:prstGeom>
          <a:noFill/>
        </p:spPr>
        <p:txBody>
          <a:bodyPr wrap="square" rtlCol="0">
            <a:spAutoFit/>
          </a:bodyPr>
          <a:lstStyle/>
          <a:p>
            <a:pPr algn="ctr"/>
            <a:r>
              <a:rPr lang="en-US" sz="2400" dirty="0">
                <a:solidFill>
                  <a:schemeClr val="accent4">
                    <a:lumMod val="60000"/>
                    <a:lumOff val="40000"/>
                  </a:schemeClr>
                </a:solidFill>
              </a:rPr>
              <a:t>Species 3</a:t>
            </a:r>
          </a:p>
        </p:txBody>
      </p:sp>
      <p:pic>
        <p:nvPicPr>
          <p:cNvPr id="1026" name="Picture 2" descr="Image result for nserc logo">
            <a:extLst>
              <a:ext uri="{FF2B5EF4-FFF2-40B4-BE49-F238E27FC236}">
                <a16:creationId xmlns:a16="http://schemas.microsoft.com/office/drawing/2014/main" id="{650986BC-0E8E-48A9-A30F-5172F8CFAEFF}"/>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14481" t="16331" r="14946" b="16657"/>
          <a:stretch/>
        </p:blipFill>
        <p:spPr bwMode="auto">
          <a:xfrm>
            <a:off x="38675751" y="5575574"/>
            <a:ext cx="1653851" cy="1570436"/>
          </a:xfrm>
          <a:prstGeom prst="rect">
            <a:avLst/>
          </a:prstGeom>
          <a:noFill/>
          <a:extLst>
            <a:ext uri="{909E8E84-426E-40DD-AFC4-6F175D3DCCD1}">
              <a14:hiddenFill xmlns:a14="http://schemas.microsoft.com/office/drawing/2010/main">
                <a:solidFill>
                  <a:srgbClr val="FFFFFF"/>
                </a:solidFill>
              </a14:hiddenFill>
            </a:ext>
          </a:extLst>
        </p:spPr>
      </p:pic>
      <p:sp>
        <p:nvSpPr>
          <p:cNvPr id="119" name="Text Placeholder 70">
            <a:extLst>
              <a:ext uri="{FF2B5EF4-FFF2-40B4-BE49-F238E27FC236}">
                <a16:creationId xmlns:a16="http://schemas.microsoft.com/office/drawing/2014/main" id="{FFBB400E-B392-4D27-9084-DCA42B3F8CEB}"/>
              </a:ext>
            </a:extLst>
          </p:cNvPr>
          <p:cNvSpPr txBox="1">
            <a:spLocks/>
          </p:cNvSpPr>
          <p:nvPr/>
        </p:nvSpPr>
        <p:spPr>
          <a:xfrm>
            <a:off x="29900880" y="17907414"/>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Future Research</a:t>
            </a:r>
          </a:p>
        </p:txBody>
      </p:sp>
      <p:sp>
        <p:nvSpPr>
          <p:cNvPr id="120" name="Content Placeholder 14">
            <a:extLst>
              <a:ext uri="{FF2B5EF4-FFF2-40B4-BE49-F238E27FC236}">
                <a16:creationId xmlns:a16="http://schemas.microsoft.com/office/drawing/2014/main" id="{1A862E41-C9CE-440C-A429-8E8503395526}"/>
              </a:ext>
            </a:extLst>
          </p:cNvPr>
          <p:cNvSpPr txBox="1">
            <a:spLocks/>
          </p:cNvSpPr>
          <p:nvPr/>
        </p:nvSpPr>
        <p:spPr>
          <a:xfrm>
            <a:off x="29941425" y="19248621"/>
            <a:ext cx="12838826" cy="4098692"/>
          </a:xfrm>
          <a:prstGeom prst="rect">
            <a:avLst/>
          </a:prstGeom>
          <a:solidFill>
            <a:schemeClr val="accent1">
              <a:lumMod val="20000"/>
              <a:lumOff val="80000"/>
            </a:schemeClr>
          </a:solidFill>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742950" indent="-742950">
              <a:buClrTx/>
              <a:buFont typeface="+mj-lt"/>
              <a:buAutoNum type="arabicPeriod"/>
            </a:pPr>
            <a:r>
              <a:rPr lang="en-US" sz="3800" dirty="0"/>
              <a:t>Survey reproductive outputs against morphological characteristics</a:t>
            </a:r>
          </a:p>
          <a:p>
            <a:pPr marL="742950" indent="-742950">
              <a:buClrTx/>
              <a:buFont typeface="+mj-lt"/>
              <a:buAutoNum type="arabicPeriod"/>
            </a:pPr>
            <a:r>
              <a:rPr lang="en-US" sz="3800" dirty="0"/>
              <a:t>Monitor bird interaction frequency and magnitude at different phenological stages</a:t>
            </a:r>
          </a:p>
          <a:p>
            <a:pPr marL="742950" indent="-742950">
              <a:buClrTx/>
              <a:buFont typeface="+mj-lt"/>
              <a:buAutoNum type="arabicPeriod"/>
            </a:pPr>
            <a:r>
              <a:rPr lang="en-US" sz="3800" dirty="0"/>
              <a:t>Determine foundational cacti’s seed shadows facilitation</a:t>
            </a:r>
          </a:p>
          <a:p>
            <a:pPr marL="0" indent="0">
              <a:buFont typeface="Arial" panose="020B0604020202020204" pitchFamily="34" charset="0"/>
              <a:buNone/>
            </a:pPr>
            <a:endParaRPr lang="en-US" sz="3800" dirty="0"/>
          </a:p>
        </p:txBody>
      </p:sp>
      <p:sp>
        <p:nvSpPr>
          <p:cNvPr id="124" name="Text Placeholder 123">
            <a:extLst>
              <a:ext uri="{FF2B5EF4-FFF2-40B4-BE49-F238E27FC236}">
                <a16:creationId xmlns:a16="http://schemas.microsoft.com/office/drawing/2014/main" id="{D1023A1C-CC51-424D-A042-4E332F42F342}"/>
              </a:ext>
            </a:extLst>
          </p:cNvPr>
          <p:cNvSpPr>
            <a:spLocks noGrp="1"/>
          </p:cNvSpPr>
          <p:nvPr>
            <p:ph type="body" sz="quarter" idx="34"/>
          </p:nvPr>
        </p:nvSpPr>
        <p:spPr>
          <a:xfrm>
            <a:off x="29900880" y="27591439"/>
            <a:ext cx="12801600" cy="442437"/>
          </a:xfrm>
        </p:spPr>
        <p:txBody>
          <a:bodyPr/>
          <a:lstStyle/>
          <a:p>
            <a:r>
              <a:rPr lang="en-US" sz="2800" dirty="0"/>
              <a:t>References</a:t>
            </a:r>
          </a:p>
        </p:txBody>
      </p:sp>
      <p:pic>
        <p:nvPicPr>
          <p:cNvPr id="1025" name="Picture 1024">
            <a:extLst>
              <a:ext uri="{FF2B5EF4-FFF2-40B4-BE49-F238E27FC236}">
                <a16:creationId xmlns:a16="http://schemas.microsoft.com/office/drawing/2014/main" id="{E4B40DC2-52B2-4678-A17C-E45448F6911F}"/>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t="22409" b="29252"/>
          <a:stretch/>
        </p:blipFill>
        <p:spPr>
          <a:xfrm>
            <a:off x="30602792" y="23576609"/>
            <a:ext cx="11686577" cy="3766217"/>
          </a:xfrm>
          <a:prstGeom prst="rect">
            <a:avLst/>
          </a:prstGeom>
        </p:spPr>
      </p:pic>
      <p:sp>
        <p:nvSpPr>
          <p:cNvPr id="21" name="TextBox 20">
            <a:extLst>
              <a:ext uri="{FF2B5EF4-FFF2-40B4-BE49-F238E27FC236}">
                <a16:creationId xmlns:a16="http://schemas.microsoft.com/office/drawing/2014/main" id="{FE212EF8-3296-47FF-B5A4-08F93D921D4E}"/>
              </a:ext>
            </a:extLst>
          </p:cNvPr>
          <p:cNvSpPr txBox="1"/>
          <p:nvPr/>
        </p:nvSpPr>
        <p:spPr>
          <a:xfrm>
            <a:off x="34073268" y="12205362"/>
            <a:ext cx="1981200" cy="461665"/>
          </a:xfrm>
          <a:prstGeom prst="rect">
            <a:avLst/>
          </a:prstGeom>
          <a:solidFill>
            <a:schemeClr val="bg1"/>
          </a:solidFill>
        </p:spPr>
        <p:txBody>
          <a:bodyPr wrap="square" rtlCol="0">
            <a:spAutoFit/>
          </a:bodyPr>
          <a:lstStyle/>
          <a:p>
            <a:r>
              <a:rPr lang="en-US" sz="2400" dirty="0"/>
              <a:t>longitude</a:t>
            </a:r>
          </a:p>
        </p:txBody>
      </p:sp>
      <p:sp>
        <p:nvSpPr>
          <p:cNvPr id="114" name="TextBox 113">
            <a:extLst>
              <a:ext uri="{FF2B5EF4-FFF2-40B4-BE49-F238E27FC236}">
                <a16:creationId xmlns:a16="http://schemas.microsoft.com/office/drawing/2014/main" id="{755B9FA6-8BD8-4D0A-8E47-1E374C48823D}"/>
              </a:ext>
            </a:extLst>
          </p:cNvPr>
          <p:cNvSpPr txBox="1"/>
          <p:nvPr/>
        </p:nvSpPr>
        <p:spPr>
          <a:xfrm>
            <a:off x="31884269" y="11876768"/>
            <a:ext cx="1981200" cy="400110"/>
          </a:xfrm>
          <a:prstGeom prst="rect">
            <a:avLst/>
          </a:prstGeom>
          <a:solidFill>
            <a:schemeClr val="bg1"/>
          </a:solidFill>
        </p:spPr>
        <p:txBody>
          <a:bodyPr wrap="square" rtlCol="0">
            <a:spAutoFit/>
          </a:bodyPr>
          <a:lstStyle/>
          <a:p>
            <a:r>
              <a:rPr lang="en-US" sz="2000" dirty="0"/>
              <a:t>-115.6635</a:t>
            </a:r>
          </a:p>
        </p:txBody>
      </p:sp>
      <p:sp>
        <p:nvSpPr>
          <p:cNvPr id="115" name="TextBox 114">
            <a:extLst>
              <a:ext uri="{FF2B5EF4-FFF2-40B4-BE49-F238E27FC236}">
                <a16:creationId xmlns:a16="http://schemas.microsoft.com/office/drawing/2014/main" id="{76485C1A-8110-4BD2-8365-CB6B8BEBE537}"/>
              </a:ext>
            </a:extLst>
          </p:cNvPr>
          <p:cNvSpPr txBox="1"/>
          <p:nvPr/>
        </p:nvSpPr>
        <p:spPr>
          <a:xfrm>
            <a:off x="34039575" y="11906035"/>
            <a:ext cx="1981200" cy="400110"/>
          </a:xfrm>
          <a:prstGeom prst="rect">
            <a:avLst/>
          </a:prstGeom>
          <a:solidFill>
            <a:schemeClr val="bg1"/>
          </a:solidFill>
        </p:spPr>
        <p:txBody>
          <a:bodyPr wrap="square" rtlCol="0">
            <a:spAutoFit/>
          </a:bodyPr>
          <a:lstStyle/>
          <a:p>
            <a:r>
              <a:rPr lang="en-US" sz="2000" dirty="0"/>
              <a:t>-115.6630</a:t>
            </a:r>
          </a:p>
        </p:txBody>
      </p:sp>
      <p:sp>
        <p:nvSpPr>
          <p:cNvPr id="116" name="TextBox 115">
            <a:extLst>
              <a:ext uri="{FF2B5EF4-FFF2-40B4-BE49-F238E27FC236}">
                <a16:creationId xmlns:a16="http://schemas.microsoft.com/office/drawing/2014/main" id="{90214D7A-B3A8-4DD9-8BB8-8051A791F3C0}"/>
              </a:ext>
            </a:extLst>
          </p:cNvPr>
          <p:cNvSpPr txBox="1"/>
          <p:nvPr/>
        </p:nvSpPr>
        <p:spPr>
          <a:xfrm>
            <a:off x="36006341" y="11855644"/>
            <a:ext cx="1981200" cy="400110"/>
          </a:xfrm>
          <a:prstGeom prst="rect">
            <a:avLst/>
          </a:prstGeom>
          <a:solidFill>
            <a:schemeClr val="bg1"/>
          </a:solidFill>
        </p:spPr>
        <p:txBody>
          <a:bodyPr wrap="square" rtlCol="0">
            <a:spAutoFit/>
          </a:bodyPr>
          <a:lstStyle/>
          <a:p>
            <a:r>
              <a:rPr lang="en-US" sz="2000" dirty="0"/>
              <a:t>-115.6625</a:t>
            </a:r>
          </a:p>
        </p:txBody>
      </p:sp>
      <p:sp>
        <p:nvSpPr>
          <p:cNvPr id="123" name="TextBox 122">
            <a:extLst>
              <a:ext uri="{FF2B5EF4-FFF2-40B4-BE49-F238E27FC236}">
                <a16:creationId xmlns:a16="http://schemas.microsoft.com/office/drawing/2014/main" id="{A9620878-6FF4-4244-8E3C-F7A274FE377A}"/>
              </a:ext>
            </a:extLst>
          </p:cNvPr>
          <p:cNvSpPr txBox="1"/>
          <p:nvPr/>
        </p:nvSpPr>
        <p:spPr>
          <a:xfrm>
            <a:off x="30002758" y="10724825"/>
            <a:ext cx="1202732" cy="412437"/>
          </a:xfrm>
          <a:prstGeom prst="rect">
            <a:avLst/>
          </a:prstGeom>
          <a:solidFill>
            <a:schemeClr val="bg1"/>
          </a:solidFill>
        </p:spPr>
        <p:txBody>
          <a:bodyPr wrap="square" rtlCol="0">
            <a:spAutoFit/>
          </a:bodyPr>
          <a:lstStyle/>
          <a:p>
            <a:r>
              <a:rPr lang="en-US" sz="2000" dirty="0"/>
              <a:t>34.7820</a:t>
            </a:r>
          </a:p>
        </p:txBody>
      </p:sp>
      <p:sp>
        <p:nvSpPr>
          <p:cNvPr id="117" name="TextBox 116">
            <a:extLst>
              <a:ext uri="{FF2B5EF4-FFF2-40B4-BE49-F238E27FC236}">
                <a16:creationId xmlns:a16="http://schemas.microsoft.com/office/drawing/2014/main" id="{49CD1075-27BB-46CA-A4DF-E6C83581C04B}"/>
              </a:ext>
            </a:extLst>
          </p:cNvPr>
          <p:cNvSpPr txBox="1"/>
          <p:nvPr/>
        </p:nvSpPr>
        <p:spPr>
          <a:xfrm rot="16200000">
            <a:off x="29028278" y="8104371"/>
            <a:ext cx="1981200" cy="830997"/>
          </a:xfrm>
          <a:prstGeom prst="rect">
            <a:avLst/>
          </a:prstGeom>
          <a:solidFill>
            <a:schemeClr val="bg1"/>
          </a:solidFill>
        </p:spPr>
        <p:txBody>
          <a:bodyPr wrap="square" rtlCol="0">
            <a:spAutoFit/>
          </a:bodyPr>
          <a:lstStyle/>
          <a:p>
            <a:r>
              <a:rPr lang="en-US" sz="2400" dirty="0"/>
              <a:t>latitude</a:t>
            </a:r>
          </a:p>
          <a:p>
            <a:endParaRPr lang="en-US" sz="2400" dirty="0"/>
          </a:p>
        </p:txBody>
      </p:sp>
      <p:sp>
        <p:nvSpPr>
          <p:cNvPr id="125" name="TextBox 124">
            <a:extLst>
              <a:ext uri="{FF2B5EF4-FFF2-40B4-BE49-F238E27FC236}">
                <a16:creationId xmlns:a16="http://schemas.microsoft.com/office/drawing/2014/main" id="{DE7F395F-191D-4A4F-9CEF-9CE8225A4952}"/>
              </a:ext>
            </a:extLst>
          </p:cNvPr>
          <p:cNvSpPr txBox="1"/>
          <p:nvPr/>
        </p:nvSpPr>
        <p:spPr>
          <a:xfrm>
            <a:off x="30051220" y="9049212"/>
            <a:ext cx="1202732" cy="400110"/>
          </a:xfrm>
          <a:prstGeom prst="rect">
            <a:avLst/>
          </a:prstGeom>
          <a:solidFill>
            <a:schemeClr val="bg1"/>
          </a:solidFill>
        </p:spPr>
        <p:txBody>
          <a:bodyPr wrap="square" rtlCol="0">
            <a:spAutoFit/>
          </a:bodyPr>
          <a:lstStyle/>
          <a:p>
            <a:r>
              <a:rPr lang="en-US" sz="2000" dirty="0"/>
              <a:t>34.7824</a:t>
            </a:r>
          </a:p>
        </p:txBody>
      </p:sp>
      <p:sp>
        <p:nvSpPr>
          <p:cNvPr id="126" name="TextBox 125">
            <a:extLst>
              <a:ext uri="{FF2B5EF4-FFF2-40B4-BE49-F238E27FC236}">
                <a16:creationId xmlns:a16="http://schemas.microsoft.com/office/drawing/2014/main" id="{2E2E19AA-759D-4652-BA2D-75ECEFAA9DEB}"/>
              </a:ext>
            </a:extLst>
          </p:cNvPr>
          <p:cNvSpPr txBox="1"/>
          <p:nvPr/>
        </p:nvSpPr>
        <p:spPr>
          <a:xfrm>
            <a:off x="29978234" y="7296111"/>
            <a:ext cx="1202732" cy="412437"/>
          </a:xfrm>
          <a:prstGeom prst="rect">
            <a:avLst/>
          </a:prstGeom>
          <a:solidFill>
            <a:schemeClr val="bg1"/>
          </a:solidFill>
        </p:spPr>
        <p:txBody>
          <a:bodyPr wrap="square" rtlCol="0">
            <a:spAutoFit/>
          </a:bodyPr>
          <a:lstStyle/>
          <a:p>
            <a:r>
              <a:rPr lang="en-US" sz="2000" dirty="0"/>
              <a:t>34.7828</a:t>
            </a:r>
          </a:p>
        </p:txBody>
      </p:sp>
      <p:sp>
        <p:nvSpPr>
          <p:cNvPr id="127" name="TextBox 126">
            <a:extLst>
              <a:ext uri="{FF2B5EF4-FFF2-40B4-BE49-F238E27FC236}">
                <a16:creationId xmlns:a16="http://schemas.microsoft.com/office/drawing/2014/main" id="{3F15359A-4577-4267-9779-CFB8BBC1D490}"/>
              </a:ext>
            </a:extLst>
          </p:cNvPr>
          <p:cNvSpPr txBox="1"/>
          <p:nvPr/>
        </p:nvSpPr>
        <p:spPr>
          <a:xfrm>
            <a:off x="29992598" y="5580794"/>
            <a:ext cx="1202732" cy="412437"/>
          </a:xfrm>
          <a:prstGeom prst="rect">
            <a:avLst/>
          </a:prstGeom>
          <a:solidFill>
            <a:schemeClr val="bg1"/>
          </a:solidFill>
        </p:spPr>
        <p:txBody>
          <a:bodyPr wrap="square" rtlCol="0">
            <a:spAutoFit/>
          </a:bodyPr>
          <a:lstStyle/>
          <a:p>
            <a:r>
              <a:rPr lang="en-US" sz="2000" dirty="0"/>
              <a:t>34.7832</a:t>
            </a:r>
          </a:p>
        </p:txBody>
      </p:sp>
      <p:sp>
        <p:nvSpPr>
          <p:cNvPr id="26" name="TextBox 25">
            <a:extLst>
              <a:ext uri="{FF2B5EF4-FFF2-40B4-BE49-F238E27FC236}">
                <a16:creationId xmlns:a16="http://schemas.microsoft.com/office/drawing/2014/main" id="{E9347E6A-6FF6-4BF6-B345-C157208EE759}"/>
              </a:ext>
            </a:extLst>
          </p:cNvPr>
          <p:cNvSpPr txBox="1"/>
          <p:nvPr/>
        </p:nvSpPr>
        <p:spPr>
          <a:xfrm>
            <a:off x="39153560" y="8274416"/>
            <a:ext cx="3548920" cy="1015663"/>
          </a:xfrm>
          <a:prstGeom prst="rect">
            <a:avLst/>
          </a:prstGeom>
          <a:solidFill>
            <a:schemeClr val="bg1"/>
          </a:solidFill>
        </p:spPr>
        <p:txBody>
          <a:bodyPr wrap="square" rtlCol="0">
            <a:spAutoFit/>
          </a:bodyPr>
          <a:lstStyle/>
          <a:p>
            <a:r>
              <a:rPr lang="en-US" sz="2000" i="1" dirty="0"/>
              <a:t>Cylindropuntia acanthocarpa</a:t>
            </a:r>
          </a:p>
          <a:p>
            <a:r>
              <a:rPr lang="en-US" sz="2000" i="1" dirty="0"/>
              <a:t>Cylindropuntia echinocarpa</a:t>
            </a:r>
          </a:p>
          <a:p>
            <a:r>
              <a:rPr lang="en-US" sz="2000" i="1" dirty="0"/>
              <a:t>Opuntia basilaris</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22900</TotalTime>
  <Words>1263</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A Prickly Situation: Contrasting ecological functionality in three cactus species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Malory</cp:lastModifiedBy>
  <cp:revision>102</cp:revision>
  <dcterms:created xsi:type="dcterms:W3CDTF">2013-01-20T21:20:28Z</dcterms:created>
  <dcterms:modified xsi:type="dcterms:W3CDTF">2019-04-04T18:25:44Z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