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6"/>
  </p:notesMasterIdLst>
  <p:sldIdLst>
    <p:sldId id="256" r:id="rId2"/>
    <p:sldId id="258" r:id="rId3"/>
    <p:sldId id="301" r:id="rId4"/>
    <p:sldId id="259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260" r:id="rId14"/>
    <p:sldId id="281" r:id="rId15"/>
  </p:sldIdLst>
  <p:sldSz cx="9144000" cy="5143500" type="screen16x9"/>
  <p:notesSz cx="6858000" cy="9144000"/>
  <p:embeddedFontLst>
    <p:embeddedFont>
      <p:font typeface="Overpass Mono" charset="0"/>
      <p:regular r:id="rId17"/>
      <p:bold r:id="rId18"/>
    </p:embeddedFont>
    <p:embeddedFont>
      <p:font typeface="Anaheim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AF54D854-B30B-4132-8BF6-B19504BBB4FB}">
  <a:tblStyle styleId="{AF54D854-B30B-4132-8BF6-B19504BBB4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5556A84-B77E-4D5C-8B1F-C237EC53A69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6" d="100"/>
          <a:sy n="86" d="100"/>
        </p:scale>
        <p:origin x="-906" y="-1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401658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d4cbd36da_4_31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d4cbd36da_4_31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4cbd36da_4_31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4cbd36da_4_31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3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Thin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MAIN_POINT_1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4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5" r:id="rId5"/>
    <p:sldLayoutId id="2147483659" r:id="rId6"/>
    <p:sldLayoutId id="2147483661" r:id="rId7"/>
    <p:sldLayoutId id="2147483664" r:id="rId8"/>
    <p:sldLayoutId id="214748366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 smtClean="0"/>
              <a:t>A</a:t>
            </a:r>
            <a:r>
              <a:rPr lang="id-ID" sz="6600" dirty="0" smtClean="0"/>
              <a:t>BSTRACT CLASS &amp; INTERFACE</a:t>
            </a:r>
            <a:endParaRPr sz="6600"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100" dirty="0" smtClean="0">
                <a:solidFill>
                  <a:schemeClr val="dk2"/>
                </a:solidFill>
              </a:rPr>
              <a:t>Mohammad Zaenal Arif Santoso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>
                <a:solidFill>
                  <a:schemeClr val="dk2"/>
                </a:solidFill>
              </a:rPr>
              <a:t>20051214084</a:t>
            </a:r>
            <a:endParaRPr sz="2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mtClean="0"/>
              <a:t>Abstract Class </a:t>
            </a:r>
            <a:r>
              <a:rPr dirty="0" err="1" smtClean="0"/>
              <a:t>Buah.php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56" b="6712"/>
          <a:stretch/>
        </p:blipFill>
        <p:spPr bwMode="auto">
          <a:xfrm>
            <a:off x="2404863" y="1198187"/>
            <a:ext cx="4248472" cy="39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777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mtClean="0"/>
              <a:t>Interface </a:t>
            </a:r>
            <a:r>
              <a:rPr dirty="0" err="1" smtClean="0"/>
              <a:t>Rasa.php</a:t>
            </a:r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324211"/>
            <a:ext cx="4752528" cy="3489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211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err="1" smtClean="0"/>
              <a:t>Pisang.php</a:t>
            </a:r>
            <a:endParaRPr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721" y="1127409"/>
            <a:ext cx="3225147" cy="405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737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4" r="74809" b="65568"/>
          <a:stretch/>
        </p:blipFill>
        <p:spPr bwMode="auto">
          <a:xfrm>
            <a:off x="2498396" y="1300866"/>
            <a:ext cx="3695086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Google Shape;856;p50"/>
          <p:cNvSpPr txBox="1">
            <a:spLocks/>
          </p:cNvSpPr>
          <p:nvPr/>
        </p:nvSpPr>
        <p:spPr>
          <a:xfrm>
            <a:off x="1259632" y="214702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d-ID" dirty="0" smtClean="0"/>
              <a:t>Hasil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2"/>
          <p:cNvSpPr txBox="1">
            <a:spLocks noGrp="1"/>
          </p:cNvSpPr>
          <p:nvPr>
            <p:ph type="title"/>
          </p:nvPr>
        </p:nvSpPr>
        <p:spPr>
          <a:xfrm>
            <a:off x="2627784" y="700250"/>
            <a:ext cx="3888432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TERIMAKASIH</a:t>
            </a:r>
            <a:endParaRPr dirty="0"/>
          </a:p>
        </p:txBody>
      </p:sp>
      <p:sp>
        <p:nvSpPr>
          <p:cNvPr id="899" name="Google Shape;899;p52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</a:t>
            </a:r>
            <a:r>
              <a:rPr lang="id-ID" dirty="0" smtClean="0"/>
              <a:t>ekian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00" name="Google Shape;900;p52"/>
          <p:cNvGrpSpPr/>
          <p:nvPr/>
        </p:nvGrpSpPr>
        <p:grpSpPr>
          <a:xfrm>
            <a:off x="4038098" y="2926312"/>
            <a:ext cx="1067804" cy="303977"/>
            <a:chOff x="3994909" y="3002512"/>
            <a:chExt cx="1067804" cy="303977"/>
          </a:xfrm>
        </p:grpSpPr>
        <p:grpSp>
          <p:nvGrpSpPr>
            <p:cNvPr id="901" name="Google Shape;901;p52"/>
            <p:cNvGrpSpPr/>
            <p:nvPr/>
          </p:nvGrpSpPr>
          <p:grpSpPr>
            <a:xfrm>
              <a:off x="4376840" y="3002512"/>
              <a:ext cx="303942" cy="303665"/>
              <a:chOff x="3314750" y="3817357"/>
              <a:chExt cx="356865" cy="356498"/>
            </a:xfrm>
          </p:grpSpPr>
          <p:sp>
            <p:nvSpPr>
              <p:cNvPr id="902" name="Google Shape;902;p52"/>
              <p:cNvSpPr/>
              <p:nvPr/>
            </p:nvSpPr>
            <p:spPr>
              <a:xfrm>
                <a:off x="3314750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814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814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8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52"/>
              <p:cNvSpPr/>
              <p:nvPr/>
            </p:nvSpPr>
            <p:spPr>
              <a:xfrm>
                <a:off x="3379082" y="3881296"/>
                <a:ext cx="228595" cy="228595"/>
              </a:xfrm>
              <a:custGeom>
                <a:avLst/>
                <a:gdLst/>
                <a:ahLst/>
                <a:cxnLst/>
                <a:rect l="l" t="t" r="r" b="b"/>
                <a:pathLst>
                  <a:path w="8720" h="8720" extrusionOk="0">
                    <a:moveTo>
                      <a:pt x="6886" y="448"/>
                    </a:moveTo>
                    <a:cubicBezTo>
                      <a:pt x="7651" y="448"/>
                      <a:pt x="8272" y="1069"/>
                      <a:pt x="8272" y="1834"/>
                    </a:cubicBezTo>
                    <a:lnTo>
                      <a:pt x="8272" y="6872"/>
                    </a:lnTo>
                    <a:lnTo>
                      <a:pt x="8272" y="6886"/>
                    </a:lnTo>
                    <a:cubicBezTo>
                      <a:pt x="8272" y="7652"/>
                      <a:pt x="7651" y="8272"/>
                      <a:pt x="6872" y="8272"/>
                    </a:cubicBezTo>
                    <a:lnTo>
                      <a:pt x="1848" y="8272"/>
                    </a:lnTo>
                    <a:cubicBezTo>
                      <a:pt x="1069" y="8272"/>
                      <a:pt x="448" y="7652"/>
                      <a:pt x="448" y="6886"/>
                    </a:cubicBezTo>
                    <a:lnTo>
                      <a:pt x="448" y="1834"/>
                    </a:lnTo>
                    <a:cubicBezTo>
                      <a:pt x="448" y="1069"/>
                      <a:pt x="1069" y="448"/>
                      <a:pt x="1848" y="448"/>
                    </a:cubicBezTo>
                    <a:close/>
                    <a:moveTo>
                      <a:pt x="1848" y="1"/>
                    </a:moveTo>
                    <a:cubicBezTo>
                      <a:pt x="823" y="1"/>
                      <a:pt x="0" y="824"/>
                      <a:pt x="0" y="1834"/>
                    </a:cubicBezTo>
                    <a:lnTo>
                      <a:pt x="0" y="6872"/>
                    </a:lnTo>
                    <a:cubicBezTo>
                      <a:pt x="0" y="7897"/>
                      <a:pt x="823" y="8720"/>
                      <a:pt x="1848" y="8720"/>
                    </a:cubicBezTo>
                    <a:lnTo>
                      <a:pt x="6886" y="8720"/>
                    </a:lnTo>
                    <a:cubicBezTo>
                      <a:pt x="7897" y="8720"/>
                      <a:pt x="8719" y="7897"/>
                      <a:pt x="8719" y="6886"/>
                    </a:cubicBezTo>
                    <a:lnTo>
                      <a:pt x="8719" y="1834"/>
                    </a:lnTo>
                    <a:cubicBezTo>
                      <a:pt x="8719" y="824"/>
                      <a:pt x="7897" y="1"/>
                      <a:pt x="68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52"/>
              <p:cNvSpPr/>
              <p:nvPr/>
            </p:nvSpPr>
            <p:spPr>
              <a:xfrm>
                <a:off x="3412768" y="3935430"/>
                <a:ext cx="140408" cy="120274"/>
              </a:xfrm>
              <a:custGeom>
                <a:avLst/>
                <a:gdLst/>
                <a:ahLst/>
                <a:cxnLst/>
                <a:rect l="l" t="t" r="r" b="b"/>
                <a:pathLst>
                  <a:path w="5356" h="4588" extrusionOk="0">
                    <a:moveTo>
                      <a:pt x="3063" y="447"/>
                    </a:moveTo>
                    <a:cubicBezTo>
                      <a:pt x="4013" y="447"/>
                      <a:pt x="4923" y="1183"/>
                      <a:pt x="4923" y="2295"/>
                    </a:cubicBezTo>
                    <a:cubicBezTo>
                      <a:pt x="4908" y="3320"/>
                      <a:pt x="4085" y="4143"/>
                      <a:pt x="3075" y="4143"/>
                    </a:cubicBezTo>
                    <a:cubicBezTo>
                      <a:pt x="1429" y="4143"/>
                      <a:pt x="592" y="2151"/>
                      <a:pt x="1761" y="996"/>
                    </a:cubicBezTo>
                    <a:cubicBezTo>
                      <a:pt x="2140" y="617"/>
                      <a:pt x="2606" y="447"/>
                      <a:pt x="3063" y="447"/>
                    </a:cubicBezTo>
                    <a:close/>
                    <a:moveTo>
                      <a:pt x="3075" y="0"/>
                    </a:moveTo>
                    <a:cubicBezTo>
                      <a:pt x="1025" y="0"/>
                      <a:pt x="0" y="2468"/>
                      <a:pt x="1444" y="3912"/>
                    </a:cubicBezTo>
                    <a:cubicBezTo>
                      <a:pt x="1910" y="4379"/>
                      <a:pt x="2484" y="4587"/>
                      <a:pt x="3047" y="4587"/>
                    </a:cubicBezTo>
                    <a:cubicBezTo>
                      <a:pt x="4225" y="4587"/>
                      <a:pt x="5356" y="3673"/>
                      <a:pt x="5356" y="2295"/>
                    </a:cubicBezTo>
                    <a:cubicBezTo>
                      <a:pt x="5356" y="1025"/>
                      <a:pt x="4331" y="0"/>
                      <a:pt x="30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52"/>
              <p:cNvSpPr/>
              <p:nvPr/>
            </p:nvSpPr>
            <p:spPr>
              <a:xfrm>
                <a:off x="3539518" y="3910447"/>
                <a:ext cx="31065" cy="31039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1184" extrusionOk="0">
                    <a:moveTo>
                      <a:pt x="593" y="0"/>
                    </a:moveTo>
                    <a:cubicBezTo>
                      <a:pt x="275" y="0"/>
                      <a:pt x="1" y="260"/>
                      <a:pt x="1" y="592"/>
                    </a:cubicBezTo>
                    <a:cubicBezTo>
                      <a:pt x="1" y="910"/>
                      <a:pt x="275" y="1184"/>
                      <a:pt x="593" y="1184"/>
                    </a:cubicBezTo>
                    <a:cubicBezTo>
                      <a:pt x="925" y="1184"/>
                      <a:pt x="1185" y="910"/>
                      <a:pt x="1185" y="592"/>
                    </a:cubicBezTo>
                    <a:cubicBezTo>
                      <a:pt x="1185" y="260"/>
                      <a:pt x="925" y="0"/>
                      <a:pt x="5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6" name="Google Shape;906;p52"/>
            <p:cNvGrpSpPr/>
            <p:nvPr/>
          </p:nvGrpSpPr>
          <p:grpSpPr>
            <a:xfrm>
              <a:off x="4758771" y="3002512"/>
              <a:ext cx="303942" cy="303665"/>
              <a:chOff x="3763184" y="3817357"/>
              <a:chExt cx="356865" cy="356498"/>
            </a:xfrm>
          </p:grpSpPr>
          <p:sp>
            <p:nvSpPr>
              <p:cNvPr id="907" name="Google Shape;907;p52"/>
              <p:cNvSpPr/>
              <p:nvPr/>
            </p:nvSpPr>
            <p:spPr>
              <a:xfrm>
                <a:off x="3763184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814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814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8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52"/>
              <p:cNvSpPr/>
              <p:nvPr/>
            </p:nvSpPr>
            <p:spPr>
              <a:xfrm>
                <a:off x="3848330" y="3964188"/>
                <a:ext cx="39375" cy="116945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4461" extrusionOk="0">
                    <a:moveTo>
                      <a:pt x="58" y="0"/>
                    </a:moveTo>
                    <a:cubicBezTo>
                      <a:pt x="29" y="0"/>
                      <a:pt x="0" y="29"/>
                      <a:pt x="0" y="58"/>
                    </a:cubicBezTo>
                    <a:lnTo>
                      <a:pt x="0" y="4403"/>
                    </a:lnTo>
                    <a:cubicBezTo>
                      <a:pt x="0" y="4432"/>
                      <a:pt x="29" y="4461"/>
                      <a:pt x="58" y="4461"/>
                    </a:cubicBezTo>
                    <a:lnTo>
                      <a:pt x="1444" y="4461"/>
                    </a:lnTo>
                    <a:cubicBezTo>
                      <a:pt x="1473" y="4461"/>
                      <a:pt x="1502" y="4446"/>
                      <a:pt x="1502" y="4403"/>
                    </a:cubicBezTo>
                    <a:lnTo>
                      <a:pt x="1502" y="58"/>
                    </a:lnTo>
                    <a:cubicBezTo>
                      <a:pt x="1502" y="29"/>
                      <a:pt x="1473" y="0"/>
                      <a:pt x="1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52"/>
              <p:cNvSpPr/>
              <p:nvPr/>
            </p:nvSpPr>
            <p:spPr>
              <a:xfrm>
                <a:off x="3832418" y="3894403"/>
                <a:ext cx="55287" cy="47475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1811" extrusionOk="0">
                    <a:moveTo>
                      <a:pt x="1208" y="0"/>
                    </a:moveTo>
                    <a:cubicBezTo>
                      <a:pt x="987" y="0"/>
                      <a:pt x="761" y="83"/>
                      <a:pt x="578" y="266"/>
                    </a:cubicBezTo>
                    <a:cubicBezTo>
                      <a:pt x="1" y="829"/>
                      <a:pt x="405" y="1810"/>
                      <a:pt x="1214" y="1810"/>
                    </a:cubicBezTo>
                    <a:cubicBezTo>
                      <a:pt x="1704" y="1810"/>
                      <a:pt x="2109" y="1406"/>
                      <a:pt x="2109" y="901"/>
                    </a:cubicBezTo>
                    <a:cubicBezTo>
                      <a:pt x="2109" y="355"/>
                      <a:pt x="1668" y="0"/>
                      <a:pt x="12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52"/>
              <p:cNvSpPr/>
              <p:nvPr/>
            </p:nvSpPr>
            <p:spPr>
              <a:xfrm>
                <a:off x="3925901" y="3964161"/>
                <a:ext cx="124914" cy="117365"/>
              </a:xfrm>
              <a:custGeom>
                <a:avLst/>
                <a:gdLst/>
                <a:ahLst/>
                <a:cxnLst/>
                <a:rect l="l" t="t" r="r" b="b"/>
                <a:pathLst>
                  <a:path w="4765" h="4477" extrusionOk="0">
                    <a:moveTo>
                      <a:pt x="2716" y="1"/>
                    </a:moveTo>
                    <a:cubicBezTo>
                      <a:pt x="2701" y="1"/>
                      <a:pt x="2686" y="1"/>
                      <a:pt x="2671" y="1"/>
                    </a:cubicBezTo>
                    <a:cubicBezTo>
                      <a:pt x="2180" y="1"/>
                      <a:pt x="1718" y="145"/>
                      <a:pt x="1314" y="434"/>
                    </a:cubicBezTo>
                    <a:cubicBezTo>
                      <a:pt x="1304" y="441"/>
                      <a:pt x="1294" y="444"/>
                      <a:pt x="1284" y="444"/>
                    </a:cubicBezTo>
                    <a:cubicBezTo>
                      <a:pt x="1248" y="444"/>
                      <a:pt x="1213" y="410"/>
                      <a:pt x="1213" y="376"/>
                    </a:cubicBezTo>
                    <a:lnTo>
                      <a:pt x="1213" y="59"/>
                    </a:lnTo>
                    <a:cubicBezTo>
                      <a:pt x="1213" y="30"/>
                      <a:pt x="1170" y="1"/>
                      <a:pt x="1141" y="1"/>
                    </a:cubicBezTo>
                    <a:lnTo>
                      <a:pt x="58" y="1"/>
                    </a:lnTo>
                    <a:cubicBezTo>
                      <a:pt x="29" y="1"/>
                      <a:pt x="1" y="30"/>
                      <a:pt x="1" y="59"/>
                    </a:cubicBezTo>
                    <a:lnTo>
                      <a:pt x="1" y="4389"/>
                    </a:lnTo>
                    <a:cubicBezTo>
                      <a:pt x="1" y="4433"/>
                      <a:pt x="29" y="4462"/>
                      <a:pt x="58" y="4462"/>
                    </a:cubicBezTo>
                    <a:lnTo>
                      <a:pt x="1430" y="4462"/>
                    </a:lnTo>
                    <a:cubicBezTo>
                      <a:pt x="1473" y="4462"/>
                      <a:pt x="1502" y="4433"/>
                      <a:pt x="1502" y="4389"/>
                    </a:cubicBezTo>
                    <a:lnTo>
                      <a:pt x="1502" y="2859"/>
                    </a:lnTo>
                    <a:cubicBezTo>
                      <a:pt x="1502" y="2354"/>
                      <a:pt x="1617" y="1502"/>
                      <a:pt x="2382" y="1502"/>
                    </a:cubicBezTo>
                    <a:cubicBezTo>
                      <a:pt x="3133" y="1502"/>
                      <a:pt x="3249" y="2354"/>
                      <a:pt x="3249" y="2859"/>
                    </a:cubicBezTo>
                    <a:lnTo>
                      <a:pt x="3249" y="4404"/>
                    </a:lnTo>
                    <a:cubicBezTo>
                      <a:pt x="3249" y="4433"/>
                      <a:pt x="3277" y="4462"/>
                      <a:pt x="3321" y="4462"/>
                    </a:cubicBezTo>
                    <a:lnTo>
                      <a:pt x="3321" y="4476"/>
                    </a:lnTo>
                    <a:lnTo>
                      <a:pt x="4692" y="4476"/>
                    </a:lnTo>
                    <a:cubicBezTo>
                      <a:pt x="4721" y="4476"/>
                      <a:pt x="4750" y="4433"/>
                      <a:pt x="4750" y="4404"/>
                    </a:cubicBezTo>
                    <a:lnTo>
                      <a:pt x="4750" y="2383"/>
                    </a:lnTo>
                    <a:cubicBezTo>
                      <a:pt x="4764" y="1806"/>
                      <a:pt x="4591" y="1243"/>
                      <a:pt x="4259" y="766"/>
                    </a:cubicBezTo>
                    <a:cubicBezTo>
                      <a:pt x="3893" y="287"/>
                      <a:pt x="3320" y="1"/>
                      <a:pt x="27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1" name="Google Shape;911;p52"/>
            <p:cNvGrpSpPr/>
            <p:nvPr/>
          </p:nvGrpSpPr>
          <p:grpSpPr>
            <a:xfrm>
              <a:off x="3994909" y="3002512"/>
              <a:ext cx="303942" cy="303977"/>
              <a:chOff x="2866317" y="3817357"/>
              <a:chExt cx="356865" cy="356865"/>
            </a:xfrm>
          </p:grpSpPr>
          <p:sp>
            <p:nvSpPr>
              <p:cNvPr id="912" name="Google Shape;912;p52"/>
              <p:cNvSpPr/>
              <p:nvPr/>
            </p:nvSpPr>
            <p:spPr>
              <a:xfrm>
                <a:off x="2866317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799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799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52"/>
              <p:cNvSpPr/>
              <p:nvPr/>
            </p:nvSpPr>
            <p:spPr>
              <a:xfrm>
                <a:off x="2928367" y="3894561"/>
                <a:ext cx="194175" cy="279662"/>
              </a:xfrm>
              <a:custGeom>
                <a:avLst/>
                <a:gdLst/>
                <a:ahLst/>
                <a:cxnLst/>
                <a:rect l="l" t="t" r="r" b="b"/>
                <a:pathLst>
                  <a:path w="7407" h="10668" extrusionOk="0">
                    <a:moveTo>
                      <a:pt x="6208" y="0"/>
                    </a:moveTo>
                    <a:cubicBezTo>
                      <a:pt x="4086" y="14"/>
                      <a:pt x="2079" y="1732"/>
                      <a:pt x="2079" y="3854"/>
                    </a:cubicBezTo>
                    <a:lnTo>
                      <a:pt x="2079" y="4114"/>
                    </a:lnTo>
                    <a:cubicBezTo>
                      <a:pt x="2079" y="4129"/>
                      <a:pt x="2051" y="4157"/>
                      <a:pt x="2036" y="4157"/>
                    </a:cubicBezTo>
                    <a:lnTo>
                      <a:pt x="174" y="4157"/>
                    </a:lnTo>
                    <a:cubicBezTo>
                      <a:pt x="73" y="4157"/>
                      <a:pt x="1" y="4230"/>
                      <a:pt x="1" y="4331"/>
                    </a:cubicBezTo>
                    <a:lnTo>
                      <a:pt x="1" y="6048"/>
                    </a:lnTo>
                    <a:cubicBezTo>
                      <a:pt x="1" y="6149"/>
                      <a:pt x="73" y="6236"/>
                      <a:pt x="174" y="6236"/>
                    </a:cubicBezTo>
                    <a:lnTo>
                      <a:pt x="2036" y="6236"/>
                    </a:lnTo>
                    <a:cubicBezTo>
                      <a:pt x="2051" y="6236"/>
                      <a:pt x="2079" y="6251"/>
                      <a:pt x="2079" y="6279"/>
                    </a:cubicBezTo>
                    <a:lnTo>
                      <a:pt x="2079" y="10220"/>
                    </a:lnTo>
                    <a:cubicBezTo>
                      <a:pt x="2079" y="10235"/>
                      <a:pt x="2079" y="10249"/>
                      <a:pt x="2108" y="10264"/>
                    </a:cubicBezTo>
                    <a:cubicBezTo>
                      <a:pt x="2743" y="10495"/>
                      <a:pt x="3422" y="10624"/>
                      <a:pt x="4100" y="10668"/>
                    </a:cubicBezTo>
                    <a:cubicBezTo>
                      <a:pt x="4129" y="10668"/>
                      <a:pt x="4144" y="10639"/>
                      <a:pt x="4144" y="10624"/>
                    </a:cubicBezTo>
                    <a:lnTo>
                      <a:pt x="4144" y="6279"/>
                    </a:lnTo>
                    <a:cubicBezTo>
                      <a:pt x="4144" y="6251"/>
                      <a:pt x="4158" y="6236"/>
                      <a:pt x="4187" y="6236"/>
                    </a:cubicBezTo>
                    <a:lnTo>
                      <a:pt x="7218" y="6236"/>
                    </a:lnTo>
                    <a:cubicBezTo>
                      <a:pt x="7319" y="6236"/>
                      <a:pt x="7406" y="6149"/>
                      <a:pt x="7406" y="6048"/>
                    </a:cubicBezTo>
                    <a:lnTo>
                      <a:pt x="7406" y="4331"/>
                    </a:lnTo>
                    <a:cubicBezTo>
                      <a:pt x="7406" y="4230"/>
                      <a:pt x="7319" y="4143"/>
                      <a:pt x="7218" y="4143"/>
                    </a:cubicBezTo>
                    <a:lnTo>
                      <a:pt x="4187" y="4143"/>
                    </a:lnTo>
                    <a:cubicBezTo>
                      <a:pt x="4158" y="4143"/>
                      <a:pt x="4144" y="4129"/>
                      <a:pt x="4144" y="4100"/>
                    </a:cubicBezTo>
                    <a:lnTo>
                      <a:pt x="4144" y="3854"/>
                    </a:lnTo>
                    <a:cubicBezTo>
                      <a:pt x="4144" y="2714"/>
                      <a:pt x="5068" y="2079"/>
                      <a:pt x="6208" y="2079"/>
                    </a:cubicBezTo>
                    <a:lnTo>
                      <a:pt x="7218" y="2079"/>
                    </a:lnTo>
                    <a:cubicBezTo>
                      <a:pt x="7319" y="2079"/>
                      <a:pt x="7406" y="1992"/>
                      <a:pt x="7406" y="1891"/>
                    </a:cubicBezTo>
                    <a:lnTo>
                      <a:pt x="7406" y="173"/>
                    </a:lnTo>
                    <a:cubicBezTo>
                      <a:pt x="7406" y="72"/>
                      <a:pt x="7319" y="0"/>
                      <a:pt x="7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14" name="Google Shape;914;p52"/>
          <p:cNvSpPr txBox="1"/>
          <p:nvPr/>
        </p:nvSpPr>
        <p:spPr>
          <a:xfrm>
            <a:off x="2788650" y="4328875"/>
            <a:ext cx="3566700" cy="4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Please, keep this slide for attribution.</a:t>
            </a:r>
            <a:endParaRPr b="1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348" name="Google Shape;348;p29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01</a:t>
            </a:r>
            <a:endParaRPr sz="3500" b="1"/>
          </a:p>
        </p:txBody>
      </p:sp>
      <p:sp>
        <p:nvSpPr>
          <p:cNvPr id="349" name="Google Shape;349;p29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200" b="1" dirty="0" smtClean="0">
                <a:latin typeface="Overpass Mono"/>
                <a:ea typeface="Overpass Mono"/>
                <a:cs typeface="Overpass Mono"/>
                <a:sym typeface="Overpass Mono"/>
              </a:rPr>
              <a:t>Abstract Class</a:t>
            </a: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0" name="Google Shape;350;p29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03</a:t>
            </a:r>
            <a:endParaRPr sz="3500" b="1"/>
          </a:p>
        </p:txBody>
      </p:sp>
      <p:sp>
        <p:nvSpPr>
          <p:cNvPr id="351" name="Google Shape;351;p29"/>
          <p:cNvSpPr txBox="1">
            <a:spLocks noGrp="1"/>
          </p:cNvSpPr>
          <p:nvPr>
            <p:ph type="subTitle" idx="3"/>
          </p:nvPr>
        </p:nvSpPr>
        <p:spPr>
          <a:xfrm flipH="1">
            <a:off x="4644008" y="2163531"/>
            <a:ext cx="2331567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200" b="1" dirty="0" smtClean="0">
                <a:latin typeface="Overpass Mono"/>
                <a:ea typeface="Overpass Mono"/>
                <a:cs typeface="Overpass Mono"/>
                <a:sym typeface="Overpass Mono"/>
              </a:rPr>
              <a:t>Contoh Implementasi</a:t>
            </a: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2" name="Google Shape;352;p29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3" name="Google Shape;353;p29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Interface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67544" y="2859782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r>
              <a:rPr lang="id-ID" dirty="0"/>
              <a:t>Abstract Class</a:t>
            </a:r>
            <a:br>
              <a:rPr lang="id-ID" dirty="0"/>
            </a:b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740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30"/>
          <p:cNvPicPr preferRelativeResize="0"/>
          <p:nvPr/>
        </p:nvPicPr>
        <p:blipFill rotWithShape="1">
          <a:blip r:embed="rId3">
            <a:alphaModFix/>
          </a:blip>
          <a:srcRect l="24495" t="18187" r="9353" b="4812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10307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id-ID" dirty="0" smtClean="0"/>
              <a:t>Sebuah </a:t>
            </a:r>
            <a:r>
              <a:rPr lang="id-ID" dirty="0"/>
              <a:t>kelas yang tidak dapat </a:t>
            </a:r>
            <a:r>
              <a:rPr lang="id-ID" dirty="0" smtClean="0"/>
              <a:t>di-instansiasi</a:t>
            </a:r>
            <a:r>
              <a:rPr lang="id-ID" dirty="0"/>
              <a:t> </a:t>
            </a:r>
            <a:r>
              <a:rPr lang="id-ID" dirty="0" smtClean="0"/>
              <a:t>namun dapat di-extends atau diturunkan.</a:t>
            </a:r>
          </a:p>
          <a:p>
            <a:pPr marL="0" lvl="0" indent="0">
              <a:buNone/>
            </a:pPr>
            <a:endParaRPr lang="id-ID" dirty="0"/>
          </a:p>
          <a:p>
            <a:pPr marL="0" lvl="0" indent="0">
              <a:buNone/>
            </a:pPr>
            <a:endParaRPr lang="id-ID" dirty="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>
                <a:solidFill>
                  <a:schemeClr val="dk2"/>
                </a:solidFill>
              </a:rPr>
              <a:t>Abstract Class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61;p30"/>
          <p:cNvSpPr txBox="1">
            <a:spLocks/>
          </p:cNvSpPr>
          <p:nvPr/>
        </p:nvSpPr>
        <p:spPr>
          <a:xfrm>
            <a:off x="539552" y="2822100"/>
            <a:ext cx="3512700" cy="21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Thin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Nunito Light"/>
              <a:buChar char="■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None/>
            </a:pPr>
            <a:r>
              <a:rPr lang="id-ID" dirty="0"/>
              <a:t>Kenapa harus menggunakan kelas abstrak?</a:t>
            </a:r>
          </a:p>
          <a:p>
            <a:pPr marL="285750" indent="-285750"/>
            <a:r>
              <a:rPr lang="id-ID" dirty="0" smtClean="0"/>
              <a:t>Untuk menggambarkan sesuatu yang bersifat umum, yang hanya bisa berfungsi setelah ia dideskripsikan ke dalam bentuk yang lebih spesifik.</a:t>
            </a:r>
          </a:p>
          <a:p>
            <a:pPr marL="0" indent="0">
              <a:buFont typeface="Raleway Thin"/>
              <a:buNone/>
            </a:pPr>
            <a:endParaRPr lang="id-ID" dirty="0" smtClean="0"/>
          </a:p>
          <a:p>
            <a:pPr marL="0" indent="0">
              <a:buFont typeface="Raleway Thin"/>
              <a:buNone/>
            </a:pP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043608" y="343200"/>
            <a:ext cx="6822442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Karakteristik Class Abstract</a:t>
            </a:r>
            <a:endParaRPr dirty="0"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id-ID" dirty="0"/>
              <a:t>Berperan sebagai kerangka dasar untuk kelas </a:t>
            </a:r>
            <a:r>
              <a:rPr lang="id-ID" dirty="0" smtClean="0"/>
              <a:t>turunannya.</a:t>
            </a:r>
          </a:p>
          <a:p>
            <a:pPr>
              <a:buFont typeface="Wingdings" pitchFamily="2" charset="2"/>
              <a:buChar char="Ø"/>
            </a:pPr>
            <a:endParaRPr lang="id-ID" dirty="0" smtClean="0"/>
          </a:p>
          <a:p>
            <a:pPr lvl="0">
              <a:buFont typeface="Wingdings" pitchFamily="2" charset="2"/>
              <a:buChar char="Ø"/>
            </a:pPr>
            <a:r>
              <a:rPr lang="id-ID" dirty="0" smtClean="0"/>
              <a:t>Mendefinisikan </a:t>
            </a:r>
            <a:r>
              <a:rPr lang="id-ID" dirty="0"/>
              <a:t>Interface untuk kelas lain yang menjadi </a:t>
            </a:r>
            <a:r>
              <a:rPr lang="id-ID" dirty="0" smtClean="0"/>
              <a:t>turunannya</a:t>
            </a:r>
          </a:p>
          <a:p>
            <a:pPr marL="114300" lvl="0" indent="0">
              <a:buNone/>
            </a:pPr>
            <a:r>
              <a:rPr lang="id-ID" dirty="0"/>
              <a:t> </a:t>
            </a:r>
            <a:r>
              <a:rPr lang="id-ID" dirty="0" smtClean="0"/>
              <a:t>      Hanya </a:t>
            </a:r>
            <a:r>
              <a:rPr lang="id-ID" dirty="0"/>
              <a:t>nama method saja, tidak ada </a:t>
            </a:r>
            <a:r>
              <a:rPr lang="id-ID" dirty="0" smtClean="0"/>
              <a:t>isinya.</a:t>
            </a:r>
          </a:p>
          <a:p>
            <a:pPr marL="114300" lvl="0" indent="0">
              <a:buNone/>
            </a:pPr>
            <a:endParaRPr lang="id-ID" dirty="0"/>
          </a:p>
          <a:p>
            <a:pPr lvl="0">
              <a:buFont typeface="Wingdings" pitchFamily="2" charset="2"/>
              <a:buChar char="Ø"/>
            </a:pPr>
            <a:r>
              <a:rPr lang="id-ID" dirty="0" smtClean="0"/>
              <a:t>Memiliki </a:t>
            </a:r>
            <a:r>
              <a:rPr lang="id-ID" dirty="0"/>
              <a:t>minimal 1 method </a:t>
            </a:r>
            <a:r>
              <a:rPr lang="id-ID" dirty="0" smtClean="0"/>
              <a:t>abstrak</a:t>
            </a:r>
          </a:p>
          <a:p>
            <a:pPr marL="114300" lvl="0" indent="0">
              <a:buNone/>
            </a:pPr>
            <a:r>
              <a:rPr lang="id-ID" dirty="0" smtClean="0"/>
              <a:t>       Method </a:t>
            </a:r>
            <a:r>
              <a:rPr lang="id-ID" dirty="0"/>
              <a:t>yang akan menjadi interface untuk kelas </a:t>
            </a:r>
            <a:r>
              <a:rPr lang="id-ID" dirty="0" smtClean="0"/>
              <a:t>turunannya.</a:t>
            </a:r>
          </a:p>
          <a:p>
            <a:pPr marL="114300" lvl="0" indent="0">
              <a:buNone/>
            </a:pPr>
            <a:endParaRPr lang="id-ID" dirty="0"/>
          </a:p>
          <a:p>
            <a:pPr lvl="0">
              <a:buFont typeface="Wingdings" pitchFamily="2" charset="2"/>
              <a:buChar char="Ø"/>
            </a:pPr>
            <a:r>
              <a:rPr lang="id-ID" dirty="0"/>
              <a:t>Digunakan dalam pewarisan/inheritance untuk memaksakan implementasi method abstrak yang sama untuk semua kelas turunannya</a:t>
            </a:r>
            <a:r>
              <a:rPr lang="id-ID" dirty="0" smtClean="0"/>
              <a:t>.</a:t>
            </a:r>
          </a:p>
          <a:p>
            <a:pPr lvl="0">
              <a:buFont typeface="Wingdings" pitchFamily="2" charset="2"/>
              <a:buChar char="Ø"/>
            </a:pPr>
            <a:endParaRPr lang="id-ID" dirty="0"/>
          </a:p>
          <a:p>
            <a:pPr lvl="0">
              <a:buFont typeface="Wingdings" pitchFamily="2" charset="2"/>
              <a:buChar char="Ø"/>
            </a:pPr>
            <a:r>
              <a:rPr lang="id-ID" dirty="0"/>
              <a:t>Semua kelas turunan, harus mengimplementasikan method abstrak yang ada dikelas </a:t>
            </a:r>
            <a:r>
              <a:rPr lang="id-ID" dirty="0" smtClean="0"/>
              <a:t>abstraknya.</a:t>
            </a:r>
          </a:p>
          <a:p>
            <a:pPr lvl="0">
              <a:buFont typeface="Wingdings" pitchFamily="2" charset="2"/>
              <a:buChar char="Ø"/>
            </a:pPr>
            <a:endParaRPr lang="id-ID" dirty="0"/>
          </a:p>
          <a:p>
            <a:pPr lvl="0">
              <a:buFont typeface="Wingdings" pitchFamily="2" charset="2"/>
              <a:buChar char="Ø"/>
            </a:pPr>
            <a:r>
              <a:rPr lang="id-ID" dirty="0"/>
              <a:t>Kelas abstrak boleh memiliki property/method reguler (public, private, protected</a:t>
            </a:r>
            <a:r>
              <a:rPr lang="id-ID" dirty="0" smtClean="0"/>
              <a:t>).</a:t>
            </a:r>
            <a:r>
              <a:rPr lang="id-ID" dirty="0"/>
              <a:t> </a:t>
            </a:r>
            <a:endParaRPr lang="id-ID" dirty="0" smtClean="0"/>
          </a:p>
          <a:p>
            <a:pPr lvl="0">
              <a:buFont typeface="Wingdings" pitchFamily="2" charset="2"/>
              <a:buChar char="Ø"/>
            </a:pPr>
            <a:endParaRPr lang="id-ID" dirty="0"/>
          </a:p>
          <a:p>
            <a:pPr lvl="0">
              <a:buFont typeface="Wingdings" pitchFamily="2" charset="2"/>
              <a:buChar char="Ø"/>
            </a:pPr>
            <a:r>
              <a:rPr lang="id-ID" dirty="0"/>
              <a:t>Kelas abstrak boleh memiliki property/method static.</a:t>
            </a:r>
          </a:p>
        </p:txBody>
      </p:sp>
    </p:spTree>
    <p:extLst>
      <p:ext uri="{BB962C8B-B14F-4D97-AF65-F5344CB8AC3E}">
        <p14:creationId xmlns:p14="http://schemas.microsoft.com/office/powerpoint/2010/main" val="158951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67544" y="2643758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r>
              <a:rPr lang="id-ID" dirty="0" smtClean="0"/>
              <a:t>Interface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id-ID" dirty="0"/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504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30"/>
          <p:cNvPicPr preferRelativeResize="0"/>
          <p:nvPr/>
        </p:nvPicPr>
        <p:blipFill rotWithShape="1">
          <a:blip r:embed="rId3">
            <a:alphaModFix/>
          </a:blip>
          <a:srcRect l="24495" t="18187" r="9353" b="4812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10307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id-ID" dirty="0" smtClean="0"/>
              <a:t>Sebuah </a:t>
            </a:r>
            <a:r>
              <a:rPr lang="id-ID" dirty="0"/>
              <a:t>kelas yang </a:t>
            </a:r>
            <a:r>
              <a:rPr lang="id-ID" dirty="0" smtClean="0"/>
              <a:t>murni merupakan template untuk kelas yang mengimplementasikannya atau kelas turunannya.</a:t>
            </a:r>
          </a:p>
          <a:p>
            <a:pPr marL="0" lvl="0" indent="0">
              <a:buNone/>
            </a:pPr>
            <a:endParaRPr lang="id-ID" dirty="0"/>
          </a:p>
          <a:p>
            <a:pPr marL="0" lvl="0" indent="0">
              <a:buNone/>
            </a:pPr>
            <a:endParaRPr lang="id-ID" dirty="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>
                <a:solidFill>
                  <a:schemeClr val="dk2"/>
                </a:solidFill>
              </a:rPr>
              <a:t>Interface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61;p30"/>
          <p:cNvSpPr txBox="1">
            <a:spLocks/>
          </p:cNvSpPr>
          <p:nvPr/>
        </p:nvSpPr>
        <p:spPr>
          <a:xfrm>
            <a:off x="535898" y="3025399"/>
            <a:ext cx="3512700" cy="21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Thin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Nunito Light"/>
              <a:buChar char="■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None/>
            </a:pPr>
            <a:r>
              <a:rPr lang="id-ID" dirty="0"/>
              <a:t>Kenapa harus menggunakan </a:t>
            </a:r>
            <a:r>
              <a:rPr lang="id-ID" dirty="0" smtClean="0"/>
              <a:t>interface?</a:t>
            </a:r>
            <a:endParaRPr lang="id-ID" dirty="0"/>
          </a:p>
          <a:p>
            <a:pPr lvl="0"/>
            <a:r>
              <a:rPr lang="id-ID" dirty="0"/>
              <a:t>Mempermudah pengerjaan </a:t>
            </a:r>
            <a:r>
              <a:rPr lang="id-ID" dirty="0" smtClean="0"/>
              <a:t>tim</a:t>
            </a:r>
            <a:endParaRPr lang="id-ID" dirty="0"/>
          </a:p>
          <a:p>
            <a:pPr lvl="0"/>
            <a:r>
              <a:rPr lang="id-ID" dirty="0" smtClean="0"/>
              <a:t>Mengetahui method yang harus ada ketika menggunakan suatu interface.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8862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043608" y="343200"/>
            <a:ext cx="6822442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Karakteristik Interface</a:t>
            </a:r>
            <a:endParaRPr dirty="0"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id-ID" dirty="0" smtClean="0"/>
              <a:t>Tidak </a:t>
            </a:r>
            <a:r>
              <a:rPr lang="id-ID" dirty="0"/>
              <a:t>boleh memiliki </a:t>
            </a:r>
            <a:r>
              <a:rPr lang="id-ID" dirty="0" smtClean="0"/>
              <a:t>properti variable, tapi boleh memiliki konstanta.</a:t>
            </a:r>
          </a:p>
          <a:p>
            <a:pPr>
              <a:buFont typeface="Wingdings" pitchFamily="2" charset="2"/>
              <a:buChar char="Ø"/>
            </a:pPr>
            <a:endParaRPr lang="id-ID" dirty="0"/>
          </a:p>
          <a:p>
            <a:pPr>
              <a:buFont typeface="Wingdings" pitchFamily="2" charset="2"/>
              <a:buChar char="Ø"/>
            </a:pPr>
            <a:r>
              <a:rPr lang="id-ID" dirty="0"/>
              <a:t>hanya deklarasi method </a:t>
            </a:r>
            <a:r>
              <a:rPr lang="id-ID" dirty="0" smtClean="0"/>
              <a:t>saja (method kosong).</a:t>
            </a:r>
            <a:endParaRPr lang="id-ID" dirty="0"/>
          </a:p>
          <a:p>
            <a:pPr marL="114300" indent="0">
              <a:buNone/>
            </a:pPr>
            <a:endParaRPr lang="id-ID" dirty="0"/>
          </a:p>
          <a:p>
            <a:pPr>
              <a:buFont typeface="Wingdings" pitchFamily="2" charset="2"/>
              <a:buChar char="Ø"/>
            </a:pPr>
            <a:r>
              <a:rPr lang="id-ID" dirty="0" smtClean="0"/>
              <a:t>Semua </a:t>
            </a:r>
            <a:r>
              <a:rPr lang="id-ID" dirty="0"/>
              <a:t>method harus dideklarasikan dengan visibility </a:t>
            </a:r>
            <a:r>
              <a:rPr lang="id-ID" dirty="0" smtClean="0"/>
              <a:t>public atau default.</a:t>
            </a:r>
          </a:p>
          <a:p>
            <a:pPr>
              <a:buFont typeface="Wingdings" pitchFamily="2" charset="2"/>
              <a:buChar char="Ø"/>
            </a:pPr>
            <a:endParaRPr lang="id-ID" dirty="0"/>
          </a:p>
          <a:p>
            <a:pPr>
              <a:buFont typeface="Wingdings" pitchFamily="2" charset="2"/>
              <a:buChar char="Ø"/>
            </a:pPr>
            <a:r>
              <a:rPr lang="id-ID" dirty="0" smtClean="0"/>
              <a:t>Boleh </a:t>
            </a:r>
            <a:r>
              <a:rPr lang="id-ID" dirty="0"/>
              <a:t>mendeklarasikan </a:t>
            </a:r>
            <a:r>
              <a:rPr lang="id-ID" dirty="0" smtClean="0"/>
              <a:t>construct.</a:t>
            </a:r>
          </a:p>
          <a:p>
            <a:pPr>
              <a:buFont typeface="Wingdings" pitchFamily="2" charset="2"/>
              <a:buChar char="Ø"/>
            </a:pPr>
            <a:endParaRPr lang="id-ID" dirty="0"/>
          </a:p>
          <a:p>
            <a:pPr>
              <a:buFont typeface="Wingdings" pitchFamily="2" charset="2"/>
              <a:buChar char="Ø"/>
            </a:pPr>
            <a:r>
              <a:rPr lang="id-ID" dirty="0" smtClean="0"/>
              <a:t>Satu </a:t>
            </a:r>
            <a:r>
              <a:rPr lang="id-ID" dirty="0"/>
              <a:t>kelas boleh mendeklarasikan banyak </a:t>
            </a:r>
            <a:r>
              <a:rPr lang="id-ID" dirty="0" smtClean="0"/>
              <a:t>interface.</a:t>
            </a:r>
          </a:p>
          <a:p>
            <a:pPr>
              <a:buFont typeface="Wingdings" pitchFamily="2" charset="2"/>
              <a:buChar char="Ø"/>
            </a:pPr>
            <a:endParaRPr lang="id-ID" dirty="0"/>
          </a:p>
          <a:p>
            <a:pPr>
              <a:buFont typeface="Wingdings" pitchFamily="2" charset="2"/>
              <a:buChar char="Ø"/>
            </a:pPr>
            <a:r>
              <a:rPr lang="id-ID" dirty="0" smtClean="0"/>
              <a:t>Semua method di class interface harus diimplementasikan di kelas turunannya.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50669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67544" y="2787774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r>
              <a:rPr lang="id-ID" dirty="0" smtClean="0"/>
              <a:t>Contoh Implementasi dengan PHP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id-ID" dirty="0" smtClean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551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263</Words>
  <Application>Microsoft Office PowerPoint</Application>
  <PresentationFormat>On-screen Show (16:9)</PresentationFormat>
  <Paragraphs>64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Roboto</vt:lpstr>
      <vt:lpstr>Nunito Light</vt:lpstr>
      <vt:lpstr>Wingdings</vt:lpstr>
      <vt:lpstr>Roboto Condensed Light</vt:lpstr>
      <vt:lpstr>Overpass Mono</vt:lpstr>
      <vt:lpstr>Anaheim</vt:lpstr>
      <vt:lpstr>Raleway Thin</vt:lpstr>
      <vt:lpstr>Programming Lesson by Slidesgo</vt:lpstr>
      <vt:lpstr>ABSTRACT CLASS &amp; INTERFACE</vt:lpstr>
      <vt:lpstr>TABLE OF CONTENTS</vt:lpstr>
      <vt:lpstr>Abstract Class </vt:lpstr>
      <vt:lpstr>Abstract Class</vt:lpstr>
      <vt:lpstr>Karakteristik Class Abstract</vt:lpstr>
      <vt:lpstr>Interface</vt:lpstr>
      <vt:lpstr>Interface</vt:lpstr>
      <vt:lpstr>Karakteristik Interface</vt:lpstr>
      <vt:lpstr>Contoh Implementasi dengan PHP</vt:lpstr>
      <vt:lpstr>Abstract Class Buah.php</vt:lpstr>
      <vt:lpstr>Interface Rasa.php</vt:lpstr>
      <vt:lpstr>Pisang.php</vt:lpstr>
      <vt:lpstr>PowerPoint Presentation</vt:lpstr>
      <vt:lpstr>TERIMAKASIH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CLASS &amp; INTERFACE</dc:title>
  <cp:lastModifiedBy>PERSONALISE NOTEBOOK</cp:lastModifiedBy>
  <cp:revision>11</cp:revision>
  <dcterms:modified xsi:type="dcterms:W3CDTF">2021-09-22T04:40:37Z</dcterms:modified>
</cp:coreProperties>
</file>