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1" r:id="rId9"/>
    <p:sldId id="258" r:id="rId10"/>
    <p:sldId id="259"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113" d="100"/>
          <a:sy n="113" d="100"/>
        </p:scale>
        <p:origin x="138" y="3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3DD2-E49D-4C0E-AF43-F9167A9898E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449FA1F-EF72-4F58-ADCF-7182F453F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0ACC5FFB-1899-441A-8D49-F562CE72F9F6}"/>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2245954E-92BA-4763-8E03-942FBD9D5C6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970AE31-8284-4A11-9156-5FFBEA9216BB}"/>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380288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F143-8419-4B28-B5C5-4DBEDA9C663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5160C7B6-9021-46AD-BA48-AB919367F2F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FFB3F76-BFC3-4F48-9C25-EA0279CA5EB5}"/>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1FC2D874-31D6-46D2-A753-0BD794E088D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02F2A41-BFB7-40B0-914E-42F1D28259B7}"/>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45744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14721-BC53-4205-BB21-D92B3FF7664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EAD5787-C0CE-493A-8287-4555B41981C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90BFDB-3E94-41A6-BD60-37CE7FBDF821}"/>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16B6F2EA-AFEF-4968-B4B7-524963A0691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7D3393-CB22-4B82-8821-287FAF477A79}"/>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61500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346E-C8C2-40E7-8B73-AF35F37E99B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2F92A45-8DD8-41D7-936F-13FCF353ADA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493AF29-0DF7-4CD5-B230-4ACEFB0D4F8F}"/>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F46DAAF0-6107-4EE0-A3C1-406603A443C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7E9839E-4349-4255-9B36-3F6678742E0A}"/>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115469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C261-1D7F-444C-8274-AF7CF604FBA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23B4C48-58FF-45B0-BA1C-006979A95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C6EEED7-CA89-4B70-9BE4-BF394EA1BF4B}"/>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FE618A2A-97A0-448F-A1DF-6AA4B6AC2E2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32E8993-700B-40F6-B9D9-7CB1AF986393}"/>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157008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7DEA-E809-4723-A513-50F6407F8D8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751884-C179-4968-9006-DE1796C109B6}"/>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EA36092-1384-4604-926F-F413EE61DCB4}"/>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ECC03372-AD36-474C-B9A7-4FEEB679C17D}"/>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088410A4-7D21-4EC6-9051-711FA8EF9C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7F4585-23BC-44B1-9195-750078167CE4}"/>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39276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6589-A6E3-45BC-AEF2-0996A6BFF29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758306-4704-4583-A130-71250E54C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4D0C839C-5666-41D2-92DB-97AB5F9163B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CFA3F86-84D5-45E5-A3BC-2723D5F72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230884B-B54C-43D9-92AD-CA1A139EC2D7}"/>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B122DAC-B831-4191-A6E5-A088F29A0EFC}"/>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8" name="Footer Placeholder 7">
            <a:extLst>
              <a:ext uri="{FF2B5EF4-FFF2-40B4-BE49-F238E27FC236}">
                <a16:creationId xmlns:a16="http://schemas.microsoft.com/office/drawing/2014/main" id="{10BC9ACD-FCD6-42B2-9608-333EB8908A4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C99B1E9-33AE-41F0-9B39-D309BBCC13BA}"/>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343480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1909-032B-4F1E-BF55-00A17889F487}"/>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6BD3B30-18A9-47B9-AE36-5AFAAA83A132}"/>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4" name="Footer Placeholder 3">
            <a:extLst>
              <a:ext uri="{FF2B5EF4-FFF2-40B4-BE49-F238E27FC236}">
                <a16:creationId xmlns:a16="http://schemas.microsoft.com/office/drawing/2014/main" id="{07489FB9-BFDE-4B0C-9576-497D769D80AF}"/>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D9A7B689-C776-45E6-A716-1E7F98AE0A05}"/>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29149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973EF-AA30-4A7A-AC86-8EE3CD4B400B}"/>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3" name="Footer Placeholder 2">
            <a:extLst>
              <a:ext uri="{FF2B5EF4-FFF2-40B4-BE49-F238E27FC236}">
                <a16:creationId xmlns:a16="http://schemas.microsoft.com/office/drawing/2014/main" id="{473351B2-F0B9-451F-924F-C17C7954AD7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4F2D48E-8EB0-40DB-9A62-EC75D44A4DAE}"/>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348326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F79C-731B-4042-B628-D696224000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268AAAC-A122-451C-AAF9-3E6DEA26DA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05281A8-AD59-40E1-93D5-5F0A420A6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CC264FE-ADA7-42AE-A6D4-7FEA74A3E835}"/>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E4F7DB51-9BA1-4C1B-ADE9-C7E347DDE86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6D30DE-2817-470A-A853-2E840A2480BF}"/>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167114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4188-F13C-4846-B16C-5986A79E35A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673F237-3AB1-4F79-9EAD-B146B91C1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128829-8909-418D-9DA3-7E394CC01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AC68FBF-77E0-4E4D-89D1-F564BE68354D}"/>
              </a:ext>
            </a:extLst>
          </p:cNvPr>
          <p:cNvSpPr>
            <a:spLocks noGrp="1"/>
          </p:cNvSpPr>
          <p:nvPr>
            <p:ph type="dt" sz="half" idx="10"/>
          </p:nvPr>
        </p:nvSpPr>
        <p:spPr/>
        <p:txBody>
          <a:bodyPr/>
          <a:lstStyle/>
          <a:p>
            <a:fld id="{687D3A9C-C41F-4B67-B17F-339E1DBDB619}"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CF31978C-089A-4F6A-9C28-7B42C6DB0DE4}"/>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5A8BA72-BC4B-4AA5-B8B4-286D255A6E51}"/>
              </a:ext>
            </a:extLst>
          </p:cNvPr>
          <p:cNvSpPr>
            <a:spLocks noGrp="1"/>
          </p:cNvSpPr>
          <p:nvPr>
            <p:ph type="sldNum" sz="quarter" idx="12"/>
          </p:nvPr>
        </p:nvSpPr>
        <p:spPr/>
        <p:txBody>
          <a:body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66529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688F9-7F5E-4444-8B36-C74BE754F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3BC70C-7A94-43F7-A7C5-40E4AB2A4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43954F2-214A-4B08-B1D4-6D47984F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D3A9C-C41F-4B67-B17F-339E1DBDB619}"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65B12064-669C-4918-893C-E71CF5BDB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BF51802E-B641-4ADD-BF08-6552E483C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39AEA-5DC8-4AB0-B679-2AAB9DBF9E48}" type="slidenum">
              <a:rPr lang="zh-CN" altLang="en-US" smtClean="0"/>
              <a:t>‹#›</a:t>
            </a:fld>
            <a:endParaRPr lang="zh-CN" altLang="en-US"/>
          </a:p>
        </p:txBody>
      </p:sp>
    </p:spTree>
    <p:extLst>
      <p:ext uri="{BB962C8B-B14F-4D97-AF65-F5344CB8AC3E}">
        <p14:creationId xmlns:p14="http://schemas.microsoft.com/office/powerpoint/2010/main" val="134503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7DD4-3F98-409B-8BAA-D386820A1EBA}"/>
              </a:ext>
            </a:extLst>
          </p:cNvPr>
          <p:cNvSpPr>
            <a:spLocks noGrp="1"/>
          </p:cNvSpPr>
          <p:nvPr>
            <p:ph type="ctrTitle"/>
          </p:nvPr>
        </p:nvSpPr>
        <p:spPr/>
        <p:txBody>
          <a:bodyPr/>
          <a:lstStyle/>
          <a:p>
            <a:r>
              <a:rPr lang="en-US" altLang="zh-CN" dirty="0"/>
              <a:t>Flutter</a:t>
            </a:r>
            <a:r>
              <a:rPr lang="zh-CN" altLang="en-US" dirty="0"/>
              <a:t>引擎讲义</a:t>
            </a:r>
          </a:p>
        </p:txBody>
      </p:sp>
      <p:sp>
        <p:nvSpPr>
          <p:cNvPr id="3" name="Subtitle 2">
            <a:extLst>
              <a:ext uri="{FF2B5EF4-FFF2-40B4-BE49-F238E27FC236}">
                <a16:creationId xmlns:a16="http://schemas.microsoft.com/office/drawing/2014/main" id="{7CE9E4C7-1883-44EA-B558-E95E854862C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4778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49E8-DBF3-44A4-9701-A3F8F5AF4F26}"/>
              </a:ext>
            </a:extLst>
          </p:cNvPr>
          <p:cNvSpPr>
            <a:spLocks noGrp="1"/>
          </p:cNvSpPr>
          <p:nvPr>
            <p:ph type="title"/>
          </p:nvPr>
        </p:nvSpPr>
        <p:spPr/>
        <p:txBody>
          <a:bodyPr/>
          <a:lstStyle/>
          <a:p>
            <a:r>
              <a:rPr lang="en-US" altLang="zh-CN" dirty="0"/>
              <a:t>Flutter</a:t>
            </a:r>
            <a:r>
              <a:rPr lang="zh-CN" altLang="en-US" dirty="0"/>
              <a:t>渲染机制</a:t>
            </a:r>
          </a:p>
        </p:txBody>
      </p:sp>
      <p:sp>
        <p:nvSpPr>
          <p:cNvPr id="3" name="Content Placeholder 2">
            <a:extLst>
              <a:ext uri="{FF2B5EF4-FFF2-40B4-BE49-F238E27FC236}">
                <a16:creationId xmlns:a16="http://schemas.microsoft.com/office/drawing/2014/main" id="{45AB35B4-15A3-43EF-A878-FEDA9157D69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9954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76F6-FC60-46AE-90DC-41AA598DE0A9}"/>
              </a:ext>
            </a:extLst>
          </p:cNvPr>
          <p:cNvSpPr>
            <a:spLocks noGrp="1"/>
          </p:cNvSpPr>
          <p:nvPr>
            <p:ph type="title"/>
          </p:nvPr>
        </p:nvSpPr>
        <p:spPr/>
        <p:txBody>
          <a:bodyPr/>
          <a:lstStyle/>
          <a:p>
            <a:r>
              <a:rPr lang="en-US" altLang="zh-CN" dirty="0"/>
              <a:t>Flutter</a:t>
            </a:r>
            <a:r>
              <a:rPr lang="zh-CN" altLang="en-US" dirty="0"/>
              <a:t>启动流程</a:t>
            </a:r>
          </a:p>
        </p:txBody>
      </p:sp>
      <p:sp>
        <p:nvSpPr>
          <p:cNvPr id="3" name="Content Placeholder 2">
            <a:extLst>
              <a:ext uri="{FF2B5EF4-FFF2-40B4-BE49-F238E27FC236}">
                <a16:creationId xmlns:a16="http://schemas.microsoft.com/office/drawing/2014/main" id="{6E1DC588-142A-457A-B553-5D619B5D246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286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A1A5-BB86-4859-9D89-031A2B110F93}"/>
              </a:ext>
            </a:extLst>
          </p:cNvPr>
          <p:cNvSpPr>
            <a:spLocks noGrp="1"/>
          </p:cNvSpPr>
          <p:nvPr>
            <p:ph type="title"/>
          </p:nvPr>
        </p:nvSpPr>
        <p:spPr/>
        <p:txBody>
          <a:bodyPr/>
          <a:lstStyle/>
          <a:p>
            <a:r>
              <a:rPr lang="en-US" altLang="zh-CN" dirty="0"/>
              <a:t>Flutter</a:t>
            </a:r>
            <a:r>
              <a:rPr lang="zh-CN" altLang="en-US" dirty="0"/>
              <a:t>概述</a:t>
            </a:r>
          </a:p>
        </p:txBody>
      </p:sp>
      <p:sp>
        <p:nvSpPr>
          <p:cNvPr id="3" name="Content Placeholder 2">
            <a:extLst>
              <a:ext uri="{FF2B5EF4-FFF2-40B4-BE49-F238E27FC236}">
                <a16:creationId xmlns:a16="http://schemas.microsoft.com/office/drawing/2014/main" id="{D9325B7A-094F-467F-8308-74864844FD08}"/>
              </a:ext>
            </a:extLst>
          </p:cNvPr>
          <p:cNvSpPr>
            <a:spLocks noGrp="1"/>
          </p:cNvSpPr>
          <p:nvPr>
            <p:ph idx="1"/>
          </p:nvPr>
        </p:nvSpPr>
        <p:spPr/>
        <p:txBody>
          <a:bodyPr/>
          <a:lstStyle/>
          <a:p>
            <a:r>
              <a:rPr lang="en-US" altLang="zh-CN" b="0" i="0" dirty="0">
                <a:solidFill>
                  <a:srgbClr val="2C3E50"/>
                </a:solidFill>
                <a:effectLst/>
                <a:latin typeface="-apple-system"/>
              </a:rPr>
              <a:t>Flutter </a:t>
            </a:r>
            <a:r>
              <a:rPr lang="zh-CN" altLang="en-US" b="0" i="0" dirty="0">
                <a:solidFill>
                  <a:srgbClr val="2C3E50"/>
                </a:solidFill>
                <a:effectLst/>
                <a:latin typeface="-apple-system"/>
              </a:rPr>
              <a:t>是 </a:t>
            </a:r>
            <a:r>
              <a:rPr lang="en-US" altLang="zh-CN" b="0" i="0" dirty="0">
                <a:solidFill>
                  <a:srgbClr val="2C3E50"/>
                </a:solidFill>
                <a:effectLst/>
                <a:latin typeface="-apple-system"/>
              </a:rPr>
              <a:t>Google </a:t>
            </a:r>
            <a:r>
              <a:rPr lang="zh-CN" altLang="en-US" b="0" i="0" dirty="0">
                <a:solidFill>
                  <a:srgbClr val="2C3E50"/>
                </a:solidFill>
                <a:effectLst/>
                <a:latin typeface="-apple-system"/>
              </a:rPr>
              <a:t>发布的一个用于创建跨平台、高性能移动应用的框架。</a:t>
            </a:r>
            <a:endParaRPr lang="en-US" altLang="zh-CN" b="0" i="0" dirty="0">
              <a:solidFill>
                <a:srgbClr val="2C3E50"/>
              </a:solidFill>
              <a:effectLst/>
              <a:latin typeface="-apple-system"/>
            </a:endParaRPr>
          </a:p>
          <a:p>
            <a:r>
              <a:rPr lang="zh-CN" altLang="en-US" dirty="0"/>
              <a:t>自绘</a:t>
            </a:r>
            <a:r>
              <a:rPr lang="en-US" altLang="zh-CN" dirty="0"/>
              <a:t>UI+</a:t>
            </a:r>
            <a:r>
              <a:rPr lang="zh-CN" altLang="en-US" dirty="0"/>
              <a:t>原生</a:t>
            </a:r>
            <a:endParaRPr lang="en-US" altLang="zh-CN" dirty="0"/>
          </a:p>
        </p:txBody>
      </p:sp>
    </p:spTree>
    <p:extLst>
      <p:ext uri="{BB962C8B-B14F-4D97-AF65-F5344CB8AC3E}">
        <p14:creationId xmlns:p14="http://schemas.microsoft.com/office/powerpoint/2010/main" val="390381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6893-10AF-4B6A-BBDC-774E617D730B}"/>
              </a:ext>
            </a:extLst>
          </p:cNvPr>
          <p:cNvSpPr>
            <a:spLocks noGrp="1"/>
          </p:cNvSpPr>
          <p:nvPr>
            <p:ph type="title"/>
          </p:nvPr>
        </p:nvSpPr>
        <p:spPr/>
        <p:txBody>
          <a:bodyPr/>
          <a:lstStyle/>
          <a:p>
            <a:r>
              <a:rPr lang="en-US" altLang="zh-CN" dirty="0"/>
              <a:t>Dart</a:t>
            </a:r>
            <a:endParaRPr lang="zh-CN" altLang="en-US" dirty="0"/>
          </a:p>
        </p:txBody>
      </p:sp>
      <p:sp>
        <p:nvSpPr>
          <p:cNvPr id="3" name="Content Placeholder 2">
            <a:extLst>
              <a:ext uri="{FF2B5EF4-FFF2-40B4-BE49-F238E27FC236}">
                <a16:creationId xmlns:a16="http://schemas.microsoft.com/office/drawing/2014/main" id="{9AE7BEDE-C698-4DF7-B576-9FDE3E63B641}"/>
              </a:ext>
            </a:extLst>
          </p:cNvPr>
          <p:cNvSpPr>
            <a:spLocks noGrp="1"/>
          </p:cNvSpPr>
          <p:nvPr>
            <p:ph idx="1"/>
          </p:nvPr>
        </p:nvSpPr>
        <p:spPr/>
        <p:txBody>
          <a:bodyPr/>
          <a:lstStyle/>
          <a:p>
            <a:r>
              <a:rPr lang="zh-CN" altLang="en-US" dirty="0"/>
              <a:t>为</a:t>
            </a:r>
            <a:r>
              <a:rPr lang="en-US" altLang="zh-CN" dirty="0"/>
              <a:t>UI</a:t>
            </a:r>
            <a:r>
              <a:rPr lang="zh-CN" altLang="en-US" dirty="0"/>
              <a:t>构建优化：使用针对用户界面的创造进行优化的语言进行开发</a:t>
            </a:r>
            <a:endParaRPr lang="en-US" altLang="zh-CN" dirty="0"/>
          </a:p>
          <a:p>
            <a:r>
              <a:rPr lang="zh-CN" altLang="en-US" dirty="0"/>
              <a:t>研发生产力提高：在正在运行的应用中使用热重载立刻可以看到修改</a:t>
            </a:r>
            <a:endParaRPr lang="en-US" altLang="zh-CN" dirty="0"/>
          </a:p>
          <a:p>
            <a:r>
              <a:rPr lang="zh-CN" altLang="en-US" dirty="0"/>
              <a:t>在全平台快速运行：可编译为移动端、桌面端及后端的</a:t>
            </a:r>
            <a:r>
              <a:rPr lang="en-US" altLang="zh-CN" dirty="0"/>
              <a:t>ARM&amp;x64</a:t>
            </a:r>
            <a:r>
              <a:rPr lang="zh-CN" altLang="en-US" dirty="0"/>
              <a:t>的二进制文件，或是为</a:t>
            </a:r>
            <a:r>
              <a:rPr lang="en-US" altLang="zh-CN" dirty="0"/>
              <a:t>Web</a:t>
            </a:r>
            <a:r>
              <a:rPr lang="zh-CN" altLang="en-US" dirty="0"/>
              <a:t>平台编译</a:t>
            </a:r>
            <a:r>
              <a:rPr lang="en-US" altLang="zh-CN" dirty="0" err="1"/>
              <a:t>Javascript</a:t>
            </a:r>
            <a:endParaRPr lang="zh-CN" altLang="en-US" dirty="0"/>
          </a:p>
        </p:txBody>
      </p:sp>
    </p:spTree>
    <p:extLst>
      <p:ext uri="{BB962C8B-B14F-4D97-AF65-F5344CB8AC3E}">
        <p14:creationId xmlns:p14="http://schemas.microsoft.com/office/powerpoint/2010/main" val="199524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C817-DE1B-496F-BFAF-EC453FAB5AFE}"/>
              </a:ext>
            </a:extLst>
          </p:cNvPr>
          <p:cNvSpPr>
            <a:spLocks noGrp="1"/>
          </p:cNvSpPr>
          <p:nvPr>
            <p:ph type="title"/>
          </p:nvPr>
        </p:nvSpPr>
        <p:spPr/>
        <p:txBody>
          <a:bodyPr/>
          <a:lstStyle/>
          <a:p>
            <a:r>
              <a:rPr lang="en-US" altLang="zh-CN" dirty="0"/>
              <a:t>Dart-</a:t>
            </a:r>
            <a:r>
              <a:rPr lang="zh-CN" altLang="en-US" dirty="0"/>
              <a:t>为</a:t>
            </a:r>
            <a:r>
              <a:rPr lang="en-US" altLang="zh-CN" dirty="0"/>
              <a:t>UI</a:t>
            </a:r>
            <a:r>
              <a:rPr lang="zh-CN" altLang="en-US" dirty="0"/>
              <a:t>构建优化</a:t>
            </a:r>
          </a:p>
        </p:txBody>
      </p:sp>
      <p:sp>
        <p:nvSpPr>
          <p:cNvPr id="3" name="Content Placeholder 2">
            <a:extLst>
              <a:ext uri="{FF2B5EF4-FFF2-40B4-BE49-F238E27FC236}">
                <a16:creationId xmlns:a16="http://schemas.microsoft.com/office/drawing/2014/main" id="{F88C0799-3BCE-447C-9954-55CEF556A06D}"/>
              </a:ext>
            </a:extLst>
          </p:cNvPr>
          <p:cNvSpPr>
            <a:spLocks noGrp="1"/>
          </p:cNvSpPr>
          <p:nvPr>
            <p:ph idx="1"/>
          </p:nvPr>
        </p:nvSpPr>
        <p:spPr/>
        <p:txBody>
          <a:bodyPr/>
          <a:lstStyle/>
          <a:p>
            <a:r>
              <a:rPr lang="zh-CN" altLang="en-US" dirty="0"/>
              <a:t>为基于事件驱动的用户界面提供成熟且完备的异步</a:t>
            </a:r>
            <a:r>
              <a:rPr lang="en-US" altLang="zh-CN" dirty="0"/>
              <a:t>-</a:t>
            </a:r>
            <a:r>
              <a:rPr lang="zh-CN" altLang="en-US" dirty="0"/>
              <a:t>等待体系，同时配备了基于</a:t>
            </a:r>
            <a:r>
              <a:rPr lang="en-US" altLang="zh-CN" dirty="0"/>
              <a:t>isolate</a:t>
            </a:r>
            <a:r>
              <a:rPr lang="zh-CN" altLang="en-US" dirty="0"/>
              <a:t>的并发</a:t>
            </a:r>
            <a:endParaRPr lang="en-US" altLang="zh-CN" dirty="0"/>
          </a:p>
          <a:p>
            <a:r>
              <a:rPr lang="zh-CN" altLang="en-US" dirty="0"/>
              <a:t>专为构建用户界面优化的语言，其中包含了健全的空安全、用于展开集合的展开操作符以及集合内的条件语句用于为每个平台定制</a:t>
            </a:r>
            <a:r>
              <a:rPr lang="en-US" altLang="zh-CN" dirty="0"/>
              <a:t>UI</a:t>
            </a:r>
          </a:p>
          <a:p>
            <a:r>
              <a:rPr lang="zh-CN" altLang="en-US" dirty="0"/>
              <a:t>语法相近、易于上手的编程语言</a:t>
            </a:r>
          </a:p>
        </p:txBody>
      </p:sp>
    </p:spTree>
    <p:extLst>
      <p:ext uri="{BB962C8B-B14F-4D97-AF65-F5344CB8AC3E}">
        <p14:creationId xmlns:p14="http://schemas.microsoft.com/office/powerpoint/2010/main" val="295264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9FF1-3D56-40F2-ADB0-310A42575090}"/>
              </a:ext>
            </a:extLst>
          </p:cNvPr>
          <p:cNvSpPr>
            <a:spLocks noGrp="1"/>
          </p:cNvSpPr>
          <p:nvPr>
            <p:ph type="title"/>
          </p:nvPr>
        </p:nvSpPr>
        <p:spPr/>
        <p:txBody>
          <a:bodyPr/>
          <a:lstStyle/>
          <a:p>
            <a:r>
              <a:rPr lang="en-US" altLang="zh-CN" dirty="0"/>
              <a:t>Dart-</a:t>
            </a:r>
            <a:r>
              <a:rPr lang="zh-CN" altLang="en-US" dirty="0"/>
              <a:t>研发生产力提高</a:t>
            </a:r>
          </a:p>
        </p:txBody>
      </p:sp>
      <p:sp>
        <p:nvSpPr>
          <p:cNvPr id="3" name="Content Placeholder 2">
            <a:extLst>
              <a:ext uri="{FF2B5EF4-FFF2-40B4-BE49-F238E27FC236}">
                <a16:creationId xmlns:a16="http://schemas.microsoft.com/office/drawing/2014/main" id="{7B421E10-B4FD-4B4E-89AC-2EB2E0B3C3D0}"/>
              </a:ext>
            </a:extLst>
          </p:cNvPr>
          <p:cNvSpPr>
            <a:spLocks noGrp="1"/>
          </p:cNvSpPr>
          <p:nvPr>
            <p:ph idx="1"/>
          </p:nvPr>
        </p:nvSpPr>
        <p:spPr/>
        <p:txBody>
          <a:bodyPr/>
          <a:lstStyle/>
          <a:p>
            <a:r>
              <a:rPr lang="zh-CN" altLang="en-US" dirty="0"/>
              <a:t>在正在运行的应用中使用热重载，从而快速并持续地应用更改，并且立刻看到更改的效果</a:t>
            </a:r>
            <a:endParaRPr lang="en-US" altLang="zh-CN" dirty="0"/>
          </a:p>
          <a:p>
            <a:r>
              <a:rPr lang="zh-CN" altLang="en-US" dirty="0"/>
              <a:t>在编写代码时享受的类型系统，以及强大且可配置的静态分析工具</a:t>
            </a:r>
            <a:endParaRPr lang="en-US" altLang="zh-CN" dirty="0"/>
          </a:p>
          <a:p>
            <a:r>
              <a:rPr lang="zh-CN" altLang="en-US" dirty="0"/>
              <a:t>使用的</a:t>
            </a:r>
            <a:r>
              <a:rPr lang="en-US" altLang="zh-CN" dirty="0"/>
              <a:t>IDE</a:t>
            </a:r>
            <a:r>
              <a:rPr lang="zh-CN" altLang="en-US" dirty="0"/>
              <a:t>进行性能分析、日志记录以及调试</a:t>
            </a:r>
          </a:p>
        </p:txBody>
      </p:sp>
    </p:spTree>
    <p:extLst>
      <p:ext uri="{BB962C8B-B14F-4D97-AF65-F5344CB8AC3E}">
        <p14:creationId xmlns:p14="http://schemas.microsoft.com/office/powerpoint/2010/main" val="2665679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59B8-30CC-4431-96E0-07486B03FEEA}"/>
              </a:ext>
            </a:extLst>
          </p:cNvPr>
          <p:cNvSpPr>
            <a:spLocks noGrp="1"/>
          </p:cNvSpPr>
          <p:nvPr>
            <p:ph type="title"/>
          </p:nvPr>
        </p:nvSpPr>
        <p:spPr/>
        <p:txBody>
          <a:bodyPr/>
          <a:lstStyle/>
          <a:p>
            <a:r>
              <a:rPr lang="en-US" altLang="zh-CN" dirty="0"/>
              <a:t>Dart-</a:t>
            </a:r>
            <a:r>
              <a:rPr lang="zh-CN" altLang="en-US" dirty="0"/>
              <a:t>在全平台极速运行</a:t>
            </a:r>
          </a:p>
        </p:txBody>
      </p:sp>
      <p:sp>
        <p:nvSpPr>
          <p:cNvPr id="3" name="Content Placeholder 2">
            <a:extLst>
              <a:ext uri="{FF2B5EF4-FFF2-40B4-BE49-F238E27FC236}">
                <a16:creationId xmlns:a16="http://schemas.microsoft.com/office/drawing/2014/main" id="{5D0E9359-D573-4085-94A7-FF7763ED6D43}"/>
              </a:ext>
            </a:extLst>
          </p:cNvPr>
          <p:cNvSpPr>
            <a:spLocks noGrp="1"/>
          </p:cNvSpPr>
          <p:nvPr>
            <p:ph idx="1"/>
          </p:nvPr>
        </p:nvSpPr>
        <p:spPr/>
        <p:txBody>
          <a:bodyPr/>
          <a:lstStyle/>
          <a:p>
            <a:r>
              <a:rPr lang="zh-CN" altLang="en-US" dirty="0"/>
              <a:t>使用</a:t>
            </a:r>
            <a:r>
              <a:rPr lang="en-US" altLang="zh-CN" dirty="0"/>
              <a:t>AOT</a:t>
            </a:r>
            <a:r>
              <a:rPr lang="zh-CN" altLang="en-US" dirty="0"/>
              <a:t>编译为机器码，极速启动应用</a:t>
            </a:r>
            <a:endParaRPr lang="en-US" altLang="zh-CN" dirty="0"/>
          </a:p>
          <a:p>
            <a:r>
              <a:rPr lang="zh-CN" altLang="en-US" dirty="0"/>
              <a:t>使用完整、成熟且快速的</a:t>
            </a:r>
            <a:r>
              <a:rPr lang="en-US" altLang="zh-CN" dirty="0"/>
              <a:t>JavaScript</a:t>
            </a:r>
            <a:r>
              <a:rPr lang="zh-CN" altLang="en-US" dirty="0"/>
              <a:t>编译器为</a:t>
            </a:r>
            <a:r>
              <a:rPr lang="en-US" altLang="zh-CN" dirty="0"/>
              <a:t>Web</a:t>
            </a:r>
            <a:r>
              <a:rPr lang="zh-CN" altLang="en-US" dirty="0"/>
              <a:t>平台编译应用</a:t>
            </a:r>
            <a:endParaRPr lang="en-US" altLang="zh-CN" dirty="0"/>
          </a:p>
          <a:p>
            <a:r>
              <a:rPr lang="zh-CN" altLang="en-US" dirty="0"/>
              <a:t>仅用一种语言即可编写应用的后端代码</a:t>
            </a:r>
          </a:p>
        </p:txBody>
      </p:sp>
    </p:spTree>
    <p:extLst>
      <p:ext uri="{BB962C8B-B14F-4D97-AF65-F5344CB8AC3E}">
        <p14:creationId xmlns:p14="http://schemas.microsoft.com/office/powerpoint/2010/main" val="248542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3A6E-377E-48C5-8D6F-E06B692AF8E6}"/>
              </a:ext>
            </a:extLst>
          </p:cNvPr>
          <p:cNvSpPr>
            <a:spLocks noGrp="1"/>
          </p:cNvSpPr>
          <p:nvPr>
            <p:ph type="title"/>
          </p:nvPr>
        </p:nvSpPr>
        <p:spPr/>
        <p:txBody>
          <a:bodyPr/>
          <a:lstStyle/>
          <a:p>
            <a:r>
              <a:rPr lang="en-US" altLang="zh-CN" dirty="0"/>
              <a:t>AOT JIT</a:t>
            </a:r>
            <a:endParaRPr lang="zh-CN" altLang="en-US" dirty="0"/>
          </a:p>
        </p:txBody>
      </p:sp>
      <p:sp>
        <p:nvSpPr>
          <p:cNvPr id="3" name="Content Placeholder 2">
            <a:extLst>
              <a:ext uri="{FF2B5EF4-FFF2-40B4-BE49-F238E27FC236}">
                <a16:creationId xmlns:a16="http://schemas.microsoft.com/office/drawing/2014/main" id="{43D580F9-EBB3-402D-BA55-06B20BE275C7}"/>
              </a:ext>
            </a:extLst>
          </p:cNvPr>
          <p:cNvSpPr>
            <a:spLocks noGrp="1"/>
          </p:cNvSpPr>
          <p:nvPr>
            <p:ph idx="1"/>
          </p:nvPr>
        </p:nvSpPr>
        <p:spPr/>
        <p:txBody>
          <a:bodyPr>
            <a:normAutofit fontScale="92500" lnSpcReduction="20000"/>
          </a:bodyPr>
          <a:lstStyle/>
          <a:p>
            <a:r>
              <a:rPr lang="en-US" altLang="zh-CN" dirty="0"/>
              <a:t>AOT Ahead-of-time </a:t>
            </a:r>
            <a:r>
              <a:rPr lang="zh-CN" altLang="en-US" dirty="0"/>
              <a:t>预先编译，优点是：</a:t>
            </a:r>
            <a:r>
              <a:rPr lang="en-US" altLang="zh-CN" dirty="0"/>
              <a:t>1.</a:t>
            </a:r>
            <a:r>
              <a:rPr lang="zh-CN" altLang="en-US" dirty="0"/>
              <a:t>在程序运行前编译，可以避免在运行时的编译性能消耗和内存消耗。</a:t>
            </a:r>
            <a:r>
              <a:rPr lang="en-US" altLang="zh-CN" dirty="0"/>
              <a:t>2.</a:t>
            </a:r>
            <a:r>
              <a:rPr lang="zh-CN" altLang="en-US" dirty="0"/>
              <a:t>可以在程序运行初期就达到最高性能。</a:t>
            </a:r>
            <a:r>
              <a:rPr lang="en-US" altLang="zh-CN" dirty="0"/>
              <a:t>3.</a:t>
            </a:r>
            <a:r>
              <a:rPr lang="zh-CN" altLang="en-US" dirty="0"/>
              <a:t>可以显著的加快程序的启动。缺点是：</a:t>
            </a:r>
            <a:r>
              <a:rPr lang="en-US" altLang="zh-CN" dirty="0"/>
              <a:t>1.</a:t>
            </a:r>
            <a:r>
              <a:rPr lang="zh-CN" altLang="en-US" dirty="0"/>
              <a:t>在程序运行前编译会使程序的安装时间增加。</a:t>
            </a:r>
            <a:r>
              <a:rPr lang="en-US" altLang="zh-CN" dirty="0"/>
              <a:t>2.</a:t>
            </a:r>
            <a:r>
              <a:rPr lang="zh-CN" altLang="en-US" dirty="0"/>
              <a:t>牺牲代码的一致性。</a:t>
            </a:r>
            <a:r>
              <a:rPr lang="en-US" altLang="zh-CN" dirty="0"/>
              <a:t>3.</a:t>
            </a:r>
            <a:r>
              <a:rPr lang="zh-CN" altLang="en-US" dirty="0"/>
              <a:t>将提前编译的内容保存会占用更多的外存。</a:t>
            </a:r>
            <a:endParaRPr lang="en-US" altLang="zh-CN" dirty="0"/>
          </a:p>
          <a:p>
            <a:r>
              <a:rPr lang="en-US" altLang="zh-CN" dirty="0"/>
              <a:t>JIT Just-in-time </a:t>
            </a:r>
            <a:r>
              <a:rPr lang="zh-CN" altLang="en-US" dirty="0"/>
              <a:t>即时编译，优点是：</a:t>
            </a:r>
            <a:r>
              <a:rPr lang="en-US" altLang="zh-CN" dirty="0"/>
              <a:t>1.</a:t>
            </a:r>
            <a:r>
              <a:rPr lang="zh-CN" altLang="en-US" dirty="0"/>
              <a:t>可以根据当前硬件情况实时编译生成最优机器指令（</a:t>
            </a:r>
            <a:r>
              <a:rPr lang="en-US" altLang="zh-CN" dirty="0" err="1"/>
              <a:t>ps</a:t>
            </a:r>
            <a:r>
              <a:rPr lang="zh-CN" altLang="en-US" dirty="0"/>
              <a:t>：</a:t>
            </a:r>
            <a:r>
              <a:rPr lang="en-US" altLang="zh-CN" dirty="0"/>
              <a:t>AOT</a:t>
            </a:r>
            <a:r>
              <a:rPr lang="zh-CN" altLang="en-US" dirty="0"/>
              <a:t>也可以做到，在用户使用时使用字节码根据机器情况再做一次编译）。</a:t>
            </a:r>
            <a:r>
              <a:rPr lang="en-US" altLang="zh-CN" dirty="0"/>
              <a:t>2.</a:t>
            </a:r>
            <a:r>
              <a:rPr lang="zh-CN" altLang="en-US" dirty="0"/>
              <a:t>可以根据当前程序的运行情况生成最优的机器指令序列。</a:t>
            </a:r>
            <a:r>
              <a:rPr lang="en-US" altLang="zh-CN" dirty="0"/>
              <a:t>3.</a:t>
            </a:r>
            <a:r>
              <a:rPr lang="zh-CN" altLang="en-US" dirty="0"/>
              <a:t>当程序需要支持动态链接时，只能使用</a:t>
            </a:r>
            <a:r>
              <a:rPr lang="en-US" altLang="zh-CN" dirty="0"/>
              <a:t>JIT</a:t>
            </a:r>
            <a:r>
              <a:rPr lang="zh-CN" altLang="en-US" dirty="0"/>
              <a:t>。</a:t>
            </a:r>
            <a:r>
              <a:rPr lang="en-US" altLang="zh-CN" dirty="0"/>
              <a:t>4.</a:t>
            </a:r>
            <a:r>
              <a:rPr lang="zh-CN" altLang="en-US" dirty="0"/>
              <a:t>可以根据进行中内存的实际情况调整代码，使内存能够更充分的利用。缺点：</a:t>
            </a:r>
            <a:r>
              <a:rPr lang="en-US" altLang="zh-CN" dirty="0"/>
              <a:t>1.</a:t>
            </a:r>
            <a:r>
              <a:rPr lang="zh-CN" altLang="en-US" dirty="0"/>
              <a:t>编译需要占用运行时资源，会导致进程卡顿。</a:t>
            </a:r>
            <a:r>
              <a:rPr lang="en-US" altLang="zh-CN" dirty="0"/>
              <a:t>2.</a:t>
            </a:r>
            <a:r>
              <a:rPr lang="zh-CN" altLang="en-US" dirty="0"/>
              <a:t>由于编译时间需要占用时间，对于某些代码的编译优化不能完全支持，需要在程序流畅和编译时间之间做权衡。</a:t>
            </a:r>
            <a:r>
              <a:rPr lang="en-US" altLang="zh-CN" dirty="0"/>
              <a:t>3.</a:t>
            </a:r>
            <a:r>
              <a:rPr lang="zh-CN" altLang="en-US" dirty="0"/>
              <a:t>在编译准备和识别频繁使用的方法需要占用时间，使得初始编译不能达到最高性能。</a:t>
            </a:r>
          </a:p>
        </p:txBody>
      </p:sp>
    </p:spTree>
    <p:extLst>
      <p:ext uri="{BB962C8B-B14F-4D97-AF65-F5344CB8AC3E}">
        <p14:creationId xmlns:p14="http://schemas.microsoft.com/office/powerpoint/2010/main" val="401585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FB7A-A892-41BD-8818-B432B2A18A58}"/>
              </a:ext>
            </a:extLst>
          </p:cNvPr>
          <p:cNvSpPr>
            <a:spLocks noGrp="1"/>
          </p:cNvSpPr>
          <p:nvPr>
            <p:ph type="title"/>
          </p:nvPr>
        </p:nvSpPr>
        <p:spPr/>
        <p:txBody>
          <a:bodyPr/>
          <a:lstStyle/>
          <a:p>
            <a:r>
              <a:rPr lang="en-US" altLang="zh-CN" dirty="0"/>
              <a:t>Flutter</a:t>
            </a:r>
            <a:r>
              <a:rPr lang="zh-CN" altLang="en-US" dirty="0"/>
              <a:t>引擎编译</a:t>
            </a:r>
          </a:p>
        </p:txBody>
      </p:sp>
      <p:sp>
        <p:nvSpPr>
          <p:cNvPr id="3" name="Content Placeholder 2">
            <a:extLst>
              <a:ext uri="{FF2B5EF4-FFF2-40B4-BE49-F238E27FC236}">
                <a16:creationId xmlns:a16="http://schemas.microsoft.com/office/drawing/2014/main" id="{B4902A24-E759-4BBE-8EA7-B4F9A51C7347}"/>
              </a:ext>
            </a:extLst>
          </p:cNvPr>
          <p:cNvSpPr>
            <a:spLocks noGrp="1"/>
          </p:cNvSpPr>
          <p:nvPr>
            <p:ph idx="1"/>
          </p:nvPr>
        </p:nvSpPr>
        <p:spPr/>
        <p:txBody>
          <a:bodyPr/>
          <a:lstStyle/>
          <a:p>
            <a:r>
              <a:rPr lang="zh-CN" altLang="en-US" dirty="0"/>
              <a:t>需要翻墙</a:t>
            </a:r>
            <a:endParaRPr lang="en-US" altLang="zh-CN" dirty="0"/>
          </a:p>
          <a:p>
            <a:r>
              <a:rPr lang="zh-CN" altLang="en-US" dirty="0"/>
              <a:t>最好在</a:t>
            </a:r>
            <a:r>
              <a:rPr lang="en-US" altLang="zh-CN" dirty="0"/>
              <a:t>Mac</a:t>
            </a:r>
            <a:r>
              <a:rPr lang="zh-CN" altLang="en-US" dirty="0"/>
              <a:t>上编译</a:t>
            </a:r>
            <a:endParaRPr lang="en-US" altLang="zh-CN"/>
          </a:p>
          <a:p>
            <a:endParaRPr lang="zh-CN" altLang="en-US" dirty="0"/>
          </a:p>
        </p:txBody>
      </p:sp>
    </p:spTree>
    <p:extLst>
      <p:ext uri="{BB962C8B-B14F-4D97-AF65-F5344CB8AC3E}">
        <p14:creationId xmlns:p14="http://schemas.microsoft.com/office/powerpoint/2010/main" val="372059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4489-F37E-41D3-A097-F876DC5F60C8}"/>
              </a:ext>
            </a:extLst>
          </p:cNvPr>
          <p:cNvSpPr>
            <a:spLocks noGrp="1"/>
          </p:cNvSpPr>
          <p:nvPr>
            <p:ph type="title"/>
          </p:nvPr>
        </p:nvSpPr>
        <p:spPr/>
        <p:txBody>
          <a:bodyPr/>
          <a:lstStyle/>
          <a:p>
            <a:r>
              <a:rPr lang="en-US" altLang="zh-CN" dirty="0"/>
              <a:t>Flutter</a:t>
            </a:r>
            <a:r>
              <a:rPr lang="zh-CN" altLang="en-US" dirty="0"/>
              <a:t>框架</a:t>
            </a:r>
          </a:p>
        </p:txBody>
      </p:sp>
      <p:sp>
        <p:nvSpPr>
          <p:cNvPr id="3" name="Content Placeholder 2">
            <a:extLst>
              <a:ext uri="{FF2B5EF4-FFF2-40B4-BE49-F238E27FC236}">
                <a16:creationId xmlns:a16="http://schemas.microsoft.com/office/drawing/2014/main" id="{4685B590-EEF1-4799-9D3A-EDD38A7C088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79665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854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等线</vt:lpstr>
      <vt:lpstr>等线 Light</vt:lpstr>
      <vt:lpstr>Arial</vt:lpstr>
      <vt:lpstr>Office Theme</vt:lpstr>
      <vt:lpstr>Flutter引擎讲义</vt:lpstr>
      <vt:lpstr>Flutter概述</vt:lpstr>
      <vt:lpstr>Dart</vt:lpstr>
      <vt:lpstr>Dart-为UI构建优化</vt:lpstr>
      <vt:lpstr>Dart-研发生产力提高</vt:lpstr>
      <vt:lpstr>Dart-在全平台极速运行</vt:lpstr>
      <vt:lpstr>AOT JIT</vt:lpstr>
      <vt:lpstr>Flutter引擎编译</vt:lpstr>
      <vt:lpstr>Flutter框架</vt:lpstr>
      <vt:lpstr>Flutter渲染机制</vt:lpstr>
      <vt:lpstr>Flutter启动流程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T162129</dc:creator>
  <cp:lastModifiedBy>T162129</cp:lastModifiedBy>
  <cp:revision>61</cp:revision>
  <dcterms:created xsi:type="dcterms:W3CDTF">2022-08-30T14:25:44Z</dcterms:created>
  <dcterms:modified xsi:type="dcterms:W3CDTF">2022-08-30T16:02:58Z</dcterms:modified>
</cp:coreProperties>
</file>