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9" r:id="rId10"/>
    <p:sldId id="578" r:id="rId11"/>
    <p:sldId id="570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779664" cy="238616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r>
              <a:rPr lang="en-US" sz="20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2000" b="1" dirty="0"/>
            </a:br>
            <a:br>
              <a:rPr lang="en-US" sz="5100" b="1" dirty="0"/>
            </a:br>
            <a:r>
              <a:rPr lang="en-US" sz="5100" b="1" cap="all" dirty="0">
                <a:latin typeface="Aptos"/>
              </a:rPr>
              <a:t>spam e-mail</a:t>
            </a:r>
            <a:br>
              <a:rPr lang="en-US" sz="5100" b="1" cap="all" dirty="0">
                <a:latin typeface="Aptos"/>
              </a:rPr>
            </a:br>
            <a:r>
              <a:rPr lang="en-US" sz="5100" b="1" cap="all" dirty="0">
                <a:latin typeface="Aptos"/>
              </a:rPr>
              <a:t>detection</a:t>
            </a:r>
            <a:endParaRPr lang="en-US" sz="5100" dirty="0">
              <a:latin typeface="Aptos"/>
            </a:endParaRPr>
          </a:p>
          <a:p>
            <a:pPr algn="l"/>
            <a:endParaRPr lang="en-US" sz="51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" y="3820479"/>
            <a:ext cx="5194571" cy="29095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 </a:t>
            </a:r>
            <a:r>
              <a:rPr lang="en-US" sz="1600" b="1" cap="all" dirty="0" err="1"/>
              <a:t>zenus</a:t>
            </a:r>
            <a:r>
              <a:rPr lang="en-US" sz="1600" b="1" cap="all" dirty="0"/>
              <a:t> dash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 trident academy of technology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 </a:t>
            </a:r>
            <a:r>
              <a:rPr lang="en-US" sz="1600" b="1" cap="all" dirty="0" err="1"/>
              <a:t>cse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 dashzenus@gmail.com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 </a:t>
            </a:r>
            <a:r>
              <a:rPr lang="en-IN" sz="1600" dirty="0"/>
              <a:t>STU677bf187074221736176007</a:t>
            </a:r>
            <a:endParaRPr lang="en-US" sz="16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88F3F-AD4C-81EA-1336-D2C00EFCC4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380" l="9971" r="89997">
                        <a14:foregroundMark x1="9811" y1="80048" x2="7342" y2="99543"/>
                        <a14:foregroundMark x1="7342" y1="99543" x2="34306" y2="96466"/>
                        <a14:foregroundMark x1="34306" y1="96466" x2="77236" y2="98558"/>
                        <a14:foregroundMark x1="77236" y1="98558" x2="88907" y2="96899"/>
                        <a14:foregroundMark x1="88907" y1="96899" x2="77108" y2="92380"/>
                        <a14:foregroundMark x1="77108" y1="92380" x2="81500" y2="90264"/>
                        <a14:backgroundMark x1="37961" y1="18990" x2="61686" y2="21755"/>
                        <a14:backgroundMark x1="61686" y1="21755" x2="21674" y2="28606"/>
                        <a14:backgroundMark x1="21674" y1="28606" x2="46457" y2="14760"/>
                        <a14:backgroundMark x1="46457" y1="14760" x2="27541" y2="23293"/>
                        <a14:backgroundMark x1="27541" y1="23293" x2="40814" y2="17668"/>
                        <a14:backgroundMark x1="40814" y1="17668" x2="24303" y2="18774"/>
                        <a14:backgroundMark x1="24303" y1="18774" x2="51042" y2="4976"/>
                        <a14:backgroundMark x1="51042" y1="4976" x2="80763" y2="15529"/>
                        <a14:backgroundMark x1="80763" y1="15529" x2="67490" y2="13245"/>
                        <a14:backgroundMark x1="67490" y1="13245" x2="56909" y2="20649"/>
                        <a14:backgroundMark x1="56909" y1="20649" x2="25200" y2="31202"/>
                        <a14:backgroundMark x1="25200" y1="31202" x2="14845" y2="27692"/>
                        <a14:backgroundMark x1="14845" y1="27692" x2="14748" y2="18413"/>
                        <a14:backgroundMark x1="14748" y1="18413" x2="42995" y2="8221"/>
                        <a14:backgroundMark x1="42995" y1="8221" x2="67329" y2="13197"/>
                        <a14:backgroundMark x1="67329" y1="13197" x2="78519" y2="23486"/>
                        <a14:backgroundMark x1="78519" y1="23486" x2="71786" y2="30505"/>
                        <a14:backgroundMark x1="71786" y1="30505" x2="59699" y2="33101"/>
                        <a14:backgroundMark x1="59699" y1="33101" x2="47163" y2="32476"/>
                        <a14:backgroundMark x1="47163" y1="32476" x2="36454" y2="29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" t="30416" r="1800" b="4605"/>
          <a:stretch>
            <a:fillRect/>
          </a:stretch>
        </p:blipFill>
        <p:spPr>
          <a:xfrm>
            <a:off x="6180715" y="1447351"/>
            <a:ext cx="4127336" cy="36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Libraries: scikit-learn, </a:t>
            </a:r>
            <a:r>
              <a:rPr lang="en-US" sz="2400" dirty="0" err="1"/>
              <a:t>nltk</a:t>
            </a:r>
            <a:r>
              <a:rPr lang="en-US" sz="2400" dirty="0"/>
              <a:t>, pandas, seaborn</a:t>
            </a: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GitHub Link:</a:t>
            </a:r>
            <a:r>
              <a:rPr lang="en-IN" sz="2200" dirty="0">
                <a:solidFill>
                  <a:srgbClr val="0070C0"/>
                </a:solidFill>
                <a:latin typeface="Franklin Gothic Book"/>
              </a:rPr>
              <a:t> </a:t>
            </a:r>
            <a:r>
              <a:rPr lang="en-IN" sz="2200" u="sng" dirty="0">
                <a:solidFill>
                  <a:srgbClr val="0070C0"/>
                </a:solidFill>
                <a:latin typeface="Franklin Gothic Book"/>
              </a:rPr>
              <a:t>Link</a:t>
            </a:r>
          </a:p>
          <a:p>
            <a:pPr marL="0" indent="0"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88" y="23494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 </a:t>
            </a:r>
            <a:r>
              <a:rPr lang="en-US" sz="2200" dirty="0">
                <a:latin typeface="Arial"/>
                <a:cs typeface="Arial"/>
              </a:rPr>
              <a:t>(Should not include solution)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 </a:t>
            </a:r>
            <a:r>
              <a:rPr lang="en-US" sz="2200" dirty="0">
                <a:latin typeface="Arial"/>
                <a:cs typeface="Arial"/>
              </a:rPr>
              <a:t>(Technology Used)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(Output Image)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</a:t>
            </a:r>
            <a:endParaRPr lang="en-US" sz="2200" dirty="0">
              <a:latin typeface="Arial"/>
              <a:cs typeface="Arial"/>
            </a:endParaRPr>
          </a:p>
          <a:p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5793EE-9AEB-F03C-619F-36775BFB8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9" y="1997839"/>
            <a:ext cx="1085392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 spam is a significant issue that clutters inboxes with unsolicited and irrelevant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spam emails often contain: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Cryptic or irrelevant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Scams and fraudulent offers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Dangerous phishing links or malware attachments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Manually filtering such emails is inefficient and error-prone.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need for an automated system that can accurately identify and separate spam from legitimate emails.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challenge lies in building a model that can generalize well to new, unseen email content and minimize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Proposed Solution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D54506-8BB8-644D-153C-17C6526829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08609"/>
            <a:ext cx="1141742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machine learning-based email classifier to detect and label spam emails.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 the dataset by: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Removing unwanted characters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stopwords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Converting text to lowercase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Applying stemming for word normalization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the cleaned email text into numerical features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 Vectorization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and evaluate multiple machine learning models such 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Naive Bayes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Logistic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Support Vector Machine (SVM)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the best-performing model based on evaluation metrics like accuracy, precision, recall, and F1-score.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the trained model and vectorizer using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joblib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future use or deployment.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the system so it can be integrated into applications (e.g., email clients) for real-time spam detection.</a:t>
            </a: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0A0C8D-9124-3474-24B0-2B44C3564B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16497"/>
            <a:ext cx="6074664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 Studio Code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1800" dirty="0"/>
              <a:t>Libraries &amp; Tools: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Pandas, </a:t>
            </a:r>
            <a:r>
              <a:rPr kumimoji="0" lang="en-IN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I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handling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altLang="en-US" sz="1400" dirty="0">
                <a:latin typeface="Arial" panose="020B0604020202020204" pitchFamily="34" charset="0"/>
              </a:rPr>
              <a:t>Matplotlib , seaborn – data visualization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N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r>
              <a:rPr kumimoji="0" lang="en-I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model building, evaluation, TF-IDF Vectorization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altLang="en-US" sz="1400" dirty="0" err="1">
                <a:latin typeface="Arial" panose="020B0604020202020204" pitchFamily="34" charset="0"/>
              </a:rPr>
              <a:t>Nltk</a:t>
            </a:r>
            <a:r>
              <a:rPr lang="en-IN" altLang="en-US" sz="1400" dirty="0">
                <a:latin typeface="Arial" panose="020B0604020202020204" pitchFamily="34" charset="0"/>
              </a:rPr>
              <a:t> – natural language processing and </a:t>
            </a:r>
            <a:r>
              <a:rPr lang="en-IN" altLang="en-US" sz="1400" dirty="0" err="1">
                <a:latin typeface="Arial" panose="020B0604020202020204" pitchFamily="34" charset="0"/>
              </a:rPr>
              <a:t>stopword</a:t>
            </a:r>
            <a:r>
              <a:rPr lang="en-IN" altLang="en-US" sz="1400" dirty="0">
                <a:latin typeface="Arial" panose="020B0604020202020204" pitchFamily="34" charset="0"/>
              </a:rPr>
              <a:t> removal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N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</a:t>
            </a:r>
            <a:r>
              <a:rPr lang="en-IN" altLang="en-US" sz="1400" dirty="0" err="1">
                <a:latin typeface="Arial" panose="020B0604020202020204" pitchFamily="34" charset="0"/>
              </a:rPr>
              <a:t>blib</a:t>
            </a:r>
            <a:r>
              <a:rPr lang="en-IN" altLang="en-US" sz="1400" dirty="0">
                <a:latin typeface="Arial" panose="020B0604020202020204" pitchFamily="34" charset="0"/>
              </a:rPr>
              <a:t> – model saving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 spam.csv </a:t>
            </a: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Algorithm &amp; Deployment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6C7D2-2261-0F27-3149-0BF6F3F13F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070115"/>
            <a:ext cx="992605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 Used: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Multinomial Naive Bayes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Vector Machine (SVM)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Processing: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Lowercasing, removing punctuation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stopwords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stemming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 Vectorizer used to convert text to numerical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trained model and vectorizer were saved using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joblib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loaded and used in a web app or email client for real-time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B00FE0-A725-99D1-AF7B-9CED4A2904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59747"/>
            <a:ext cx="9209572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of over 98% reported for some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images include: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Heatmaps of confusion matrix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reports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Graphs comparing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The spam detection system demonstrated high accuracy and effectiveness in distinguishing between spam and legitimate emails. By leveraging machine learning and text processing techniques, the model offers a scalable and automated solution for email classification, contributing to digital safety and user productivity.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Integration with live email services (e.g., Gmail, Outlook)</a:t>
            </a:r>
          </a:p>
          <a:p>
            <a:r>
              <a:rPr lang="en-US" sz="2400" dirty="0"/>
              <a:t>Deployment as a web or mobile app</a:t>
            </a:r>
          </a:p>
          <a:p>
            <a:r>
              <a:rPr lang="en-US" sz="2400" dirty="0"/>
              <a:t>Use of deep learning models (LSTM, BERT) for improved context understanding</a:t>
            </a:r>
          </a:p>
          <a:p>
            <a:r>
              <a:rPr lang="en-US" sz="2400" dirty="0"/>
              <a:t>Enhancing model robustness against adversarial spam messages</a:t>
            </a:r>
          </a:p>
          <a:p>
            <a:r>
              <a:rPr lang="en-US" sz="2400" dirty="0"/>
              <a:t>Real-time adaptive learning from new spam patterns</a:t>
            </a:r>
          </a:p>
          <a:p>
            <a:pPr marL="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544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Arial Unicode MS</vt:lpstr>
      <vt:lpstr>Franklin Gothic Book</vt:lpstr>
      <vt:lpstr>office theme</vt:lpstr>
      <vt:lpstr>CAPSTONE PROJECT  spam e-mail detection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karthiga</dc:creator>
  <cp:lastModifiedBy>ZENUS DASH</cp:lastModifiedBy>
  <cp:revision>12</cp:revision>
  <dcterms:created xsi:type="dcterms:W3CDTF">2013-07-15T20:26:40Z</dcterms:created>
  <dcterms:modified xsi:type="dcterms:W3CDTF">2025-07-02T15:15:44Z</dcterms:modified>
</cp:coreProperties>
</file>