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6" r:id="rId1"/>
  </p:sldMasterIdLst>
  <p:notesMasterIdLst>
    <p:notesMasterId r:id="rId50"/>
  </p:notesMasterIdLst>
  <p:handoutMasterIdLst>
    <p:handoutMasterId r:id="rId51"/>
  </p:handoutMasterIdLst>
  <p:sldIdLst>
    <p:sldId id="257" r:id="rId2"/>
    <p:sldId id="724" r:id="rId3"/>
    <p:sldId id="756" r:id="rId4"/>
    <p:sldId id="755" r:id="rId5"/>
    <p:sldId id="757" r:id="rId6"/>
    <p:sldId id="763" r:id="rId7"/>
    <p:sldId id="762" r:id="rId8"/>
    <p:sldId id="769" r:id="rId9"/>
    <p:sldId id="785" r:id="rId10"/>
    <p:sldId id="761" r:id="rId11"/>
    <p:sldId id="764" r:id="rId12"/>
    <p:sldId id="774" r:id="rId13"/>
    <p:sldId id="775" r:id="rId14"/>
    <p:sldId id="765" r:id="rId15"/>
    <p:sldId id="766" r:id="rId16"/>
    <p:sldId id="767" r:id="rId17"/>
    <p:sldId id="768" r:id="rId18"/>
    <p:sldId id="771" r:id="rId19"/>
    <p:sldId id="772" r:id="rId20"/>
    <p:sldId id="773" r:id="rId21"/>
    <p:sldId id="776" r:id="rId22"/>
    <p:sldId id="777" r:id="rId23"/>
    <p:sldId id="784" r:id="rId24"/>
    <p:sldId id="778" r:id="rId25"/>
    <p:sldId id="779" r:id="rId26"/>
    <p:sldId id="780" r:id="rId27"/>
    <p:sldId id="783" r:id="rId28"/>
    <p:sldId id="781" r:id="rId29"/>
    <p:sldId id="782" r:id="rId30"/>
    <p:sldId id="786" r:id="rId31"/>
    <p:sldId id="787" r:id="rId32"/>
    <p:sldId id="788" r:id="rId33"/>
    <p:sldId id="789" r:id="rId34"/>
    <p:sldId id="790" r:id="rId35"/>
    <p:sldId id="791" r:id="rId36"/>
    <p:sldId id="792" r:id="rId37"/>
    <p:sldId id="793" r:id="rId38"/>
    <p:sldId id="794" r:id="rId39"/>
    <p:sldId id="795" r:id="rId40"/>
    <p:sldId id="796" r:id="rId41"/>
    <p:sldId id="800" r:id="rId42"/>
    <p:sldId id="801" r:id="rId43"/>
    <p:sldId id="802" r:id="rId44"/>
    <p:sldId id="804" r:id="rId45"/>
    <p:sldId id="798" r:id="rId46"/>
    <p:sldId id="797" r:id="rId47"/>
    <p:sldId id="803" r:id="rId48"/>
    <p:sldId id="799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59" autoAdjust="0"/>
    <p:restoredTop sz="95405" autoAdjust="0"/>
  </p:normalViewPr>
  <p:slideViewPr>
    <p:cSldViewPr>
      <p:cViewPr varScale="1">
        <p:scale>
          <a:sx n="68" d="100"/>
          <a:sy n="68" d="100"/>
        </p:scale>
        <p:origin x="978" y="66"/>
      </p:cViewPr>
      <p:guideLst>
        <p:guide orient="horz" pos="864"/>
        <p:guide pos="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501"/>
    </p:cViewPr>
  </p:sorterViewPr>
  <p:notesViewPr>
    <p:cSldViewPr>
      <p:cViewPr varScale="1">
        <p:scale>
          <a:sx n="43" d="100"/>
          <a:sy n="43" d="100"/>
        </p:scale>
        <p:origin x="-1422" y="-84"/>
      </p:cViewPr>
      <p:guideLst>
        <p:guide orient="horz" pos="2160"/>
        <p:guide pos="288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1076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fld id="{B2C31A4C-76BE-4158-8345-6E666485E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32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0" y="0"/>
            <a:ext cx="8305800" cy="702245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66700" y="56967"/>
            <a:ext cx="8229600" cy="612637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0" y="631031"/>
            <a:ext cx="9144000" cy="622696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4318F4AB-3292-41CA-B200-AFC324A415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54050" y="587374"/>
            <a:ext cx="7772400" cy="2303955"/>
          </a:xfrm>
          <a:noFill/>
        </p:spPr>
        <p:txBody>
          <a:bodyPr/>
          <a:lstStyle/>
          <a:p>
            <a:r>
              <a:rPr lang="en-US" altLang="en-US" sz="4000" dirty="0"/>
              <a:t>Chapter 15 Implementing a Collection Class</a:t>
            </a:r>
            <a:br>
              <a:rPr lang="en-US" altLang="en-US" dirty="0"/>
            </a:br>
            <a:endParaRPr lang="en-US" altLang="en-US" sz="4000" dirty="0"/>
          </a:p>
        </p:txBody>
      </p:sp>
      <p:sp>
        <p:nvSpPr>
          <p:cNvPr id="307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211F68-AFCD-44D0-A90D-ADB870FC40D9}" type="slidenum">
              <a:rPr lang="en-US" altLang="en-US" sz="1400" smtClean="0"/>
              <a:pPr/>
              <a:t>1</a:t>
            </a:fld>
            <a:endParaRPr lang="en-US" altLang="en-US" sz="1400"/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181225" y="205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Implementing </a:t>
            </a:r>
            <a:r>
              <a:rPr lang="en-US" altLang="en-US" dirty="0">
                <a:latin typeface="Courier New" pitchFamily="49" charset="0"/>
              </a:rPr>
              <a:t>add method</a:t>
            </a:r>
            <a:endParaRPr lang="en-US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do we add to the </a:t>
            </a:r>
            <a:r>
              <a:rPr lang="en-US" altLang="en-US" u="sng" dirty="0"/>
              <a:t>end of a list</a:t>
            </a:r>
            <a:r>
              <a:rPr lang="en-US" altLang="en-US" dirty="0"/>
              <a:t>?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800" dirty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dirty="0"/>
          </a:p>
          <a:p>
            <a:pPr marL="393192" lvl="1" indent="0" eaLnBrk="1" hangingPunct="1">
              <a:buNone/>
            </a:pPr>
            <a:endParaRPr lang="en-US" altLang="en-US" dirty="0"/>
          </a:p>
          <a:p>
            <a:pPr lvl="1" eaLnBrk="1" hangingPunct="1"/>
            <a:r>
              <a:rPr lang="en-US" altLang="en-US" dirty="0" err="1">
                <a:latin typeface="Courier New" pitchFamily="49" charset="0"/>
              </a:rPr>
              <a:t>list.add</a:t>
            </a:r>
            <a:r>
              <a:rPr lang="en-US" altLang="en-US" dirty="0">
                <a:latin typeface="Courier New" pitchFamily="49" charset="0"/>
              </a:rPr>
              <a:t>(</a:t>
            </a:r>
            <a:r>
              <a:rPr lang="en-US" altLang="en-US" b="1" dirty="0">
                <a:latin typeface="Courier New" pitchFamily="49" charset="0"/>
              </a:rPr>
              <a:t>42</a:t>
            </a:r>
            <a:r>
              <a:rPr lang="en-US" altLang="en-US" dirty="0">
                <a:latin typeface="Courier New" pitchFamily="49" charset="0"/>
              </a:rPr>
              <a:t>);</a:t>
            </a:r>
            <a:r>
              <a:rPr lang="en-US" altLang="en-US" dirty="0">
                <a:solidFill>
                  <a:srgbClr val="00B050"/>
                </a:solidFill>
                <a:latin typeface="Courier New" pitchFamily="49" charset="0"/>
              </a:rPr>
              <a:t>//client code</a:t>
            </a:r>
          </a:p>
        </p:txBody>
      </p:sp>
      <p:graphicFrame>
        <p:nvGraphicFramePr>
          <p:cNvPr id="1454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208128"/>
              </p:ext>
            </p:extLst>
          </p:nvPr>
        </p:nvGraphicFramePr>
        <p:xfrm>
          <a:off x="846715" y="1393535"/>
          <a:ext cx="6553200" cy="1265530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546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594946"/>
              </p:ext>
            </p:extLst>
          </p:nvPr>
        </p:nvGraphicFramePr>
        <p:xfrm>
          <a:off x="923525" y="4120290"/>
          <a:ext cx="6553200" cy="1302572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00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9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9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>
            <a:cxnSpLocks/>
          </p:cNvCxnSpPr>
          <p:nvPr/>
        </p:nvCxnSpPr>
        <p:spPr>
          <a:xfrm>
            <a:off x="5493720" y="2468875"/>
            <a:ext cx="0" cy="157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16ACF9-4A42-474E-8AC7-A2A029565DF9}"/>
              </a:ext>
            </a:extLst>
          </p:cNvPr>
          <p:cNvCxnSpPr>
            <a:cxnSpLocks/>
          </p:cNvCxnSpPr>
          <p:nvPr/>
        </p:nvCxnSpPr>
        <p:spPr>
          <a:xfrm>
            <a:off x="2229295" y="2468875"/>
            <a:ext cx="3264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03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Implementing </a:t>
            </a:r>
            <a:r>
              <a:rPr lang="en-US" altLang="en-US">
                <a:latin typeface="Courier New" pitchFamily="49" charset="0"/>
              </a:rPr>
              <a:t>add</a:t>
            </a:r>
            <a:r>
              <a:rPr lang="en-US" altLang="en-US"/>
              <a:t>, cont.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 dirty="0"/>
              <a:t>To add to end of list, store element at </a:t>
            </a:r>
            <a:r>
              <a:rPr lang="en-US" altLang="en-US" sz="3000" dirty="0">
                <a:solidFill>
                  <a:srgbClr val="FF0000"/>
                </a:solidFill>
              </a:rPr>
              <a:t>size</a:t>
            </a:r>
            <a:r>
              <a:rPr lang="en-US" altLang="en-US" sz="3000" dirty="0"/>
              <a:t> index and increase </a:t>
            </a:r>
            <a:r>
              <a:rPr lang="en-US" altLang="en-US" sz="3000" dirty="0">
                <a:solidFill>
                  <a:srgbClr val="FF0000"/>
                </a:solidFill>
              </a:rPr>
              <a:t>size</a:t>
            </a:r>
            <a:r>
              <a:rPr lang="en-US" altLang="en-US" sz="3000" dirty="0"/>
              <a:t>: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800" dirty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200" dirty="0">
                <a:latin typeface="Courier New" pitchFamily="49" charset="0"/>
              </a:rPr>
              <a:t>	</a:t>
            </a:r>
            <a:r>
              <a:rPr lang="en-US" altLang="en-US" sz="2200" b="1" dirty="0">
                <a:latin typeface="Courier New" pitchFamily="49" charset="0"/>
              </a:rPr>
              <a:t>public void add(</a:t>
            </a:r>
            <a:r>
              <a:rPr lang="en-US" altLang="en-US" sz="2200" b="1" dirty="0" err="1">
                <a:latin typeface="Courier New" pitchFamily="49" charset="0"/>
              </a:rPr>
              <a:t>int</a:t>
            </a:r>
            <a:r>
              <a:rPr lang="en-US" altLang="en-US" sz="2200" b="1" dirty="0">
                <a:latin typeface="Courier New" pitchFamily="49" charset="0"/>
              </a:rPr>
              <a:t> value)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200" b="1" dirty="0">
                <a:latin typeface="Courier New" pitchFamily="49" charset="0"/>
              </a:rPr>
              <a:t>	    </a:t>
            </a:r>
            <a:r>
              <a:rPr lang="en-US" altLang="en-US" sz="2200" b="1" dirty="0" err="1">
                <a:latin typeface="Courier New" pitchFamily="49" charset="0"/>
              </a:rPr>
              <a:t>elementData</a:t>
            </a:r>
            <a:r>
              <a:rPr lang="en-US" altLang="en-US" sz="2200" b="1" dirty="0">
                <a:latin typeface="Courier New" pitchFamily="49" charset="0"/>
              </a:rPr>
              <a:t>[</a:t>
            </a:r>
            <a:r>
              <a:rPr lang="en-US" altLang="en-US" sz="2200" b="1" dirty="0">
                <a:solidFill>
                  <a:srgbClr val="FF0000"/>
                </a:solidFill>
                <a:latin typeface="Courier New" pitchFamily="49" charset="0"/>
              </a:rPr>
              <a:t>size</a:t>
            </a:r>
            <a:r>
              <a:rPr lang="en-US" altLang="en-US" sz="2200" b="1" dirty="0">
                <a:latin typeface="Courier New" pitchFamily="49" charset="0"/>
              </a:rPr>
              <a:t>] = value;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200" b="1" dirty="0">
                <a:latin typeface="Courier New" pitchFamily="49" charset="0"/>
              </a:rPr>
              <a:t>	    size++;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200" b="1" dirty="0">
                <a:latin typeface="Courier New" pitchFamily="49" charset="0"/>
              </a:rPr>
              <a:t>	}</a:t>
            </a:r>
            <a:endParaRPr lang="en-US" altLang="en-US" sz="2200" b="1" dirty="0"/>
          </a:p>
          <a:p>
            <a:pPr lvl="1" eaLnBrk="1" hangingPunct="1"/>
            <a:endParaRPr lang="en-US" altLang="en-US" dirty="0"/>
          </a:p>
          <a:p>
            <a:pPr marL="393192" lvl="1" indent="0" eaLnBrk="1" hangingPunct="1">
              <a:buNone/>
            </a:pPr>
            <a:endParaRPr lang="en-US" altLang="en-US" dirty="0"/>
          </a:p>
          <a:p>
            <a:pPr lvl="1"/>
            <a:r>
              <a:rPr lang="en-US" altLang="en-US" dirty="0" err="1">
                <a:latin typeface="Courier New" pitchFamily="49" charset="0"/>
              </a:rPr>
              <a:t>list.add</a:t>
            </a:r>
            <a:r>
              <a:rPr lang="en-US" altLang="en-US" dirty="0">
                <a:latin typeface="Courier New" pitchFamily="49" charset="0"/>
              </a:rPr>
              <a:t>(</a:t>
            </a:r>
            <a:r>
              <a:rPr lang="en-US" altLang="en-US" b="1" dirty="0">
                <a:latin typeface="Courier New" pitchFamily="49" charset="0"/>
              </a:rPr>
              <a:t>42</a:t>
            </a:r>
            <a:r>
              <a:rPr lang="en-US" altLang="en-US" dirty="0">
                <a:latin typeface="Courier New" pitchFamily="49" charset="0"/>
              </a:rPr>
              <a:t>); </a:t>
            </a:r>
            <a:r>
              <a:rPr lang="en-US" altLang="en-US" dirty="0">
                <a:solidFill>
                  <a:srgbClr val="00B050"/>
                </a:solidFill>
                <a:latin typeface="Courier New" pitchFamily="49" charset="0"/>
              </a:rPr>
              <a:t>//client code</a:t>
            </a:r>
            <a:endParaRPr lang="en-US" altLang="en-US" dirty="0">
              <a:latin typeface="Courier New" pitchFamily="49" charset="0"/>
            </a:endParaRPr>
          </a:p>
        </p:txBody>
      </p:sp>
      <p:graphicFrame>
        <p:nvGraphicFramePr>
          <p:cNvPr id="149508" name="Group 4"/>
          <p:cNvGraphicFramePr>
            <a:graphicFrameLocks noGrp="1"/>
          </p:cNvGraphicFramePr>
          <p:nvPr/>
        </p:nvGraphicFramePr>
        <p:xfrm>
          <a:off x="1219200" y="2895600"/>
          <a:ext cx="6553200" cy="1188720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9558" name="Group 54"/>
          <p:cNvGraphicFramePr>
            <a:graphicFrameLocks noGrp="1"/>
          </p:cNvGraphicFramePr>
          <p:nvPr/>
        </p:nvGraphicFramePr>
        <p:xfrm>
          <a:off x="1219200" y="5105400"/>
          <a:ext cx="6553200" cy="1188720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>
            <a:cxnSpLocks/>
          </p:cNvCxnSpPr>
          <p:nvPr/>
        </p:nvCxnSpPr>
        <p:spPr>
          <a:xfrm>
            <a:off x="5800960" y="3889860"/>
            <a:ext cx="0" cy="111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0D57E6-26F5-4719-8768-CBA87B74E9C3}"/>
              </a:ext>
            </a:extLst>
          </p:cNvPr>
          <p:cNvCxnSpPr/>
          <p:nvPr/>
        </p:nvCxnSpPr>
        <p:spPr>
          <a:xfrm>
            <a:off x="2536535" y="3889860"/>
            <a:ext cx="3264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477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 err="1">
                <a:latin typeface="Courier New" pitchFamily="49" charset="0"/>
              </a:rPr>
              <a:t>toString</a:t>
            </a:r>
            <a:r>
              <a:rPr lang="en-US" altLang="en-US" dirty="0"/>
              <a:t> method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dirty="0"/>
              <a:t>Tells Java how to convert an object into a </a:t>
            </a: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</a:rPr>
              <a:t>String</a:t>
            </a:r>
            <a:endParaRPr lang="en-US" altLang="en-US" sz="9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ArrayIntList</a:t>
            </a:r>
            <a:r>
              <a:rPr lang="en-US" altLang="en-US" b="1" dirty="0">
                <a:latin typeface="Courier New" pitchFamily="49" charset="0"/>
              </a:rPr>
              <a:t> list = new </a:t>
            </a:r>
            <a:r>
              <a:rPr lang="en-US" altLang="en-US" b="1" dirty="0" err="1">
                <a:latin typeface="Courier New" pitchFamily="49" charset="0"/>
              </a:rPr>
              <a:t>ArrayIntList</a:t>
            </a:r>
            <a:r>
              <a:rPr lang="en-US" altLang="en-US" b="1" dirty="0">
                <a:latin typeface="Courier New" pitchFamily="49" charset="0"/>
              </a:rPr>
              <a:t>();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System.out.println</a:t>
            </a:r>
            <a:r>
              <a:rPr lang="en-US" altLang="en-US" b="1" dirty="0">
                <a:latin typeface="Courier New" pitchFamily="49" charset="0"/>
              </a:rPr>
              <a:t>("list is " + list);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US" altLang="en-US" dirty="0">
                <a:solidFill>
                  <a:srgbClr val="00B050"/>
                </a:solidFill>
                <a:latin typeface="Courier New" pitchFamily="49" charset="0"/>
              </a:rPr>
              <a:t>// ("list is " + </a:t>
            </a:r>
            <a:r>
              <a:rPr lang="en-US" altLang="en-US" dirty="0" err="1">
                <a:solidFill>
                  <a:srgbClr val="00B050"/>
                </a:solidFill>
                <a:latin typeface="Courier New" pitchFamily="49" charset="0"/>
              </a:rPr>
              <a:t>list.toString</a:t>
            </a:r>
            <a:r>
              <a:rPr lang="en-US" altLang="en-US" dirty="0">
                <a:solidFill>
                  <a:srgbClr val="00B050"/>
                </a:solidFill>
                <a:latin typeface="Courier New" pitchFamily="49" charset="0"/>
              </a:rPr>
              <a:t>());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dirty="0">
              <a:solidFill>
                <a:srgbClr val="008000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dirty="0"/>
              <a:t>Syntax: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US" altLang="en-US" b="1" dirty="0">
                <a:latin typeface="Courier New" pitchFamily="49" charset="0"/>
              </a:rPr>
              <a:t>public String </a:t>
            </a:r>
            <a:r>
              <a:rPr lang="en-US" altLang="en-US" b="1" dirty="0" err="1">
                <a:latin typeface="Courier New" pitchFamily="49" charset="0"/>
              </a:rPr>
              <a:t>toString</a:t>
            </a:r>
            <a:r>
              <a:rPr lang="en-US" altLang="en-US" b="1" dirty="0">
                <a:latin typeface="Courier New" pitchFamily="49" charset="0"/>
              </a:rPr>
              <a:t>()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	    </a:t>
            </a:r>
            <a:r>
              <a:rPr lang="en-US" altLang="en-US" dirty="0">
                <a:solidFill>
                  <a:srgbClr val="00B050"/>
                </a:solidFill>
                <a:latin typeface="Courier New" pitchFamily="49" charset="0"/>
              </a:rPr>
              <a:t>//</a:t>
            </a:r>
            <a:r>
              <a:rPr lang="en-US" altLang="en-US" dirty="0">
                <a:solidFill>
                  <a:srgbClr val="00B050"/>
                </a:solidFill>
              </a:rPr>
              <a:t>code that returns a suitable String</a:t>
            </a:r>
            <a:r>
              <a:rPr lang="en-US" altLang="en-US" dirty="0">
                <a:solidFill>
                  <a:srgbClr val="00B050"/>
                </a:solidFill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US" altLang="en-US" b="1" dirty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dirty="0">
              <a:latin typeface="Courier New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dirty="0"/>
              <a:t>Every class has a </a:t>
            </a:r>
            <a:r>
              <a:rPr lang="en-US" altLang="en-US" dirty="0" err="1">
                <a:latin typeface="Courier New" pitchFamily="49" charset="0"/>
              </a:rPr>
              <a:t>toString</a:t>
            </a:r>
            <a:r>
              <a:rPr lang="en-US" altLang="en-US" dirty="0"/>
              <a:t>, even if it isn't in your code.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The default is the class's name and a hex (base-16) number:</a:t>
            </a:r>
            <a:endParaRPr lang="en-US" altLang="en-US" sz="900" dirty="0">
              <a:latin typeface="Courier New" pitchFamily="49" charset="0"/>
            </a:endParaRP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	ArrayIntList@9e8c34</a:t>
            </a:r>
          </a:p>
        </p:txBody>
      </p:sp>
    </p:spTree>
    <p:extLst>
      <p:ext uri="{BB962C8B-B14F-4D97-AF65-F5344CB8AC3E}">
        <p14:creationId xmlns:p14="http://schemas.microsoft.com/office/powerpoint/2010/main" val="22991486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7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7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itchFamily="49" charset="0"/>
              </a:rPr>
              <a:t>toString</a:t>
            </a:r>
            <a:r>
              <a:rPr lang="en-US" altLang="en-US"/>
              <a:t> solution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 dirty="0">
                <a:solidFill>
                  <a:srgbClr val="008000"/>
                </a:solidFill>
                <a:latin typeface="Courier New" pitchFamily="49" charset="0"/>
              </a:rPr>
              <a:t>// Returns a String representation of the list.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Courier New" pitchFamily="49" charset="0"/>
              </a:rPr>
              <a:t>public </a:t>
            </a:r>
            <a:r>
              <a:rPr lang="en-US" altLang="en-US" sz="2200" dirty="0">
                <a:solidFill>
                  <a:srgbClr val="FF0000"/>
                </a:solidFill>
                <a:latin typeface="Courier New" pitchFamily="49" charset="0"/>
              </a:rPr>
              <a:t>String </a:t>
            </a:r>
            <a:r>
              <a:rPr lang="en-US" altLang="en-US" sz="2200" dirty="0" err="1">
                <a:solidFill>
                  <a:srgbClr val="FF0000"/>
                </a:solidFill>
                <a:latin typeface="Courier New" pitchFamily="49" charset="0"/>
              </a:rPr>
              <a:t>toString</a:t>
            </a:r>
            <a:r>
              <a:rPr lang="en-US" altLang="en-US" sz="2200" dirty="0">
                <a:solidFill>
                  <a:srgbClr val="FF0000"/>
                </a:solidFill>
                <a:latin typeface="Courier New" pitchFamily="49" charset="0"/>
              </a:rPr>
              <a:t>() </a:t>
            </a:r>
            <a:r>
              <a:rPr lang="en-US" altLang="en-US" sz="2200" dirty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Courier New" pitchFamily="49" charset="0"/>
              </a:rPr>
              <a:t>    if (size == 0)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Courier New" pitchFamily="49" charset="0"/>
              </a:rPr>
              <a:t>        return "[]";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Courier New" pitchFamily="49" charset="0"/>
              </a:rPr>
              <a:t>    } else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Courier New" pitchFamily="49" charset="0"/>
              </a:rPr>
              <a:t>        String result = "[" + </a:t>
            </a:r>
            <a:r>
              <a:rPr lang="en-US" altLang="en-US" sz="2200" dirty="0" err="1">
                <a:latin typeface="Courier New" pitchFamily="49" charset="0"/>
              </a:rPr>
              <a:t>elementData</a:t>
            </a:r>
            <a:r>
              <a:rPr lang="en-US" altLang="en-US" sz="2200" dirty="0">
                <a:latin typeface="Courier New" pitchFamily="49" charset="0"/>
              </a:rPr>
              <a:t>[0];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Courier New" pitchFamily="49" charset="0"/>
              </a:rPr>
              <a:t>        for (</a:t>
            </a:r>
            <a:r>
              <a:rPr lang="en-US" altLang="en-US" sz="2200" dirty="0" err="1">
                <a:latin typeface="Courier New" pitchFamily="49" charset="0"/>
              </a:rPr>
              <a:t>int</a:t>
            </a:r>
            <a:r>
              <a:rPr lang="en-US" altLang="en-US" sz="2200" dirty="0">
                <a:latin typeface="Courier New" pitchFamily="49" charset="0"/>
              </a:rPr>
              <a:t> </a:t>
            </a:r>
            <a:r>
              <a:rPr lang="en-US" altLang="en-US" sz="2200" dirty="0" err="1">
                <a:latin typeface="Courier New" pitchFamily="49" charset="0"/>
              </a:rPr>
              <a:t>i</a:t>
            </a:r>
            <a:r>
              <a:rPr lang="en-US" altLang="en-US" sz="2200" dirty="0">
                <a:latin typeface="Courier New" pitchFamily="49" charset="0"/>
              </a:rPr>
              <a:t> = 1; </a:t>
            </a:r>
            <a:r>
              <a:rPr lang="en-US" altLang="en-US" sz="22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2200" dirty="0">
                <a:solidFill>
                  <a:srgbClr val="FF0000"/>
                </a:solidFill>
                <a:latin typeface="Courier New" pitchFamily="49" charset="0"/>
              </a:rPr>
              <a:t> &lt; size</a:t>
            </a:r>
            <a:r>
              <a:rPr lang="en-US" altLang="en-US" sz="2200" dirty="0">
                <a:latin typeface="Courier New" pitchFamily="49" charset="0"/>
              </a:rPr>
              <a:t>; </a:t>
            </a:r>
            <a:r>
              <a:rPr lang="en-US" altLang="en-US" sz="2200" dirty="0" err="1">
                <a:latin typeface="Courier New" pitchFamily="49" charset="0"/>
              </a:rPr>
              <a:t>i</a:t>
            </a:r>
            <a:r>
              <a:rPr lang="en-US" altLang="en-US" sz="2200" dirty="0">
                <a:latin typeface="Courier New" pitchFamily="49" charset="0"/>
              </a:rPr>
              <a:t>++)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Courier New" pitchFamily="49" charset="0"/>
              </a:rPr>
              <a:t>            result += ", " + </a:t>
            </a:r>
            <a:r>
              <a:rPr lang="en-US" altLang="en-US" sz="2200" dirty="0" err="1">
                <a:latin typeface="Courier New" pitchFamily="49" charset="0"/>
              </a:rPr>
              <a:t>elementData</a:t>
            </a:r>
            <a:r>
              <a:rPr lang="en-US" altLang="en-US" sz="2200" dirty="0">
                <a:latin typeface="Courier New" pitchFamily="49" charset="0"/>
              </a:rPr>
              <a:t>[</a:t>
            </a:r>
            <a:r>
              <a:rPr lang="en-US" altLang="en-US" sz="2200" dirty="0" err="1">
                <a:latin typeface="Courier New" pitchFamily="49" charset="0"/>
              </a:rPr>
              <a:t>i</a:t>
            </a:r>
            <a:r>
              <a:rPr lang="en-US" altLang="en-US" sz="2200" dirty="0">
                <a:latin typeface="Courier New" pitchFamily="49" charset="0"/>
              </a:rPr>
              <a:t>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Courier New" pitchFamily="49" charset="0"/>
              </a:rPr>
              <a:t>        result += "]";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Courier New" pitchFamily="49" charset="0"/>
              </a:rPr>
              <a:t>        return result;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Courier New" pitchFamily="49" charset="0"/>
              </a:rPr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885120" y="4965200"/>
            <a:ext cx="4628705" cy="1585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/>
              <a:t>ArrayIntList</a:t>
            </a:r>
            <a:r>
              <a:rPr lang="en-US" sz="2000" dirty="0"/>
              <a:t> list1 = new </a:t>
            </a:r>
            <a:r>
              <a:rPr lang="en-US" sz="2000" dirty="0" err="1"/>
              <a:t>ArrayIntList</a:t>
            </a:r>
            <a:r>
              <a:rPr lang="en-US" sz="2000" dirty="0"/>
              <a:t>();</a:t>
            </a:r>
          </a:p>
          <a:p>
            <a:r>
              <a:rPr lang="en-US" sz="2000" dirty="0"/>
              <a:t>list1.add(1);</a:t>
            </a:r>
          </a:p>
          <a:p>
            <a:r>
              <a:rPr lang="en-US" sz="2000" dirty="0"/>
              <a:t>list1.add(82);</a:t>
            </a:r>
          </a:p>
          <a:p>
            <a:r>
              <a:rPr lang="en-US" sz="2000" dirty="0"/>
              <a:t>list1.add(97);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("List1 = " + list1);</a:t>
            </a:r>
          </a:p>
        </p:txBody>
      </p:sp>
      <p:sp>
        <p:nvSpPr>
          <p:cNvPr id="5" name="矩形 4"/>
          <p:cNvSpPr/>
          <p:nvPr/>
        </p:nvSpPr>
        <p:spPr>
          <a:xfrm>
            <a:off x="6185010" y="4504340"/>
            <a:ext cx="2342705" cy="921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1 82 97 0 0 0 0 0 0 0</a:t>
            </a:r>
          </a:p>
          <a:p>
            <a:r>
              <a:rPr lang="en-US" sz="2000" dirty="0"/>
              <a:t>[1, 82, 97]</a:t>
            </a:r>
          </a:p>
        </p:txBody>
      </p:sp>
    </p:spTree>
    <p:extLst>
      <p:ext uri="{BB962C8B-B14F-4D97-AF65-F5344CB8AC3E}">
        <p14:creationId xmlns:p14="http://schemas.microsoft.com/office/powerpoint/2010/main" val="2617931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6967"/>
            <a:ext cx="8229600" cy="453253"/>
          </a:xfrm>
        </p:spPr>
        <p:txBody>
          <a:bodyPr/>
          <a:lstStyle/>
          <a:p>
            <a:pPr eaLnBrk="1" hangingPunct="1"/>
            <a:r>
              <a:rPr lang="en-US" altLang="en-US" dirty="0"/>
              <a:t>Exercise: </a:t>
            </a:r>
            <a:r>
              <a:rPr lang="en-US" altLang="en-US" dirty="0" err="1"/>
              <a:t>ArrayIntList</a:t>
            </a:r>
            <a:r>
              <a:rPr lang="en-US" altLang="en-US" dirty="0"/>
              <a:t> class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10221"/>
            <a:ext cx="9144000" cy="634778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70000"/>
              </a:lnSpc>
              <a:buNone/>
            </a:pPr>
            <a:r>
              <a:rPr lang="en-US" altLang="en-US" dirty="0"/>
              <a:t>public class </a:t>
            </a:r>
            <a:r>
              <a:rPr lang="en-US" altLang="en-US" dirty="0" err="1"/>
              <a:t>ArrayIntList</a:t>
            </a:r>
            <a:r>
              <a:rPr lang="en-US" altLang="en-US" dirty="0"/>
              <a:t> {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/>
              <a:t>    private </a:t>
            </a:r>
            <a:r>
              <a:rPr lang="en-US" altLang="en-US" dirty="0" err="1"/>
              <a:t>int</a:t>
            </a:r>
            <a:r>
              <a:rPr lang="en-US" altLang="en-US" dirty="0"/>
              <a:t>[] </a:t>
            </a:r>
            <a:r>
              <a:rPr lang="en-US" altLang="en-US" dirty="0" err="1"/>
              <a:t>elementData</a:t>
            </a:r>
            <a:r>
              <a:rPr lang="en-US" altLang="en-US" dirty="0"/>
              <a:t>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/>
              <a:t>    private </a:t>
            </a:r>
            <a:r>
              <a:rPr lang="en-US" altLang="en-US" dirty="0" err="1"/>
              <a:t>int</a:t>
            </a:r>
            <a:r>
              <a:rPr lang="en-US" altLang="en-US" dirty="0"/>
              <a:t> size;</a:t>
            </a:r>
          </a:p>
          <a:p>
            <a:pPr>
              <a:lnSpc>
                <a:spcPct val="70000"/>
              </a:lnSpc>
              <a:buNone/>
            </a:pPr>
            <a:endParaRPr lang="en-US" altLang="en-US" dirty="0"/>
          </a:p>
          <a:p>
            <a:pPr>
              <a:lnSpc>
                <a:spcPct val="70000"/>
              </a:lnSpc>
              <a:buNone/>
            </a:pPr>
            <a:r>
              <a:rPr lang="en-US" altLang="en-US" dirty="0"/>
              <a:t>    </a:t>
            </a:r>
            <a:r>
              <a:rPr lang="en-US" altLang="en-US" dirty="0">
                <a:solidFill>
                  <a:srgbClr val="00B050"/>
                </a:solidFill>
              </a:rPr>
              <a:t>//</a:t>
            </a:r>
            <a:r>
              <a:rPr lang="en-US" altLang="en-US" dirty="0" err="1">
                <a:solidFill>
                  <a:srgbClr val="00B050"/>
                </a:solidFill>
              </a:rPr>
              <a:t>construtor</a:t>
            </a:r>
            <a:endParaRPr lang="en-US" altLang="en-US" dirty="0">
              <a:solidFill>
                <a:srgbClr val="00B050"/>
              </a:solidFill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en-US" dirty="0"/>
              <a:t>	public </a:t>
            </a:r>
            <a:r>
              <a:rPr lang="en-US" altLang="en-US" dirty="0" err="1"/>
              <a:t>ArrayIntList</a:t>
            </a:r>
            <a:r>
              <a:rPr lang="en-US" altLang="en-US" dirty="0"/>
              <a:t>() {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elementData</a:t>
            </a:r>
            <a:r>
              <a:rPr lang="en-US" altLang="en-US" dirty="0"/>
              <a:t> = new </a:t>
            </a:r>
            <a:r>
              <a:rPr lang="en-US" altLang="en-US" dirty="0" err="1"/>
              <a:t>int</a:t>
            </a:r>
            <a:r>
              <a:rPr lang="en-US" altLang="en-US" dirty="0"/>
              <a:t>[10];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/>
              <a:t>        size = 0;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/>
              <a:t>    }</a:t>
            </a:r>
          </a:p>
          <a:p>
            <a:pPr>
              <a:lnSpc>
                <a:spcPct val="70000"/>
              </a:lnSpc>
              <a:buNone/>
            </a:pPr>
            <a:endParaRPr lang="en-US" altLang="en-US" dirty="0"/>
          </a:p>
          <a:p>
            <a:pPr>
              <a:lnSpc>
                <a:spcPct val="70000"/>
              </a:lnSpc>
              <a:buNone/>
            </a:pPr>
            <a:r>
              <a:rPr lang="en-US" altLang="en-US" dirty="0"/>
              <a:t>    public void </a:t>
            </a:r>
            <a:r>
              <a:rPr lang="en-US" altLang="en-US" dirty="0">
                <a:solidFill>
                  <a:srgbClr val="FF0000"/>
                </a:solidFill>
              </a:rPr>
              <a:t>add</a:t>
            </a:r>
            <a:r>
              <a:rPr lang="en-US" altLang="en-US" dirty="0"/>
              <a:t>(</a:t>
            </a:r>
            <a:r>
              <a:rPr lang="en-US" altLang="en-US" dirty="0" err="1"/>
              <a:t>int</a:t>
            </a:r>
            <a:r>
              <a:rPr lang="en-US" altLang="en-US" dirty="0"/>
              <a:t> value) {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elementData</a:t>
            </a:r>
            <a:r>
              <a:rPr lang="en-US" altLang="en-US" dirty="0"/>
              <a:t>[size] = value;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/>
              <a:t>        size++;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/>
              <a:t>    }</a:t>
            </a:r>
          </a:p>
          <a:p>
            <a:pPr>
              <a:lnSpc>
                <a:spcPct val="70000"/>
              </a:lnSpc>
              <a:buNone/>
            </a:pPr>
            <a:endParaRPr lang="en-US" altLang="en-US" dirty="0"/>
          </a:p>
          <a:p>
            <a:pPr>
              <a:lnSpc>
                <a:spcPct val="70000"/>
              </a:lnSpc>
              <a:buNone/>
            </a:pPr>
            <a:r>
              <a:rPr lang="en-US" altLang="en-US" dirty="0"/>
              <a:t>    public String </a:t>
            </a:r>
            <a:r>
              <a:rPr lang="en-US" altLang="en-US" dirty="0" err="1">
                <a:solidFill>
                  <a:srgbClr val="FF0000"/>
                </a:solidFill>
              </a:rPr>
              <a:t>toString</a:t>
            </a:r>
            <a:r>
              <a:rPr lang="en-US" altLang="en-US" dirty="0">
                <a:solidFill>
                  <a:srgbClr val="FF0000"/>
                </a:solidFill>
              </a:rPr>
              <a:t>() </a:t>
            </a:r>
            <a:r>
              <a:rPr lang="en-US" altLang="en-US" dirty="0"/>
              <a:t>{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/>
              <a:t>        if (size == 0) {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/>
              <a:t>            return "[]";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/>
              <a:t>        } else {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/>
              <a:t>            String result = "[" + </a:t>
            </a:r>
            <a:r>
              <a:rPr lang="en-US" altLang="en-US" dirty="0" err="1"/>
              <a:t>elementData</a:t>
            </a:r>
            <a:r>
              <a:rPr lang="en-US" altLang="en-US" dirty="0"/>
              <a:t>[0];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/>
              <a:t>            for (</a:t>
            </a:r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= 1; </a:t>
            </a:r>
            <a:r>
              <a:rPr lang="en-US" altLang="en-US" dirty="0" err="1"/>
              <a:t>i</a:t>
            </a:r>
            <a:r>
              <a:rPr lang="en-US" altLang="en-US" dirty="0"/>
              <a:t> &lt; size; </a:t>
            </a:r>
            <a:r>
              <a:rPr lang="en-US" altLang="en-US" dirty="0" err="1"/>
              <a:t>i</a:t>
            </a:r>
            <a:r>
              <a:rPr lang="en-US" altLang="en-US" dirty="0"/>
              <a:t>++)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/>
              <a:t>                result += ", " + </a:t>
            </a:r>
            <a:r>
              <a:rPr lang="en-US" altLang="en-US" dirty="0" err="1"/>
              <a:t>elementData</a:t>
            </a:r>
            <a:r>
              <a:rPr lang="en-US" altLang="en-US" dirty="0"/>
              <a:t>[</a:t>
            </a:r>
            <a:r>
              <a:rPr lang="en-US" altLang="en-US" dirty="0" err="1"/>
              <a:t>i</a:t>
            </a:r>
            <a:r>
              <a:rPr lang="en-US" altLang="en-US" dirty="0"/>
              <a:t>];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/>
              <a:t>            result += "]";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/>
              <a:t>            return result;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/>
              <a:t>        }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/>
              <a:t>    }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/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5093333" y="1623965"/>
            <a:ext cx="1843440" cy="614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b="1" dirty="0">
                <a:latin typeface="Courier New" pitchFamily="49" charset="0"/>
              </a:rPr>
              <a:t>capacity</a:t>
            </a:r>
            <a:endParaRPr lang="en-US" b="1" dirty="0"/>
          </a:p>
        </p:txBody>
      </p:sp>
      <p:sp>
        <p:nvSpPr>
          <p:cNvPr id="3" name="矩形 2"/>
          <p:cNvSpPr/>
          <p:nvPr/>
        </p:nvSpPr>
        <p:spPr>
          <a:xfrm>
            <a:off x="4725620" y="740650"/>
            <a:ext cx="1881845" cy="614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fields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3727090" y="1047890"/>
            <a:ext cx="9985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3727090" y="1931736"/>
            <a:ext cx="1366243" cy="153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298755" y="1239915"/>
            <a:ext cx="1651415" cy="1344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rgbClr val="FF0000"/>
                </a:solidFill>
              </a:rPr>
              <a:t>size</a:t>
            </a:r>
            <a:r>
              <a:rPr lang="en-US" altLang="en-US" dirty="0">
                <a:solidFill>
                  <a:schemeClr val="tx1"/>
                </a:solidFill>
              </a:rPr>
              <a:t>: t</a:t>
            </a:r>
            <a:r>
              <a:rPr lang="en-US" altLang="en-US" dirty="0"/>
              <a:t>he number of occupied cells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2862075" y="5272440"/>
            <a:ext cx="4628705" cy="1585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/>
              <a:t>ArrayIntList</a:t>
            </a:r>
            <a:r>
              <a:rPr lang="en-US" sz="2000" dirty="0"/>
              <a:t> list1 = new </a:t>
            </a:r>
            <a:r>
              <a:rPr lang="en-US" sz="2000" dirty="0" err="1"/>
              <a:t>ArrayIntList</a:t>
            </a:r>
            <a:r>
              <a:rPr lang="en-US" sz="2000" dirty="0"/>
              <a:t>();</a:t>
            </a:r>
          </a:p>
          <a:p>
            <a:r>
              <a:rPr lang="en-US" sz="2000" dirty="0"/>
              <a:t>list1.add(1);</a:t>
            </a:r>
          </a:p>
          <a:p>
            <a:r>
              <a:rPr lang="en-US" sz="2000" dirty="0"/>
              <a:t>list1.add(82);</a:t>
            </a:r>
          </a:p>
          <a:p>
            <a:r>
              <a:rPr lang="en-US" sz="2000" dirty="0"/>
              <a:t>list1.add(97);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("List1 = " + list1);</a:t>
            </a:r>
          </a:p>
        </p:txBody>
      </p:sp>
      <p:sp>
        <p:nvSpPr>
          <p:cNvPr id="12" name="矩形 11"/>
          <p:cNvSpPr/>
          <p:nvPr/>
        </p:nvSpPr>
        <p:spPr>
          <a:xfrm>
            <a:off x="6607465" y="3774645"/>
            <a:ext cx="2342705" cy="921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1 82 97 0 0 0 0 0 0 0</a:t>
            </a:r>
          </a:p>
          <a:p>
            <a:r>
              <a:rPr lang="en-US" sz="2000" dirty="0"/>
              <a:t>[1, 82, 97]</a:t>
            </a:r>
          </a:p>
        </p:txBody>
      </p:sp>
      <p:sp>
        <p:nvSpPr>
          <p:cNvPr id="4" name="Rectangle 3"/>
          <p:cNvSpPr/>
          <p:nvPr/>
        </p:nvSpPr>
        <p:spPr>
          <a:xfrm>
            <a:off x="4303165" y="2814520"/>
            <a:ext cx="1958655" cy="69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Add to the end of the list</a:t>
            </a:r>
          </a:p>
        </p:txBody>
      </p:sp>
    </p:spTree>
    <p:extLst>
      <p:ext uri="{BB962C8B-B14F-4D97-AF65-F5344CB8AC3E}">
        <p14:creationId xmlns:p14="http://schemas.microsoft.com/office/powerpoint/2010/main" val="952451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Implementing </a:t>
            </a: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</a:rPr>
              <a:t>add</a:t>
            </a:r>
            <a:r>
              <a:rPr lang="en-US" altLang="en-US" dirty="0"/>
              <a:t> Method cont.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dirty="0"/>
              <a:t>Adding to the </a:t>
            </a:r>
            <a:r>
              <a:rPr lang="en-US" altLang="en-US" dirty="0">
                <a:solidFill>
                  <a:srgbClr val="0070C0"/>
                </a:solidFill>
              </a:rPr>
              <a:t>middle</a:t>
            </a:r>
            <a:r>
              <a:rPr lang="en-US" altLang="en-US" dirty="0"/>
              <a:t> or </a:t>
            </a:r>
            <a:r>
              <a:rPr lang="en-US" altLang="en-US" dirty="0">
                <a:solidFill>
                  <a:srgbClr val="0070C0"/>
                </a:solidFill>
              </a:rPr>
              <a:t>front</a:t>
            </a:r>
            <a:r>
              <a:rPr lang="en-US" altLang="en-US" dirty="0"/>
              <a:t> is hard      </a:t>
            </a:r>
            <a:endParaRPr lang="en-US" altLang="en-US" i="1" dirty="0"/>
          </a:p>
          <a:p>
            <a:pPr lvl="1" eaLnBrk="1" hangingPunct="1"/>
            <a:r>
              <a:rPr lang="en-US" altLang="en-US" dirty="0"/>
              <a:t>must </a:t>
            </a:r>
            <a:r>
              <a:rPr lang="en-US" altLang="en-US" i="1" dirty="0">
                <a:solidFill>
                  <a:srgbClr val="FF0000"/>
                </a:solidFill>
              </a:rPr>
              <a:t>shift</a:t>
            </a:r>
            <a:r>
              <a:rPr lang="en-US" altLang="en-US" dirty="0"/>
              <a:t> nearby elements to make room for the new value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marL="393192" lvl="1" indent="0" eaLnBrk="1" hangingPunct="1">
              <a:buNone/>
            </a:pPr>
            <a:endParaRPr lang="en-US" altLang="en-US" dirty="0"/>
          </a:p>
          <a:p>
            <a:pPr lvl="1" eaLnBrk="1" hangingPunct="1"/>
            <a:r>
              <a:rPr lang="en-US" altLang="en-US" dirty="0" err="1">
                <a:latin typeface="Courier New" pitchFamily="49" charset="0"/>
              </a:rPr>
              <a:t>list.add</a:t>
            </a:r>
            <a:r>
              <a:rPr lang="en-US" altLang="en-US" dirty="0">
                <a:latin typeface="Courier New" pitchFamily="49" charset="0"/>
              </a:rPr>
              <a:t>(</a:t>
            </a:r>
            <a:r>
              <a:rPr lang="en-US" altLang="en-US" b="1" dirty="0">
                <a:latin typeface="Courier New" pitchFamily="49" charset="0"/>
              </a:rPr>
              <a:t>3</a:t>
            </a:r>
            <a:r>
              <a:rPr lang="en-US" altLang="en-US" dirty="0">
                <a:latin typeface="Courier New" pitchFamily="49" charset="0"/>
              </a:rPr>
              <a:t>, 42); </a:t>
            </a:r>
            <a:r>
              <a:rPr lang="en-US" altLang="en-US" sz="2800" b="1" dirty="0">
                <a:solidFill>
                  <a:srgbClr val="008000"/>
                </a:solidFill>
                <a:latin typeface="Courier New" pitchFamily="49" charset="0"/>
              </a:rPr>
              <a:t>// insert 42 at index 3</a:t>
            </a:r>
            <a:endParaRPr lang="en-US" altLang="en-US" sz="2800" dirty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latin typeface="Courier New" pitchFamily="49" charset="0"/>
            </a:endParaRPr>
          </a:p>
          <a:p>
            <a:pPr marL="393192" lvl="1" indent="0" eaLnBrk="1" hangingPunct="1">
              <a:lnSpc>
                <a:spcPct val="90000"/>
              </a:lnSpc>
              <a:buNone/>
            </a:pPr>
            <a:endParaRPr lang="en-US" altLang="en-US" dirty="0">
              <a:latin typeface="Courier New" pitchFamily="49" charset="0"/>
            </a:endParaRPr>
          </a:p>
          <a:p>
            <a:pPr lvl="1" eaLnBrk="1" hangingPunct="1"/>
            <a:r>
              <a:rPr lang="en-US" altLang="en-US" dirty="0"/>
              <a:t>Note: The order in which you traverse the array matters!</a:t>
            </a:r>
          </a:p>
        </p:txBody>
      </p:sp>
      <p:graphicFrame>
        <p:nvGraphicFramePr>
          <p:cNvPr id="15053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199614"/>
              </p:ext>
            </p:extLst>
          </p:nvPr>
        </p:nvGraphicFramePr>
        <p:xfrm>
          <a:off x="1230765" y="1969610"/>
          <a:ext cx="6553200" cy="1188720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058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616892"/>
              </p:ext>
            </p:extLst>
          </p:nvPr>
        </p:nvGraphicFramePr>
        <p:xfrm>
          <a:off x="1295400" y="4315448"/>
          <a:ext cx="6553200" cy="1188720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416" name="Line 104"/>
          <p:cNvSpPr>
            <a:spLocks noChangeShapeType="1"/>
          </p:cNvSpPr>
          <p:nvPr/>
        </p:nvSpPr>
        <p:spPr bwMode="auto">
          <a:xfrm>
            <a:off x="4572000" y="569489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187950" y="5195630"/>
            <a:ext cx="0" cy="499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072735" y="2906811"/>
            <a:ext cx="0" cy="72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80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6967"/>
            <a:ext cx="8229600" cy="530063"/>
          </a:xfrm>
        </p:spPr>
        <p:txBody>
          <a:bodyPr/>
          <a:lstStyle/>
          <a:p>
            <a:pPr eaLnBrk="1" hangingPunct="1"/>
            <a:r>
              <a:rPr lang="en-US" altLang="en-US" dirty="0"/>
              <a:t>Implementing </a:t>
            </a:r>
            <a:r>
              <a:rPr lang="en-US" altLang="en-US" dirty="0">
                <a:latin typeface="Courier New" pitchFamily="49" charset="0"/>
              </a:rPr>
              <a:t>add</a:t>
            </a:r>
            <a:r>
              <a:rPr lang="en-US" altLang="en-US" dirty="0"/>
              <a:t> Method code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public void 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add(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 index,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 value) </a:t>
            </a:r>
            <a:r>
              <a:rPr lang="en-US" altLang="en-US" sz="2000" b="1" dirty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    for (</a:t>
            </a:r>
            <a:r>
              <a:rPr lang="en-US" altLang="en-US" sz="2000" b="1" dirty="0" err="1">
                <a:latin typeface="Courier New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</a:rPr>
              <a:t> </a:t>
            </a:r>
            <a:r>
              <a:rPr lang="en-US" altLang="en-US" sz="2000" b="1" dirty="0" err="1">
                <a:latin typeface="Courier New" pitchFamily="49" charset="0"/>
              </a:rPr>
              <a:t>i</a:t>
            </a:r>
            <a:r>
              <a:rPr lang="en-US" altLang="en-US" sz="2000" b="1" dirty="0">
                <a:latin typeface="Courier New" pitchFamily="49" charset="0"/>
              </a:rPr>
              <a:t> = size; </a:t>
            </a:r>
            <a:r>
              <a:rPr lang="en-US" altLang="en-US" sz="2000" b="1" dirty="0" err="1">
                <a:latin typeface="Courier New" pitchFamily="49" charset="0"/>
              </a:rPr>
              <a:t>i</a:t>
            </a:r>
            <a:r>
              <a:rPr lang="en-US" altLang="en-US" sz="2000" b="1" dirty="0">
                <a:latin typeface="Courier New" pitchFamily="49" charset="0"/>
              </a:rPr>
              <a:t> &gt; index; </a:t>
            </a:r>
            <a:r>
              <a:rPr lang="en-US" altLang="en-US" sz="2000" b="1" dirty="0" err="1">
                <a:latin typeface="Courier New" pitchFamily="49" charset="0"/>
              </a:rPr>
              <a:t>i</a:t>
            </a:r>
            <a:r>
              <a:rPr lang="en-US" altLang="en-US" sz="2000" b="1" dirty="0">
                <a:latin typeface="Courier New" pitchFamily="49" charset="0"/>
              </a:rPr>
              <a:t>--)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        </a:t>
            </a:r>
            <a:r>
              <a:rPr lang="en-US" altLang="en-US" sz="2000" b="1" dirty="0" err="1">
                <a:latin typeface="Courier New" pitchFamily="49" charset="0"/>
              </a:rPr>
              <a:t>elementData</a:t>
            </a:r>
            <a:r>
              <a:rPr lang="en-US" altLang="en-US" sz="2000" b="1" dirty="0">
                <a:latin typeface="Courier New" pitchFamily="49" charset="0"/>
              </a:rPr>
              <a:t>[</a:t>
            </a:r>
            <a:r>
              <a:rPr lang="en-US" altLang="en-US" sz="2000" b="1" dirty="0" err="1">
                <a:latin typeface="Courier New" pitchFamily="49" charset="0"/>
              </a:rPr>
              <a:t>i</a:t>
            </a:r>
            <a:r>
              <a:rPr lang="en-US" altLang="en-US" sz="2000" b="1" dirty="0">
                <a:latin typeface="Courier New" pitchFamily="49" charset="0"/>
              </a:rPr>
              <a:t>] = </a:t>
            </a:r>
            <a:r>
              <a:rPr lang="en-US" altLang="en-US" sz="2000" b="1" dirty="0" err="1">
                <a:latin typeface="Courier New" pitchFamily="49" charset="0"/>
              </a:rPr>
              <a:t>elementData</a:t>
            </a:r>
            <a:r>
              <a:rPr lang="en-US" altLang="en-US" sz="2000" b="1" dirty="0">
                <a:latin typeface="Courier New" pitchFamily="49" charset="0"/>
              </a:rPr>
              <a:t>[</a:t>
            </a:r>
            <a:r>
              <a:rPr lang="en-US" altLang="en-US" sz="2000" b="1" dirty="0" err="1">
                <a:latin typeface="Courier New" pitchFamily="49" charset="0"/>
              </a:rPr>
              <a:t>i</a:t>
            </a:r>
            <a:r>
              <a:rPr lang="en-US" altLang="en-US" sz="2000" b="1" dirty="0">
                <a:latin typeface="Courier New" pitchFamily="49" charset="0"/>
              </a:rPr>
              <a:t> - 1];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    </a:t>
            </a:r>
            <a:r>
              <a:rPr lang="en-US" altLang="en-US" sz="2000" b="1" dirty="0" err="1">
                <a:latin typeface="Courier New" pitchFamily="49" charset="0"/>
              </a:rPr>
              <a:t>elementData</a:t>
            </a:r>
            <a:r>
              <a:rPr lang="en-US" altLang="en-US" sz="2000" b="1" dirty="0">
                <a:latin typeface="Courier New" pitchFamily="49" charset="0"/>
              </a:rPr>
              <a:t>[index] = value;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	  size++;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}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marL="393192" lvl="1" indent="0" eaLnBrk="1" hangingPunct="1">
              <a:buNone/>
            </a:pPr>
            <a:endParaRPr lang="en-US" altLang="en-US" dirty="0"/>
          </a:p>
          <a:p>
            <a:pPr lvl="1" eaLnBrk="1" hangingPunct="1"/>
            <a:r>
              <a:rPr lang="en-US" altLang="en-US" dirty="0" err="1">
                <a:latin typeface="Courier New" pitchFamily="49" charset="0"/>
              </a:rPr>
              <a:t>list.add</a:t>
            </a:r>
            <a:r>
              <a:rPr lang="en-US" altLang="en-US" dirty="0">
                <a:latin typeface="Courier New" pitchFamily="49" charset="0"/>
              </a:rPr>
              <a:t>(</a:t>
            </a:r>
            <a:r>
              <a:rPr lang="en-US" altLang="en-US" b="1" dirty="0">
                <a:latin typeface="Courier New" pitchFamily="49" charset="0"/>
              </a:rPr>
              <a:t>3</a:t>
            </a:r>
            <a:r>
              <a:rPr lang="en-US" altLang="en-US" dirty="0">
                <a:latin typeface="Courier New" pitchFamily="49" charset="0"/>
              </a:rPr>
              <a:t>, </a:t>
            </a:r>
            <a:r>
              <a:rPr lang="en-US" altLang="en-US" b="1" dirty="0">
                <a:latin typeface="Courier New" pitchFamily="49" charset="0"/>
              </a:rPr>
              <a:t>42</a:t>
            </a:r>
            <a:r>
              <a:rPr lang="en-US" altLang="en-US" dirty="0">
                <a:latin typeface="Courier New" pitchFamily="49" charset="0"/>
              </a:rPr>
              <a:t>);</a:t>
            </a:r>
          </a:p>
        </p:txBody>
      </p:sp>
      <p:graphicFrame>
        <p:nvGraphicFramePr>
          <p:cNvPr id="14234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157586"/>
              </p:ext>
            </p:extLst>
          </p:nvPr>
        </p:nvGraphicFramePr>
        <p:xfrm>
          <a:off x="1038740" y="2622495"/>
          <a:ext cx="6553200" cy="1188720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2390" name="Group 54"/>
          <p:cNvGraphicFramePr>
            <a:graphicFrameLocks noGrp="1"/>
          </p:cNvGraphicFramePr>
          <p:nvPr/>
        </p:nvGraphicFramePr>
        <p:xfrm>
          <a:off x="1219200" y="5029200"/>
          <a:ext cx="6553200" cy="1188720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440" name="Line 104"/>
          <p:cNvSpPr>
            <a:spLocks noChangeShapeType="1"/>
          </p:cNvSpPr>
          <p:nvPr/>
        </p:nvSpPr>
        <p:spPr bwMode="auto">
          <a:xfrm>
            <a:off x="4648200" y="6019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7183540" y="1"/>
            <a:ext cx="1960460" cy="2622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i</a:t>
            </a:r>
            <a:r>
              <a:rPr lang="en-US" sz="2000" dirty="0"/>
              <a:t>=size=6</a:t>
            </a:r>
          </a:p>
          <a:p>
            <a:r>
              <a:rPr lang="en-US" sz="2000" dirty="0" err="1"/>
              <a:t>i</a:t>
            </a:r>
            <a:r>
              <a:rPr lang="en-US" sz="2000" dirty="0"/>
              <a:t> 6 &gt; 3</a:t>
            </a:r>
          </a:p>
          <a:p>
            <a:r>
              <a:rPr lang="en-US" sz="2000" dirty="0" err="1"/>
              <a:t>eD</a:t>
            </a:r>
            <a:r>
              <a:rPr lang="en-US" sz="2000" dirty="0"/>
              <a:t>[6]=</a:t>
            </a:r>
            <a:r>
              <a:rPr lang="en-US" sz="2000" dirty="0" err="1"/>
              <a:t>eD</a:t>
            </a:r>
            <a:r>
              <a:rPr lang="en-US" sz="2000" dirty="0"/>
              <a:t>[5] 12</a:t>
            </a:r>
          </a:p>
          <a:p>
            <a:r>
              <a:rPr lang="en-US" sz="2000" dirty="0" err="1"/>
              <a:t>i</a:t>
            </a:r>
            <a:r>
              <a:rPr lang="en-US" sz="2000" dirty="0"/>
              <a:t> 5 &gt; 3</a:t>
            </a:r>
          </a:p>
          <a:p>
            <a:r>
              <a:rPr lang="en-US" sz="2000" dirty="0" err="1"/>
              <a:t>eD</a:t>
            </a:r>
            <a:r>
              <a:rPr lang="en-US" sz="2000" dirty="0"/>
              <a:t>[5]=</a:t>
            </a:r>
            <a:r>
              <a:rPr lang="en-US" sz="2000" dirty="0" err="1"/>
              <a:t>eD</a:t>
            </a:r>
            <a:r>
              <a:rPr lang="en-US" sz="2000" dirty="0"/>
              <a:t>[4] 5</a:t>
            </a:r>
          </a:p>
          <a:p>
            <a:r>
              <a:rPr lang="en-US" sz="2000" dirty="0" err="1"/>
              <a:t>i</a:t>
            </a:r>
            <a:r>
              <a:rPr lang="en-US" sz="2000" dirty="0"/>
              <a:t> 4 &gt; 3</a:t>
            </a:r>
          </a:p>
          <a:p>
            <a:r>
              <a:rPr lang="en-US" sz="2000" dirty="0" err="1"/>
              <a:t>eD</a:t>
            </a:r>
            <a:r>
              <a:rPr lang="en-US" sz="2000" dirty="0"/>
              <a:t>[4]=</a:t>
            </a:r>
            <a:r>
              <a:rPr lang="en-US" sz="2000" dirty="0" err="1"/>
              <a:t>eD</a:t>
            </a:r>
            <a:r>
              <a:rPr lang="en-US" sz="2000" dirty="0"/>
              <a:t>[3] 7</a:t>
            </a:r>
          </a:p>
          <a:p>
            <a:r>
              <a:rPr lang="en-US" sz="2000" dirty="0"/>
              <a:t>After the loop</a:t>
            </a:r>
          </a:p>
          <a:p>
            <a:r>
              <a:rPr lang="en-US" sz="2000" dirty="0" err="1"/>
              <a:t>eD</a:t>
            </a:r>
            <a:r>
              <a:rPr lang="en-US" sz="2000" dirty="0"/>
              <a:t>[3]=42</a:t>
            </a:r>
          </a:p>
          <a:p>
            <a:endParaRPr lang="en-US" sz="2000" dirty="0"/>
          </a:p>
          <a:p>
            <a:endParaRPr lang="en-US" sz="2000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5032860" y="3505810"/>
            <a:ext cx="758340" cy="1459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4495190" y="3505810"/>
            <a:ext cx="724510" cy="1459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04360" y="4004672"/>
            <a:ext cx="80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919115" y="3505810"/>
            <a:ext cx="729085" cy="1459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116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methods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Need to implement the following </a:t>
            </a:r>
            <a:r>
              <a:rPr lang="en-US" altLang="en-US" dirty="0">
                <a:solidFill>
                  <a:srgbClr val="0070C0"/>
                </a:solidFill>
              </a:rPr>
              <a:t>accessor methods</a:t>
            </a:r>
            <a:r>
              <a:rPr lang="en-US" altLang="en-US" dirty="0"/>
              <a:t> for client to access private data field values:</a:t>
            </a:r>
          </a:p>
          <a:p>
            <a:pPr lvl="1" eaLnBrk="1" hangingPunct="1"/>
            <a:r>
              <a:rPr lang="en-US" altLang="en-US" dirty="0"/>
              <a:t>size</a:t>
            </a:r>
          </a:p>
          <a:p>
            <a:pPr lvl="1" eaLnBrk="1" hangingPunct="1"/>
            <a:r>
              <a:rPr lang="en-US" altLang="en-US" dirty="0"/>
              <a:t>get</a:t>
            </a:r>
          </a:p>
          <a:p>
            <a:r>
              <a:rPr lang="en-US" altLang="en-US" dirty="0"/>
              <a:t> public </a:t>
            </a:r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size() </a:t>
            </a:r>
            <a:r>
              <a:rPr lang="en-US" altLang="en-US" dirty="0"/>
              <a:t>{</a:t>
            </a:r>
          </a:p>
          <a:p>
            <a:r>
              <a:rPr lang="en-US" altLang="en-US" dirty="0"/>
              <a:t>        return size;</a:t>
            </a:r>
          </a:p>
          <a:p>
            <a:r>
              <a:rPr lang="en-US" altLang="en-US" dirty="0"/>
              <a:t>    }</a:t>
            </a:r>
          </a:p>
          <a:p>
            <a:pPr marL="393192" lvl="1" indent="0">
              <a:buNone/>
            </a:pPr>
            <a:r>
              <a:rPr lang="en-US" altLang="en-US" dirty="0"/>
              <a:t>public </a:t>
            </a:r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get(</a:t>
            </a:r>
            <a:r>
              <a:rPr lang="en-US" altLang="en-US" dirty="0" err="1">
                <a:solidFill>
                  <a:srgbClr val="FF0000"/>
                </a:solidFill>
              </a:rPr>
              <a:t>int</a:t>
            </a:r>
            <a:r>
              <a:rPr lang="en-US" altLang="en-US" dirty="0">
                <a:solidFill>
                  <a:srgbClr val="FF0000"/>
                </a:solidFill>
              </a:rPr>
              <a:t> index) </a:t>
            </a:r>
            <a:r>
              <a:rPr lang="en-US" altLang="en-US" dirty="0"/>
              <a:t>{</a:t>
            </a:r>
          </a:p>
          <a:p>
            <a:pPr marL="393192" lvl="1" indent="0">
              <a:buNone/>
            </a:pPr>
            <a:r>
              <a:rPr lang="en-US" altLang="en-US" dirty="0"/>
              <a:t>        return </a:t>
            </a:r>
            <a:r>
              <a:rPr lang="en-US" altLang="en-US" dirty="0" err="1"/>
              <a:t>elementData</a:t>
            </a:r>
            <a:r>
              <a:rPr lang="en-US" altLang="en-US" dirty="0"/>
              <a:t>[index];</a:t>
            </a:r>
          </a:p>
          <a:p>
            <a:pPr marL="393192" lvl="1" indent="0">
              <a:buNone/>
            </a:pPr>
            <a:r>
              <a:rPr lang="en-US" altLang="en-US" dirty="0"/>
              <a:t>    }</a:t>
            </a:r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9708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Implementing </a:t>
            </a:r>
            <a:r>
              <a:rPr lang="en-US" altLang="en-US" dirty="0">
                <a:latin typeface="Courier New" pitchFamily="49" charset="0"/>
              </a:rPr>
              <a:t>remove method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How can we </a:t>
            </a:r>
            <a:r>
              <a:rPr lang="en-US" altLang="en-US" dirty="0">
                <a:solidFill>
                  <a:srgbClr val="0070C0"/>
                </a:solidFill>
              </a:rPr>
              <a:t>remove</a:t>
            </a:r>
            <a:r>
              <a:rPr lang="en-US" altLang="en-US" dirty="0"/>
              <a:t> an element from the list?</a:t>
            </a:r>
            <a:endParaRPr lang="en-US" altLang="en-US" i="1" dirty="0"/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  <a:p>
            <a:pPr lvl="1" eaLnBrk="1" hangingPunct="1">
              <a:lnSpc>
                <a:spcPct val="80000"/>
              </a:lnSpc>
            </a:pPr>
            <a:endParaRPr lang="en-US" altLang="en-US" sz="2000" dirty="0">
              <a:latin typeface="Courier New" pitchFamily="49" charset="0"/>
            </a:endParaRPr>
          </a:p>
          <a:p>
            <a:pPr marL="393192" lvl="1" indent="0" eaLnBrk="1" hangingPunct="1">
              <a:lnSpc>
                <a:spcPct val="80000"/>
              </a:lnSpc>
              <a:buNone/>
            </a:pP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err="1">
                <a:latin typeface="Courier New" pitchFamily="49" charset="0"/>
              </a:rPr>
              <a:t>list.remove</a:t>
            </a:r>
            <a:r>
              <a:rPr lang="en-US" altLang="en-US" dirty="0">
                <a:latin typeface="Courier New" pitchFamily="49" charset="0"/>
              </a:rPr>
              <a:t>(</a:t>
            </a:r>
            <a:r>
              <a:rPr lang="en-US" altLang="en-US" b="1" dirty="0">
                <a:latin typeface="Courier New" pitchFamily="49" charset="0"/>
              </a:rPr>
              <a:t>2</a:t>
            </a:r>
            <a:r>
              <a:rPr lang="en-US" altLang="en-US" dirty="0">
                <a:latin typeface="Courier New" pitchFamily="49" charset="0"/>
              </a:rPr>
              <a:t>); </a:t>
            </a:r>
            <a:r>
              <a:rPr lang="en-US" altLang="en-US" sz="2400" b="1" dirty="0">
                <a:solidFill>
                  <a:srgbClr val="008000"/>
                </a:solidFill>
                <a:latin typeface="Courier New" pitchFamily="49" charset="0"/>
              </a:rPr>
              <a:t>//delete 9 from index 2</a:t>
            </a:r>
          </a:p>
        </p:txBody>
      </p:sp>
      <p:graphicFrame>
        <p:nvGraphicFramePr>
          <p:cNvPr id="14336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431725"/>
              </p:ext>
            </p:extLst>
          </p:nvPr>
        </p:nvGraphicFramePr>
        <p:xfrm>
          <a:off x="1038740" y="1278320"/>
          <a:ext cx="6553200" cy="1188720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3466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915050"/>
              </p:ext>
            </p:extLst>
          </p:nvPr>
        </p:nvGraphicFramePr>
        <p:xfrm>
          <a:off x="1038740" y="4043480"/>
          <a:ext cx="6553200" cy="1188720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3381445" y="2161635"/>
            <a:ext cx="0" cy="72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304635" y="4888390"/>
            <a:ext cx="0" cy="460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304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Implementing </a:t>
            </a:r>
            <a:r>
              <a:rPr lang="en-US" altLang="en-US">
                <a:latin typeface="Courier New" pitchFamily="49" charset="0"/>
              </a:rPr>
              <a:t>remove</a:t>
            </a:r>
            <a:r>
              <a:rPr lang="en-US" altLang="en-US"/>
              <a:t>, cont.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Need to shift elements in the array</a:t>
            </a:r>
          </a:p>
          <a:p>
            <a:pPr lvl="1" eaLnBrk="1" hangingPunct="1"/>
            <a:r>
              <a:rPr lang="en-US" altLang="en-US" dirty="0"/>
              <a:t>this time, it's a </a:t>
            </a:r>
            <a:r>
              <a:rPr lang="en-US" altLang="en-US" dirty="0">
                <a:solidFill>
                  <a:srgbClr val="0070C0"/>
                </a:solidFill>
              </a:rPr>
              <a:t>left-shift</a:t>
            </a:r>
          </a:p>
          <a:p>
            <a:pPr lvl="1" eaLnBrk="1" hangingPunct="1"/>
            <a:r>
              <a:rPr lang="en-US" altLang="en-US" dirty="0"/>
              <a:t>in what order should we process the elements?</a:t>
            </a:r>
          </a:p>
          <a:p>
            <a:pPr lvl="1" eaLnBrk="1" hangingPunct="1"/>
            <a:r>
              <a:rPr lang="en-US" altLang="en-US" dirty="0"/>
              <a:t>what indexes should we process?</a:t>
            </a:r>
          </a:p>
          <a:p>
            <a:pPr lvl="1" eaLnBrk="1" hangingPunct="1">
              <a:lnSpc>
                <a:spcPct val="85000"/>
              </a:lnSpc>
            </a:pPr>
            <a:endParaRPr lang="en-US" altLang="en-US" sz="2400" dirty="0"/>
          </a:p>
          <a:p>
            <a:pPr lvl="1" eaLnBrk="1" hangingPunct="1">
              <a:lnSpc>
                <a:spcPct val="85000"/>
              </a:lnSpc>
            </a:pPr>
            <a:endParaRPr lang="en-US" altLang="en-US" sz="2400" dirty="0"/>
          </a:p>
          <a:p>
            <a:pPr lvl="1" eaLnBrk="1" hangingPunct="1">
              <a:lnSpc>
                <a:spcPct val="85000"/>
              </a:lnSpc>
            </a:pPr>
            <a:endParaRPr lang="en-US" altLang="en-US" sz="2400" dirty="0"/>
          </a:p>
          <a:p>
            <a:pPr lvl="1" eaLnBrk="1" hangingPunct="1">
              <a:lnSpc>
                <a:spcPct val="85000"/>
              </a:lnSpc>
            </a:pP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err="1">
                <a:latin typeface="Courier New" pitchFamily="49" charset="0"/>
              </a:rPr>
              <a:t>list.remove</a:t>
            </a:r>
            <a:r>
              <a:rPr lang="en-US" altLang="en-US" dirty="0">
                <a:latin typeface="Courier New" pitchFamily="49" charset="0"/>
              </a:rPr>
              <a:t>(</a:t>
            </a:r>
            <a:r>
              <a:rPr lang="en-US" altLang="en-US" b="1" dirty="0">
                <a:latin typeface="Courier New" pitchFamily="49" charset="0"/>
              </a:rPr>
              <a:t>2</a:t>
            </a:r>
            <a:r>
              <a:rPr lang="en-US" altLang="en-US" dirty="0">
                <a:latin typeface="Courier New" pitchFamily="49" charset="0"/>
              </a:rPr>
              <a:t>); </a:t>
            </a:r>
            <a:r>
              <a:rPr lang="en-US" altLang="en-US" sz="2400" b="1" dirty="0">
                <a:solidFill>
                  <a:srgbClr val="008000"/>
                </a:solidFill>
                <a:latin typeface="Courier New" pitchFamily="49" charset="0"/>
              </a:rPr>
              <a:t>//delete 9 from index 2</a:t>
            </a:r>
          </a:p>
        </p:txBody>
      </p:sp>
      <p:graphicFrame>
        <p:nvGraphicFramePr>
          <p:cNvPr id="151556" name="Group 4"/>
          <p:cNvGraphicFramePr>
            <a:graphicFrameLocks noGrp="1"/>
          </p:cNvGraphicFramePr>
          <p:nvPr/>
        </p:nvGraphicFramePr>
        <p:xfrm>
          <a:off x="1219200" y="3124200"/>
          <a:ext cx="6553200" cy="1188720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1606" name="Group 54"/>
          <p:cNvGraphicFramePr>
            <a:graphicFrameLocks noGrp="1"/>
          </p:cNvGraphicFramePr>
          <p:nvPr/>
        </p:nvGraphicFramePr>
        <p:xfrm>
          <a:off x="1219200" y="5029200"/>
          <a:ext cx="6553200" cy="1188720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512" name="Line 104"/>
          <p:cNvSpPr>
            <a:spLocks noChangeShapeType="1"/>
          </p:cNvSpPr>
          <p:nvPr/>
        </p:nvSpPr>
        <p:spPr bwMode="auto">
          <a:xfrm flipH="1">
            <a:off x="4114800" y="6019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9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6968"/>
            <a:ext cx="8229600" cy="606872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ArrayList</a:t>
            </a:r>
            <a:endParaRPr lang="en-US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17460"/>
            <a:ext cx="9144000" cy="6040540"/>
          </a:xfrm>
        </p:spPr>
        <p:txBody>
          <a:bodyPr/>
          <a:lstStyle/>
          <a:p>
            <a:pPr eaLnBrk="1" hangingPunct="1"/>
            <a:r>
              <a:rPr lang="en-US" altLang="en-US" dirty="0" err="1">
                <a:solidFill>
                  <a:srgbClr val="0070C0"/>
                </a:solidFill>
              </a:rPr>
              <a:t>ArrayList</a:t>
            </a:r>
            <a:r>
              <a:rPr lang="en-US" altLang="en-US" dirty="0"/>
              <a:t> is a generic class that is best described as </a:t>
            </a:r>
            <a:r>
              <a:rPr lang="en-US" altLang="en-US" dirty="0" err="1">
                <a:solidFill>
                  <a:srgbClr val="0070C0"/>
                </a:solidFill>
              </a:rPr>
              <a:t>ArrayList</a:t>
            </a:r>
            <a:r>
              <a:rPr lang="en-US" altLang="en-US" dirty="0">
                <a:solidFill>
                  <a:srgbClr val="0070C0"/>
                </a:solidFill>
              </a:rPr>
              <a:t>&lt;E&gt;</a:t>
            </a:r>
            <a:r>
              <a:rPr lang="en-US" altLang="en-US" dirty="0"/>
              <a:t>.  </a:t>
            </a:r>
            <a:r>
              <a:rPr lang="en-US" altLang="en-US" dirty="0">
                <a:solidFill>
                  <a:srgbClr val="0070C0"/>
                </a:solidFill>
              </a:rPr>
              <a:t>E</a:t>
            </a:r>
            <a:r>
              <a:rPr lang="en-US" altLang="en-US" dirty="0"/>
              <a:t> is filled in with a specific element type.</a:t>
            </a:r>
          </a:p>
        </p:txBody>
      </p:sp>
    </p:spTree>
    <p:extLst>
      <p:ext uri="{BB962C8B-B14F-4D97-AF65-F5344CB8AC3E}">
        <p14:creationId xmlns:p14="http://schemas.microsoft.com/office/powerpoint/2010/main" val="1802254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Implementing </a:t>
            </a:r>
            <a:r>
              <a:rPr lang="en-US" altLang="en-US">
                <a:latin typeface="Courier New" pitchFamily="49" charset="0"/>
              </a:rPr>
              <a:t>remove</a:t>
            </a:r>
            <a:r>
              <a:rPr lang="en-US" altLang="en-US"/>
              <a:t> code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public void remove(</a:t>
            </a:r>
            <a:r>
              <a:rPr lang="en-US" altLang="en-US" sz="2000" dirty="0" err="1">
                <a:latin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</a:rPr>
              <a:t> index)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for (</a:t>
            </a:r>
            <a:r>
              <a:rPr lang="en-US" altLang="en-US" sz="2000" dirty="0" err="1">
                <a:latin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</a:rPr>
              <a:t>i</a:t>
            </a:r>
            <a:r>
              <a:rPr lang="en-US" altLang="en-US" sz="2000" dirty="0">
                <a:latin typeface="Courier New" pitchFamily="49" charset="0"/>
              </a:rPr>
              <a:t> = </a:t>
            </a:r>
            <a:r>
              <a:rPr lang="en-US" altLang="en-US" sz="2000" dirty="0">
                <a:solidFill>
                  <a:srgbClr val="FF0000"/>
                </a:solidFill>
                <a:latin typeface="Courier New" pitchFamily="49" charset="0"/>
              </a:rPr>
              <a:t>index</a:t>
            </a:r>
            <a:r>
              <a:rPr lang="en-US" altLang="en-US" sz="2000" dirty="0">
                <a:latin typeface="Courier New" pitchFamily="49" charset="0"/>
              </a:rPr>
              <a:t>; </a:t>
            </a:r>
            <a:r>
              <a:rPr lang="en-US" altLang="en-US" sz="2000" dirty="0" err="1">
                <a:latin typeface="Courier New" pitchFamily="49" charset="0"/>
              </a:rPr>
              <a:t>i</a:t>
            </a:r>
            <a:r>
              <a:rPr lang="en-US" altLang="en-US" sz="2000" dirty="0">
                <a:latin typeface="Courier New" pitchFamily="49" charset="0"/>
              </a:rPr>
              <a:t> &lt; size; </a:t>
            </a:r>
            <a:r>
              <a:rPr lang="en-US" altLang="en-US" sz="2000" dirty="0" err="1">
                <a:latin typeface="Courier New" pitchFamily="49" charset="0"/>
              </a:rPr>
              <a:t>i</a:t>
            </a:r>
            <a:r>
              <a:rPr lang="en-US" altLang="en-US" sz="2000" dirty="0">
                <a:latin typeface="Courier New" pitchFamily="49" charset="0"/>
              </a:rPr>
              <a:t>++)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</a:t>
            </a:r>
            <a:r>
              <a:rPr lang="en-US" altLang="en-US" sz="2000" dirty="0" err="1">
                <a:latin typeface="Courier New" pitchFamily="49" charset="0"/>
              </a:rPr>
              <a:t>elementData</a:t>
            </a:r>
            <a:r>
              <a:rPr lang="en-US" altLang="en-US" sz="2000" dirty="0">
                <a:latin typeface="Courier New" pitchFamily="49" charset="0"/>
              </a:rPr>
              <a:t>[</a:t>
            </a:r>
            <a:r>
              <a:rPr lang="en-US" altLang="en-US" sz="2000" dirty="0" err="1">
                <a:latin typeface="Courier New" pitchFamily="49" charset="0"/>
              </a:rPr>
              <a:t>i</a:t>
            </a:r>
            <a:r>
              <a:rPr lang="en-US" altLang="en-US" sz="2000" dirty="0">
                <a:latin typeface="Courier New" pitchFamily="49" charset="0"/>
              </a:rPr>
              <a:t>] = </a:t>
            </a:r>
            <a:r>
              <a:rPr lang="en-US" altLang="en-US" sz="2000" dirty="0" err="1">
                <a:latin typeface="Courier New" pitchFamily="49" charset="0"/>
              </a:rPr>
              <a:t>elementData</a:t>
            </a:r>
            <a:r>
              <a:rPr lang="en-US" altLang="en-US" sz="2000" dirty="0">
                <a:latin typeface="Courier New" pitchFamily="49" charset="0"/>
              </a:rPr>
              <a:t>[</a:t>
            </a:r>
            <a:r>
              <a:rPr lang="en-US" altLang="en-US" sz="2000" dirty="0" err="1">
                <a:latin typeface="Courier New" pitchFamily="49" charset="0"/>
              </a:rPr>
              <a:t>i</a:t>
            </a:r>
            <a:r>
              <a:rPr lang="en-US" altLang="en-US" sz="2000" dirty="0">
                <a:latin typeface="Courier New" pitchFamily="49" charset="0"/>
              </a:rPr>
              <a:t> + 1];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size--;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</a:t>
            </a:r>
            <a:r>
              <a:rPr lang="en-US" altLang="en-US" sz="2000" dirty="0" err="1">
                <a:latin typeface="Courier New" pitchFamily="49" charset="0"/>
              </a:rPr>
              <a:t>elementData</a:t>
            </a:r>
            <a:r>
              <a:rPr lang="en-US" altLang="en-US" sz="2000" dirty="0">
                <a:latin typeface="Courier New" pitchFamily="49" charset="0"/>
              </a:rPr>
              <a:t>[size] = 0;</a:t>
            </a:r>
            <a:r>
              <a:rPr lang="en-US" altLang="en-US" sz="2000" b="1" dirty="0">
                <a:solidFill>
                  <a:srgbClr val="008000"/>
                </a:solidFill>
                <a:latin typeface="Courier New" pitchFamily="49" charset="0"/>
              </a:rPr>
              <a:t>// optional (why?)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65000"/>
              </a:lnSpc>
            </a:pPr>
            <a:endParaRPr lang="en-US" altLang="en-US" sz="2400" dirty="0"/>
          </a:p>
          <a:p>
            <a:pPr lvl="1" eaLnBrk="1" hangingPunct="1">
              <a:lnSpc>
                <a:spcPct val="65000"/>
              </a:lnSpc>
            </a:pPr>
            <a:endParaRPr lang="en-US" altLang="en-US" sz="2400" dirty="0"/>
          </a:p>
          <a:p>
            <a:pPr lvl="1" eaLnBrk="1" hangingPunct="1">
              <a:lnSpc>
                <a:spcPct val="65000"/>
              </a:lnSpc>
            </a:pPr>
            <a:endParaRPr lang="en-US" altLang="en-US" sz="2400" dirty="0"/>
          </a:p>
          <a:p>
            <a:pPr lvl="1" eaLnBrk="1" hangingPunct="1">
              <a:lnSpc>
                <a:spcPct val="65000"/>
              </a:lnSpc>
            </a:pP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endParaRPr lang="en-US" altLang="en-US" dirty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err="1">
                <a:latin typeface="Courier New" pitchFamily="49" charset="0"/>
              </a:rPr>
              <a:t>list.remove</a:t>
            </a:r>
            <a:r>
              <a:rPr lang="en-US" altLang="en-US" dirty="0">
                <a:latin typeface="Courier New" pitchFamily="49" charset="0"/>
              </a:rPr>
              <a:t>(</a:t>
            </a:r>
            <a:r>
              <a:rPr lang="en-US" altLang="en-US" b="1" dirty="0">
                <a:latin typeface="Courier New" pitchFamily="49" charset="0"/>
              </a:rPr>
              <a:t>2</a:t>
            </a:r>
            <a:r>
              <a:rPr lang="en-US" altLang="en-US" dirty="0">
                <a:latin typeface="Courier New" pitchFamily="49" charset="0"/>
              </a:rPr>
              <a:t>); </a:t>
            </a:r>
            <a:r>
              <a:rPr lang="en-US" altLang="en-US" sz="2400" b="1" dirty="0">
                <a:solidFill>
                  <a:srgbClr val="008000"/>
                </a:solidFill>
                <a:latin typeface="Courier New" pitchFamily="49" charset="0"/>
              </a:rPr>
              <a:t>//delete 9 from index 2</a:t>
            </a:r>
          </a:p>
        </p:txBody>
      </p:sp>
      <p:graphicFrame>
        <p:nvGraphicFramePr>
          <p:cNvPr id="1525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10938"/>
              </p:ext>
            </p:extLst>
          </p:nvPr>
        </p:nvGraphicFramePr>
        <p:xfrm>
          <a:off x="462665" y="2699305"/>
          <a:ext cx="6553200" cy="1188720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2630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918110"/>
              </p:ext>
            </p:extLst>
          </p:nvPr>
        </p:nvGraphicFramePr>
        <p:xfrm>
          <a:off x="462665" y="4965200"/>
          <a:ext cx="6553200" cy="1188720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536" name="Line 104"/>
          <p:cNvSpPr>
            <a:spLocks noChangeShapeType="1"/>
          </p:cNvSpPr>
          <p:nvPr/>
        </p:nvSpPr>
        <p:spPr bwMode="auto">
          <a:xfrm flipH="1">
            <a:off x="4114800" y="6019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761085" y="1062"/>
            <a:ext cx="2112275" cy="2698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i</a:t>
            </a:r>
            <a:r>
              <a:rPr lang="en-US" sz="2000" dirty="0"/>
              <a:t>=index=2</a:t>
            </a:r>
          </a:p>
          <a:p>
            <a:r>
              <a:rPr lang="en-US" sz="2000" dirty="0" err="1"/>
              <a:t>i</a:t>
            </a:r>
            <a:r>
              <a:rPr lang="en-US" sz="2000" dirty="0"/>
              <a:t> 2 &lt; 6</a:t>
            </a:r>
          </a:p>
          <a:p>
            <a:r>
              <a:rPr lang="en-US" sz="2000" dirty="0" err="1"/>
              <a:t>eD</a:t>
            </a:r>
            <a:r>
              <a:rPr lang="en-US" sz="2000" dirty="0"/>
              <a:t>[2]=</a:t>
            </a:r>
            <a:r>
              <a:rPr lang="en-US" sz="2000" dirty="0" err="1"/>
              <a:t>eD</a:t>
            </a:r>
            <a:r>
              <a:rPr lang="en-US" sz="2000" dirty="0"/>
              <a:t>[3] 7</a:t>
            </a:r>
          </a:p>
          <a:p>
            <a:r>
              <a:rPr lang="en-US" sz="2000" dirty="0" err="1"/>
              <a:t>i</a:t>
            </a:r>
            <a:r>
              <a:rPr lang="en-US" sz="2000" dirty="0"/>
              <a:t> 3 &lt; 6</a:t>
            </a:r>
          </a:p>
          <a:p>
            <a:r>
              <a:rPr lang="en-US" sz="2000" dirty="0" err="1"/>
              <a:t>eD</a:t>
            </a:r>
            <a:r>
              <a:rPr lang="en-US" sz="2000" dirty="0"/>
              <a:t>[3]=</a:t>
            </a:r>
            <a:r>
              <a:rPr lang="en-US" sz="2000" dirty="0" err="1"/>
              <a:t>eD</a:t>
            </a:r>
            <a:r>
              <a:rPr lang="en-US" sz="2000" dirty="0"/>
              <a:t>[4] 5</a:t>
            </a:r>
          </a:p>
          <a:p>
            <a:r>
              <a:rPr lang="en-US" sz="2000" dirty="0" err="1"/>
              <a:t>i</a:t>
            </a:r>
            <a:r>
              <a:rPr lang="en-US" sz="2000" dirty="0"/>
              <a:t> 4 &lt; 6</a:t>
            </a:r>
          </a:p>
          <a:p>
            <a:r>
              <a:rPr lang="en-US" sz="2000" dirty="0" err="1"/>
              <a:t>eD</a:t>
            </a:r>
            <a:r>
              <a:rPr lang="en-US" sz="2000" dirty="0"/>
              <a:t>[4]=</a:t>
            </a:r>
            <a:r>
              <a:rPr lang="en-US" sz="2000" dirty="0" err="1"/>
              <a:t>eD</a:t>
            </a:r>
            <a:r>
              <a:rPr lang="en-US" sz="2000" dirty="0"/>
              <a:t>[5] 12</a:t>
            </a:r>
          </a:p>
          <a:p>
            <a:r>
              <a:rPr lang="en-US" sz="2000" dirty="0" err="1"/>
              <a:t>i</a:t>
            </a:r>
            <a:r>
              <a:rPr lang="en-US" sz="2000" dirty="0"/>
              <a:t> 5 &lt; 6</a:t>
            </a:r>
          </a:p>
          <a:p>
            <a:r>
              <a:rPr lang="en-US" sz="2000" dirty="0" err="1"/>
              <a:t>eD</a:t>
            </a:r>
            <a:r>
              <a:rPr lang="en-US" sz="2000" dirty="0"/>
              <a:t>[5]=</a:t>
            </a:r>
            <a:r>
              <a:rPr lang="en-US" sz="2000" dirty="0" err="1"/>
              <a:t>eD</a:t>
            </a:r>
            <a:r>
              <a:rPr lang="en-US" sz="2000" dirty="0"/>
              <a:t>[6] 0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2805370" y="3467405"/>
            <a:ext cx="537670" cy="157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60548" y="3793042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343040" y="3467405"/>
            <a:ext cx="614481" cy="157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3957522" y="3467405"/>
            <a:ext cx="614478" cy="157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455870" y="3467405"/>
            <a:ext cx="615395" cy="1574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961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Implementing </a:t>
            </a:r>
            <a:r>
              <a:rPr lang="en-US" altLang="en-US">
                <a:latin typeface="Courier New" pitchFamily="49" charset="0"/>
              </a:rPr>
              <a:t>remove</a:t>
            </a:r>
            <a:r>
              <a:rPr lang="en-US" altLang="en-US"/>
              <a:t> code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buNone/>
            </a:pPr>
            <a:r>
              <a:rPr lang="en-US" altLang="en-US" sz="2000" dirty="0">
                <a:latin typeface="Courier New" pitchFamily="49" charset="0"/>
              </a:rPr>
              <a:t>public void remove(</a:t>
            </a:r>
            <a:r>
              <a:rPr lang="en-US" altLang="en-US" sz="2000" dirty="0" err="1">
                <a:latin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</a:rPr>
              <a:t> index) {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sz="2000" dirty="0">
                <a:latin typeface="Courier New" pitchFamily="49" charset="0"/>
              </a:rPr>
              <a:t>    for (</a:t>
            </a:r>
            <a:r>
              <a:rPr lang="en-US" altLang="en-US" sz="2000" dirty="0" err="1">
                <a:latin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</a:rPr>
              <a:t>i</a:t>
            </a:r>
            <a:r>
              <a:rPr lang="en-US" altLang="en-US" sz="2000" dirty="0">
                <a:latin typeface="Courier New" pitchFamily="49" charset="0"/>
              </a:rPr>
              <a:t> = </a:t>
            </a:r>
            <a:r>
              <a:rPr lang="en-US" altLang="en-US" sz="2000" dirty="0">
                <a:solidFill>
                  <a:srgbClr val="FF0000"/>
                </a:solidFill>
                <a:latin typeface="Courier New" pitchFamily="49" charset="0"/>
              </a:rPr>
              <a:t>index</a:t>
            </a:r>
            <a:r>
              <a:rPr lang="en-US" altLang="en-US" sz="2000" dirty="0">
                <a:latin typeface="Courier New" pitchFamily="49" charset="0"/>
              </a:rPr>
              <a:t>; </a:t>
            </a:r>
            <a:r>
              <a:rPr lang="en-US" altLang="en-US" sz="2000" dirty="0" err="1">
                <a:latin typeface="Courier New" pitchFamily="49" charset="0"/>
              </a:rPr>
              <a:t>i</a:t>
            </a:r>
            <a:r>
              <a:rPr lang="en-US" altLang="en-US" sz="2000" dirty="0">
                <a:latin typeface="Courier New" pitchFamily="49" charset="0"/>
              </a:rPr>
              <a:t> &lt; </a:t>
            </a:r>
            <a:r>
              <a:rPr lang="en-US" altLang="en-US" sz="2000" dirty="0">
                <a:solidFill>
                  <a:srgbClr val="FF0000"/>
                </a:solidFill>
                <a:latin typeface="Courier New" pitchFamily="49" charset="0"/>
              </a:rPr>
              <a:t>size-1</a:t>
            </a:r>
            <a:r>
              <a:rPr lang="en-US" altLang="en-US" sz="2000" dirty="0">
                <a:latin typeface="Courier New" pitchFamily="49" charset="0"/>
              </a:rPr>
              <a:t>; </a:t>
            </a:r>
            <a:r>
              <a:rPr lang="en-US" altLang="en-US" sz="2000" dirty="0" err="1">
                <a:latin typeface="Courier New" pitchFamily="49" charset="0"/>
              </a:rPr>
              <a:t>i</a:t>
            </a:r>
            <a:r>
              <a:rPr lang="en-US" altLang="en-US" sz="2000" dirty="0">
                <a:latin typeface="Courier New" pitchFamily="49" charset="0"/>
              </a:rPr>
              <a:t>++) {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sz="2000" dirty="0">
                <a:latin typeface="Courier New" pitchFamily="49" charset="0"/>
              </a:rPr>
              <a:t>       </a:t>
            </a:r>
            <a:r>
              <a:rPr lang="en-US" altLang="en-US" sz="2000" dirty="0" err="1">
                <a:latin typeface="Courier New" pitchFamily="49" charset="0"/>
              </a:rPr>
              <a:t>elementData</a:t>
            </a:r>
            <a:r>
              <a:rPr lang="en-US" altLang="en-US" sz="2000" dirty="0">
                <a:latin typeface="Courier New" pitchFamily="49" charset="0"/>
              </a:rPr>
              <a:t>[</a:t>
            </a:r>
            <a:r>
              <a:rPr lang="en-US" altLang="en-US" sz="2000" dirty="0" err="1">
                <a:latin typeface="Courier New" pitchFamily="49" charset="0"/>
              </a:rPr>
              <a:t>i</a:t>
            </a:r>
            <a:r>
              <a:rPr lang="en-US" altLang="en-US" sz="2000" dirty="0">
                <a:latin typeface="Courier New" pitchFamily="49" charset="0"/>
              </a:rPr>
              <a:t>] = </a:t>
            </a:r>
            <a:r>
              <a:rPr lang="en-US" altLang="en-US" sz="2000" dirty="0" err="1">
                <a:latin typeface="Courier New" pitchFamily="49" charset="0"/>
              </a:rPr>
              <a:t>elementData</a:t>
            </a:r>
            <a:r>
              <a:rPr lang="en-US" altLang="en-US" sz="2000" dirty="0">
                <a:latin typeface="Courier New" pitchFamily="49" charset="0"/>
              </a:rPr>
              <a:t>[</a:t>
            </a:r>
            <a:r>
              <a:rPr lang="en-US" altLang="en-US" sz="2000" dirty="0" err="1">
                <a:latin typeface="Courier New" pitchFamily="49" charset="0"/>
              </a:rPr>
              <a:t>i</a:t>
            </a:r>
            <a:r>
              <a:rPr lang="en-US" altLang="en-US" sz="2000" dirty="0">
                <a:latin typeface="Courier New" pitchFamily="49" charset="0"/>
              </a:rPr>
              <a:t> + 1];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sz="2000" dirty="0">
                <a:latin typeface="Courier New" pitchFamily="49" charset="0"/>
              </a:rPr>
              <a:t>    }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sz="2000" dirty="0">
                <a:latin typeface="Courier New" pitchFamily="49" charset="0"/>
              </a:rPr>
              <a:t>    size--;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sz="2000" dirty="0">
                <a:latin typeface="Courier New" pitchFamily="49" charset="0"/>
              </a:rPr>
              <a:t>    </a:t>
            </a:r>
            <a:r>
              <a:rPr lang="en-US" altLang="en-US" sz="2000" dirty="0" err="1">
                <a:latin typeface="Courier New" pitchFamily="49" charset="0"/>
              </a:rPr>
              <a:t>elementData</a:t>
            </a:r>
            <a:r>
              <a:rPr lang="en-US" altLang="en-US" sz="2000" dirty="0">
                <a:latin typeface="Courier New" pitchFamily="49" charset="0"/>
              </a:rPr>
              <a:t>[size] = 0;</a:t>
            </a:r>
            <a:r>
              <a:rPr lang="en-US" altLang="en-US" sz="2000" b="1" dirty="0">
                <a:solidFill>
                  <a:srgbClr val="008000"/>
                </a:solidFill>
                <a:latin typeface="Courier New" pitchFamily="49" charset="0"/>
              </a:rPr>
              <a:t>// optional (why?)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sz="2000" dirty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65000"/>
              </a:lnSpc>
            </a:pPr>
            <a:endParaRPr lang="en-US" altLang="en-US" sz="2400" dirty="0"/>
          </a:p>
          <a:p>
            <a:pPr lvl="1" eaLnBrk="1" hangingPunct="1">
              <a:lnSpc>
                <a:spcPct val="65000"/>
              </a:lnSpc>
            </a:pPr>
            <a:endParaRPr lang="en-US" altLang="en-US" sz="2400" dirty="0"/>
          </a:p>
          <a:p>
            <a:pPr lvl="1" eaLnBrk="1" hangingPunct="1">
              <a:lnSpc>
                <a:spcPct val="65000"/>
              </a:lnSpc>
            </a:pPr>
            <a:endParaRPr lang="en-US" altLang="en-US" sz="2400" dirty="0"/>
          </a:p>
          <a:p>
            <a:pPr lvl="1" eaLnBrk="1" hangingPunct="1">
              <a:lnSpc>
                <a:spcPct val="65000"/>
              </a:lnSpc>
            </a:pP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endParaRPr lang="en-US" altLang="en-US" dirty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err="1">
                <a:latin typeface="Courier New" pitchFamily="49" charset="0"/>
              </a:rPr>
              <a:t>list.remove</a:t>
            </a:r>
            <a:r>
              <a:rPr lang="en-US" altLang="en-US" dirty="0">
                <a:latin typeface="Courier New" pitchFamily="49" charset="0"/>
              </a:rPr>
              <a:t>(</a:t>
            </a:r>
            <a:r>
              <a:rPr lang="en-US" altLang="en-US" b="1" dirty="0">
                <a:latin typeface="Courier New" pitchFamily="49" charset="0"/>
              </a:rPr>
              <a:t>2</a:t>
            </a:r>
            <a:r>
              <a:rPr lang="en-US" altLang="en-US" dirty="0">
                <a:latin typeface="Courier New" pitchFamily="49" charset="0"/>
              </a:rPr>
              <a:t>); </a:t>
            </a:r>
            <a:r>
              <a:rPr lang="en-US" altLang="en-US" sz="2400" b="1" dirty="0">
                <a:solidFill>
                  <a:srgbClr val="008000"/>
                </a:solidFill>
                <a:latin typeface="Courier New" pitchFamily="49" charset="0"/>
              </a:rPr>
              <a:t>//delete 9 from index 2</a:t>
            </a:r>
          </a:p>
        </p:txBody>
      </p:sp>
      <p:graphicFrame>
        <p:nvGraphicFramePr>
          <p:cNvPr id="1525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10938"/>
              </p:ext>
            </p:extLst>
          </p:nvPr>
        </p:nvGraphicFramePr>
        <p:xfrm>
          <a:off x="462665" y="2699305"/>
          <a:ext cx="6553200" cy="1188720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2630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834296"/>
              </p:ext>
            </p:extLst>
          </p:nvPr>
        </p:nvGraphicFramePr>
        <p:xfrm>
          <a:off x="462665" y="4965200"/>
          <a:ext cx="6553200" cy="1188720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536" name="Line 104"/>
          <p:cNvSpPr>
            <a:spLocks noChangeShapeType="1"/>
          </p:cNvSpPr>
          <p:nvPr/>
        </p:nvSpPr>
        <p:spPr bwMode="auto">
          <a:xfrm flipH="1">
            <a:off x="4114800" y="6019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2805370" y="3467405"/>
            <a:ext cx="537670" cy="157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60548" y="3793042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343040" y="3467405"/>
            <a:ext cx="614481" cy="157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3957522" y="3467405"/>
            <a:ext cx="614478" cy="157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418380" y="6153920"/>
            <a:ext cx="0" cy="42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18380" y="6578210"/>
            <a:ext cx="2496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914705" y="6153920"/>
            <a:ext cx="0" cy="42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39944" y="623256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vacant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538005" y="6232562"/>
            <a:ext cx="0" cy="345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38005" y="6578210"/>
            <a:ext cx="24195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957521" y="6232562"/>
            <a:ext cx="0" cy="345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6403" y="6213409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occupied</a:t>
            </a:r>
          </a:p>
        </p:txBody>
      </p:sp>
      <p:sp>
        <p:nvSpPr>
          <p:cNvPr id="30" name="矩形 6"/>
          <p:cNvSpPr/>
          <p:nvPr/>
        </p:nvSpPr>
        <p:spPr>
          <a:xfrm>
            <a:off x="6914705" y="112958"/>
            <a:ext cx="2112275" cy="2426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i</a:t>
            </a:r>
            <a:r>
              <a:rPr lang="en-US" sz="2000" dirty="0"/>
              <a:t>=index=2</a:t>
            </a:r>
          </a:p>
          <a:p>
            <a:r>
              <a:rPr lang="en-US" sz="2000" dirty="0" err="1"/>
              <a:t>i</a:t>
            </a:r>
            <a:r>
              <a:rPr lang="en-US" sz="2000" dirty="0"/>
              <a:t> 2 &lt; 5</a:t>
            </a:r>
          </a:p>
          <a:p>
            <a:r>
              <a:rPr lang="en-US" sz="2000" dirty="0" err="1"/>
              <a:t>eD</a:t>
            </a:r>
            <a:r>
              <a:rPr lang="en-US" sz="2000" dirty="0"/>
              <a:t>[2]=</a:t>
            </a:r>
            <a:r>
              <a:rPr lang="en-US" sz="2000" dirty="0" err="1"/>
              <a:t>eD</a:t>
            </a:r>
            <a:r>
              <a:rPr lang="en-US" sz="2000" dirty="0"/>
              <a:t>[3] 7</a:t>
            </a:r>
          </a:p>
          <a:p>
            <a:r>
              <a:rPr lang="en-US" sz="2000" dirty="0" err="1"/>
              <a:t>i</a:t>
            </a:r>
            <a:r>
              <a:rPr lang="en-US" sz="2000" dirty="0"/>
              <a:t> 3 &lt; 5</a:t>
            </a:r>
          </a:p>
          <a:p>
            <a:r>
              <a:rPr lang="en-US" sz="2000" dirty="0" err="1"/>
              <a:t>eD</a:t>
            </a:r>
            <a:r>
              <a:rPr lang="en-US" sz="2000" dirty="0"/>
              <a:t>[3]=</a:t>
            </a:r>
            <a:r>
              <a:rPr lang="en-US" sz="2000" dirty="0" err="1"/>
              <a:t>eD</a:t>
            </a:r>
            <a:r>
              <a:rPr lang="en-US" sz="2000" dirty="0"/>
              <a:t>[4] 5</a:t>
            </a:r>
          </a:p>
          <a:p>
            <a:r>
              <a:rPr lang="en-US" sz="2000" dirty="0" err="1"/>
              <a:t>i</a:t>
            </a:r>
            <a:r>
              <a:rPr lang="en-US" sz="2000" dirty="0"/>
              <a:t> 4 &lt; 5</a:t>
            </a:r>
          </a:p>
          <a:p>
            <a:r>
              <a:rPr lang="en-US" sz="2000" dirty="0" err="1"/>
              <a:t>eD</a:t>
            </a:r>
            <a:r>
              <a:rPr lang="en-US" sz="2000" dirty="0"/>
              <a:t>[4]=</a:t>
            </a:r>
            <a:r>
              <a:rPr lang="en-US" sz="2000" dirty="0" err="1"/>
              <a:t>eD</a:t>
            </a:r>
            <a:r>
              <a:rPr lang="en-US" sz="2000" dirty="0"/>
              <a:t>[5] 12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8423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6968"/>
            <a:ext cx="8229600" cy="491658"/>
          </a:xfrm>
        </p:spPr>
        <p:txBody>
          <a:bodyPr/>
          <a:lstStyle/>
          <a:p>
            <a:pPr eaLnBrk="1" hangingPunct="1"/>
            <a:r>
              <a:rPr lang="en-US" altLang="en-US" dirty="0"/>
              <a:t>Convenience methods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Implement the following method in </a:t>
            </a:r>
            <a:r>
              <a:rPr lang="en-US" altLang="en-US" dirty="0" err="1">
                <a:solidFill>
                  <a:srgbClr val="FF0000"/>
                </a:solidFill>
              </a:rPr>
              <a:t>ArrayIntList</a:t>
            </a:r>
            <a:endParaRPr lang="en-US" altLang="en-US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dirty="0" err="1">
                <a:solidFill>
                  <a:srgbClr val="0070C0"/>
                </a:solidFill>
                <a:latin typeface="Courier New" panose="02070309020205020404" pitchFamily="49" charset="0"/>
              </a:rPr>
              <a:t>indexOf</a:t>
            </a:r>
            <a:r>
              <a:rPr lang="en-US" altLang="en-US" dirty="0"/>
              <a:t> - returns the first index an element is found, or -1 if not</a:t>
            </a:r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55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Implementing </a:t>
            </a:r>
            <a:r>
              <a:rPr lang="en-US" altLang="en-US" dirty="0" err="1">
                <a:latin typeface="Courier New" pitchFamily="49" charset="0"/>
              </a:rPr>
              <a:t>indexOf</a:t>
            </a:r>
            <a:r>
              <a:rPr lang="en-US" altLang="en-US" dirty="0">
                <a:latin typeface="Courier New" pitchFamily="49" charset="0"/>
              </a:rPr>
              <a:t> method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endParaRPr lang="en-US" altLang="en-US" dirty="0"/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  <a:p>
            <a:pPr lvl="1" eaLnBrk="1" hangingPunct="1">
              <a:lnSpc>
                <a:spcPct val="80000"/>
              </a:lnSpc>
            </a:pPr>
            <a:endParaRPr lang="en-US" altLang="en-US" sz="2000" dirty="0">
              <a:latin typeface="Courier New" pitchFamily="49" charset="0"/>
            </a:endParaRPr>
          </a:p>
          <a:p>
            <a:pPr marL="393192" lvl="1" indent="0" eaLnBrk="1" hangingPunct="1">
              <a:lnSpc>
                <a:spcPct val="80000"/>
              </a:lnSpc>
              <a:buNone/>
            </a:pPr>
            <a:endParaRPr lang="en-US" altLang="en-US" sz="2400" dirty="0"/>
          </a:p>
          <a:p>
            <a:pPr lvl="1" eaLnBrk="1" hangingPunct="1"/>
            <a:r>
              <a:rPr lang="en-US" altLang="en-US" dirty="0" err="1">
                <a:latin typeface="Courier New" pitchFamily="49" charset="0"/>
              </a:rPr>
              <a:t>list.indexOf</a:t>
            </a:r>
            <a:r>
              <a:rPr lang="en-US" altLang="en-US" dirty="0">
                <a:latin typeface="Courier New" pitchFamily="49" charset="0"/>
              </a:rPr>
              <a:t>(</a:t>
            </a:r>
            <a:r>
              <a:rPr lang="en-US" altLang="en-US" b="1" dirty="0">
                <a:latin typeface="Courier New" pitchFamily="49" charset="0"/>
              </a:rPr>
              <a:t>7</a:t>
            </a:r>
            <a:r>
              <a:rPr lang="en-US" altLang="en-US" dirty="0">
                <a:latin typeface="Courier New" pitchFamily="49" charset="0"/>
              </a:rPr>
              <a:t>); </a:t>
            </a:r>
            <a:r>
              <a:rPr lang="en-US" altLang="en-US" sz="2400" b="1" dirty="0">
                <a:solidFill>
                  <a:srgbClr val="008000"/>
                </a:solidFill>
                <a:latin typeface="Courier New" pitchFamily="49" charset="0"/>
              </a:rPr>
              <a:t>//returns the position </a:t>
            </a:r>
            <a:r>
              <a:rPr lang="en-US" altLang="en-US" sz="2400" b="1" dirty="0" err="1">
                <a:solidFill>
                  <a:srgbClr val="008000"/>
                </a:solidFill>
                <a:latin typeface="Courier New" pitchFamily="49" charset="0"/>
              </a:rPr>
              <a:t>fo</a:t>
            </a:r>
            <a:r>
              <a:rPr lang="en-US" altLang="en-US" sz="2400" b="1" dirty="0">
                <a:solidFill>
                  <a:srgbClr val="008000"/>
                </a:solidFill>
                <a:latin typeface="Courier New" pitchFamily="49" charset="0"/>
              </a:rPr>
              <a:t> the first occurrence of the given value 7</a:t>
            </a:r>
          </a:p>
          <a:p>
            <a:pPr lvl="1"/>
            <a:r>
              <a:rPr lang="en-US" altLang="en-US" sz="2400" b="1" dirty="0">
                <a:latin typeface="Courier New" pitchFamily="49" charset="0"/>
              </a:rPr>
              <a:t>public </a:t>
            </a:r>
            <a:r>
              <a:rPr lang="en-US" altLang="en-US" sz="2400" b="1" dirty="0" err="1">
                <a:latin typeface="Courier New" pitchFamily="49" charset="0"/>
              </a:rPr>
              <a:t>int</a:t>
            </a:r>
            <a:r>
              <a:rPr lang="en-US" altLang="en-US" sz="2400" b="1" dirty="0">
                <a:latin typeface="Courier New" pitchFamily="49" charset="0"/>
              </a:rPr>
              <a:t> </a:t>
            </a:r>
            <a:r>
              <a:rPr lang="en-US" altLang="en-US" sz="2400" b="1" dirty="0" err="1">
                <a:latin typeface="Courier New" pitchFamily="49" charset="0"/>
              </a:rPr>
              <a:t>indexOf</a:t>
            </a:r>
            <a:r>
              <a:rPr lang="en-US" altLang="en-US" sz="2400" b="1" dirty="0">
                <a:latin typeface="Courier New" pitchFamily="49" charset="0"/>
              </a:rPr>
              <a:t>(</a:t>
            </a:r>
            <a:r>
              <a:rPr lang="en-US" altLang="en-US" sz="2400" b="1" dirty="0" err="1">
                <a:latin typeface="Courier New" pitchFamily="49" charset="0"/>
              </a:rPr>
              <a:t>int</a:t>
            </a:r>
            <a:r>
              <a:rPr lang="en-US" altLang="en-US" sz="2400" b="1" dirty="0">
                <a:latin typeface="Courier New" pitchFamily="49" charset="0"/>
              </a:rPr>
              <a:t> value) {</a:t>
            </a:r>
          </a:p>
          <a:p>
            <a:pPr lvl="1"/>
            <a:r>
              <a:rPr lang="en-US" altLang="en-US" sz="2400" b="1" dirty="0">
                <a:latin typeface="Courier New" pitchFamily="49" charset="0"/>
              </a:rPr>
              <a:t>    for (</a:t>
            </a:r>
            <a:r>
              <a:rPr lang="en-US" altLang="en-US" sz="2400" b="1" dirty="0" err="1">
                <a:latin typeface="Courier New" pitchFamily="49" charset="0"/>
              </a:rPr>
              <a:t>int</a:t>
            </a:r>
            <a:r>
              <a:rPr lang="en-US" altLang="en-US" sz="2400" b="1" dirty="0">
                <a:latin typeface="Courier New" pitchFamily="49" charset="0"/>
              </a:rPr>
              <a:t> </a:t>
            </a:r>
            <a:r>
              <a:rPr lang="en-US" altLang="en-US" sz="2400" b="1" dirty="0" err="1">
                <a:latin typeface="Courier New" pitchFamily="49" charset="0"/>
              </a:rPr>
              <a:t>i</a:t>
            </a:r>
            <a:r>
              <a:rPr lang="en-US" altLang="en-US" sz="2400" b="1" dirty="0">
                <a:latin typeface="Courier New" pitchFamily="49" charset="0"/>
              </a:rPr>
              <a:t> = 0; </a:t>
            </a:r>
            <a:r>
              <a:rPr lang="en-US" altLang="en-US" sz="2400" b="1" dirty="0" err="1">
                <a:latin typeface="Courier New" pitchFamily="49" charset="0"/>
              </a:rPr>
              <a:t>i</a:t>
            </a:r>
            <a:r>
              <a:rPr lang="en-US" altLang="en-US" sz="2400" b="1" dirty="0">
                <a:latin typeface="Courier New" pitchFamily="49" charset="0"/>
              </a:rPr>
              <a:t> &lt; size; </a:t>
            </a:r>
            <a:r>
              <a:rPr lang="en-US" altLang="en-US" sz="2400" b="1" dirty="0" err="1">
                <a:latin typeface="Courier New" pitchFamily="49" charset="0"/>
              </a:rPr>
              <a:t>i</a:t>
            </a:r>
            <a:r>
              <a:rPr lang="en-US" altLang="en-US" sz="2400" b="1" dirty="0">
                <a:latin typeface="Courier New" pitchFamily="49" charset="0"/>
              </a:rPr>
              <a:t>++) {</a:t>
            </a:r>
          </a:p>
          <a:p>
            <a:pPr lvl="1"/>
            <a:r>
              <a:rPr lang="en-US" altLang="en-US" sz="2400" b="1" dirty="0">
                <a:latin typeface="Courier New" pitchFamily="49" charset="0"/>
              </a:rPr>
              <a:t>        if (</a:t>
            </a:r>
            <a:r>
              <a:rPr lang="en-US" altLang="en-US" sz="2400" b="1" dirty="0" err="1">
                <a:latin typeface="Courier New" pitchFamily="49" charset="0"/>
              </a:rPr>
              <a:t>elementData</a:t>
            </a:r>
            <a:r>
              <a:rPr lang="en-US" altLang="en-US" sz="2400" b="1" dirty="0">
                <a:latin typeface="Courier New" pitchFamily="49" charset="0"/>
              </a:rPr>
              <a:t>[</a:t>
            </a:r>
            <a:r>
              <a:rPr lang="en-US" altLang="en-US" sz="2400" b="1" dirty="0" err="1">
                <a:latin typeface="Courier New" pitchFamily="49" charset="0"/>
              </a:rPr>
              <a:t>i</a:t>
            </a:r>
            <a:r>
              <a:rPr lang="en-US" altLang="en-US" sz="2400" b="1" dirty="0">
                <a:latin typeface="Courier New" pitchFamily="49" charset="0"/>
              </a:rPr>
              <a:t>] == value) {</a:t>
            </a:r>
          </a:p>
          <a:p>
            <a:pPr lvl="1"/>
            <a:r>
              <a:rPr lang="en-US" altLang="en-US" sz="2400" b="1" dirty="0">
                <a:latin typeface="Courier New" pitchFamily="49" charset="0"/>
              </a:rPr>
              <a:t>            return </a:t>
            </a:r>
            <a:r>
              <a:rPr lang="en-US" altLang="en-US" sz="2400" b="1" dirty="0" err="1">
                <a:latin typeface="Courier New" pitchFamily="49" charset="0"/>
              </a:rPr>
              <a:t>i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 lvl="1"/>
            <a:r>
              <a:rPr lang="en-US" altLang="en-US" sz="2400" b="1" dirty="0">
                <a:latin typeface="Courier New" pitchFamily="49" charset="0"/>
              </a:rPr>
              <a:t>        }</a:t>
            </a:r>
          </a:p>
          <a:p>
            <a:pPr lvl="1"/>
            <a:r>
              <a:rPr lang="en-US" altLang="en-US" sz="2400" b="1" dirty="0">
                <a:latin typeface="Courier New" pitchFamily="49" charset="0"/>
              </a:rPr>
              <a:t>    }</a:t>
            </a:r>
          </a:p>
          <a:p>
            <a:pPr lvl="1"/>
            <a:r>
              <a:rPr lang="en-US" altLang="en-US" sz="2400" b="1" dirty="0">
                <a:latin typeface="Courier New" pitchFamily="49" charset="0"/>
              </a:rPr>
              <a:t>    return -1;</a:t>
            </a:r>
          </a:p>
          <a:p>
            <a:pPr lvl="1"/>
            <a:r>
              <a:rPr lang="en-US" altLang="en-US" sz="2400" b="1" dirty="0">
                <a:latin typeface="Courier New" pitchFamily="49" charset="0"/>
              </a:rPr>
              <a:t>}</a:t>
            </a:r>
          </a:p>
        </p:txBody>
      </p:sp>
      <p:graphicFrame>
        <p:nvGraphicFramePr>
          <p:cNvPr id="14336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283064"/>
              </p:ext>
            </p:extLst>
          </p:nvPr>
        </p:nvGraphicFramePr>
        <p:xfrm>
          <a:off x="1104900" y="855865"/>
          <a:ext cx="6553200" cy="1188720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3995925" y="1679738"/>
            <a:ext cx="0" cy="59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831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6968"/>
            <a:ext cx="8229600" cy="453254"/>
          </a:xfrm>
        </p:spPr>
        <p:txBody>
          <a:bodyPr/>
          <a:lstStyle/>
          <a:p>
            <a:pPr eaLnBrk="1" hangingPunct="1"/>
            <a:r>
              <a:rPr lang="en-US" altLang="en-US" dirty="0"/>
              <a:t>Multiple constructors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10221"/>
            <a:ext cx="9144000" cy="634778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3300" dirty="0"/>
              <a:t>existing constructor: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public </a:t>
            </a:r>
            <a:r>
              <a:rPr lang="en-US" altLang="en-US" dirty="0" err="1">
                <a:latin typeface="Courier New" panose="02070309020205020404" pitchFamily="49" charset="0"/>
              </a:rPr>
              <a:t>ArrayIntList</a:t>
            </a:r>
            <a:r>
              <a:rPr lang="en-US" altLang="en-US" dirty="0">
                <a:latin typeface="Courier New" panose="02070309020205020404" pitchFamily="49" charset="0"/>
              </a:rPr>
              <a:t>() {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dirty="0" err="1">
                <a:latin typeface="Courier New" panose="02070309020205020404" pitchFamily="49" charset="0"/>
              </a:rPr>
              <a:t>elementData</a:t>
            </a:r>
            <a:r>
              <a:rPr lang="en-US" altLang="en-US" dirty="0">
                <a:latin typeface="Courier New" panose="02070309020205020404" pitchFamily="49" charset="0"/>
              </a:rPr>
              <a:t> = new 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[10];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size = 0;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  <a:endParaRPr lang="en-US" altLang="en-US" dirty="0"/>
          </a:p>
          <a:p>
            <a:pPr eaLnBrk="1" hangingPunct="1">
              <a:lnSpc>
                <a:spcPct val="110000"/>
              </a:lnSpc>
            </a:pPr>
            <a:r>
              <a:rPr lang="en-US" altLang="en-US" sz="3300" dirty="0"/>
              <a:t>Add a new constructor that accepts a </a:t>
            </a:r>
            <a:r>
              <a:rPr lang="en-US" altLang="en-US" sz="3300" u="sng" dirty="0"/>
              <a:t>capacity parameter</a:t>
            </a:r>
            <a:r>
              <a:rPr lang="en-US" altLang="en-US" sz="3300" dirty="0"/>
              <a:t>: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public </a:t>
            </a:r>
            <a:r>
              <a:rPr lang="en-US" altLang="en-US" dirty="0" err="1">
                <a:latin typeface="Courier New" panose="02070309020205020404" pitchFamily="49" charset="0"/>
              </a:rPr>
              <a:t>ArrayIntList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capacity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dirty="0" err="1">
                <a:latin typeface="Courier New" panose="02070309020205020404" pitchFamily="49" charset="0"/>
              </a:rPr>
              <a:t>elementData</a:t>
            </a:r>
            <a:r>
              <a:rPr lang="en-US" altLang="en-US" dirty="0">
                <a:latin typeface="Courier New" panose="02070309020205020404" pitchFamily="49" charset="0"/>
              </a:rPr>
              <a:t> = new 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[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capacity</a:t>
            </a:r>
            <a:r>
              <a:rPr lang="en-US" altLang="en-US" dirty="0">
                <a:latin typeface="Courier New" panose="02070309020205020404" pitchFamily="49" charset="0"/>
              </a:rPr>
              <a:t>];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size = 0;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altLang="en-US" dirty="0"/>
          </a:p>
          <a:p>
            <a:pPr lvl="1" eaLnBrk="1" hangingPunct="1">
              <a:lnSpc>
                <a:spcPct val="110000"/>
              </a:lnSpc>
            </a:pPr>
            <a:r>
              <a:rPr lang="en-US" altLang="en-US" sz="3300" dirty="0"/>
              <a:t>The constructors are very similar.  Can we avoid redundancy?</a:t>
            </a:r>
          </a:p>
        </p:txBody>
      </p:sp>
    </p:spTree>
    <p:extLst>
      <p:ext uri="{BB962C8B-B14F-4D97-AF65-F5344CB8AC3E}">
        <p14:creationId xmlns:p14="http://schemas.microsoft.com/office/powerpoint/2010/main" val="95348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9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this</a:t>
            </a:r>
            <a:r>
              <a:rPr lang="en-US" altLang="en-US"/>
              <a:t> keyword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4340225" algn="l"/>
              </a:tabLst>
            </a:pP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this</a:t>
            </a:r>
            <a:r>
              <a:rPr lang="en-US" altLang="en-US" dirty="0"/>
              <a:t> : A reference to the </a:t>
            </a:r>
            <a:r>
              <a:rPr lang="en-US" altLang="en-US" i="1" dirty="0"/>
              <a:t>implicit parameter</a:t>
            </a:r>
            <a:endParaRPr lang="en-US" altLang="en-US" dirty="0"/>
          </a:p>
          <a:p>
            <a:pPr lvl="1" eaLnBrk="1" hangingPunct="1">
              <a:buFontTx/>
              <a:buNone/>
              <a:tabLst>
                <a:tab pos="4340225" algn="l"/>
              </a:tabLst>
            </a:pPr>
            <a:r>
              <a:rPr lang="en-US" altLang="en-US" sz="2100" dirty="0"/>
              <a:t>	</a:t>
            </a:r>
            <a:r>
              <a:rPr lang="en-US" altLang="en-US" sz="2600" dirty="0"/>
              <a:t>(the object on which a method/constructor is called)</a:t>
            </a:r>
          </a:p>
          <a:p>
            <a:pPr lvl="1" eaLnBrk="1" hangingPunct="1">
              <a:buFontTx/>
              <a:buNone/>
              <a:tabLst>
                <a:tab pos="4340225" algn="l"/>
              </a:tabLst>
            </a:pPr>
            <a:endParaRPr lang="en-US" altLang="en-US" sz="2100" dirty="0"/>
          </a:p>
          <a:p>
            <a:pPr eaLnBrk="1" hangingPunct="1">
              <a:tabLst>
                <a:tab pos="4340225" algn="l"/>
              </a:tabLst>
            </a:pPr>
            <a:r>
              <a:rPr lang="en-US" altLang="en-US" sz="2500" dirty="0"/>
              <a:t>Syntax:</a:t>
            </a:r>
          </a:p>
          <a:p>
            <a:pPr lvl="1" eaLnBrk="1" hangingPunct="1">
              <a:tabLst>
                <a:tab pos="4340225" algn="l"/>
              </a:tabLst>
            </a:pPr>
            <a:r>
              <a:rPr lang="en-US" altLang="en-US" sz="2500" dirty="0"/>
              <a:t>To refer to a field:	</a:t>
            </a:r>
            <a:r>
              <a:rPr lang="en-US" altLang="en-US" sz="2500" dirty="0" err="1">
                <a:latin typeface="Courier New" panose="02070309020205020404" pitchFamily="49" charset="0"/>
              </a:rPr>
              <a:t>this.</a:t>
            </a:r>
            <a:r>
              <a:rPr lang="en-US" altLang="en-US" sz="2500" b="1" dirty="0" err="1"/>
              <a:t>field</a:t>
            </a:r>
            <a:endParaRPr lang="en-US" altLang="en-US" sz="2500" dirty="0"/>
          </a:p>
          <a:p>
            <a:pPr lvl="1" eaLnBrk="1" hangingPunct="1">
              <a:tabLst>
                <a:tab pos="4340225" algn="l"/>
              </a:tabLst>
            </a:pPr>
            <a:r>
              <a:rPr lang="en-US" altLang="en-US" sz="2500" dirty="0"/>
              <a:t>To call a method:	</a:t>
            </a:r>
            <a:r>
              <a:rPr lang="en-US" altLang="en-US" sz="2500" dirty="0" err="1">
                <a:latin typeface="Courier New" panose="02070309020205020404" pitchFamily="49" charset="0"/>
              </a:rPr>
              <a:t>this.</a:t>
            </a:r>
            <a:r>
              <a:rPr lang="en-US" altLang="en-US" sz="2500" b="1" dirty="0" err="1"/>
              <a:t>method</a:t>
            </a:r>
            <a:r>
              <a:rPr lang="en-US" altLang="en-US" sz="2500" dirty="0">
                <a:latin typeface="Courier New" panose="02070309020205020404" pitchFamily="49" charset="0"/>
              </a:rPr>
              <a:t>(</a:t>
            </a:r>
            <a:r>
              <a:rPr lang="en-US" altLang="en-US" sz="2500" b="1" dirty="0"/>
              <a:t>parameters</a:t>
            </a:r>
            <a:r>
              <a:rPr lang="en-US" altLang="en-US" sz="2500" dirty="0">
                <a:latin typeface="Courier New" panose="02070309020205020404" pitchFamily="49" charset="0"/>
              </a:rPr>
              <a:t>);</a:t>
            </a:r>
            <a:endParaRPr lang="en-US" altLang="en-US" sz="2500" dirty="0"/>
          </a:p>
          <a:p>
            <a:pPr lvl="1" eaLnBrk="1" hangingPunct="1">
              <a:tabLst>
                <a:tab pos="4340225" algn="l"/>
              </a:tabLst>
            </a:pPr>
            <a:r>
              <a:rPr lang="en-US" altLang="en-US" sz="2500" dirty="0"/>
              <a:t>To call a constructor</a:t>
            </a:r>
            <a:r>
              <a:rPr lang="en-US" altLang="en-US" sz="2500" dirty="0">
                <a:latin typeface="Courier New" panose="02070309020205020404" pitchFamily="49" charset="0"/>
              </a:rPr>
              <a:t>	</a:t>
            </a:r>
          </a:p>
          <a:p>
            <a:pPr lvl="1">
              <a:buNone/>
              <a:tabLst>
                <a:tab pos="4340225" algn="l"/>
              </a:tabLst>
            </a:pPr>
            <a:r>
              <a:rPr lang="en-US" altLang="en-US" sz="2500" dirty="0">
                <a:latin typeface="Courier New" panose="02070309020205020404" pitchFamily="49" charset="0"/>
              </a:rPr>
              <a:t>	</a:t>
            </a:r>
            <a:r>
              <a:rPr lang="en-US" altLang="en-US" sz="2500" dirty="0"/>
              <a:t>from another constructor:   </a:t>
            </a:r>
            <a:r>
              <a:rPr lang="en-US" altLang="en-US" sz="2500" dirty="0">
                <a:latin typeface="Courier New" panose="02070309020205020404" pitchFamily="49" charset="0"/>
              </a:rPr>
              <a:t>this(</a:t>
            </a:r>
            <a:r>
              <a:rPr lang="en-US" altLang="en-US" sz="2500" b="1" dirty="0"/>
              <a:t>parameters</a:t>
            </a:r>
            <a:r>
              <a:rPr lang="en-US" altLang="en-US" sz="2500" dirty="0">
                <a:latin typeface="Courier New" panose="02070309020205020404" pitchFamily="49" charset="0"/>
              </a:rPr>
              <a:t>);</a:t>
            </a:r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72191052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Revised constructors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48624"/>
            <a:ext cx="9144000" cy="6309375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5500" dirty="0"/>
              <a:t>existing constructor: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en-US" sz="5500" dirty="0">
                <a:latin typeface="Courier New" panose="02070309020205020404" pitchFamily="49" charset="0"/>
              </a:rPr>
              <a:t>	public </a:t>
            </a:r>
            <a:r>
              <a:rPr lang="en-US" altLang="en-US" sz="5500" dirty="0" err="1">
                <a:latin typeface="Courier New" panose="02070309020205020404" pitchFamily="49" charset="0"/>
              </a:rPr>
              <a:t>ArrayIntList</a:t>
            </a:r>
            <a:r>
              <a:rPr lang="en-US" altLang="en-US" sz="5500" dirty="0">
                <a:latin typeface="Courier New" panose="02070309020205020404" pitchFamily="49" charset="0"/>
              </a:rPr>
              <a:t>() {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en-US" sz="5500" dirty="0">
                <a:latin typeface="Courier New" panose="02070309020205020404" pitchFamily="49" charset="0"/>
              </a:rPr>
              <a:t>	    </a:t>
            </a:r>
            <a:r>
              <a:rPr lang="en-US" altLang="en-US" sz="5500" dirty="0" err="1">
                <a:latin typeface="Courier New" panose="02070309020205020404" pitchFamily="49" charset="0"/>
              </a:rPr>
              <a:t>elementData</a:t>
            </a:r>
            <a:r>
              <a:rPr lang="en-US" altLang="en-US" sz="5500" dirty="0">
                <a:latin typeface="Courier New" panose="02070309020205020404" pitchFamily="49" charset="0"/>
              </a:rPr>
              <a:t> = new int[10];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en-US" sz="5500" dirty="0">
                <a:latin typeface="Courier New" panose="02070309020205020404" pitchFamily="49" charset="0"/>
              </a:rPr>
              <a:t>	    size = 0;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en-US" sz="5500" dirty="0">
                <a:latin typeface="Courier New" panose="02070309020205020404" pitchFamily="49" charset="0"/>
              </a:rPr>
              <a:t>	}</a:t>
            </a:r>
            <a:endParaRPr lang="en-US" altLang="en-US" sz="5500" dirty="0"/>
          </a:p>
          <a:p>
            <a:pPr>
              <a:lnSpc>
                <a:spcPct val="110000"/>
              </a:lnSpc>
            </a:pPr>
            <a:r>
              <a:rPr lang="en-US" altLang="en-US" sz="5500" dirty="0"/>
              <a:t>Add a new constructor that accepts a </a:t>
            </a:r>
            <a:r>
              <a:rPr lang="en-US" altLang="en-US" sz="5500" u="sng" dirty="0"/>
              <a:t>capacity parameter</a:t>
            </a:r>
            <a:r>
              <a:rPr lang="en-US" altLang="en-US" sz="5500" dirty="0"/>
              <a:t>: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en-US" sz="5500" dirty="0">
                <a:latin typeface="Courier New" panose="02070309020205020404" pitchFamily="49" charset="0"/>
              </a:rPr>
              <a:t>	public </a:t>
            </a:r>
            <a:r>
              <a:rPr lang="en-US" altLang="en-US" sz="5500" dirty="0" err="1">
                <a:latin typeface="Courier New" panose="02070309020205020404" pitchFamily="49" charset="0"/>
              </a:rPr>
              <a:t>ArrayIntList</a:t>
            </a:r>
            <a:r>
              <a:rPr lang="en-US" altLang="en-US" sz="5500" dirty="0">
                <a:latin typeface="Courier New" panose="02070309020205020404" pitchFamily="49" charset="0"/>
              </a:rPr>
              <a:t>(</a:t>
            </a:r>
            <a:r>
              <a:rPr lang="en-US" altLang="en-US" sz="5500" b="1" dirty="0">
                <a:solidFill>
                  <a:srgbClr val="FF0000"/>
                </a:solidFill>
                <a:latin typeface="Courier New" panose="02070309020205020404" pitchFamily="49" charset="0"/>
              </a:rPr>
              <a:t>int capacity</a:t>
            </a:r>
            <a:r>
              <a:rPr lang="en-US" altLang="en-US" sz="5500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en-US" sz="5500" dirty="0">
                <a:latin typeface="Courier New" panose="02070309020205020404" pitchFamily="49" charset="0"/>
              </a:rPr>
              <a:t>	    </a:t>
            </a:r>
            <a:r>
              <a:rPr lang="en-US" altLang="en-US" sz="5500" dirty="0" err="1">
                <a:latin typeface="Courier New" panose="02070309020205020404" pitchFamily="49" charset="0"/>
              </a:rPr>
              <a:t>elementData</a:t>
            </a:r>
            <a:r>
              <a:rPr lang="en-US" altLang="en-US" sz="5500" dirty="0">
                <a:latin typeface="Courier New" panose="02070309020205020404" pitchFamily="49" charset="0"/>
              </a:rPr>
              <a:t> = new int[</a:t>
            </a:r>
            <a:r>
              <a:rPr lang="en-US" altLang="en-US" sz="5500" b="1" dirty="0">
                <a:solidFill>
                  <a:srgbClr val="FF0000"/>
                </a:solidFill>
                <a:latin typeface="Courier New" panose="02070309020205020404" pitchFamily="49" charset="0"/>
              </a:rPr>
              <a:t>capacity</a:t>
            </a:r>
            <a:r>
              <a:rPr lang="en-US" altLang="en-US" sz="5500" dirty="0">
                <a:latin typeface="Courier New" panose="02070309020205020404" pitchFamily="49" charset="0"/>
              </a:rPr>
              <a:t>];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en-US" sz="5500" dirty="0">
                <a:latin typeface="Courier New" panose="02070309020205020404" pitchFamily="49" charset="0"/>
              </a:rPr>
              <a:t>	    size = 0;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en-US" sz="5500" dirty="0"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en-US" sz="5000" dirty="0">
                <a:latin typeface="Courier New" panose="02070309020205020404" pitchFamily="49" charset="0"/>
              </a:rPr>
              <a:t>-------------------------------------------------------------------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en-US" sz="7400" b="1" dirty="0">
                <a:solidFill>
                  <a:srgbClr val="0070C0"/>
                </a:solidFill>
                <a:latin typeface="Courier New" panose="02070309020205020404" pitchFamily="49" charset="0"/>
              </a:rPr>
              <a:t>Revised constructors: </a:t>
            </a:r>
          </a:p>
          <a:p>
            <a:pPr>
              <a:lnSpc>
                <a:spcPct val="70000"/>
              </a:lnSpc>
              <a:buNone/>
            </a:pPr>
            <a:endParaRPr lang="en-US" altLang="en-US" sz="62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en-US" sz="6200" dirty="0">
                <a:latin typeface="Courier New" panose="02070309020205020404" pitchFamily="49" charset="0"/>
              </a:rPr>
              <a:t>public </a:t>
            </a:r>
            <a:r>
              <a:rPr lang="en-US" altLang="en-US" sz="6200" dirty="0" err="1">
                <a:latin typeface="Courier New" panose="02070309020205020404" pitchFamily="49" charset="0"/>
              </a:rPr>
              <a:t>ArrayIntList</a:t>
            </a:r>
            <a:r>
              <a:rPr lang="en-US" altLang="en-US" sz="6200" dirty="0">
                <a:latin typeface="Courier New" panose="02070309020205020404" pitchFamily="49" charset="0"/>
              </a:rPr>
              <a:t>() {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sz="6200" dirty="0">
                <a:latin typeface="Courier New" panose="02070309020205020404" pitchFamily="49" charset="0"/>
              </a:rPr>
              <a:t>	    </a:t>
            </a:r>
            <a:r>
              <a:rPr lang="en-US" altLang="en-US" sz="6200" b="1" dirty="0">
                <a:solidFill>
                  <a:srgbClr val="FF0000"/>
                </a:solidFill>
                <a:latin typeface="Courier New" panose="02070309020205020404" pitchFamily="49" charset="0"/>
              </a:rPr>
              <a:t>this(10)</a:t>
            </a:r>
            <a:r>
              <a:rPr lang="en-US" altLang="en-US" sz="6200" dirty="0">
                <a:solidFill>
                  <a:srgbClr val="FF0000"/>
                </a:solidFill>
                <a:latin typeface="Courier New" panose="02070309020205020404" pitchFamily="49" charset="0"/>
              </a:rPr>
              <a:t>;  </a:t>
            </a:r>
            <a:r>
              <a:rPr lang="en-US" altLang="en-US" sz="6200" b="1" dirty="0">
                <a:solidFill>
                  <a:srgbClr val="008000"/>
                </a:solidFill>
                <a:latin typeface="Courier New" panose="02070309020205020404" pitchFamily="49" charset="0"/>
              </a:rPr>
              <a:t>//calls (</a:t>
            </a:r>
            <a:r>
              <a:rPr lang="en-US" altLang="en-US" sz="62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6200" b="1" dirty="0">
                <a:solidFill>
                  <a:srgbClr val="008000"/>
                </a:solidFill>
                <a:latin typeface="Courier New" panose="02070309020205020404" pitchFamily="49" charset="0"/>
              </a:rPr>
              <a:t>) constructor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sz="6200" dirty="0">
                <a:latin typeface="Courier New" panose="02070309020205020404" pitchFamily="49" charset="0"/>
              </a:rPr>
              <a:t>	}</a:t>
            </a:r>
          </a:p>
          <a:p>
            <a:pPr eaLnBrk="1" hangingPunct="1"/>
            <a:endParaRPr lang="en-US" altLang="en-US" sz="6200" dirty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6200" dirty="0">
                <a:latin typeface="Courier New" panose="02070309020205020404" pitchFamily="49" charset="0"/>
              </a:rPr>
              <a:t>	public </a:t>
            </a:r>
            <a:r>
              <a:rPr lang="en-US" altLang="en-US" sz="6200" dirty="0" err="1">
                <a:latin typeface="Courier New" panose="02070309020205020404" pitchFamily="49" charset="0"/>
              </a:rPr>
              <a:t>ArrayIntList</a:t>
            </a:r>
            <a:r>
              <a:rPr lang="en-US" altLang="en-US" sz="6200" dirty="0">
                <a:latin typeface="Courier New" panose="02070309020205020404" pitchFamily="49" charset="0"/>
              </a:rPr>
              <a:t>(</a:t>
            </a:r>
            <a:r>
              <a:rPr lang="en-US" altLang="en-US" sz="6200" dirty="0" err="1">
                <a:latin typeface="Courier New" panose="02070309020205020404" pitchFamily="49" charset="0"/>
              </a:rPr>
              <a:t>int</a:t>
            </a:r>
            <a:r>
              <a:rPr lang="en-US" altLang="en-US" sz="6200" dirty="0">
                <a:latin typeface="Courier New" panose="02070309020205020404" pitchFamily="49" charset="0"/>
              </a:rPr>
              <a:t> capacity)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6200" dirty="0">
                <a:latin typeface="Courier New" panose="02070309020205020404" pitchFamily="49" charset="0"/>
              </a:rPr>
              <a:t>	    </a:t>
            </a:r>
            <a:r>
              <a:rPr lang="en-US" altLang="en-US" sz="6200" dirty="0" err="1">
                <a:latin typeface="Courier New" panose="02070309020205020404" pitchFamily="49" charset="0"/>
              </a:rPr>
              <a:t>elementData</a:t>
            </a:r>
            <a:r>
              <a:rPr lang="en-US" altLang="en-US" sz="6200" dirty="0">
                <a:latin typeface="Courier New" panose="02070309020205020404" pitchFamily="49" charset="0"/>
              </a:rPr>
              <a:t> = new </a:t>
            </a:r>
            <a:r>
              <a:rPr lang="en-US" altLang="en-US" sz="6200" dirty="0" err="1">
                <a:latin typeface="Courier New" panose="02070309020205020404" pitchFamily="49" charset="0"/>
              </a:rPr>
              <a:t>int</a:t>
            </a:r>
            <a:r>
              <a:rPr lang="en-US" altLang="en-US" sz="6200" dirty="0">
                <a:latin typeface="Courier New" panose="02070309020205020404" pitchFamily="49" charset="0"/>
              </a:rPr>
              <a:t>[capacity];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6200" dirty="0">
                <a:latin typeface="Courier New" panose="02070309020205020404" pitchFamily="49" charset="0"/>
              </a:rPr>
              <a:t>	    size = 0;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6200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6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51345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Default list capacity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17460"/>
            <a:ext cx="9144000" cy="6040540"/>
          </a:xfrm>
        </p:spPr>
        <p:txBody>
          <a:bodyPr/>
          <a:lstStyle/>
          <a:p>
            <a:r>
              <a:rPr lang="en-US" altLang="en-US" dirty="0"/>
              <a:t>add the following feature to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ArrayIntList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70C0"/>
                </a:solidFill>
              </a:rPr>
              <a:t>constant</a:t>
            </a:r>
            <a:r>
              <a:rPr lang="en-US" altLang="en-US" dirty="0"/>
              <a:t> for the default list capacity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63038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 constants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Courier New" panose="02070309020205020404" pitchFamily="49" charset="0"/>
              </a:rPr>
              <a:t>public static final </a:t>
            </a:r>
            <a:r>
              <a:rPr lang="en-US" altLang="en-US" sz="2800" b="1" dirty="0">
                <a:solidFill>
                  <a:srgbClr val="FF0000"/>
                </a:solidFill>
              </a:rPr>
              <a:t>type</a:t>
            </a:r>
            <a:r>
              <a:rPr lang="en-US" altLang="en-US" sz="28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</a:rPr>
              <a:t>NAME</a:t>
            </a:r>
            <a:r>
              <a:rPr lang="en-US" altLang="en-US" sz="2800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2800" b="1" dirty="0">
                <a:solidFill>
                  <a:srgbClr val="FF0000"/>
                </a:solidFill>
              </a:rPr>
              <a:t>value</a:t>
            </a:r>
            <a:r>
              <a:rPr lang="en-US" altLang="en-US" sz="280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  <a:endParaRPr lang="en-US" altLang="en-US" sz="28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</a:rPr>
              <a:t>class constant</a:t>
            </a:r>
            <a:r>
              <a:rPr lang="en-US" altLang="en-US" sz="2800" dirty="0"/>
              <a:t>: a global, unchangeable value in a class</a:t>
            </a:r>
          </a:p>
          <a:p>
            <a:pPr lvl="1" eaLnBrk="1" hangingPunct="1"/>
            <a:r>
              <a:rPr lang="en-US" altLang="en-US" sz="2800" dirty="0"/>
              <a:t>used to store and give names to important values used in code</a:t>
            </a:r>
          </a:p>
          <a:p>
            <a:pPr lvl="1" eaLnBrk="1" hangingPunct="1"/>
            <a:r>
              <a:rPr lang="en-US" altLang="en-US" sz="2800" dirty="0"/>
              <a:t>documents an important value;  easier to find and change later</a:t>
            </a:r>
          </a:p>
          <a:p>
            <a:pPr eaLnBrk="1" hangingPunct="1"/>
            <a:r>
              <a:rPr lang="en-US" altLang="en-US" sz="2800" dirty="0"/>
              <a:t>classes will often store constants related to that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 err="1">
                <a:latin typeface="Courier New" panose="02070309020205020404" pitchFamily="49" charset="0"/>
              </a:rPr>
              <a:t>Math.PI</a:t>
            </a:r>
            <a:endParaRPr lang="en-US" altLang="en-US" sz="2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 err="1">
                <a:latin typeface="Courier New" panose="02070309020205020404" pitchFamily="49" charset="0"/>
              </a:rPr>
              <a:t>Integer.MAX_VALUE</a:t>
            </a:r>
            <a:r>
              <a:rPr lang="en-US" altLang="en-US" sz="2800" dirty="0"/>
              <a:t>, </a:t>
            </a:r>
            <a:r>
              <a:rPr lang="en-US" altLang="en-US" sz="2800" dirty="0" err="1">
                <a:latin typeface="Courier New" panose="02070309020205020404" pitchFamily="49" charset="0"/>
              </a:rPr>
              <a:t>Integer.MIN_VALUE</a:t>
            </a:r>
            <a:endParaRPr lang="en-US" altLang="en-US" sz="2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 err="1">
                <a:latin typeface="Courier New" panose="02070309020205020404" pitchFamily="49" charset="0"/>
              </a:rPr>
              <a:t>Color.GREEN</a:t>
            </a:r>
            <a:endParaRPr lang="en-US" altLang="en-US" sz="2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default array length for new </a:t>
            </a:r>
            <a:r>
              <a:rPr lang="en-US" altLang="en-US" sz="24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ArrayIntLists</a:t>
            </a:r>
            <a:endParaRPr lang="en-US" altLang="en-US" sz="24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public static final </a:t>
            </a:r>
            <a:r>
              <a:rPr lang="en-US" altLang="en-US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DEFAULT_CAPACITY = 10;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7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Revised constructors with constants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17460"/>
            <a:ext cx="9144000" cy="6040540"/>
          </a:xfrm>
        </p:spPr>
        <p:txBody>
          <a:bodyPr/>
          <a:lstStyle/>
          <a:p>
            <a:pPr>
              <a:lnSpc>
                <a:spcPct val="70000"/>
              </a:lnSpc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public </a:t>
            </a:r>
            <a:r>
              <a:rPr lang="en-US" altLang="en-US" sz="2800" dirty="0" err="1">
                <a:latin typeface="Courier New" panose="02070309020205020404" pitchFamily="49" charset="0"/>
              </a:rPr>
              <a:t>ArrayIntList</a:t>
            </a:r>
            <a:r>
              <a:rPr lang="en-US" altLang="en-US" sz="2800" dirty="0">
                <a:latin typeface="Courier New" panose="02070309020205020404" pitchFamily="49" charset="0"/>
              </a:rPr>
              <a:t>() {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	    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this(DEFAULT_CAPACITY)</a:t>
            </a:r>
            <a:r>
              <a:rPr lang="en-US" altLang="en-US" sz="2800" dirty="0">
                <a:solidFill>
                  <a:srgbClr val="FF0000"/>
                </a:solidFill>
                <a:latin typeface="Courier New" panose="02070309020205020404" pitchFamily="49" charset="0"/>
              </a:rPr>
              <a:t>;  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//calls (</a:t>
            </a:r>
            <a:r>
              <a:rPr lang="en-US" altLang="en-US" sz="24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) constructor with constant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	}</a:t>
            </a:r>
          </a:p>
          <a:p>
            <a:pPr eaLnBrk="1" hangingPunct="1"/>
            <a:endParaRPr lang="en-US" altLang="en-US" sz="2800" dirty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	public </a:t>
            </a:r>
            <a:r>
              <a:rPr lang="en-US" altLang="en-US" sz="2800" dirty="0" err="1">
                <a:latin typeface="Courier New" panose="02070309020205020404" pitchFamily="49" charset="0"/>
              </a:rPr>
              <a:t>ArrayIntList</a:t>
            </a:r>
            <a:r>
              <a:rPr lang="en-US" altLang="en-US" sz="2800" dirty="0">
                <a:latin typeface="Courier New" panose="02070309020205020404" pitchFamily="49" charset="0"/>
              </a:rPr>
              <a:t>(</a:t>
            </a:r>
            <a:r>
              <a:rPr lang="en-US" altLang="en-US" sz="2800" dirty="0" err="1">
                <a:latin typeface="Courier New" panose="02070309020205020404" pitchFamily="49" charset="0"/>
              </a:rPr>
              <a:t>int</a:t>
            </a:r>
            <a:r>
              <a:rPr lang="en-US" altLang="en-US" sz="2800" dirty="0">
                <a:latin typeface="Courier New" panose="02070309020205020404" pitchFamily="49" charset="0"/>
              </a:rPr>
              <a:t> capacity)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	    </a:t>
            </a:r>
            <a:r>
              <a:rPr lang="en-US" altLang="en-US" sz="2800" dirty="0" err="1">
                <a:latin typeface="Courier New" panose="02070309020205020404" pitchFamily="49" charset="0"/>
              </a:rPr>
              <a:t>elementData</a:t>
            </a:r>
            <a:r>
              <a:rPr lang="en-US" altLang="en-US" sz="2800" dirty="0">
                <a:latin typeface="Courier New" panose="02070309020205020404" pitchFamily="49" charset="0"/>
              </a:rPr>
              <a:t> = new </a:t>
            </a:r>
            <a:r>
              <a:rPr lang="en-US" altLang="en-US" sz="2800" dirty="0" err="1">
                <a:latin typeface="Courier New" panose="02070309020205020404" pitchFamily="49" charset="0"/>
              </a:rPr>
              <a:t>int</a:t>
            </a:r>
            <a:r>
              <a:rPr lang="en-US" altLang="en-US" sz="2800" dirty="0">
                <a:latin typeface="Courier New" panose="02070309020205020404" pitchFamily="49" charset="0"/>
              </a:rPr>
              <a:t>[capacity];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	    size = 0;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1165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6968"/>
            <a:ext cx="8229600" cy="491658"/>
          </a:xfrm>
        </p:spPr>
        <p:txBody>
          <a:bodyPr/>
          <a:lstStyle/>
          <a:p>
            <a:pPr eaLnBrk="1" hangingPunct="1"/>
            <a:r>
              <a:rPr lang="en-US" altLang="en-US" dirty="0"/>
              <a:t>Client of the </a:t>
            </a:r>
            <a:r>
              <a:rPr lang="en-US" altLang="en-US" dirty="0" err="1"/>
              <a:t>ArrayList</a:t>
            </a:r>
            <a:endParaRPr lang="en-US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1815"/>
            <a:ext cx="9144000" cy="6386185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import </a:t>
            </a:r>
            <a:r>
              <a:rPr lang="en-US" altLang="en-US" dirty="0" err="1">
                <a:solidFill>
                  <a:srgbClr val="FF0000"/>
                </a:solidFill>
              </a:rPr>
              <a:t>java.util.ArrayList</a:t>
            </a:r>
            <a:r>
              <a:rPr lang="en-US" altLang="en-US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en-US" dirty="0"/>
              <a:t>public class Client {</a:t>
            </a:r>
          </a:p>
          <a:p>
            <a:r>
              <a:rPr lang="en-US" altLang="en-US" dirty="0"/>
              <a:t>    public static void main(String[] </a:t>
            </a:r>
            <a:r>
              <a:rPr lang="en-US" altLang="en-US" dirty="0" err="1"/>
              <a:t>args</a:t>
            </a:r>
            <a:r>
              <a:rPr lang="en-US" altLang="en-US" dirty="0"/>
              <a:t>) {</a:t>
            </a:r>
          </a:p>
          <a:p>
            <a:r>
              <a:rPr lang="en-US" altLang="en-US" dirty="0"/>
              <a:t>        </a:t>
            </a:r>
            <a:r>
              <a:rPr lang="en-US" altLang="en-US" dirty="0">
                <a:solidFill>
                  <a:srgbClr val="00B050"/>
                </a:solidFill>
              </a:rPr>
              <a:t>// construct two Array lists</a:t>
            </a:r>
            <a:endParaRPr lang="en-US" altLang="en-US" dirty="0"/>
          </a:p>
          <a:p>
            <a:r>
              <a:rPr lang="en-US" altLang="en-US" dirty="0"/>
              <a:t>       </a:t>
            </a:r>
            <a:r>
              <a:rPr lang="en-US" altLang="en-US" dirty="0" err="1"/>
              <a:t>ArrayList</a:t>
            </a:r>
            <a:r>
              <a:rPr lang="en-US" altLang="en-US" dirty="0"/>
              <a:t>&lt;Integer&gt; list1 = new </a:t>
            </a:r>
            <a:r>
              <a:rPr lang="en-US" altLang="en-US" dirty="0" err="1"/>
              <a:t>ArrayList</a:t>
            </a:r>
            <a:r>
              <a:rPr lang="en-US" altLang="en-US" dirty="0"/>
              <a:t>();</a:t>
            </a:r>
          </a:p>
          <a:p>
            <a:r>
              <a:rPr lang="en-US" altLang="en-US" dirty="0"/>
              <a:t>       </a:t>
            </a:r>
            <a:r>
              <a:rPr lang="en-US" altLang="en-US" dirty="0" err="1"/>
              <a:t>ArrayList</a:t>
            </a:r>
            <a:r>
              <a:rPr lang="en-US" altLang="en-US" dirty="0"/>
              <a:t>&lt;Integer&gt; list2 = new </a:t>
            </a:r>
            <a:r>
              <a:rPr lang="en-US" altLang="en-US" dirty="0" err="1"/>
              <a:t>ArrayList</a:t>
            </a:r>
            <a:r>
              <a:rPr lang="en-US" altLang="en-US" dirty="0"/>
              <a:t>();</a:t>
            </a:r>
          </a:p>
          <a:p>
            <a:r>
              <a:rPr lang="en-US" altLang="en-US" dirty="0"/>
              <a:t>        </a:t>
            </a:r>
            <a:r>
              <a:rPr lang="en-US" altLang="en-US" dirty="0">
                <a:solidFill>
                  <a:srgbClr val="00B050"/>
                </a:solidFill>
              </a:rPr>
              <a:t>// add 1, 82, 97 to list1</a:t>
            </a:r>
          </a:p>
          <a:p>
            <a:r>
              <a:rPr lang="en-US" altLang="en-US" dirty="0"/>
              <a:t>        list1.add(1);</a:t>
            </a:r>
          </a:p>
          <a:p>
            <a:r>
              <a:rPr lang="en-US" altLang="en-US" dirty="0"/>
              <a:t>        list1.add(82);</a:t>
            </a:r>
          </a:p>
          <a:p>
            <a:r>
              <a:rPr lang="en-US" altLang="en-US" dirty="0"/>
              <a:t>        list1.add(97);</a:t>
            </a:r>
          </a:p>
          <a:p>
            <a:endParaRPr lang="en-US" altLang="en-US" dirty="0"/>
          </a:p>
          <a:p>
            <a:r>
              <a:rPr lang="en-US" altLang="en-US" dirty="0"/>
              <a:t>        </a:t>
            </a:r>
            <a:r>
              <a:rPr lang="en-US" altLang="en-US" dirty="0">
                <a:solidFill>
                  <a:srgbClr val="00B050"/>
                </a:solidFill>
              </a:rPr>
              <a:t>// add 7, -8 to list2</a:t>
            </a:r>
          </a:p>
          <a:p>
            <a:r>
              <a:rPr lang="en-US" altLang="en-US" dirty="0"/>
              <a:t>        list2.add(7);</a:t>
            </a:r>
          </a:p>
          <a:p>
            <a:r>
              <a:rPr lang="en-US" altLang="en-US" dirty="0"/>
              <a:t>        list2.add(-8);</a:t>
            </a:r>
          </a:p>
          <a:p>
            <a:endParaRPr lang="en-US" altLang="en-US" dirty="0"/>
          </a:p>
          <a:p>
            <a:r>
              <a:rPr lang="en-US" altLang="en-US" dirty="0"/>
              <a:t>        </a:t>
            </a:r>
            <a:r>
              <a:rPr lang="en-US" altLang="en-US" dirty="0">
                <a:solidFill>
                  <a:srgbClr val="00B050"/>
                </a:solidFill>
              </a:rPr>
              <a:t>// report results</a:t>
            </a:r>
          </a:p>
          <a:p>
            <a:r>
              <a:rPr lang="en-US" altLang="en-US" dirty="0"/>
              <a:t> 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("List1 = " + list1);</a:t>
            </a:r>
          </a:p>
          <a:p>
            <a:r>
              <a:rPr lang="en-US" altLang="en-US" dirty="0"/>
              <a:t> 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("List2 = " + list2);</a:t>
            </a:r>
          </a:p>
          <a:p>
            <a:r>
              <a:rPr lang="en-US" altLang="en-US" dirty="0"/>
              <a:t>    }</a:t>
            </a:r>
          </a:p>
          <a:p>
            <a:r>
              <a:rPr lang="en-US" altLang="en-US" dirty="0"/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5301695" y="3697835"/>
            <a:ext cx="23043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List1 = [1, 82, 97]</a:t>
            </a:r>
          </a:p>
          <a:p>
            <a:r>
              <a:rPr lang="en-US" sz="2000" dirty="0"/>
              <a:t>List2 = [7, -8]</a:t>
            </a:r>
          </a:p>
        </p:txBody>
      </p:sp>
    </p:spTree>
    <p:extLst>
      <p:ext uri="{BB962C8B-B14F-4D97-AF65-F5344CB8AC3E}">
        <p14:creationId xmlns:p14="http://schemas.microsoft.com/office/powerpoint/2010/main" val="202529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Preconditions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3600" b="1" dirty="0">
                <a:solidFill>
                  <a:srgbClr val="FF0000"/>
                </a:solidFill>
              </a:rPr>
              <a:t>precondition</a:t>
            </a:r>
            <a:r>
              <a:rPr lang="en-US" altLang="en-US" sz="3600" dirty="0"/>
              <a:t>: Something your method </a:t>
            </a:r>
            <a:r>
              <a:rPr lang="en-US" altLang="en-US" sz="3600" i="1" dirty="0"/>
              <a:t>assumes is true</a:t>
            </a:r>
            <a:r>
              <a:rPr lang="en-US" altLang="en-US" sz="3600" dirty="0"/>
              <a:t> at the start of its execution.</a:t>
            </a:r>
          </a:p>
          <a:p>
            <a:pPr>
              <a:lnSpc>
                <a:spcPct val="120000"/>
              </a:lnSpc>
            </a:pPr>
            <a:r>
              <a:rPr lang="en-US" altLang="en-US" sz="3600" b="1" dirty="0" err="1">
                <a:solidFill>
                  <a:srgbClr val="FF0000"/>
                </a:solidFill>
              </a:rPr>
              <a:t>postcondition</a:t>
            </a:r>
            <a:r>
              <a:rPr lang="en-US" altLang="en-US" sz="3600" dirty="0"/>
              <a:t>: Something your method </a:t>
            </a:r>
            <a:r>
              <a:rPr lang="en-US" altLang="en-US" sz="3600" i="1" dirty="0"/>
              <a:t>promises will be true</a:t>
            </a:r>
            <a:br>
              <a:rPr lang="en-US" altLang="en-US" sz="3600" dirty="0"/>
            </a:br>
            <a:r>
              <a:rPr lang="en-US" altLang="en-US" sz="3600" dirty="0"/>
              <a:t>at the </a:t>
            </a:r>
            <a:r>
              <a:rPr lang="en-US" altLang="en-US" sz="3600" i="1" dirty="0"/>
              <a:t>end</a:t>
            </a:r>
            <a:r>
              <a:rPr lang="en-US" altLang="en-US" sz="3600" dirty="0"/>
              <a:t>  of its execution.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3600" dirty="0"/>
              <a:t>Often documented as a comment on the method's header:</a:t>
            </a:r>
            <a:r>
              <a:rPr lang="en-US" altLang="en-US" sz="800" dirty="0">
                <a:latin typeface="Courier New" panose="02070309020205020404" pitchFamily="49" charset="0"/>
              </a:rPr>
              <a:t>	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en-US" sz="2900" b="1" dirty="0">
                <a:solidFill>
                  <a:srgbClr val="008000"/>
                </a:solidFill>
                <a:latin typeface="Courier New" panose="02070309020205020404" pitchFamily="49" charset="0"/>
              </a:rPr>
              <a:t>	// Precondition: 0 &lt;= index &lt; size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2900" b="1" dirty="0">
                <a:solidFill>
                  <a:srgbClr val="008000"/>
                </a:solidFill>
                <a:latin typeface="Courier New" panose="02070309020205020404" pitchFamily="49" charset="0"/>
              </a:rPr>
              <a:t>	// </a:t>
            </a:r>
            <a:r>
              <a:rPr lang="en-US" altLang="en-US" sz="29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Postcondition</a:t>
            </a:r>
            <a:r>
              <a:rPr lang="en-US" altLang="en-US" sz="2900" b="1" dirty="0">
                <a:solidFill>
                  <a:srgbClr val="008000"/>
                </a:solidFill>
                <a:latin typeface="Courier New" panose="02070309020205020404" pitchFamily="49" charset="0"/>
              </a:rPr>
              <a:t>: Returns the element at the given index.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29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900" dirty="0">
                <a:latin typeface="Courier New" panose="02070309020205020404" pitchFamily="49" charset="0"/>
              </a:rPr>
              <a:t>	</a:t>
            </a:r>
            <a:r>
              <a:rPr lang="en-US" altLang="en-US" sz="2900" b="1" dirty="0">
                <a:latin typeface="Courier New" panose="02070309020205020404" pitchFamily="49" charset="0"/>
              </a:rPr>
              <a:t>public </a:t>
            </a:r>
            <a:r>
              <a:rPr lang="en-US" altLang="en-US" sz="29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900" b="1" dirty="0">
                <a:latin typeface="Courier New" panose="02070309020205020404" pitchFamily="49" charset="0"/>
              </a:rPr>
              <a:t> get(</a:t>
            </a:r>
            <a:r>
              <a:rPr lang="en-US" altLang="en-US" sz="29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900" b="1" dirty="0">
                <a:latin typeface="Courier New" panose="02070309020205020404" pitchFamily="49" charset="0"/>
              </a:rPr>
              <a:t> index) {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2900" b="1" dirty="0">
                <a:latin typeface="Courier New" panose="02070309020205020404" pitchFamily="49" charset="0"/>
              </a:rPr>
              <a:t>	    return </a:t>
            </a:r>
            <a:r>
              <a:rPr lang="en-US" altLang="en-US" sz="2900" b="1" dirty="0" err="1">
                <a:latin typeface="Courier New" panose="02070309020205020404" pitchFamily="49" charset="0"/>
              </a:rPr>
              <a:t>elementData</a:t>
            </a:r>
            <a:r>
              <a:rPr lang="en-US" altLang="en-US" sz="2900" b="1" dirty="0">
                <a:latin typeface="Courier New" panose="02070309020205020404" pitchFamily="49" charset="0"/>
              </a:rPr>
              <a:t>[index];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2900" b="1" dirty="0">
                <a:latin typeface="Courier New" panose="02070309020205020404" pitchFamily="49" charset="0"/>
              </a:rPr>
              <a:t>	}</a:t>
            </a:r>
            <a:endParaRPr lang="en-US" altLang="en-US" sz="2900" dirty="0"/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/>
              <a:t>Stating a precondition doesn't really "solve" the problem, but it at least documents our decision and warns the client what not to do.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0904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6968"/>
            <a:ext cx="8229600" cy="414848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ArrayIntList</a:t>
            </a:r>
            <a:r>
              <a:rPr lang="en-US" altLang="en-US" dirty="0"/>
              <a:t> class (Modified version)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1817"/>
            <a:ext cx="9144000" cy="6386184"/>
          </a:xfrm>
        </p:spPr>
        <p:txBody>
          <a:bodyPr>
            <a:noAutofit/>
          </a:bodyPr>
          <a:lstStyle/>
          <a:p>
            <a:pPr marL="393192" lvl="1" indent="0">
              <a:buNone/>
            </a:pPr>
            <a:r>
              <a:rPr lang="en-US" altLang="en-US" sz="1700" dirty="0"/>
              <a:t>public class </a:t>
            </a:r>
            <a:r>
              <a:rPr lang="en-US" altLang="en-US" sz="1700" dirty="0" err="1">
                <a:solidFill>
                  <a:srgbClr val="FF0000"/>
                </a:solidFill>
              </a:rPr>
              <a:t>ArrayIntList</a:t>
            </a:r>
            <a:r>
              <a:rPr lang="en-US" altLang="en-US" sz="1700" dirty="0"/>
              <a:t> {</a:t>
            </a:r>
          </a:p>
          <a:p>
            <a:pPr lvl="1"/>
            <a:r>
              <a:rPr lang="en-US" altLang="en-US" sz="1700" dirty="0"/>
              <a:t>    private </a:t>
            </a:r>
            <a:r>
              <a:rPr lang="en-US" altLang="en-US" sz="1700" dirty="0" err="1"/>
              <a:t>int</a:t>
            </a:r>
            <a:r>
              <a:rPr lang="en-US" altLang="en-US" sz="1700" dirty="0"/>
              <a:t>[] </a:t>
            </a:r>
            <a:r>
              <a:rPr lang="en-US" altLang="en-US" sz="1700" dirty="0" err="1"/>
              <a:t>elementData</a:t>
            </a:r>
            <a:r>
              <a:rPr lang="en-US" altLang="en-US" sz="1700" dirty="0"/>
              <a:t>;      </a:t>
            </a:r>
            <a:r>
              <a:rPr lang="en-US" altLang="en-US" sz="1700" dirty="0">
                <a:solidFill>
                  <a:srgbClr val="00B050"/>
                </a:solidFill>
              </a:rPr>
              <a:t>// list of integers</a:t>
            </a:r>
          </a:p>
          <a:p>
            <a:pPr lvl="1"/>
            <a:r>
              <a:rPr lang="en-US" altLang="en-US" sz="1700" dirty="0"/>
              <a:t>    private </a:t>
            </a:r>
            <a:r>
              <a:rPr lang="en-US" altLang="en-US" sz="1700" dirty="0" err="1"/>
              <a:t>int</a:t>
            </a:r>
            <a:r>
              <a:rPr lang="en-US" altLang="en-US" sz="1700" dirty="0"/>
              <a:t> size;                        </a:t>
            </a:r>
            <a:r>
              <a:rPr lang="en-US" altLang="en-US" sz="1700" dirty="0">
                <a:solidFill>
                  <a:srgbClr val="00B050"/>
                </a:solidFill>
              </a:rPr>
              <a:t>// current number of elements in the list</a:t>
            </a:r>
            <a:endParaRPr lang="en-US" altLang="en-US" sz="1700" dirty="0"/>
          </a:p>
          <a:p>
            <a:pPr lvl="1"/>
            <a:r>
              <a:rPr lang="en-US" altLang="en-US" sz="1700" dirty="0"/>
              <a:t>    public static final </a:t>
            </a:r>
            <a:r>
              <a:rPr lang="en-US" altLang="en-US" sz="1700" dirty="0" err="1"/>
              <a:t>int</a:t>
            </a:r>
            <a:r>
              <a:rPr lang="en-US" altLang="en-US" sz="1700" dirty="0"/>
              <a:t> DEFAULT_CAPACITY = 100;  </a:t>
            </a:r>
            <a:r>
              <a:rPr lang="en-US" altLang="en-US" sz="1700" dirty="0">
                <a:solidFill>
                  <a:srgbClr val="00B050"/>
                </a:solidFill>
              </a:rPr>
              <a:t>//constant</a:t>
            </a:r>
          </a:p>
          <a:p>
            <a:pPr lvl="1"/>
            <a:r>
              <a:rPr lang="en-US" altLang="en-US" sz="1700" dirty="0"/>
              <a:t>    </a:t>
            </a:r>
            <a:r>
              <a:rPr lang="en-US" altLang="en-US" sz="1700" dirty="0">
                <a:solidFill>
                  <a:srgbClr val="00B050"/>
                </a:solidFill>
              </a:rPr>
              <a:t>// post: constructs an empty list of default capacity</a:t>
            </a:r>
          </a:p>
          <a:p>
            <a:pPr lvl="1"/>
            <a:r>
              <a:rPr lang="en-US" altLang="en-US" sz="1700" dirty="0"/>
              <a:t>    public </a:t>
            </a:r>
            <a:r>
              <a:rPr lang="en-US" altLang="en-US" sz="1700" dirty="0" err="1">
                <a:solidFill>
                  <a:srgbClr val="FF0000"/>
                </a:solidFill>
              </a:rPr>
              <a:t>ArrayIntList</a:t>
            </a:r>
            <a:r>
              <a:rPr lang="en-US" altLang="en-US" sz="1700" dirty="0"/>
              <a:t>() {</a:t>
            </a:r>
          </a:p>
          <a:p>
            <a:pPr lvl="1"/>
            <a:r>
              <a:rPr lang="en-US" altLang="en-US" sz="1700" dirty="0"/>
              <a:t>        this(DEFAULT_CAPACITY);</a:t>
            </a:r>
          </a:p>
          <a:p>
            <a:pPr lvl="1"/>
            <a:r>
              <a:rPr lang="en-US" altLang="en-US" sz="1700" dirty="0"/>
              <a:t>    }</a:t>
            </a:r>
          </a:p>
          <a:p>
            <a:pPr lvl="1"/>
            <a:r>
              <a:rPr lang="en-US" altLang="en-US" sz="1700" dirty="0">
                <a:solidFill>
                  <a:srgbClr val="00B050"/>
                </a:solidFill>
              </a:rPr>
              <a:t>    // pre : capacity &gt;= 0</a:t>
            </a:r>
          </a:p>
          <a:p>
            <a:pPr lvl="1"/>
            <a:r>
              <a:rPr lang="en-US" altLang="en-US" sz="1700" dirty="0">
                <a:solidFill>
                  <a:srgbClr val="00B050"/>
                </a:solidFill>
              </a:rPr>
              <a:t>    // post: constructs an empty list with the given capacity</a:t>
            </a:r>
          </a:p>
          <a:p>
            <a:pPr lvl="1"/>
            <a:r>
              <a:rPr lang="en-US" altLang="en-US" sz="1700" dirty="0"/>
              <a:t>    public </a:t>
            </a:r>
            <a:r>
              <a:rPr lang="en-US" altLang="en-US" sz="1700" dirty="0" err="1">
                <a:solidFill>
                  <a:srgbClr val="FF0000"/>
                </a:solidFill>
              </a:rPr>
              <a:t>ArrayIntList</a:t>
            </a:r>
            <a:r>
              <a:rPr lang="en-US" altLang="en-US" sz="1700" dirty="0"/>
              <a:t>(</a:t>
            </a:r>
            <a:r>
              <a:rPr lang="en-US" altLang="en-US" sz="1700" dirty="0" err="1"/>
              <a:t>int</a:t>
            </a:r>
            <a:r>
              <a:rPr lang="en-US" altLang="en-US" sz="1700" dirty="0"/>
              <a:t> capacity) {</a:t>
            </a:r>
          </a:p>
          <a:p>
            <a:pPr lvl="1"/>
            <a:r>
              <a:rPr lang="en-US" altLang="en-US" sz="1700" dirty="0"/>
              <a:t>        </a:t>
            </a:r>
            <a:r>
              <a:rPr lang="en-US" altLang="en-US" sz="1700" dirty="0" err="1"/>
              <a:t>elementData</a:t>
            </a:r>
            <a:r>
              <a:rPr lang="en-US" altLang="en-US" sz="1700" dirty="0"/>
              <a:t> = new </a:t>
            </a:r>
            <a:r>
              <a:rPr lang="en-US" altLang="en-US" sz="1700" dirty="0" err="1"/>
              <a:t>int</a:t>
            </a:r>
            <a:r>
              <a:rPr lang="en-US" altLang="en-US" sz="1700" dirty="0"/>
              <a:t>[capacity];</a:t>
            </a:r>
          </a:p>
          <a:p>
            <a:pPr lvl="1"/>
            <a:r>
              <a:rPr lang="en-US" altLang="en-US" sz="1700" dirty="0"/>
              <a:t>        size = 0;</a:t>
            </a:r>
          </a:p>
          <a:p>
            <a:pPr lvl="1"/>
            <a:r>
              <a:rPr lang="en-US" altLang="en-US" sz="1700" dirty="0"/>
              <a:t>    }</a:t>
            </a:r>
          </a:p>
          <a:p>
            <a:pPr lvl="1"/>
            <a:r>
              <a:rPr lang="en-US" altLang="en-US" sz="1700" dirty="0">
                <a:solidFill>
                  <a:srgbClr val="00B050"/>
                </a:solidFill>
              </a:rPr>
              <a:t>    // post: returns the current number of elements in the list</a:t>
            </a:r>
          </a:p>
          <a:p>
            <a:pPr lvl="1"/>
            <a:r>
              <a:rPr lang="en-US" altLang="en-US" sz="1700" dirty="0"/>
              <a:t>    public </a:t>
            </a:r>
            <a:r>
              <a:rPr lang="en-US" altLang="en-US" sz="1700" dirty="0" err="1"/>
              <a:t>int</a:t>
            </a:r>
            <a:r>
              <a:rPr lang="en-US" altLang="en-US" sz="1700" dirty="0"/>
              <a:t> </a:t>
            </a:r>
            <a:r>
              <a:rPr lang="en-US" altLang="en-US" sz="1700" dirty="0">
                <a:solidFill>
                  <a:srgbClr val="FF0000"/>
                </a:solidFill>
              </a:rPr>
              <a:t>size</a:t>
            </a:r>
            <a:r>
              <a:rPr lang="en-US" altLang="en-US" sz="1700" dirty="0"/>
              <a:t>() {</a:t>
            </a:r>
          </a:p>
          <a:p>
            <a:pPr lvl="1"/>
            <a:r>
              <a:rPr lang="en-US" altLang="en-US" sz="1700" dirty="0"/>
              <a:t>        return size;</a:t>
            </a:r>
          </a:p>
          <a:p>
            <a:pPr lvl="1"/>
            <a:r>
              <a:rPr lang="en-US" altLang="en-US" sz="17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910521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6968"/>
            <a:ext cx="8229600" cy="414848"/>
          </a:xfrm>
        </p:spPr>
        <p:txBody>
          <a:bodyPr/>
          <a:lstStyle/>
          <a:p>
            <a:r>
              <a:rPr lang="en-US" altLang="en-US" dirty="0" err="1"/>
              <a:t>ArrayIntList</a:t>
            </a:r>
            <a:r>
              <a:rPr lang="en-US" altLang="en-US" dirty="0"/>
              <a:t> (Modified version)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1817"/>
            <a:ext cx="9144000" cy="6386184"/>
          </a:xfrm>
        </p:spPr>
        <p:txBody>
          <a:bodyPr>
            <a:noAutofit/>
          </a:bodyPr>
          <a:lstStyle/>
          <a:p>
            <a:pPr marL="393192" lvl="1" indent="0">
              <a:buNone/>
            </a:pPr>
            <a:r>
              <a:rPr lang="en-US" altLang="en-US" sz="1700" dirty="0"/>
              <a:t>	</a:t>
            </a:r>
            <a:r>
              <a:rPr lang="en-US" altLang="en-US" sz="1700" dirty="0">
                <a:solidFill>
                  <a:srgbClr val="00B050"/>
                </a:solidFill>
              </a:rPr>
              <a:t>// pre : 0 &lt;= index &lt; size()</a:t>
            </a:r>
          </a:p>
          <a:p>
            <a:pPr lvl="1"/>
            <a:r>
              <a:rPr lang="en-US" altLang="en-US" sz="1700" dirty="0">
                <a:solidFill>
                  <a:srgbClr val="00B050"/>
                </a:solidFill>
              </a:rPr>
              <a:t>    // post: returns the integer at the given index in the list</a:t>
            </a:r>
          </a:p>
          <a:p>
            <a:pPr lvl="1"/>
            <a:r>
              <a:rPr lang="en-US" altLang="en-US" sz="1700" dirty="0"/>
              <a:t>    public </a:t>
            </a:r>
            <a:r>
              <a:rPr lang="en-US" altLang="en-US" sz="1700" dirty="0" err="1"/>
              <a:t>int</a:t>
            </a:r>
            <a:r>
              <a:rPr lang="en-US" altLang="en-US" sz="1700" dirty="0"/>
              <a:t> </a:t>
            </a:r>
            <a:r>
              <a:rPr lang="en-US" altLang="en-US" sz="1700" dirty="0">
                <a:solidFill>
                  <a:srgbClr val="FF0000"/>
                </a:solidFill>
              </a:rPr>
              <a:t>get</a:t>
            </a:r>
            <a:r>
              <a:rPr lang="en-US" altLang="en-US" sz="1700" dirty="0"/>
              <a:t>(</a:t>
            </a:r>
            <a:r>
              <a:rPr lang="en-US" altLang="en-US" sz="1700" dirty="0" err="1"/>
              <a:t>int</a:t>
            </a:r>
            <a:r>
              <a:rPr lang="en-US" altLang="en-US" sz="1700" dirty="0"/>
              <a:t> index) {</a:t>
            </a:r>
          </a:p>
          <a:p>
            <a:pPr lvl="1"/>
            <a:r>
              <a:rPr lang="en-US" altLang="en-US" sz="1700" dirty="0"/>
              <a:t>        return </a:t>
            </a:r>
            <a:r>
              <a:rPr lang="en-US" altLang="en-US" sz="1700" dirty="0" err="1"/>
              <a:t>elementData</a:t>
            </a:r>
            <a:r>
              <a:rPr lang="en-US" altLang="en-US" sz="1700" dirty="0"/>
              <a:t>[index];</a:t>
            </a:r>
          </a:p>
          <a:p>
            <a:pPr lvl="1"/>
            <a:r>
              <a:rPr lang="en-US" altLang="en-US" sz="1700" dirty="0"/>
              <a:t>    }</a:t>
            </a:r>
          </a:p>
          <a:p>
            <a:pPr lvl="1"/>
            <a:r>
              <a:rPr lang="en-US" altLang="en-US" sz="1700" dirty="0"/>
              <a:t>    </a:t>
            </a:r>
            <a:r>
              <a:rPr lang="en-US" altLang="en-US" sz="1700" dirty="0">
                <a:solidFill>
                  <a:srgbClr val="00B050"/>
                </a:solidFill>
              </a:rPr>
              <a:t>// post: creates a comma-separated, bracketed version of the list</a:t>
            </a:r>
          </a:p>
          <a:p>
            <a:pPr lvl="1"/>
            <a:r>
              <a:rPr lang="en-US" altLang="en-US" sz="1700" dirty="0"/>
              <a:t>    public String </a:t>
            </a:r>
            <a:r>
              <a:rPr lang="en-US" altLang="en-US" sz="1700" dirty="0" err="1">
                <a:solidFill>
                  <a:srgbClr val="FF0000"/>
                </a:solidFill>
              </a:rPr>
              <a:t>toString</a:t>
            </a:r>
            <a:r>
              <a:rPr lang="en-US" altLang="en-US" sz="1700" dirty="0"/>
              <a:t>() {</a:t>
            </a:r>
          </a:p>
          <a:p>
            <a:pPr lvl="1"/>
            <a:r>
              <a:rPr lang="en-US" altLang="en-US" sz="1700" dirty="0"/>
              <a:t>        if (size == 0) {</a:t>
            </a:r>
          </a:p>
          <a:p>
            <a:pPr lvl="1"/>
            <a:r>
              <a:rPr lang="en-US" altLang="en-US" sz="1700" dirty="0"/>
              <a:t>            return "[]";</a:t>
            </a:r>
          </a:p>
          <a:p>
            <a:pPr lvl="1"/>
            <a:r>
              <a:rPr lang="en-US" altLang="en-US" sz="1700" dirty="0"/>
              <a:t>        } else {</a:t>
            </a:r>
          </a:p>
          <a:p>
            <a:pPr lvl="1"/>
            <a:r>
              <a:rPr lang="en-US" altLang="en-US" sz="1700" dirty="0"/>
              <a:t>            String result = "[" + </a:t>
            </a:r>
            <a:r>
              <a:rPr lang="en-US" altLang="en-US" sz="1700" dirty="0" err="1"/>
              <a:t>elementData</a:t>
            </a:r>
            <a:r>
              <a:rPr lang="en-US" altLang="en-US" sz="1700" dirty="0"/>
              <a:t>[0];</a:t>
            </a:r>
          </a:p>
          <a:p>
            <a:pPr lvl="1"/>
            <a:r>
              <a:rPr lang="en-US" altLang="en-US" sz="1700" dirty="0"/>
              <a:t>            for (</a:t>
            </a:r>
            <a:r>
              <a:rPr lang="en-US" altLang="en-US" sz="1700" dirty="0" err="1"/>
              <a:t>int</a:t>
            </a:r>
            <a:r>
              <a:rPr lang="en-US" altLang="en-US" sz="1700" dirty="0"/>
              <a:t> </a:t>
            </a:r>
            <a:r>
              <a:rPr lang="en-US" altLang="en-US" sz="1700" dirty="0" err="1"/>
              <a:t>i</a:t>
            </a:r>
            <a:r>
              <a:rPr lang="en-US" altLang="en-US" sz="1700" dirty="0"/>
              <a:t> = 1; </a:t>
            </a:r>
            <a:r>
              <a:rPr lang="en-US" altLang="en-US" sz="1700" dirty="0" err="1"/>
              <a:t>i</a:t>
            </a:r>
            <a:r>
              <a:rPr lang="en-US" altLang="en-US" sz="1700" dirty="0"/>
              <a:t> &lt; size; </a:t>
            </a:r>
            <a:r>
              <a:rPr lang="en-US" altLang="en-US" sz="1700" dirty="0" err="1"/>
              <a:t>i</a:t>
            </a:r>
            <a:r>
              <a:rPr lang="en-US" altLang="en-US" sz="1700" dirty="0"/>
              <a:t>++) {</a:t>
            </a:r>
          </a:p>
          <a:p>
            <a:pPr lvl="1"/>
            <a:r>
              <a:rPr lang="en-US" altLang="en-US" sz="1700" dirty="0"/>
              <a:t>                result += ", " + </a:t>
            </a:r>
            <a:r>
              <a:rPr lang="en-US" altLang="en-US" sz="1700" dirty="0" err="1"/>
              <a:t>elementData</a:t>
            </a:r>
            <a:r>
              <a:rPr lang="en-US" altLang="en-US" sz="1700" dirty="0"/>
              <a:t>[</a:t>
            </a:r>
            <a:r>
              <a:rPr lang="en-US" altLang="en-US" sz="1700" dirty="0" err="1"/>
              <a:t>i</a:t>
            </a:r>
            <a:r>
              <a:rPr lang="en-US" altLang="en-US" sz="1700" dirty="0"/>
              <a:t>];</a:t>
            </a:r>
          </a:p>
          <a:p>
            <a:pPr lvl="1"/>
            <a:r>
              <a:rPr lang="en-US" altLang="en-US" sz="1700" dirty="0"/>
              <a:t>            }</a:t>
            </a:r>
          </a:p>
          <a:p>
            <a:pPr lvl="1"/>
            <a:r>
              <a:rPr lang="en-US" altLang="en-US" sz="1700" dirty="0"/>
              <a:t>            result += "]";</a:t>
            </a:r>
          </a:p>
          <a:p>
            <a:pPr lvl="1"/>
            <a:r>
              <a:rPr lang="en-US" altLang="en-US" sz="1700" dirty="0"/>
              <a:t>            return result;</a:t>
            </a:r>
          </a:p>
          <a:p>
            <a:pPr lvl="1"/>
            <a:r>
              <a:rPr lang="en-US" altLang="en-US" sz="1700" dirty="0"/>
              <a:t>        }</a:t>
            </a:r>
          </a:p>
          <a:p>
            <a:pPr lvl="1"/>
            <a:r>
              <a:rPr lang="en-US" altLang="en-US" sz="1700" dirty="0"/>
              <a:t>    }</a:t>
            </a:r>
          </a:p>
          <a:p>
            <a:pPr lvl="1"/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840058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6968"/>
            <a:ext cx="8229600" cy="414848"/>
          </a:xfrm>
        </p:spPr>
        <p:txBody>
          <a:bodyPr/>
          <a:lstStyle/>
          <a:p>
            <a:r>
              <a:rPr lang="en-US" altLang="en-US" dirty="0" err="1"/>
              <a:t>ArrayIntList</a:t>
            </a:r>
            <a:r>
              <a:rPr lang="en-US" altLang="en-US" dirty="0"/>
              <a:t> (Modified version)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1817"/>
            <a:ext cx="9144000" cy="6386184"/>
          </a:xfrm>
        </p:spPr>
        <p:txBody>
          <a:bodyPr>
            <a:noAutofit/>
          </a:bodyPr>
          <a:lstStyle/>
          <a:p>
            <a:pPr lvl="1"/>
            <a:r>
              <a:rPr lang="en-US" altLang="en-US" sz="1700" dirty="0">
                <a:solidFill>
                  <a:srgbClr val="00B050"/>
                </a:solidFill>
              </a:rPr>
              <a:t>     // post : returns the position of the first occurrence of the given value (-1 if not found)</a:t>
            </a:r>
          </a:p>
          <a:p>
            <a:pPr lvl="1"/>
            <a:r>
              <a:rPr lang="en-US" altLang="en-US" sz="1700" dirty="0"/>
              <a:t>    public </a:t>
            </a:r>
            <a:r>
              <a:rPr lang="en-US" altLang="en-US" sz="1700" dirty="0" err="1"/>
              <a:t>int</a:t>
            </a:r>
            <a:r>
              <a:rPr lang="en-US" altLang="en-US" sz="1700" dirty="0"/>
              <a:t> </a:t>
            </a:r>
            <a:r>
              <a:rPr lang="en-US" altLang="en-US" sz="1700" dirty="0" err="1">
                <a:solidFill>
                  <a:srgbClr val="FF0000"/>
                </a:solidFill>
              </a:rPr>
              <a:t>indexOf</a:t>
            </a:r>
            <a:r>
              <a:rPr lang="en-US" altLang="en-US" sz="1700" dirty="0"/>
              <a:t>(</a:t>
            </a:r>
            <a:r>
              <a:rPr lang="en-US" altLang="en-US" sz="1700" dirty="0" err="1"/>
              <a:t>int</a:t>
            </a:r>
            <a:r>
              <a:rPr lang="en-US" altLang="en-US" sz="1700" dirty="0"/>
              <a:t> value) {</a:t>
            </a:r>
          </a:p>
          <a:p>
            <a:pPr lvl="1"/>
            <a:r>
              <a:rPr lang="en-US" altLang="en-US" sz="1700" dirty="0"/>
              <a:t>        for (</a:t>
            </a:r>
            <a:r>
              <a:rPr lang="en-US" altLang="en-US" sz="1700" dirty="0" err="1"/>
              <a:t>int</a:t>
            </a:r>
            <a:r>
              <a:rPr lang="en-US" altLang="en-US" sz="1700" dirty="0"/>
              <a:t> </a:t>
            </a:r>
            <a:r>
              <a:rPr lang="en-US" altLang="en-US" sz="1700" dirty="0" err="1"/>
              <a:t>i</a:t>
            </a:r>
            <a:r>
              <a:rPr lang="en-US" altLang="en-US" sz="1700" dirty="0"/>
              <a:t> = 0; </a:t>
            </a:r>
            <a:r>
              <a:rPr lang="en-US" altLang="en-US" sz="1700" dirty="0" err="1"/>
              <a:t>i</a:t>
            </a:r>
            <a:r>
              <a:rPr lang="en-US" altLang="en-US" sz="1700" dirty="0"/>
              <a:t> &lt; size; </a:t>
            </a:r>
            <a:r>
              <a:rPr lang="en-US" altLang="en-US" sz="1700" dirty="0" err="1"/>
              <a:t>i</a:t>
            </a:r>
            <a:r>
              <a:rPr lang="en-US" altLang="en-US" sz="1700" dirty="0"/>
              <a:t>++) {</a:t>
            </a:r>
          </a:p>
          <a:p>
            <a:pPr lvl="1"/>
            <a:r>
              <a:rPr lang="en-US" altLang="en-US" sz="1700" dirty="0"/>
              <a:t>            if (</a:t>
            </a:r>
            <a:r>
              <a:rPr lang="en-US" altLang="en-US" sz="1700" dirty="0" err="1"/>
              <a:t>elementData</a:t>
            </a:r>
            <a:r>
              <a:rPr lang="en-US" altLang="en-US" sz="1700" dirty="0"/>
              <a:t>[</a:t>
            </a:r>
            <a:r>
              <a:rPr lang="en-US" altLang="en-US" sz="1700" dirty="0" err="1"/>
              <a:t>i</a:t>
            </a:r>
            <a:r>
              <a:rPr lang="en-US" altLang="en-US" sz="1700" dirty="0"/>
              <a:t>] == value) {</a:t>
            </a:r>
          </a:p>
          <a:p>
            <a:pPr lvl="1"/>
            <a:r>
              <a:rPr lang="en-US" altLang="en-US" sz="1700" dirty="0"/>
              <a:t>                return </a:t>
            </a:r>
            <a:r>
              <a:rPr lang="en-US" altLang="en-US" sz="1700" dirty="0" err="1"/>
              <a:t>i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dirty="0"/>
              <a:t>            }</a:t>
            </a:r>
          </a:p>
          <a:p>
            <a:pPr lvl="1"/>
            <a:r>
              <a:rPr lang="en-US" altLang="en-US" sz="1700" dirty="0"/>
              <a:t>        }</a:t>
            </a:r>
          </a:p>
          <a:p>
            <a:pPr lvl="1"/>
            <a:r>
              <a:rPr lang="en-US" altLang="en-US" sz="1700" dirty="0"/>
              <a:t>        return -1;</a:t>
            </a:r>
          </a:p>
          <a:p>
            <a:pPr lvl="1"/>
            <a:r>
              <a:rPr lang="en-US" altLang="en-US" sz="1700" dirty="0"/>
              <a:t>    }</a:t>
            </a:r>
          </a:p>
          <a:p>
            <a:pPr lvl="1"/>
            <a:r>
              <a:rPr lang="en-US" altLang="en-US" sz="1700" dirty="0"/>
              <a:t>    </a:t>
            </a:r>
            <a:r>
              <a:rPr lang="en-US" altLang="en-US" sz="1700" dirty="0">
                <a:solidFill>
                  <a:srgbClr val="00B050"/>
                </a:solidFill>
              </a:rPr>
              <a:t>// pre : size() &lt; capacity</a:t>
            </a:r>
          </a:p>
          <a:p>
            <a:pPr lvl="1"/>
            <a:r>
              <a:rPr lang="en-US" altLang="en-US" sz="1700" dirty="0">
                <a:solidFill>
                  <a:srgbClr val="00B050"/>
                </a:solidFill>
              </a:rPr>
              <a:t>    // post: appends the given value to the end of the list</a:t>
            </a:r>
          </a:p>
          <a:p>
            <a:pPr lvl="1"/>
            <a:r>
              <a:rPr lang="en-US" altLang="en-US" sz="1700" dirty="0"/>
              <a:t>    public void </a:t>
            </a:r>
            <a:r>
              <a:rPr lang="en-US" altLang="en-US" sz="1700" dirty="0">
                <a:solidFill>
                  <a:srgbClr val="FF0000"/>
                </a:solidFill>
              </a:rPr>
              <a:t>add</a:t>
            </a:r>
            <a:r>
              <a:rPr lang="en-US" altLang="en-US" sz="1700" dirty="0"/>
              <a:t>(</a:t>
            </a:r>
            <a:r>
              <a:rPr lang="en-US" altLang="en-US" sz="1700" dirty="0" err="1"/>
              <a:t>int</a:t>
            </a:r>
            <a:r>
              <a:rPr lang="en-US" altLang="en-US" sz="1700" dirty="0"/>
              <a:t> value) {</a:t>
            </a:r>
          </a:p>
          <a:p>
            <a:pPr lvl="1"/>
            <a:r>
              <a:rPr lang="en-US" altLang="en-US" sz="1700" dirty="0"/>
              <a:t>        </a:t>
            </a:r>
            <a:r>
              <a:rPr lang="en-US" altLang="en-US" sz="1700" dirty="0" err="1"/>
              <a:t>elementData</a:t>
            </a:r>
            <a:r>
              <a:rPr lang="en-US" altLang="en-US" sz="1700" dirty="0"/>
              <a:t>[size] = value;</a:t>
            </a:r>
          </a:p>
          <a:p>
            <a:pPr lvl="1"/>
            <a:r>
              <a:rPr lang="en-US" altLang="en-US" sz="1700" dirty="0"/>
              <a:t>        size++;</a:t>
            </a:r>
          </a:p>
          <a:p>
            <a:pPr lvl="1"/>
            <a:r>
              <a:rPr lang="en-US" altLang="en-US" sz="1700" dirty="0"/>
              <a:t>    }</a:t>
            </a:r>
          </a:p>
          <a:p>
            <a:pPr lvl="1"/>
            <a:r>
              <a:rPr lang="en-US" altLang="en-US" sz="1700" dirty="0"/>
              <a:t>    </a:t>
            </a:r>
          </a:p>
          <a:p>
            <a:pPr lvl="1" eaLnBrk="1" hangingPunct="1"/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4838679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6968"/>
            <a:ext cx="8229600" cy="414848"/>
          </a:xfrm>
        </p:spPr>
        <p:txBody>
          <a:bodyPr/>
          <a:lstStyle/>
          <a:p>
            <a:r>
              <a:rPr lang="en-US" altLang="en-US" dirty="0" err="1"/>
              <a:t>ArrayIntList</a:t>
            </a:r>
            <a:r>
              <a:rPr lang="en-US" altLang="en-US" dirty="0"/>
              <a:t> (Modified version)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1817"/>
            <a:ext cx="9144000" cy="6386184"/>
          </a:xfrm>
        </p:spPr>
        <p:txBody>
          <a:bodyPr>
            <a:noAutofit/>
          </a:bodyPr>
          <a:lstStyle/>
          <a:p>
            <a:pPr lvl="1"/>
            <a:r>
              <a:rPr lang="en-US" altLang="en-US" sz="1700" dirty="0"/>
              <a:t>    </a:t>
            </a:r>
            <a:r>
              <a:rPr lang="en-US" altLang="en-US" sz="1700" dirty="0">
                <a:solidFill>
                  <a:srgbClr val="00B050"/>
                </a:solidFill>
              </a:rPr>
              <a:t>// pre: size() &lt; capacity &amp;&amp; 0 &lt;= index &lt;= size()</a:t>
            </a:r>
          </a:p>
          <a:p>
            <a:pPr lvl="1"/>
            <a:r>
              <a:rPr lang="en-US" altLang="en-US" sz="1700" dirty="0">
                <a:solidFill>
                  <a:srgbClr val="00B050"/>
                </a:solidFill>
              </a:rPr>
              <a:t>    // post: inserts the given value at the given index, shifting subsequent values right</a:t>
            </a:r>
          </a:p>
          <a:p>
            <a:pPr lvl="1"/>
            <a:r>
              <a:rPr lang="en-US" altLang="en-US" sz="1700" dirty="0"/>
              <a:t>    public void </a:t>
            </a:r>
            <a:r>
              <a:rPr lang="en-US" altLang="en-US" sz="1700" dirty="0">
                <a:solidFill>
                  <a:srgbClr val="FF0000"/>
                </a:solidFill>
              </a:rPr>
              <a:t>add</a:t>
            </a:r>
            <a:r>
              <a:rPr lang="en-US" altLang="en-US" sz="1700" dirty="0"/>
              <a:t>(</a:t>
            </a:r>
            <a:r>
              <a:rPr lang="en-US" altLang="en-US" sz="1700" dirty="0" err="1"/>
              <a:t>int</a:t>
            </a:r>
            <a:r>
              <a:rPr lang="en-US" altLang="en-US" sz="1700" dirty="0"/>
              <a:t> index, </a:t>
            </a:r>
            <a:r>
              <a:rPr lang="en-US" altLang="en-US" sz="1700" dirty="0" err="1"/>
              <a:t>int</a:t>
            </a:r>
            <a:r>
              <a:rPr lang="en-US" altLang="en-US" sz="1700" dirty="0"/>
              <a:t> value) {</a:t>
            </a:r>
          </a:p>
          <a:p>
            <a:pPr lvl="1"/>
            <a:r>
              <a:rPr lang="en-US" altLang="en-US" sz="1700" dirty="0"/>
              <a:t>        for (</a:t>
            </a:r>
            <a:r>
              <a:rPr lang="en-US" altLang="en-US" sz="1700" dirty="0" err="1"/>
              <a:t>int</a:t>
            </a:r>
            <a:r>
              <a:rPr lang="en-US" altLang="en-US" sz="1700" dirty="0"/>
              <a:t> </a:t>
            </a:r>
            <a:r>
              <a:rPr lang="en-US" altLang="en-US" sz="1700" dirty="0" err="1"/>
              <a:t>i</a:t>
            </a:r>
            <a:r>
              <a:rPr lang="en-US" altLang="en-US" sz="1700" dirty="0"/>
              <a:t> = size; </a:t>
            </a:r>
            <a:r>
              <a:rPr lang="en-US" altLang="en-US" sz="1700" dirty="0" err="1"/>
              <a:t>i</a:t>
            </a:r>
            <a:r>
              <a:rPr lang="en-US" altLang="en-US" sz="1700" dirty="0"/>
              <a:t> &gt; index; </a:t>
            </a:r>
            <a:r>
              <a:rPr lang="en-US" altLang="en-US" sz="1700" dirty="0" err="1"/>
              <a:t>i</a:t>
            </a:r>
            <a:r>
              <a:rPr lang="en-US" altLang="en-US" sz="1700" dirty="0"/>
              <a:t>--) {</a:t>
            </a:r>
          </a:p>
          <a:p>
            <a:pPr lvl="1"/>
            <a:r>
              <a:rPr lang="en-US" altLang="en-US" sz="1700" dirty="0"/>
              <a:t>            </a:t>
            </a:r>
            <a:r>
              <a:rPr lang="en-US" altLang="en-US" sz="1700" dirty="0" err="1"/>
              <a:t>elementData</a:t>
            </a:r>
            <a:r>
              <a:rPr lang="en-US" altLang="en-US" sz="1700" dirty="0"/>
              <a:t>[</a:t>
            </a:r>
            <a:r>
              <a:rPr lang="en-US" altLang="en-US" sz="1700" dirty="0" err="1"/>
              <a:t>i</a:t>
            </a:r>
            <a:r>
              <a:rPr lang="en-US" altLang="en-US" sz="1700" dirty="0"/>
              <a:t>] = </a:t>
            </a:r>
            <a:r>
              <a:rPr lang="en-US" altLang="en-US" sz="1700" dirty="0" err="1"/>
              <a:t>elementData</a:t>
            </a:r>
            <a:r>
              <a:rPr lang="en-US" altLang="en-US" sz="1700" dirty="0"/>
              <a:t>[</a:t>
            </a:r>
            <a:r>
              <a:rPr lang="en-US" altLang="en-US" sz="1700" dirty="0" err="1"/>
              <a:t>i</a:t>
            </a:r>
            <a:r>
              <a:rPr lang="en-US" altLang="en-US" sz="1700" dirty="0"/>
              <a:t> - 1];</a:t>
            </a:r>
          </a:p>
          <a:p>
            <a:pPr lvl="1"/>
            <a:r>
              <a:rPr lang="en-US" altLang="en-US" sz="1700" dirty="0"/>
              <a:t>        }</a:t>
            </a:r>
          </a:p>
          <a:p>
            <a:pPr lvl="1"/>
            <a:r>
              <a:rPr lang="en-US" altLang="en-US" sz="1700" dirty="0"/>
              <a:t>        </a:t>
            </a:r>
            <a:r>
              <a:rPr lang="en-US" altLang="en-US" sz="1700" dirty="0" err="1"/>
              <a:t>elementData</a:t>
            </a:r>
            <a:r>
              <a:rPr lang="en-US" altLang="en-US" sz="1700" dirty="0"/>
              <a:t>[index] = value;</a:t>
            </a:r>
          </a:p>
          <a:p>
            <a:pPr lvl="1"/>
            <a:r>
              <a:rPr lang="en-US" altLang="en-US" sz="1700" dirty="0"/>
              <a:t>        size++;</a:t>
            </a:r>
          </a:p>
          <a:p>
            <a:pPr lvl="1"/>
            <a:r>
              <a:rPr lang="en-US" altLang="en-US" sz="1700" dirty="0"/>
              <a:t>    }</a:t>
            </a:r>
          </a:p>
          <a:p>
            <a:pPr lvl="1"/>
            <a:endParaRPr lang="en-US" altLang="en-US" sz="1700" dirty="0"/>
          </a:p>
          <a:p>
            <a:pPr lvl="1"/>
            <a:r>
              <a:rPr lang="en-US" altLang="en-US" sz="1700" dirty="0"/>
              <a:t>    </a:t>
            </a:r>
            <a:r>
              <a:rPr lang="en-US" altLang="en-US" sz="1700" dirty="0">
                <a:solidFill>
                  <a:srgbClr val="00B050"/>
                </a:solidFill>
              </a:rPr>
              <a:t>// pre : 0 &lt;= index &lt; size()</a:t>
            </a:r>
          </a:p>
          <a:p>
            <a:pPr lvl="1"/>
            <a:r>
              <a:rPr lang="en-US" altLang="en-US" sz="1700" dirty="0">
                <a:solidFill>
                  <a:srgbClr val="00B050"/>
                </a:solidFill>
              </a:rPr>
              <a:t>    // post: removes value at the given index, shifting subsequent values left</a:t>
            </a:r>
          </a:p>
          <a:p>
            <a:pPr lvl="1"/>
            <a:r>
              <a:rPr lang="en-US" altLang="en-US" sz="1700" dirty="0"/>
              <a:t>    public void </a:t>
            </a:r>
            <a:r>
              <a:rPr lang="en-US" altLang="en-US" sz="1700" dirty="0">
                <a:solidFill>
                  <a:srgbClr val="FF0000"/>
                </a:solidFill>
              </a:rPr>
              <a:t>remove</a:t>
            </a:r>
            <a:r>
              <a:rPr lang="en-US" altLang="en-US" sz="1700" dirty="0"/>
              <a:t>(</a:t>
            </a:r>
            <a:r>
              <a:rPr lang="en-US" altLang="en-US" sz="1700" dirty="0" err="1"/>
              <a:t>int</a:t>
            </a:r>
            <a:r>
              <a:rPr lang="en-US" altLang="en-US" sz="1700" dirty="0"/>
              <a:t> index) {</a:t>
            </a:r>
          </a:p>
          <a:p>
            <a:pPr lvl="1"/>
            <a:r>
              <a:rPr lang="en-US" altLang="en-US" sz="1700" dirty="0"/>
              <a:t>        for (</a:t>
            </a:r>
            <a:r>
              <a:rPr lang="en-US" altLang="en-US" sz="1700" dirty="0" err="1"/>
              <a:t>int</a:t>
            </a:r>
            <a:r>
              <a:rPr lang="en-US" altLang="en-US" sz="1700" dirty="0"/>
              <a:t> </a:t>
            </a:r>
            <a:r>
              <a:rPr lang="en-US" altLang="en-US" sz="1700" dirty="0" err="1"/>
              <a:t>i</a:t>
            </a:r>
            <a:r>
              <a:rPr lang="en-US" altLang="en-US" sz="1700" dirty="0"/>
              <a:t> = index; </a:t>
            </a:r>
            <a:r>
              <a:rPr lang="en-US" altLang="en-US" sz="1700" dirty="0" err="1"/>
              <a:t>i</a:t>
            </a:r>
            <a:r>
              <a:rPr lang="en-US" altLang="en-US" sz="1700" dirty="0"/>
              <a:t> &lt; size - 1; </a:t>
            </a:r>
            <a:r>
              <a:rPr lang="en-US" altLang="en-US" sz="1700" dirty="0" err="1"/>
              <a:t>i</a:t>
            </a:r>
            <a:r>
              <a:rPr lang="en-US" altLang="en-US" sz="1700" dirty="0"/>
              <a:t>++) {</a:t>
            </a:r>
          </a:p>
          <a:p>
            <a:pPr lvl="1"/>
            <a:r>
              <a:rPr lang="en-US" altLang="en-US" sz="1700" dirty="0"/>
              <a:t>            </a:t>
            </a:r>
            <a:r>
              <a:rPr lang="en-US" altLang="en-US" sz="1700" dirty="0" err="1"/>
              <a:t>elementData</a:t>
            </a:r>
            <a:r>
              <a:rPr lang="en-US" altLang="en-US" sz="1700" dirty="0"/>
              <a:t>[</a:t>
            </a:r>
            <a:r>
              <a:rPr lang="en-US" altLang="en-US" sz="1700" dirty="0" err="1"/>
              <a:t>i</a:t>
            </a:r>
            <a:r>
              <a:rPr lang="en-US" altLang="en-US" sz="1700" dirty="0"/>
              <a:t>] = </a:t>
            </a:r>
            <a:r>
              <a:rPr lang="en-US" altLang="en-US" sz="1700" dirty="0" err="1"/>
              <a:t>elementData</a:t>
            </a:r>
            <a:r>
              <a:rPr lang="en-US" altLang="en-US" sz="1700" dirty="0"/>
              <a:t>[</a:t>
            </a:r>
            <a:r>
              <a:rPr lang="en-US" altLang="en-US" sz="1700" dirty="0" err="1"/>
              <a:t>i</a:t>
            </a:r>
            <a:r>
              <a:rPr lang="en-US" altLang="en-US" sz="1700" dirty="0"/>
              <a:t> + 1];</a:t>
            </a:r>
          </a:p>
          <a:p>
            <a:pPr lvl="1"/>
            <a:r>
              <a:rPr lang="en-US" altLang="en-US" sz="1700" dirty="0"/>
              <a:t>        }</a:t>
            </a:r>
          </a:p>
          <a:p>
            <a:pPr lvl="1"/>
            <a:r>
              <a:rPr lang="en-US" altLang="en-US" sz="1700" dirty="0"/>
              <a:t>        size--;</a:t>
            </a:r>
          </a:p>
          <a:p>
            <a:pPr lvl="1"/>
            <a:r>
              <a:rPr lang="en-US" altLang="en-US" sz="1700" dirty="0"/>
              <a:t>    }</a:t>
            </a:r>
          </a:p>
          <a:p>
            <a:pPr lvl="1"/>
            <a:r>
              <a:rPr lang="en-US" altLang="en-US" sz="1700" dirty="0"/>
              <a:t>}</a:t>
            </a:r>
          </a:p>
          <a:p>
            <a:pPr lvl="1"/>
            <a:endParaRPr lang="en-US" altLang="en-US" sz="1700" dirty="0"/>
          </a:p>
          <a:p>
            <a:pPr lvl="1" eaLnBrk="1" hangingPunct="1"/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865361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Throwing exceptions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tabLst>
                <a:tab pos="1376363" algn="l"/>
              </a:tabLst>
            </a:pPr>
            <a:r>
              <a:rPr lang="en-US" altLang="en-US" dirty="0">
                <a:solidFill>
                  <a:srgbClr val="FF0000"/>
                </a:solidFill>
              </a:rPr>
              <a:t>Exception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:</a:t>
            </a:r>
            <a:r>
              <a:rPr lang="en-US" altLang="en-US" dirty="0"/>
              <a:t>causes the program to immediately crash.</a:t>
            </a:r>
          </a:p>
          <a:p>
            <a:pPr>
              <a:tabLst>
                <a:tab pos="1376363" algn="l"/>
              </a:tabLst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throw</a:t>
            </a:r>
            <a:r>
              <a:rPr lang="en-US" dirty="0"/>
              <a:t> keyword in Java is used to explicitly throw an exception from a method or any block of code. </a:t>
            </a:r>
          </a:p>
          <a:p>
            <a:pPr>
              <a:tabLst>
                <a:tab pos="1376363" algn="l"/>
              </a:tabLst>
            </a:pPr>
            <a:r>
              <a:rPr lang="en-US" altLang="en-US" dirty="0">
                <a:solidFill>
                  <a:srgbClr val="00B050"/>
                </a:solidFill>
              </a:rPr>
              <a:t>//construct an exception object to be thrown</a:t>
            </a:r>
          </a:p>
          <a:p>
            <a:pPr>
              <a:buNone/>
              <a:tabLst>
                <a:tab pos="1376363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throw new </a:t>
            </a:r>
            <a:r>
              <a:rPr lang="en-US" altLang="en-US" b="1" dirty="0" err="1"/>
              <a:t>ExceptionType</a:t>
            </a:r>
            <a:r>
              <a:rPr lang="en-US" altLang="en-US" dirty="0">
                <a:latin typeface="Courier New" panose="02070309020205020404" pitchFamily="49" charset="0"/>
              </a:rPr>
              <a:t>();</a:t>
            </a:r>
          </a:p>
          <a:p>
            <a:pPr>
              <a:buNone/>
              <a:tabLst>
                <a:tab pos="1376363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throw new </a:t>
            </a:r>
            <a:r>
              <a:rPr lang="en-US" altLang="en-US" b="1" dirty="0" err="1"/>
              <a:t>ExceptionType</a:t>
            </a:r>
            <a:r>
              <a:rPr lang="en-US" altLang="en-US" dirty="0">
                <a:latin typeface="Courier New" panose="02070309020205020404" pitchFamily="49" charset="0"/>
              </a:rPr>
              <a:t>("</a:t>
            </a:r>
            <a:r>
              <a:rPr lang="en-US" altLang="en-US" b="1" dirty="0"/>
              <a:t>message</a:t>
            </a:r>
            <a:r>
              <a:rPr lang="en-US" altLang="en-US" dirty="0">
                <a:latin typeface="Courier New" panose="02070309020205020404" pitchFamily="49" charset="0"/>
              </a:rPr>
              <a:t>");</a:t>
            </a:r>
          </a:p>
          <a:p>
            <a:pPr>
              <a:buNone/>
              <a:tabLst>
                <a:tab pos="1376363" algn="l"/>
              </a:tabLst>
            </a:pPr>
            <a:endParaRPr lang="en-US" altLang="en-US" dirty="0"/>
          </a:p>
          <a:p>
            <a:pPr eaLnBrk="1" hangingPunct="1">
              <a:tabLst>
                <a:tab pos="1376363" algn="l"/>
              </a:tabLst>
            </a:pPr>
            <a:endParaRPr lang="en-US" dirty="0"/>
          </a:p>
          <a:p>
            <a:pPr lvl="1">
              <a:tabLst>
                <a:tab pos="1376363" algn="l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5744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Throwing exceptions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tabLst>
                <a:tab pos="1376363" algn="l"/>
              </a:tabLst>
            </a:pPr>
            <a:r>
              <a:rPr lang="en-US" altLang="en-US" dirty="0"/>
              <a:t>Common exception types:</a:t>
            </a:r>
          </a:p>
          <a:p>
            <a:pPr lvl="1">
              <a:tabLst>
                <a:tab pos="1376363" algn="l"/>
              </a:tabLst>
            </a:pPr>
            <a:r>
              <a:rPr lang="en-US" dirty="0" err="1">
                <a:solidFill>
                  <a:srgbClr val="FF0000"/>
                </a:solidFill>
              </a:rPr>
              <a:t>ArithmeticException</a:t>
            </a:r>
            <a:endParaRPr lang="en-US" dirty="0"/>
          </a:p>
          <a:p>
            <a:pPr lvl="2">
              <a:tabLst>
                <a:tab pos="1376363" algn="l"/>
              </a:tabLst>
            </a:pPr>
            <a:r>
              <a:rPr lang="en-US" dirty="0"/>
              <a:t>divide a number by zero</a:t>
            </a:r>
          </a:p>
          <a:p>
            <a:pPr lvl="1">
              <a:tabLst>
                <a:tab pos="1376363" algn="l"/>
              </a:tabLst>
            </a:pPr>
            <a:r>
              <a:rPr lang="en-US" dirty="0" err="1">
                <a:solidFill>
                  <a:srgbClr val="FF0000"/>
                </a:solidFill>
              </a:rPr>
              <a:t>ArrayIndexOutOfBoundsException</a:t>
            </a:r>
            <a:endParaRPr lang="en-US" dirty="0"/>
          </a:p>
          <a:p>
            <a:pPr lvl="2">
              <a:tabLst>
                <a:tab pos="1376363" algn="l"/>
              </a:tabLst>
            </a:pPr>
            <a:r>
              <a:rPr lang="en-US" dirty="0"/>
              <a:t>try to access the array element out of its bounds then we get.</a:t>
            </a:r>
          </a:p>
          <a:p>
            <a:pPr lvl="1">
              <a:tabLst>
                <a:tab pos="1376363" algn="l"/>
              </a:tabLst>
            </a:pPr>
            <a:r>
              <a:rPr lang="en-US" dirty="0" err="1">
                <a:solidFill>
                  <a:srgbClr val="FF0000"/>
                </a:solidFill>
              </a:rPr>
              <a:t>IllegalArgumentException</a:t>
            </a:r>
            <a:endParaRPr lang="en-US" dirty="0">
              <a:solidFill>
                <a:srgbClr val="FF0000"/>
              </a:solidFill>
            </a:endParaRPr>
          </a:p>
          <a:p>
            <a:pPr lvl="2">
              <a:tabLst>
                <a:tab pos="1376363" algn="l"/>
              </a:tabLst>
            </a:pPr>
            <a:r>
              <a:rPr lang="en-US" dirty="0"/>
              <a:t>a method has been passed an </a:t>
            </a:r>
            <a:r>
              <a:rPr lang="en-US" b="1" dirty="0"/>
              <a:t>illegal</a:t>
            </a:r>
            <a:r>
              <a:rPr lang="en-US" dirty="0"/>
              <a:t> or inappropriate </a:t>
            </a:r>
            <a:r>
              <a:rPr lang="en-US" b="1" dirty="0"/>
              <a:t>argument</a:t>
            </a:r>
            <a:r>
              <a:rPr lang="en-US" dirty="0"/>
              <a:t>. </a:t>
            </a:r>
          </a:p>
          <a:p>
            <a:pPr lvl="1">
              <a:tabLst>
                <a:tab pos="1376363" algn="l"/>
              </a:tabLst>
            </a:pPr>
            <a:r>
              <a:rPr lang="en-US" dirty="0" err="1">
                <a:solidFill>
                  <a:srgbClr val="FF0000"/>
                </a:solidFill>
              </a:rPr>
              <a:t>IllegalStateException</a:t>
            </a:r>
            <a:endParaRPr lang="en-US" dirty="0">
              <a:solidFill>
                <a:srgbClr val="FF0000"/>
              </a:solidFill>
            </a:endParaRPr>
          </a:p>
          <a:p>
            <a:pPr lvl="2">
              <a:tabLst>
                <a:tab pos="1376363" algn="l"/>
              </a:tabLst>
            </a:pPr>
            <a:r>
              <a:rPr lang="en-US" dirty="0"/>
              <a:t>a method has been called at an </a:t>
            </a:r>
            <a:r>
              <a:rPr lang="en-US" b="1" dirty="0"/>
              <a:t>illegal</a:t>
            </a:r>
            <a:r>
              <a:rPr lang="en-US" dirty="0"/>
              <a:t> or inappropriate </a:t>
            </a:r>
            <a:r>
              <a:rPr lang="en-US" b="1" dirty="0"/>
              <a:t>time</a:t>
            </a:r>
            <a:r>
              <a:rPr lang="en-US" dirty="0"/>
              <a:t>. </a:t>
            </a:r>
          </a:p>
          <a:p>
            <a:pPr lvl="1">
              <a:tabLst>
                <a:tab pos="1376363" algn="l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43690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6968"/>
            <a:ext cx="8229600" cy="574064"/>
          </a:xfrm>
        </p:spPr>
        <p:txBody>
          <a:bodyPr/>
          <a:lstStyle/>
          <a:p>
            <a:pPr eaLnBrk="1" hangingPunct="1"/>
            <a:r>
              <a:rPr lang="en-US" altLang="en-US" dirty="0"/>
              <a:t>Exception example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67030" y="631032"/>
            <a:ext cx="9411030" cy="6226968"/>
          </a:xfrm>
        </p:spPr>
        <p:txBody>
          <a:bodyPr>
            <a:normAutofit lnSpcReduction="10000"/>
          </a:bodyPr>
          <a:lstStyle/>
          <a:p>
            <a:pPr lvl="1"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</a:rPr>
              <a:t>// pre : capacity &lt;= 0 (throws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IllegalArgumentException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</a:rPr>
              <a:t> if not)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</a:rPr>
              <a:t>// post: constructs an empty list with the given capacity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public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ArrayIntList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capacity)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if (capacity &lt; 0)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throw new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IllegalArgumentException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("capacity: " +    capacity);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elementData</a:t>
            </a:r>
            <a:r>
              <a:rPr lang="en-US" altLang="en-US" sz="2000" b="1" dirty="0">
                <a:latin typeface="Courier New" panose="02070309020205020404" pitchFamily="49" charset="0"/>
              </a:rPr>
              <a:t> = 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[capacity];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size = 0;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Precondition: 0 &lt;= index &lt; size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Postcondition: Returns the element at the given index.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public void get(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index)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if (index &lt; 0 || index &gt;= size)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throw new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ArrayIndexOutOfBoundsException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(index);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return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elementData</a:t>
            </a:r>
            <a:r>
              <a:rPr lang="en-US" altLang="en-US" sz="2000" b="1" dirty="0">
                <a:latin typeface="Courier New" panose="02070309020205020404" pitchFamily="49" charset="0"/>
              </a:rPr>
              <a:t>[index];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908708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6968"/>
            <a:ext cx="8229600" cy="574064"/>
          </a:xfrm>
        </p:spPr>
        <p:txBody>
          <a:bodyPr/>
          <a:lstStyle/>
          <a:p>
            <a:pPr eaLnBrk="1" hangingPunct="1"/>
            <a:r>
              <a:rPr lang="en-US" altLang="en-US" dirty="0"/>
              <a:t>Exception example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public void get(</a:t>
            </a: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index)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if (index &lt; 0 || index &gt;= size)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>
                <a:latin typeface="Courier New" panose="02070309020205020404" pitchFamily="49" charset="0"/>
              </a:rPr>
              <a:t>throw new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ArrayIndexOutOfBoundsException</a:t>
            </a:r>
            <a:r>
              <a:rPr lang="en-US" altLang="en-US" sz="2000" b="1" dirty="0">
                <a:latin typeface="Courier New" panose="02070309020205020404" pitchFamily="49" charset="0"/>
              </a:rPr>
              <a:t>(index);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return </a:t>
            </a:r>
            <a:r>
              <a:rPr lang="en-US" altLang="en-US" sz="2000" dirty="0" err="1">
                <a:latin typeface="Courier New" panose="02070309020205020404" pitchFamily="49" charset="0"/>
              </a:rPr>
              <a:t>elementData</a:t>
            </a:r>
            <a:r>
              <a:rPr lang="en-US" altLang="en-US" sz="2000" dirty="0">
                <a:latin typeface="Courier New" panose="02070309020205020404" pitchFamily="49" charset="0"/>
              </a:rPr>
              <a:t>[index];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endParaRPr lang="en-US" altLang="en-US"/>
          </a:p>
          <a:p>
            <a:pPr lvl="1" eaLnBrk="1" hangingPunct="1"/>
            <a:r>
              <a:rPr lang="en-US" altLang="en-US" dirty="0"/>
              <a:t>Exercise: Modify the rest of </a:t>
            </a:r>
            <a:r>
              <a:rPr lang="en-US" altLang="en-US" dirty="0" err="1">
                <a:latin typeface="Courier New" panose="02070309020205020404" pitchFamily="49" charset="0"/>
              </a:rPr>
              <a:t>ArrayIntList</a:t>
            </a:r>
            <a:r>
              <a:rPr lang="en-US" altLang="en-US" dirty="0"/>
              <a:t> to state preconditions and throw exceptions as appropriate.</a:t>
            </a:r>
          </a:p>
        </p:txBody>
      </p:sp>
    </p:spTree>
    <p:extLst>
      <p:ext uri="{BB962C8B-B14F-4D97-AF65-F5344CB8AC3E}">
        <p14:creationId xmlns:p14="http://schemas.microsoft.com/office/powerpoint/2010/main" val="10630302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"Helper" methods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Useful "helper" methods to include in our </a:t>
            </a:r>
            <a:r>
              <a:rPr lang="en-US" altLang="en-US" dirty="0" err="1">
                <a:solidFill>
                  <a:srgbClr val="0070C0"/>
                </a:solidFill>
              </a:rPr>
              <a:t>ArrayIntList</a:t>
            </a:r>
            <a:r>
              <a:rPr lang="en-US" altLang="en-US" dirty="0"/>
              <a:t> class</a:t>
            </a:r>
          </a:p>
          <a:p>
            <a:pPr eaLnBrk="1" hangingPunct="1"/>
            <a:endParaRPr lang="en-US" altLang="en-US" dirty="0"/>
          </a:p>
          <a:p>
            <a:pPr lvl="1" eaLnBrk="1" hangingPunct="1"/>
            <a:r>
              <a:rPr lang="en-US" altLang="en-US" sz="2000" b="1" dirty="0">
                <a:latin typeface="Courier New" panose="02070309020205020404" pitchFamily="49" charset="0"/>
              </a:rPr>
              <a:t>public void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checkIndex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index,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min,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max)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Create them to help us implement other required methods.</a:t>
            </a:r>
          </a:p>
          <a:p>
            <a:pPr eaLnBrk="1" hangingPunct="1"/>
            <a:r>
              <a:rPr lang="en-US" altLang="en-US" dirty="0"/>
              <a:t>We don't want clients to call these methods; they are internal.</a:t>
            </a:r>
          </a:p>
          <a:p>
            <a:pPr lvl="1" eaLnBrk="1" hangingPunct="1"/>
            <a:r>
              <a:rPr lang="en-US" altLang="en-US" dirty="0"/>
              <a:t>How can we stop clients from calling them?</a:t>
            </a:r>
          </a:p>
        </p:txBody>
      </p:sp>
    </p:spTree>
    <p:extLst>
      <p:ext uri="{BB962C8B-B14F-4D97-AF65-F5344CB8AC3E}">
        <p14:creationId xmlns:p14="http://schemas.microsoft.com/office/powerpoint/2010/main" val="179579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6968"/>
            <a:ext cx="8229600" cy="491658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ArrayList</a:t>
            </a:r>
            <a:endParaRPr lang="en-US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1815"/>
            <a:ext cx="9144000" cy="6386185"/>
          </a:xfrm>
        </p:spPr>
        <p:txBody>
          <a:bodyPr/>
          <a:lstStyle/>
          <a:p>
            <a:pPr eaLnBrk="1" hangingPunct="1"/>
            <a:r>
              <a:rPr lang="en-US" altLang="en-US" dirty="0"/>
              <a:t>Generic classes are not easy to implement, let’s explore the implementation of a class called </a:t>
            </a:r>
            <a:r>
              <a:rPr lang="en-US" altLang="en-US" dirty="0" err="1">
                <a:solidFill>
                  <a:srgbClr val="FF0000"/>
                </a:solidFill>
              </a:rPr>
              <a:t>ArrayIntList</a:t>
            </a:r>
            <a:r>
              <a:rPr lang="en-US" altLang="en-US" dirty="0">
                <a:solidFill>
                  <a:srgbClr val="FF0000"/>
                </a:solidFill>
              </a:rPr>
              <a:t>.</a:t>
            </a:r>
          </a:p>
          <a:p>
            <a:pPr eaLnBrk="1" hangingPunct="1"/>
            <a:r>
              <a:rPr lang="en-US" altLang="en-US" dirty="0"/>
              <a:t>To imitate the </a:t>
            </a:r>
            <a:r>
              <a:rPr lang="en-US" altLang="en-US" dirty="0" err="1">
                <a:solidFill>
                  <a:srgbClr val="0070C0"/>
                </a:solidFill>
              </a:rPr>
              <a:t>ArrayList</a:t>
            </a:r>
            <a:r>
              <a:rPr lang="en-US" altLang="en-US" dirty="0"/>
              <a:t> </a:t>
            </a:r>
            <a:r>
              <a:rPr lang="en-US" altLang="en-US" dirty="0" err="1"/>
              <a:t>calss</a:t>
            </a:r>
            <a:endParaRPr lang="en-US" altLang="en-US" dirty="0"/>
          </a:p>
          <a:p>
            <a:pPr eaLnBrk="1" hangingPunct="1"/>
            <a:r>
              <a:rPr lang="en-US" altLang="en-US" dirty="0" err="1">
                <a:solidFill>
                  <a:srgbClr val="FF0000"/>
                </a:solidFill>
              </a:rPr>
              <a:t>ArrayIntList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stores a list of integer values</a:t>
            </a:r>
          </a:p>
        </p:txBody>
      </p:sp>
    </p:spTree>
    <p:extLst>
      <p:ext uri="{BB962C8B-B14F-4D97-AF65-F5344CB8AC3E}">
        <p14:creationId xmlns:p14="http://schemas.microsoft.com/office/powerpoint/2010/main" val="14043033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6967"/>
            <a:ext cx="8229600" cy="453253"/>
          </a:xfrm>
        </p:spPr>
        <p:txBody>
          <a:bodyPr/>
          <a:lstStyle/>
          <a:p>
            <a:pPr eaLnBrk="1" hangingPunct="1"/>
            <a:r>
              <a:rPr lang="en-US" altLang="en-US" dirty="0"/>
              <a:t>A private method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/>
              <a:t>type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/>
              <a:t>name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b="1" dirty="0"/>
              <a:t>type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/>
              <a:t>name</a:t>
            </a:r>
            <a:r>
              <a:rPr lang="en-US" altLang="en-US" sz="2400" dirty="0">
                <a:latin typeface="Courier New" panose="02070309020205020404" pitchFamily="49" charset="0"/>
              </a:rPr>
              <a:t>, ..., </a:t>
            </a:r>
            <a:r>
              <a:rPr lang="en-US" altLang="en-US" sz="2400" b="1" dirty="0"/>
              <a:t>type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/>
              <a:t>name</a:t>
            </a:r>
            <a:r>
              <a:rPr lang="en-US" altLang="en-US" sz="2400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/>
              <a:t>statement(s)</a:t>
            </a:r>
            <a:r>
              <a:rPr lang="en-US" altLang="en-US" sz="24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private method </a:t>
            </a:r>
            <a:r>
              <a:rPr lang="en-US" altLang="en-US" dirty="0"/>
              <a:t>can be seen/called only by its own class</a:t>
            </a:r>
          </a:p>
          <a:p>
            <a:pPr lvl="1" eaLnBrk="1" hangingPunct="1"/>
            <a:r>
              <a:rPr lang="en-US" altLang="en-US" dirty="0"/>
              <a:t>encapsulated, similar to fields</a:t>
            </a:r>
          </a:p>
          <a:p>
            <a:pPr lvl="1" eaLnBrk="1" hangingPunct="1"/>
            <a:r>
              <a:rPr lang="en-US" altLang="en-US" dirty="0"/>
              <a:t>your object can call the method on itself, but clients cannot call it</a:t>
            </a:r>
          </a:p>
          <a:p>
            <a:pPr lvl="1" eaLnBrk="1" hangingPunct="1"/>
            <a:r>
              <a:rPr lang="en-US" altLang="en-US" dirty="0"/>
              <a:t>useful for "helper" methods that clients shouldn't directly touch</a:t>
            </a:r>
          </a:p>
          <a:p>
            <a:pPr lvl="1" eaLnBrk="1" hangingPunct="1"/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en-US" sz="2000" dirty="0">
                <a:latin typeface="Courier New" panose="02070309020205020404" pitchFamily="49" charset="0"/>
              </a:rPr>
              <a:t> void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checkIndex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index, </a:t>
            </a: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min, </a:t>
            </a: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max) {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if (index &lt; min || index &gt; max) {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throw new </a:t>
            </a:r>
            <a:r>
              <a:rPr lang="en-US" altLang="en-US" sz="2000" dirty="0" err="1">
                <a:latin typeface="Courier New" panose="02070309020205020404" pitchFamily="49" charset="0"/>
              </a:rPr>
              <a:t>IndexOutOfBoundsException</a:t>
            </a:r>
            <a:r>
              <a:rPr lang="en-US" altLang="en-US" sz="2000" dirty="0">
                <a:latin typeface="Courier New" panose="02070309020205020404" pitchFamily="49" charset="0"/>
              </a:rPr>
              <a:t>(index);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29862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6967"/>
            <a:ext cx="8229600" cy="57406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ArrayIntListIterator</a:t>
            </a:r>
            <a:r>
              <a:rPr lang="en-US" altLang="en-US" dirty="0"/>
              <a:t> class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onstantia" panose="02030602050306030303" pitchFamily="18" charset="0"/>
              </a:rPr>
              <a:t>The </a:t>
            </a:r>
            <a:r>
              <a:rPr lang="en-US" altLang="en-US" dirty="0">
                <a:solidFill>
                  <a:srgbClr val="00B050"/>
                </a:solidFill>
                <a:latin typeface="Constantia" panose="02030602050306030303" pitchFamily="18" charset="0"/>
              </a:rPr>
              <a:t>iterator </a:t>
            </a:r>
            <a:r>
              <a:rPr lang="en-US" altLang="en-US" dirty="0">
                <a:latin typeface="Constantia" panose="02030602050306030303" pitchFamily="18" charset="0"/>
              </a:rPr>
              <a:t>is to keep track of a particular position in a list</a:t>
            </a:r>
          </a:p>
          <a:p>
            <a:r>
              <a:rPr lang="en-US" altLang="en-US" dirty="0">
                <a:latin typeface="Constantia" panose="02030602050306030303" pitchFamily="18" charset="0"/>
              </a:rPr>
              <a:t>3 methods in the iterator:</a:t>
            </a:r>
          </a:p>
          <a:p>
            <a:pPr lvl="1"/>
            <a:r>
              <a:rPr lang="en-US" altLang="en-US" dirty="0" err="1">
                <a:solidFill>
                  <a:srgbClr val="0070C0"/>
                </a:solidFill>
                <a:latin typeface="Constantia" panose="02030602050306030303" pitchFamily="18" charset="0"/>
              </a:rPr>
              <a:t>hasNext</a:t>
            </a:r>
            <a:r>
              <a:rPr lang="en-US" altLang="en-US" dirty="0">
                <a:solidFill>
                  <a:srgbClr val="0070C0"/>
                </a:solidFill>
                <a:latin typeface="Constantia" panose="02030602050306030303" pitchFamily="18" charset="0"/>
              </a:rPr>
              <a:t>() </a:t>
            </a:r>
            <a:r>
              <a:rPr lang="en-US" altLang="en-US" dirty="0">
                <a:latin typeface="Constantia" panose="02030602050306030303" pitchFamily="18" charset="0"/>
              </a:rPr>
              <a:t>returns true if more elements to examined</a:t>
            </a:r>
          </a:p>
          <a:p>
            <a:pPr lvl="1"/>
            <a:r>
              <a:rPr lang="en-US" altLang="en-US" dirty="0">
                <a:solidFill>
                  <a:srgbClr val="0070C0"/>
                </a:solidFill>
                <a:latin typeface="Constantia" panose="02030602050306030303" pitchFamily="18" charset="0"/>
              </a:rPr>
              <a:t>next() </a:t>
            </a:r>
            <a:r>
              <a:rPr lang="en-US" altLang="en-US" dirty="0">
                <a:latin typeface="Constantia" panose="02030602050306030303" pitchFamily="18" charset="0"/>
              </a:rPr>
              <a:t>returns the next element from the list and advances the position of the iterator by one</a:t>
            </a:r>
          </a:p>
          <a:p>
            <a:pPr lvl="1"/>
            <a:r>
              <a:rPr lang="en-US" altLang="en-US" dirty="0">
                <a:solidFill>
                  <a:srgbClr val="0070C0"/>
                </a:solidFill>
                <a:latin typeface="Constantia" panose="02030602050306030303" pitchFamily="18" charset="0"/>
              </a:rPr>
              <a:t>remove() </a:t>
            </a:r>
            <a:r>
              <a:rPr lang="en-US" altLang="en-US" dirty="0">
                <a:latin typeface="Constantia" panose="02030602050306030303" pitchFamily="18" charset="0"/>
              </a:rPr>
              <a:t>removes the element most recently returned by </a:t>
            </a:r>
            <a:r>
              <a:rPr lang="en-US" altLang="en-US" dirty="0">
                <a:solidFill>
                  <a:srgbClr val="0070C0"/>
                </a:solidFill>
                <a:latin typeface="Constantia" panose="02030602050306030303" pitchFamily="18" charset="0"/>
              </a:rPr>
              <a:t>next()</a:t>
            </a:r>
          </a:p>
        </p:txBody>
      </p:sp>
    </p:spTree>
    <p:extLst>
      <p:ext uri="{BB962C8B-B14F-4D97-AF65-F5344CB8AC3E}">
        <p14:creationId xmlns:p14="http://schemas.microsoft.com/office/powerpoint/2010/main" val="21177145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5005" y="0"/>
            <a:ext cx="9219005" cy="685800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import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java.util</a:t>
            </a:r>
            <a:r>
              <a:rPr lang="en-US" altLang="en-US" sz="1200" b="1" dirty="0">
                <a:latin typeface="Courier New" panose="02070309020205020404" pitchFamily="49" charset="0"/>
              </a:rPr>
              <a:t>.*;   </a:t>
            </a:r>
            <a:r>
              <a:rPr lang="en-US" altLang="en-US" sz="1200" b="1" dirty="0">
                <a:solidFill>
                  <a:srgbClr val="00B050"/>
                </a:solidFill>
                <a:latin typeface="Courier New" panose="02070309020205020404" pitchFamily="49" charset="0"/>
              </a:rPr>
              <a:t>//for the </a:t>
            </a:r>
            <a:r>
              <a:rPr lang="en-US" altLang="en-US" sz="12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NoSuchElementException</a:t>
            </a:r>
            <a:endParaRPr lang="en-US" altLang="en-US" sz="12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public class </a:t>
            </a:r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ArrayIntListIterator</a:t>
            </a:r>
            <a:r>
              <a:rPr lang="en-US" altLang="en-US" sz="1200" b="1" dirty="0">
                <a:latin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private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ArrayIntList</a:t>
            </a:r>
            <a:r>
              <a:rPr lang="en-US" altLang="en-US" sz="1200" b="1" dirty="0">
                <a:latin typeface="Courier New" panose="02070309020205020404" pitchFamily="49" charset="0"/>
              </a:rPr>
              <a:t> list;      </a:t>
            </a:r>
            <a:r>
              <a:rPr lang="en-US" altLang="en-US" sz="1200" b="1" dirty="0">
                <a:solidFill>
                  <a:srgbClr val="00B050"/>
                </a:solidFill>
                <a:latin typeface="Courier New" panose="02070309020205020404" pitchFamily="49" charset="0"/>
              </a:rPr>
              <a:t>// list to iterate over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private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200" b="1" dirty="0">
                <a:latin typeface="Courier New" panose="02070309020205020404" pitchFamily="49" charset="0"/>
              </a:rPr>
              <a:t> position;           </a:t>
            </a:r>
            <a:r>
              <a:rPr lang="en-US" altLang="en-US" sz="1200" b="1" dirty="0">
                <a:solidFill>
                  <a:srgbClr val="00B050"/>
                </a:solidFill>
                <a:latin typeface="Courier New" panose="02070309020205020404" pitchFamily="49" charset="0"/>
              </a:rPr>
              <a:t>// current position within the list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private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boolean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removeOK</a:t>
            </a:r>
            <a:r>
              <a:rPr lang="en-US" altLang="en-US" sz="1200" b="1" dirty="0">
                <a:latin typeface="Courier New" panose="02070309020205020404" pitchFamily="49" charset="0"/>
              </a:rPr>
              <a:t>;       </a:t>
            </a:r>
            <a:r>
              <a:rPr lang="en-US" altLang="en-US" sz="1200" b="1" dirty="0">
                <a:solidFill>
                  <a:srgbClr val="00B050"/>
                </a:solidFill>
                <a:latin typeface="Courier New" panose="02070309020205020404" pitchFamily="49" charset="0"/>
              </a:rPr>
              <a:t>// whether it's okay to remove now</a:t>
            </a:r>
            <a:endParaRPr lang="en-US" altLang="en-US" sz="12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B050"/>
                </a:solidFill>
                <a:latin typeface="Courier New" panose="02070309020205020404" pitchFamily="49" charset="0"/>
              </a:rPr>
              <a:t>// post: constructs an iterator for the given list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public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ArrayIntListIterator</a:t>
            </a:r>
            <a:r>
              <a:rPr lang="en-US" altLang="en-US" sz="1200" b="1" dirty="0">
                <a:latin typeface="Courier New" panose="02070309020205020404" pitchFamily="49" charset="0"/>
              </a:rPr>
              <a:t>(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ArrayIntList</a:t>
            </a:r>
            <a:r>
              <a:rPr lang="en-US" altLang="en-US" sz="1200" b="1" dirty="0">
                <a:latin typeface="Courier New" panose="02070309020205020404" pitchFamily="49" charset="0"/>
              </a:rPr>
              <a:t> list) 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this.list</a:t>
            </a:r>
            <a:r>
              <a:rPr lang="en-US" altLang="en-US" sz="1200" b="1" dirty="0">
                <a:latin typeface="Courier New" panose="02070309020205020404" pitchFamily="49" charset="0"/>
              </a:rPr>
              <a:t> = list;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position = 0;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removeOK</a:t>
            </a:r>
            <a:r>
              <a:rPr lang="en-US" altLang="en-US" sz="1200" b="1" dirty="0">
                <a:latin typeface="Courier New" panose="02070309020205020404" pitchFamily="49" charset="0"/>
              </a:rPr>
              <a:t> = false;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B050"/>
                </a:solidFill>
                <a:latin typeface="Courier New" panose="02070309020205020404" pitchFamily="49" charset="0"/>
              </a:rPr>
              <a:t>// post: returns true if there are more elements left, false otherwise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public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boolean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hasNext</a:t>
            </a:r>
            <a:r>
              <a:rPr lang="en-US" altLang="en-US" sz="1200" b="1" dirty="0">
                <a:latin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return position &lt;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list.size</a:t>
            </a:r>
            <a:r>
              <a:rPr lang="en-US" altLang="en-US" sz="12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B050"/>
                </a:solidFill>
                <a:latin typeface="Courier New" panose="02070309020205020404" pitchFamily="49" charset="0"/>
              </a:rPr>
              <a:t>// pre : </a:t>
            </a:r>
            <a:r>
              <a:rPr lang="en-US" altLang="en-US" sz="12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hasNext</a:t>
            </a:r>
            <a:r>
              <a:rPr lang="en-US" altLang="en-US" sz="1200" b="1" dirty="0">
                <a:solidFill>
                  <a:srgbClr val="00B050"/>
                </a:solidFill>
                <a:latin typeface="Courier New" panose="02070309020205020404" pitchFamily="49" charset="0"/>
              </a:rPr>
              <a:t>() (throws </a:t>
            </a:r>
            <a:r>
              <a:rPr lang="en-US" altLang="en-US" sz="12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NoSuchElementException</a:t>
            </a:r>
            <a:r>
              <a:rPr lang="en-US" altLang="en-US" sz="1200" b="1" dirty="0">
                <a:solidFill>
                  <a:srgbClr val="00B050"/>
                </a:solidFill>
                <a:latin typeface="Courier New" panose="02070309020205020404" pitchFamily="49" charset="0"/>
              </a:rPr>
              <a:t> if not)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200" b="1" dirty="0">
                <a:solidFill>
                  <a:srgbClr val="00B050"/>
                </a:solidFill>
                <a:latin typeface="Courier New" panose="02070309020205020404" pitchFamily="49" charset="0"/>
              </a:rPr>
              <a:t>    // post: returns the next element in the iteration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public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200" b="1" dirty="0">
                <a:latin typeface="Courier New" panose="02070309020205020404" pitchFamily="49" charset="0"/>
              </a:rPr>
              <a:t> next() 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if (!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hasNext</a:t>
            </a:r>
            <a:r>
              <a:rPr lang="en-US" altLang="en-US" sz="1200" b="1" dirty="0">
                <a:latin typeface="Courier New" panose="02070309020205020404" pitchFamily="49" charset="0"/>
              </a:rPr>
              <a:t>()) 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    throw new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NoSuchElementException</a:t>
            </a:r>
            <a:r>
              <a:rPr lang="en-US" altLang="en-US" sz="12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}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200" b="1" dirty="0">
                <a:latin typeface="Courier New" panose="02070309020205020404" pitchFamily="49" charset="0"/>
              </a:rPr>
              <a:t> result =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list.get</a:t>
            </a:r>
            <a:r>
              <a:rPr lang="en-US" altLang="en-US" sz="1200" b="1" dirty="0">
                <a:latin typeface="Courier New" panose="02070309020205020404" pitchFamily="49" charset="0"/>
              </a:rPr>
              <a:t>(position);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position++;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removeOK</a:t>
            </a:r>
            <a:r>
              <a:rPr lang="en-US" altLang="en-US" sz="1200" b="1" dirty="0">
                <a:latin typeface="Courier New" panose="02070309020205020404" pitchFamily="49" charset="0"/>
              </a:rPr>
              <a:t> = true;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return result;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200" b="1" dirty="0">
                <a:solidFill>
                  <a:srgbClr val="00B050"/>
                </a:solidFill>
                <a:latin typeface="Courier New" panose="02070309020205020404" pitchFamily="49" charset="0"/>
              </a:rPr>
              <a:t>   // pre : next() has been called without a call on remove (throws </a:t>
            </a:r>
            <a:r>
              <a:rPr lang="en-US" altLang="en-US" sz="12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IllegalStateException</a:t>
            </a:r>
            <a:r>
              <a:rPr lang="en-US" altLang="en-US" sz="1200" b="1" dirty="0">
                <a:solidFill>
                  <a:srgbClr val="00B050"/>
                </a:solidFill>
                <a:latin typeface="Courier New" panose="02070309020205020404" pitchFamily="49" charset="0"/>
              </a:rPr>
              <a:t> if not)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200" b="1" dirty="0">
                <a:solidFill>
                  <a:srgbClr val="00B050"/>
                </a:solidFill>
                <a:latin typeface="Courier New" panose="02070309020205020404" pitchFamily="49" charset="0"/>
              </a:rPr>
              <a:t>    // post: removes the last element returned by the iterator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public void remove() 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if (!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removeOK</a:t>
            </a:r>
            <a:r>
              <a:rPr lang="en-US" altLang="en-US" sz="1200" b="1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    throw new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IllegalStateException</a:t>
            </a:r>
            <a:r>
              <a:rPr lang="en-US" altLang="en-US" sz="12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}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list.remove</a:t>
            </a:r>
            <a:r>
              <a:rPr lang="en-US" altLang="en-US" sz="1200" b="1" dirty="0">
                <a:latin typeface="Courier New" panose="02070309020205020404" pitchFamily="49" charset="0"/>
              </a:rPr>
              <a:t>(position - 1);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position--;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removeOK</a:t>
            </a:r>
            <a:r>
              <a:rPr lang="en-US" altLang="en-US" sz="1200" b="1" dirty="0">
                <a:latin typeface="Courier New" panose="02070309020205020404" pitchFamily="49" charset="0"/>
              </a:rPr>
              <a:t> = false;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114080" y="4120290"/>
            <a:ext cx="2688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89420" y="5963730"/>
            <a:ext cx="1613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02430" y="4120290"/>
            <a:ext cx="0" cy="184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40100" y="3275380"/>
            <a:ext cx="2496325" cy="119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The position keeps track of the next value to be returned by the iterator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00538" y="5368452"/>
            <a:ext cx="2496325" cy="119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So the  value to be removed is at index position - 1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802430" y="3697835"/>
            <a:ext cx="537670" cy="422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802430" y="5963729"/>
            <a:ext cx="598108" cy="11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5854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6967"/>
            <a:ext cx="8229600" cy="574064"/>
          </a:xfrm>
        </p:spPr>
        <p:txBody>
          <a:bodyPr/>
          <a:lstStyle/>
          <a:p>
            <a:pPr eaLnBrk="1" hangingPunct="1"/>
            <a:r>
              <a:rPr lang="en-US" altLang="en-US" dirty="0"/>
              <a:t>Modify </a:t>
            </a:r>
            <a:r>
              <a:rPr lang="en-US" altLang="en-US" dirty="0" err="1"/>
              <a:t>ArrayIntList</a:t>
            </a:r>
            <a:r>
              <a:rPr lang="en-US" altLang="en-US" dirty="0"/>
              <a:t> class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onstantia" panose="02030602050306030303" pitchFamily="18" charset="0"/>
              </a:rPr>
              <a:t>In </a:t>
            </a:r>
            <a:r>
              <a:rPr lang="en-US" altLang="en-US" dirty="0" err="1">
                <a:latin typeface="Constantia" panose="02030602050306030303" pitchFamily="18" charset="0"/>
              </a:rPr>
              <a:t>ArrayIntlist</a:t>
            </a:r>
            <a:r>
              <a:rPr lang="en-US" altLang="en-US" dirty="0">
                <a:latin typeface="Constantia" panose="02030602050306030303" pitchFamily="18" charset="0"/>
              </a:rPr>
              <a:t> class, it needs to have a method called </a:t>
            </a:r>
            <a:r>
              <a:rPr lang="en-US" altLang="en-US" dirty="0">
                <a:solidFill>
                  <a:srgbClr val="FF0000"/>
                </a:solidFill>
                <a:latin typeface="Constantia" panose="02030602050306030303" pitchFamily="18" charset="0"/>
              </a:rPr>
              <a:t>iterator</a:t>
            </a:r>
          </a:p>
          <a:p>
            <a:r>
              <a:rPr lang="en-US" altLang="en-US" dirty="0">
                <a:solidFill>
                  <a:srgbClr val="00B050"/>
                </a:solidFill>
                <a:latin typeface="Constantia" panose="02030602050306030303" pitchFamily="18" charset="0"/>
              </a:rPr>
              <a:t>// post: returns an iterator for this list</a:t>
            </a:r>
          </a:p>
          <a:p>
            <a:r>
              <a:rPr lang="en-US" altLang="en-US" dirty="0">
                <a:latin typeface="Constantia" panose="02030602050306030303" pitchFamily="18" charset="0"/>
              </a:rPr>
              <a:t>    public </a:t>
            </a:r>
            <a:r>
              <a:rPr lang="en-US" altLang="en-US" dirty="0" err="1">
                <a:latin typeface="Constantia" panose="02030602050306030303" pitchFamily="18" charset="0"/>
              </a:rPr>
              <a:t>ArrayIntListIterator</a:t>
            </a:r>
            <a:r>
              <a:rPr lang="en-US" altLang="en-US" dirty="0">
                <a:latin typeface="Constantia" panose="02030602050306030303" pitchFamily="18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Constantia" panose="02030602050306030303" pitchFamily="18" charset="0"/>
              </a:rPr>
              <a:t>iterator() </a:t>
            </a:r>
            <a:r>
              <a:rPr lang="en-US" altLang="en-US" dirty="0">
                <a:latin typeface="Constantia" panose="02030602050306030303" pitchFamily="18" charset="0"/>
              </a:rPr>
              <a:t>{</a:t>
            </a:r>
          </a:p>
          <a:p>
            <a:r>
              <a:rPr lang="en-US" altLang="en-US" dirty="0">
                <a:latin typeface="Constantia" panose="02030602050306030303" pitchFamily="18" charset="0"/>
              </a:rPr>
              <a:t>        return new </a:t>
            </a:r>
            <a:r>
              <a:rPr lang="en-US" altLang="en-US" dirty="0" err="1">
                <a:latin typeface="Constantia" panose="02030602050306030303" pitchFamily="18" charset="0"/>
              </a:rPr>
              <a:t>ArrayIntListIterator</a:t>
            </a:r>
            <a:r>
              <a:rPr lang="en-US" altLang="en-US" dirty="0">
                <a:latin typeface="Constantia" panose="02030602050306030303" pitchFamily="18" charset="0"/>
              </a:rPr>
              <a:t>(this);</a:t>
            </a:r>
          </a:p>
          <a:p>
            <a:r>
              <a:rPr lang="en-US" altLang="en-US" dirty="0">
                <a:latin typeface="Constantia" panose="02030602050306030303" pitchFamily="18" charset="0"/>
              </a:rPr>
              <a:t>    }</a:t>
            </a:r>
          </a:p>
        </p:txBody>
      </p:sp>
      <p:sp>
        <p:nvSpPr>
          <p:cNvPr id="2" name="Rectangle 1"/>
          <p:cNvSpPr/>
          <p:nvPr/>
        </p:nvSpPr>
        <p:spPr>
          <a:xfrm>
            <a:off x="1499600" y="4291102"/>
            <a:ext cx="3302830" cy="789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Construct a new iterator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882180" y="3390595"/>
            <a:ext cx="0" cy="883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93470" y="4273910"/>
            <a:ext cx="3302830" cy="789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FF0000"/>
                </a:solidFill>
              </a:rPr>
              <a:t>this</a:t>
            </a:r>
            <a:r>
              <a:rPr lang="en-US" sz="2000" dirty="0"/>
              <a:t>: construct an iterator that is iterating over itself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183540" y="3390595"/>
            <a:ext cx="0" cy="883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251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4024" y="56967"/>
            <a:ext cx="3732275" cy="1336568"/>
          </a:xfrm>
        </p:spPr>
        <p:txBody>
          <a:bodyPr/>
          <a:lstStyle/>
          <a:p>
            <a:pPr eaLnBrk="1" hangingPunct="1"/>
            <a:r>
              <a:rPr lang="en-US" altLang="en-US" dirty="0"/>
              <a:t>Client class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"/>
            <a:ext cx="9144000" cy="6858000"/>
          </a:xfrm>
        </p:spPr>
        <p:txBody>
          <a:bodyPr>
            <a:noAutofit/>
          </a:bodyPr>
          <a:lstStyle/>
          <a:p>
            <a:r>
              <a:rPr lang="en-US" altLang="en-US" sz="1200" dirty="0">
                <a:latin typeface="Constantia" panose="02030602050306030303" pitchFamily="18" charset="0"/>
              </a:rPr>
              <a:t>public class Client {</a:t>
            </a:r>
          </a:p>
          <a:p>
            <a:r>
              <a:rPr lang="en-US" altLang="en-US" sz="1200" dirty="0">
                <a:latin typeface="Constantia" panose="02030602050306030303" pitchFamily="18" charset="0"/>
              </a:rPr>
              <a:t>    public static void main(String[] </a:t>
            </a:r>
            <a:r>
              <a:rPr lang="en-US" altLang="en-US" sz="1200" dirty="0" err="1">
                <a:latin typeface="Constantia" panose="02030602050306030303" pitchFamily="18" charset="0"/>
              </a:rPr>
              <a:t>args</a:t>
            </a:r>
            <a:r>
              <a:rPr lang="en-US" altLang="en-US" sz="1200" dirty="0">
                <a:latin typeface="Constantia" panose="02030602050306030303" pitchFamily="18" charset="0"/>
              </a:rPr>
              <a:t>) {</a:t>
            </a:r>
          </a:p>
          <a:p>
            <a:r>
              <a:rPr lang="en-US" altLang="en-US" sz="1200" dirty="0">
                <a:latin typeface="Constantia" panose="02030602050306030303" pitchFamily="18" charset="0"/>
              </a:rPr>
              <a:t>        </a:t>
            </a:r>
            <a:r>
              <a:rPr lang="en-US" altLang="en-US" sz="1200" dirty="0">
                <a:solidFill>
                  <a:srgbClr val="00B050"/>
                </a:solidFill>
                <a:latin typeface="Constantia" panose="02030602050306030303" pitchFamily="18" charset="0"/>
              </a:rPr>
              <a:t>//construct 2 list</a:t>
            </a:r>
          </a:p>
          <a:p>
            <a:r>
              <a:rPr lang="en-US" altLang="en-US" sz="1200" dirty="0">
                <a:latin typeface="Constantia" panose="02030602050306030303" pitchFamily="18" charset="0"/>
              </a:rPr>
              <a:t>        </a:t>
            </a:r>
            <a:r>
              <a:rPr lang="en-US" altLang="en-US" sz="1200" dirty="0" err="1">
                <a:latin typeface="Constantia" panose="02030602050306030303" pitchFamily="18" charset="0"/>
              </a:rPr>
              <a:t>ArrayIntList</a:t>
            </a:r>
            <a:r>
              <a:rPr lang="en-US" altLang="en-US" sz="1200" dirty="0">
                <a:latin typeface="Constantia" panose="02030602050306030303" pitchFamily="18" charset="0"/>
              </a:rPr>
              <a:t> list1 = new </a:t>
            </a:r>
            <a:r>
              <a:rPr lang="en-US" altLang="en-US" sz="1200" dirty="0" err="1">
                <a:latin typeface="Constantia" panose="02030602050306030303" pitchFamily="18" charset="0"/>
              </a:rPr>
              <a:t>ArrayIntList</a:t>
            </a:r>
            <a:r>
              <a:rPr lang="en-US" altLang="en-US" sz="1200" dirty="0">
                <a:latin typeface="Constantia" panose="02030602050306030303" pitchFamily="18" charset="0"/>
              </a:rPr>
              <a:t>();</a:t>
            </a:r>
          </a:p>
          <a:p>
            <a:r>
              <a:rPr lang="en-US" altLang="en-US" sz="1200" dirty="0">
                <a:latin typeface="Constantia" panose="02030602050306030303" pitchFamily="18" charset="0"/>
              </a:rPr>
              <a:t>        </a:t>
            </a:r>
            <a:r>
              <a:rPr lang="en-US" altLang="en-US" sz="1200" dirty="0" err="1">
                <a:latin typeface="Constantia" panose="02030602050306030303" pitchFamily="18" charset="0"/>
              </a:rPr>
              <a:t>ArrayIntList</a:t>
            </a:r>
            <a:r>
              <a:rPr lang="en-US" altLang="en-US" sz="1200" dirty="0">
                <a:latin typeface="Constantia" panose="02030602050306030303" pitchFamily="18" charset="0"/>
              </a:rPr>
              <a:t> list2 = new </a:t>
            </a:r>
            <a:r>
              <a:rPr lang="en-US" altLang="en-US" sz="1200" dirty="0" err="1">
                <a:latin typeface="Constantia" panose="02030602050306030303" pitchFamily="18" charset="0"/>
              </a:rPr>
              <a:t>ArrayIntList</a:t>
            </a:r>
            <a:r>
              <a:rPr lang="en-US" altLang="en-US" sz="1200" dirty="0">
                <a:latin typeface="Constantia" panose="02030602050306030303" pitchFamily="18" charset="0"/>
              </a:rPr>
              <a:t>();</a:t>
            </a:r>
          </a:p>
          <a:p>
            <a:r>
              <a:rPr lang="en-US" altLang="en-US" sz="1200" dirty="0">
                <a:solidFill>
                  <a:srgbClr val="00B050"/>
                </a:solidFill>
                <a:latin typeface="Constantia" panose="02030602050306030303" pitchFamily="18" charset="0"/>
              </a:rPr>
              <a:t>        //add values to those lists</a:t>
            </a:r>
          </a:p>
          <a:p>
            <a:r>
              <a:rPr lang="en-US" altLang="en-US" sz="1200" dirty="0">
                <a:latin typeface="Constantia" panose="02030602050306030303" pitchFamily="18" charset="0"/>
              </a:rPr>
              <a:t>        list1.add(1);</a:t>
            </a:r>
          </a:p>
          <a:p>
            <a:r>
              <a:rPr lang="en-US" altLang="en-US" sz="1200" dirty="0">
                <a:latin typeface="Constantia" panose="02030602050306030303" pitchFamily="18" charset="0"/>
              </a:rPr>
              <a:t>        list1.add(2);</a:t>
            </a:r>
          </a:p>
          <a:p>
            <a:r>
              <a:rPr lang="en-US" altLang="en-US" sz="1200" dirty="0">
                <a:latin typeface="Constantia" panose="02030602050306030303" pitchFamily="18" charset="0"/>
              </a:rPr>
              <a:t>        list1.add(3);</a:t>
            </a:r>
          </a:p>
          <a:p>
            <a:r>
              <a:rPr lang="en-US" altLang="en-US" sz="1200" dirty="0">
                <a:latin typeface="Constantia" panose="02030602050306030303" pitchFamily="18" charset="0"/>
              </a:rPr>
              <a:t>        list1.add(4);</a:t>
            </a:r>
          </a:p>
          <a:p>
            <a:r>
              <a:rPr lang="en-US" altLang="en-US" sz="1200" dirty="0">
                <a:latin typeface="Constantia" panose="02030602050306030303" pitchFamily="18" charset="0"/>
              </a:rPr>
              <a:t>        list1.add(5);</a:t>
            </a:r>
          </a:p>
          <a:p>
            <a:r>
              <a:rPr lang="en-US" altLang="en-US" sz="1200" dirty="0">
                <a:latin typeface="Constantia" panose="02030602050306030303" pitchFamily="18" charset="0"/>
              </a:rPr>
              <a:t>        list2.add(-3);</a:t>
            </a:r>
          </a:p>
          <a:p>
            <a:r>
              <a:rPr lang="en-US" altLang="en-US" sz="1200" dirty="0">
                <a:latin typeface="Constantia" panose="02030602050306030303" pitchFamily="18" charset="0"/>
              </a:rPr>
              <a:t>        list2.add(-4);</a:t>
            </a:r>
          </a:p>
          <a:p>
            <a:r>
              <a:rPr lang="en-US" altLang="en-US" sz="1200" dirty="0">
                <a:solidFill>
                  <a:srgbClr val="00B050"/>
                </a:solidFill>
                <a:latin typeface="Constantia" panose="02030602050306030303" pitchFamily="18" charset="0"/>
              </a:rPr>
              <a:t>        //report the results</a:t>
            </a:r>
          </a:p>
          <a:p>
            <a:r>
              <a:rPr lang="en-US" altLang="en-US" sz="1200" dirty="0">
                <a:latin typeface="Constantia" panose="02030602050306030303" pitchFamily="18" charset="0"/>
              </a:rPr>
              <a:t>        </a:t>
            </a:r>
            <a:r>
              <a:rPr lang="en-US" altLang="en-US" sz="1200" dirty="0" err="1">
                <a:latin typeface="Constantia" panose="02030602050306030303" pitchFamily="18" charset="0"/>
              </a:rPr>
              <a:t>System.out.println</a:t>
            </a:r>
            <a:r>
              <a:rPr lang="en-US" altLang="en-US" sz="1200" dirty="0">
                <a:latin typeface="Constantia" panose="02030602050306030303" pitchFamily="18" charset="0"/>
              </a:rPr>
              <a:t>("list1 = " + list1);</a:t>
            </a:r>
          </a:p>
          <a:p>
            <a:r>
              <a:rPr lang="en-US" altLang="en-US" sz="1200" dirty="0">
                <a:latin typeface="Constantia" panose="02030602050306030303" pitchFamily="18" charset="0"/>
              </a:rPr>
              <a:t>        </a:t>
            </a:r>
            <a:r>
              <a:rPr lang="en-US" altLang="en-US" sz="1200" dirty="0" err="1">
                <a:latin typeface="Constantia" panose="02030602050306030303" pitchFamily="18" charset="0"/>
              </a:rPr>
              <a:t>System.out.println</a:t>
            </a:r>
            <a:r>
              <a:rPr lang="en-US" altLang="en-US" sz="1200" dirty="0">
                <a:latin typeface="Constantia" panose="02030602050306030303" pitchFamily="18" charset="0"/>
              </a:rPr>
              <a:t>("list2 = " + list2);</a:t>
            </a:r>
          </a:p>
          <a:p>
            <a:r>
              <a:rPr lang="en-US" altLang="en-US" sz="1200" dirty="0">
                <a:latin typeface="Constantia" panose="02030602050306030303" pitchFamily="18" charset="0"/>
              </a:rPr>
              <a:t>        list1.add(3,7);</a:t>
            </a:r>
          </a:p>
          <a:p>
            <a:r>
              <a:rPr lang="en-US" altLang="en-US" sz="1200" dirty="0">
                <a:latin typeface="Constantia" panose="02030602050306030303" pitchFamily="18" charset="0"/>
              </a:rPr>
              <a:t>        </a:t>
            </a:r>
            <a:r>
              <a:rPr lang="en-US" altLang="en-US" sz="1200" dirty="0" err="1">
                <a:latin typeface="Constantia" panose="02030602050306030303" pitchFamily="18" charset="0"/>
              </a:rPr>
              <a:t>System.out.println</a:t>
            </a:r>
            <a:r>
              <a:rPr lang="en-US" altLang="en-US" sz="1200" dirty="0">
                <a:latin typeface="Constantia" panose="02030602050306030303" pitchFamily="18" charset="0"/>
              </a:rPr>
              <a:t>("list1 = " + list1);</a:t>
            </a:r>
          </a:p>
          <a:p>
            <a:r>
              <a:rPr lang="en-US" altLang="en-US" sz="1200" dirty="0">
                <a:latin typeface="Constantia" panose="02030602050306030303" pitchFamily="18" charset="0"/>
              </a:rPr>
              <a:t>        list1.remove(3);</a:t>
            </a:r>
          </a:p>
          <a:p>
            <a:r>
              <a:rPr lang="en-US" altLang="en-US" sz="1200" dirty="0">
                <a:latin typeface="Constantia" panose="02030602050306030303" pitchFamily="18" charset="0"/>
              </a:rPr>
              <a:t>        </a:t>
            </a:r>
            <a:r>
              <a:rPr lang="en-US" altLang="en-US" sz="1200" dirty="0" err="1">
                <a:latin typeface="Constantia" panose="02030602050306030303" pitchFamily="18" charset="0"/>
              </a:rPr>
              <a:t>System.out.println</a:t>
            </a:r>
            <a:r>
              <a:rPr lang="en-US" altLang="en-US" sz="1200" dirty="0">
                <a:latin typeface="Constantia" panose="02030602050306030303" pitchFamily="18" charset="0"/>
              </a:rPr>
              <a:t>("list1 = " + list1);</a:t>
            </a:r>
          </a:p>
          <a:p>
            <a:r>
              <a:rPr lang="en-US" altLang="en-US" sz="1200" dirty="0">
                <a:latin typeface="Constantia" panose="02030602050306030303" pitchFamily="18" charset="0"/>
              </a:rPr>
              <a:t>        </a:t>
            </a:r>
            <a:r>
              <a:rPr lang="en-US" altLang="en-US" sz="1200" dirty="0" err="1">
                <a:latin typeface="Constantia" panose="02030602050306030303" pitchFamily="18" charset="0"/>
              </a:rPr>
              <a:t>System.out.println</a:t>
            </a:r>
            <a:r>
              <a:rPr lang="en-US" altLang="en-US" sz="1200" dirty="0">
                <a:latin typeface="Constantia" panose="02030602050306030303" pitchFamily="18" charset="0"/>
              </a:rPr>
              <a:t>(list1.indexOf(0));</a:t>
            </a:r>
          </a:p>
          <a:p>
            <a:r>
              <a:rPr lang="en-US" altLang="en-US" sz="1200" dirty="0">
                <a:latin typeface="Constantia" panose="02030602050306030303" pitchFamily="18" charset="0"/>
              </a:rPr>
              <a:t>        </a:t>
            </a:r>
            <a:r>
              <a:rPr lang="en-US" altLang="en-US" sz="1200" dirty="0" err="1">
                <a:latin typeface="Constantia" panose="02030602050306030303" pitchFamily="18" charset="0"/>
              </a:rPr>
              <a:t>System.out.println</a:t>
            </a:r>
            <a:r>
              <a:rPr lang="en-US" altLang="en-US" sz="1200" dirty="0">
                <a:latin typeface="Constantia" panose="02030602050306030303" pitchFamily="18" charset="0"/>
              </a:rPr>
              <a:t>(list1.indexOf(3));</a:t>
            </a:r>
          </a:p>
          <a:p>
            <a:r>
              <a:rPr lang="en-US" altLang="en-US" sz="1200" dirty="0">
                <a:solidFill>
                  <a:srgbClr val="00B050"/>
                </a:solidFill>
                <a:latin typeface="Constantia" panose="02030602050306030303" pitchFamily="18" charset="0"/>
              </a:rPr>
              <a:t>        //create the iterator</a:t>
            </a:r>
          </a:p>
          <a:p>
            <a:r>
              <a:rPr lang="en-US" altLang="en-US" sz="1200" dirty="0">
                <a:latin typeface="Constantia" panose="02030602050306030303" pitchFamily="18" charset="0"/>
              </a:rPr>
              <a:t>        </a:t>
            </a:r>
            <a:r>
              <a:rPr lang="en-US" altLang="en-US" sz="1200" dirty="0" err="1">
                <a:solidFill>
                  <a:srgbClr val="FF0000"/>
                </a:solidFill>
                <a:latin typeface="Constantia" panose="02030602050306030303" pitchFamily="18" charset="0"/>
              </a:rPr>
              <a:t>ArrayIntListIterator</a:t>
            </a:r>
            <a:r>
              <a:rPr lang="en-US" altLang="en-US" sz="1200" dirty="0">
                <a:solidFill>
                  <a:srgbClr val="FF0000"/>
                </a:solidFill>
                <a:latin typeface="Constantia" panose="02030602050306030303" pitchFamily="18" charset="0"/>
              </a:rPr>
              <a:t> </a:t>
            </a:r>
            <a:r>
              <a:rPr lang="en-US" altLang="en-US" sz="1200" dirty="0" err="1">
                <a:solidFill>
                  <a:srgbClr val="FF0000"/>
                </a:solidFill>
                <a:latin typeface="Constantia" panose="02030602050306030303" pitchFamily="18" charset="0"/>
              </a:rPr>
              <a:t>i</a:t>
            </a:r>
            <a:r>
              <a:rPr lang="en-US" altLang="en-US" sz="1200" dirty="0">
                <a:solidFill>
                  <a:srgbClr val="FF0000"/>
                </a:solidFill>
                <a:latin typeface="Constantia" panose="02030602050306030303" pitchFamily="18" charset="0"/>
              </a:rPr>
              <a:t> = list1.iterator();</a:t>
            </a:r>
          </a:p>
          <a:p>
            <a:r>
              <a:rPr lang="en-US" altLang="en-US" sz="1200" dirty="0">
                <a:latin typeface="Constantia" panose="02030602050306030303" pitchFamily="18" charset="0"/>
              </a:rPr>
              <a:t>        </a:t>
            </a:r>
            <a:r>
              <a:rPr lang="en-US" altLang="en-US" sz="1200" dirty="0" err="1">
                <a:latin typeface="Constantia" panose="02030602050306030303" pitchFamily="18" charset="0"/>
              </a:rPr>
              <a:t>int</a:t>
            </a:r>
            <a:r>
              <a:rPr lang="en-US" altLang="en-US" sz="1200" dirty="0">
                <a:latin typeface="Constantia" panose="02030602050306030303" pitchFamily="18" charset="0"/>
              </a:rPr>
              <a:t> product =1;</a:t>
            </a:r>
          </a:p>
          <a:p>
            <a:r>
              <a:rPr lang="en-US" altLang="en-US" sz="1200" dirty="0">
                <a:latin typeface="Constantia" panose="02030602050306030303" pitchFamily="18" charset="0"/>
              </a:rPr>
              <a:t>        while (</a:t>
            </a:r>
            <a:r>
              <a:rPr lang="en-US" altLang="en-US" sz="1200" dirty="0" err="1">
                <a:latin typeface="Constantia" panose="02030602050306030303" pitchFamily="18" charset="0"/>
              </a:rPr>
              <a:t>i.hasNext</a:t>
            </a:r>
            <a:r>
              <a:rPr lang="en-US" altLang="en-US" sz="1200" dirty="0">
                <a:latin typeface="Constantia" panose="02030602050306030303" pitchFamily="18" charset="0"/>
              </a:rPr>
              <a:t>()){</a:t>
            </a:r>
          </a:p>
          <a:p>
            <a:r>
              <a:rPr lang="en-US" altLang="en-US" sz="1200" dirty="0">
                <a:latin typeface="Constantia" panose="02030602050306030303" pitchFamily="18" charset="0"/>
              </a:rPr>
              <a:t>            </a:t>
            </a:r>
            <a:r>
              <a:rPr lang="en-US" altLang="en-US" sz="1200" dirty="0" err="1">
                <a:latin typeface="Constantia" panose="02030602050306030303" pitchFamily="18" charset="0"/>
              </a:rPr>
              <a:t>int</a:t>
            </a:r>
            <a:r>
              <a:rPr lang="en-US" altLang="en-US" sz="1200" dirty="0">
                <a:latin typeface="Constantia" panose="02030602050306030303" pitchFamily="18" charset="0"/>
              </a:rPr>
              <a:t> n=</a:t>
            </a:r>
            <a:r>
              <a:rPr lang="en-US" altLang="en-US" sz="1200" dirty="0" err="1">
                <a:latin typeface="Constantia" panose="02030602050306030303" pitchFamily="18" charset="0"/>
              </a:rPr>
              <a:t>i.next</a:t>
            </a:r>
            <a:r>
              <a:rPr lang="en-US" altLang="en-US" sz="1200" dirty="0">
                <a:latin typeface="Constantia" panose="02030602050306030303" pitchFamily="18" charset="0"/>
              </a:rPr>
              <a:t>();</a:t>
            </a:r>
          </a:p>
          <a:p>
            <a:r>
              <a:rPr lang="en-US" altLang="en-US" sz="1200" dirty="0">
                <a:latin typeface="Constantia" panose="02030602050306030303" pitchFamily="18" charset="0"/>
              </a:rPr>
              <a:t>            product *=n;   </a:t>
            </a:r>
          </a:p>
          <a:p>
            <a:r>
              <a:rPr lang="en-US" altLang="en-US" sz="1200" dirty="0">
                <a:latin typeface="Constantia" panose="02030602050306030303" pitchFamily="18" charset="0"/>
              </a:rPr>
              <a:t>        }</a:t>
            </a:r>
          </a:p>
          <a:p>
            <a:r>
              <a:rPr lang="en-US" altLang="en-US" sz="1200" dirty="0">
                <a:latin typeface="Constantia" panose="02030602050306030303" pitchFamily="18" charset="0"/>
              </a:rPr>
              <a:t>        </a:t>
            </a:r>
            <a:r>
              <a:rPr lang="en-US" altLang="en-US" sz="1200" dirty="0" err="1">
                <a:latin typeface="Constantia" panose="02030602050306030303" pitchFamily="18" charset="0"/>
              </a:rPr>
              <a:t>System.out.println</a:t>
            </a:r>
            <a:r>
              <a:rPr lang="en-US" altLang="en-US" sz="1200" dirty="0">
                <a:latin typeface="Constantia" panose="02030602050306030303" pitchFamily="18" charset="0"/>
              </a:rPr>
              <a:t>("Product of list1 = " + product);</a:t>
            </a:r>
          </a:p>
          <a:p>
            <a:r>
              <a:rPr lang="en-US" altLang="en-US" sz="1200" dirty="0">
                <a:latin typeface="Constantia" panose="02030602050306030303" pitchFamily="18" charset="0"/>
              </a:rPr>
              <a:t>    }  }</a:t>
            </a:r>
            <a:endParaRPr lang="en-US" altLang="en-US" sz="1200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7056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Size vs. capacity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What happens if the client tries to access an element that is past the </a:t>
            </a:r>
            <a:r>
              <a:rPr lang="en-US" altLang="en-US" sz="2800" dirty="0">
                <a:solidFill>
                  <a:srgbClr val="0070C0"/>
                </a:solidFill>
              </a:rPr>
              <a:t>size</a:t>
            </a:r>
            <a:r>
              <a:rPr lang="en-US" altLang="en-US" sz="2800" dirty="0"/>
              <a:t> but within the </a:t>
            </a:r>
            <a:r>
              <a:rPr lang="en-US" altLang="en-US" sz="2800" dirty="0">
                <a:solidFill>
                  <a:srgbClr val="0070C0"/>
                </a:solidFill>
              </a:rPr>
              <a:t>capacity </a:t>
            </a:r>
            <a:r>
              <a:rPr lang="en-US" altLang="en-US" sz="2800" dirty="0"/>
              <a:t>(bounds) of the array?</a:t>
            </a:r>
          </a:p>
          <a:p>
            <a:pPr lvl="1" eaLnBrk="1" hangingPunct="1"/>
            <a:r>
              <a:rPr lang="en-US" altLang="en-US" sz="2800" dirty="0"/>
              <a:t>Example: </a:t>
            </a:r>
            <a:r>
              <a:rPr lang="en-US" altLang="en-US" sz="2800" dirty="0" err="1">
                <a:latin typeface="Courier New" panose="02070309020205020404" pitchFamily="49" charset="0"/>
              </a:rPr>
              <a:t>list.get</a:t>
            </a:r>
            <a:r>
              <a:rPr lang="en-US" altLang="en-US" sz="2800" dirty="0">
                <a:latin typeface="Courier New" panose="02070309020205020404" pitchFamily="49" charset="0"/>
              </a:rPr>
              <a:t>(7);</a:t>
            </a:r>
            <a:r>
              <a:rPr lang="en-US" altLang="en-US" sz="2800" dirty="0"/>
              <a:t> on a list of size 5  (capacity 10)</a:t>
            </a:r>
          </a:p>
          <a:p>
            <a:pPr lvl="1" eaLnBrk="1" hangingPunct="1"/>
            <a:endParaRPr lang="en-US" altLang="en-US" sz="2800" dirty="0"/>
          </a:p>
          <a:p>
            <a:pPr lvl="1" eaLnBrk="1" hangingPunct="1"/>
            <a:endParaRPr lang="en-US" altLang="en-US" sz="2800" dirty="0"/>
          </a:p>
          <a:p>
            <a:pPr marL="393192" lvl="1" indent="0" eaLnBrk="1" hangingPunct="1">
              <a:buNone/>
            </a:pPr>
            <a:endParaRPr lang="en-US" altLang="en-US" sz="2800" dirty="0"/>
          </a:p>
          <a:p>
            <a:pPr marL="393192" lvl="1" indent="0" eaLnBrk="1" hangingPunct="1">
              <a:buNone/>
            </a:pPr>
            <a:r>
              <a:rPr lang="en-US" altLang="en-US" sz="2800" dirty="0"/>
              <a:t>Answer: Currently the list allows this and returns 0.</a:t>
            </a:r>
          </a:p>
        </p:txBody>
      </p:sp>
      <p:graphicFrame>
        <p:nvGraphicFramePr>
          <p:cNvPr id="162820" name="Group 4"/>
          <p:cNvGraphicFramePr>
            <a:graphicFrameLocks noGrp="1"/>
          </p:cNvGraphicFramePr>
          <p:nvPr/>
        </p:nvGraphicFramePr>
        <p:xfrm>
          <a:off x="1219200" y="3124200"/>
          <a:ext cx="6553200" cy="1189038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60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Capacity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dirty="0"/>
              <a:t>What happens if the </a:t>
            </a:r>
            <a:r>
              <a:rPr lang="en-US" altLang="en-US" dirty="0">
                <a:solidFill>
                  <a:srgbClr val="0070C0"/>
                </a:solidFill>
              </a:rPr>
              <a:t>capacity</a:t>
            </a:r>
            <a:r>
              <a:rPr lang="en-US" altLang="en-US" dirty="0"/>
              <a:t> (bounds) of the array is not large enough?</a:t>
            </a:r>
          </a:p>
          <a:p>
            <a:pPr lvl="1" eaLnBrk="1" hangingPunct="1"/>
            <a:r>
              <a:rPr lang="en-US" altLang="en-US" dirty="0"/>
              <a:t>Example:  on a list of size 10  (capacity 10)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/>
            <a:r>
              <a:rPr lang="en-US" altLang="en-US" dirty="0">
                <a:cs typeface="Times New Roman" pitchFamily="18" charset="0"/>
              </a:rPr>
              <a:t>If the </a:t>
            </a:r>
            <a:r>
              <a:rPr lang="en-US" altLang="en-US" dirty="0">
                <a:solidFill>
                  <a:srgbClr val="0070C0"/>
                </a:solidFill>
                <a:cs typeface="Times New Roman" pitchFamily="18" charset="0"/>
              </a:rPr>
              <a:t>capacity</a:t>
            </a:r>
            <a:r>
              <a:rPr lang="en-US" altLang="en-US" dirty="0">
                <a:cs typeface="Times New Roman" pitchFamily="18" charset="0"/>
              </a:rPr>
              <a:t> of the array is exceeded, create a new larger array and copy all the elements from the current array to the new array. 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Declare the array with </a:t>
            </a:r>
            <a:r>
              <a:rPr lang="en-US" altLang="en-US" dirty="0">
                <a:solidFill>
                  <a:srgbClr val="0070C0"/>
                </a:solidFill>
              </a:rPr>
              <a:t>capacity</a:t>
            </a:r>
            <a:r>
              <a:rPr lang="en-US" altLang="en-US" dirty="0"/>
              <a:t> 1000 to start with</a:t>
            </a:r>
          </a:p>
          <a:p>
            <a:pPr lvl="1" eaLnBrk="1" hangingPunct="1"/>
            <a:r>
              <a:rPr lang="en-US" altLang="en-US" dirty="0"/>
              <a:t>Double the size of the array when run out of the space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graphicFrame>
        <p:nvGraphicFramePr>
          <p:cNvPr id="16282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174231"/>
              </p:ext>
            </p:extLst>
          </p:nvPr>
        </p:nvGraphicFramePr>
        <p:xfrm>
          <a:off x="1104900" y="2392065"/>
          <a:ext cx="6553200" cy="1189038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4511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0070C0"/>
                </a:solidFill>
              </a:rPr>
              <a:t>ensureCapacity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cs typeface="Times New Roman" pitchFamily="18" charset="0"/>
              </a:rPr>
              <a:t>When inserting a new element into the array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cs typeface="Times New Roman" pitchFamily="18" charset="0"/>
              </a:rPr>
              <a:t>1)ensure there is enough room in the array.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cs typeface="Times New Roman" pitchFamily="18" charset="0"/>
              </a:rPr>
              <a:t>2)If not, create a new array with the size as twice as the current one.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cs typeface="Times New Roman" pitchFamily="18" charset="0"/>
              </a:rPr>
              <a:t>3)Copy the elements from the current array to the new array. The new array now becomes the current array. 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46115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6967"/>
            <a:ext cx="8229600" cy="453253"/>
          </a:xfrm>
        </p:spPr>
        <p:txBody>
          <a:bodyPr/>
          <a:lstStyle/>
          <a:p>
            <a:r>
              <a:rPr lang="en-US" altLang="en-US" dirty="0" err="1">
                <a:solidFill>
                  <a:srgbClr val="0070C0"/>
                </a:solidFill>
              </a:rPr>
              <a:t>ensureCapacity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33411"/>
            <a:ext cx="9144000" cy="6424590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00B050"/>
                </a:solidFill>
              </a:rPr>
              <a:t>// post: ensures that the underlying array has the given //capacity; if not, the size is doubled (or more if given //capacity is even larger)</a:t>
            </a:r>
          </a:p>
          <a:p>
            <a:r>
              <a:rPr lang="en-US" altLang="en-US" sz="2800" dirty="0"/>
              <a:t>    public void </a:t>
            </a:r>
            <a:r>
              <a:rPr lang="en-US" altLang="en-US" sz="2800" dirty="0" err="1">
                <a:solidFill>
                  <a:srgbClr val="FF0000"/>
                </a:solidFill>
              </a:rPr>
              <a:t>ensureCapacity</a:t>
            </a:r>
            <a:r>
              <a:rPr lang="en-US" altLang="en-US" sz="2800" dirty="0"/>
              <a:t>(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capacity) {</a:t>
            </a:r>
          </a:p>
          <a:p>
            <a:r>
              <a:rPr lang="en-US" altLang="en-US" sz="2800" dirty="0"/>
              <a:t>        if (capacity &gt; </a:t>
            </a:r>
            <a:r>
              <a:rPr lang="en-US" altLang="en-US" sz="2800" dirty="0" err="1"/>
              <a:t>elementData.length</a:t>
            </a:r>
            <a:r>
              <a:rPr lang="en-US" altLang="en-US" sz="2800" dirty="0"/>
              <a:t>) {</a:t>
            </a:r>
          </a:p>
          <a:p>
            <a:r>
              <a:rPr lang="en-US" altLang="en-US" sz="2800" dirty="0"/>
              <a:t>           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newCapacity</a:t>
            </a:r>
            <a:r>
              <a:rPr lang="en-US" altLang="en-US" sz="2800" dirty="0"/>
              <a:t> = </a:t>
            </a:r>
            <a:r>
              <a:rPr lang="en-US" altLang="en-US" sz="2800" dirty="0" err="1"/>
              <a:t>elementData.length</a:t>
            </a:r>
            <a:r>
              <a:rPr lang="en-US" altLang="en-US" sz="2800" dirty="0"/>
              <a:t> * 2 + 1;</a:t>
            </a:r>
          </a:p>
          <a:p>
            <a:r>
              <a:rPr lang="en-US" altLang="en-US" sz="2800" dirty="0"/>
              <a:t>            if (capacity &gt; </a:t>
            </a:r>
            <a:r>
              <a:rPr lang="en-US" altLang="en-US" sz="2800" dirty="0" err="1"/>
              <a:t>newCapacity</a:t>
            </a:r>
            <a:r>
              <a:rPr lang="en-US" altLang="en-US" sz="2800" dirty="0"/>
              <a:t>) {</a:t>
            </a:r>
          </a:p>
          <a:p>
            <a:r>
              <a:rPr lang="en-US" altLang="en-US" sz="2800" dirty="0"/>
              <a:t>                </a:t>
            </a:r>
            <a:r>
              <a:rPr lang="en-US" altLang="en-US" sz="2800" dirty="0" err="1"/>
              <a:t>newCapacity</a:t>
            </a:r>
            <a:r>
              <a:rPr lang="en-US" altLang="en-US" sz="2800" dirty="0"/>
              <a:t> = capacity;</a:t>
            </a:r>
          </a:p>
          <a:p>
            <a:r>
              <a:rPr lang="en-US" altLang="en-US" sz="2800" dirty="0"/>
              <a:t>            }</a:t>
            </a:r>
          </a:p>
          <a:p>
            <a:r>
              <a:rPr lang="en-US" altLang="en-US" sz="2800" dirty="0"/>
              <a:t>            </a:t>
            </a:r>
            <a:r>
              <a:rPr lang="en-US" altLang="en-US" sz="2800" dirty="0" err="1"/>
              <a:t>elementData</a:t>
            </a:r>
            <a:r>
              <a:rPr lang="en-US" altLang="en-US" sz="2800" dirty="0"/>
              <a:t> = </a:t>
            </a:r>
            <a:r>
              <a:rPr lang="en-US" altLang="en-US" sz="2800" dirty="0" err="1"/>
              <a:t>Arrays.copyOf</a:t>
            </a:r>
            <a:r>
              <a:rPr lang="en-US" altLang="en-US" sz="2800" dirty="0"/>
              <a:t>(</a:t>
            </a:r>
            <a:r>
              <a:rPr lang="en-US" altLang="en-US" sz="2800" dirty="0" err="1"/>
              <a:t>elementData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newCapacity</a:t>
            </a:r>
            <a:r>
              <a:rPr lang="en-US" altLang="en-US" sz="2800" dirty="0"/>
              <a:t>);</a:t>
            </a:r>
          </a:p>
          <a:p>
            <a:r>
              <a:rPr lang="en-US" altLang="en-US" sz="2800" dirty="0"/>
              <a:t>        }</a:t>
            </a:r>
          </a:p>
          <a:p>
            <a:r>
              <a:rPr lang="en-US" altLang="en-US" sz="2800" dirty="0"/>
              <a:t>    }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6031390" y="3582620"/>
            <a:ext cx="2995590" cy="1228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Assume: capacity 2005</a:t>
            </a:r>
          </a:p>
          <a:p>
            <a:r>
              <a:rPr lang="en-US" sz="2000" dirty="0" err="1"/>
              <a:t>elementData.length</a:t>
            </a:r>
            <a:r>
              <a:rPr lang="en-US" sz="2000" dirty="0"/>
              <a:t> 1000</a:t>
            </a:r>
          </a:p>
          <a:p>
            <a:r>
              <a:rPr lang="en-US" sz="2000" dirty="0" err="1"/>
              <a:t>newCapacity</a:t>
            </a:r>
            <a:r>
              <a:rPr lang="en-US" sz="2000" dirty="0"/>
              <a:t> 2001</a:t>
            </a:r>
          </a:p>
        </p:txBody>
      </p:sp>
      <p:sp>
        <p:nvSpPr>
          <p:cNvPr id="3" name="Rectangle 2"/>
          <p:cNvSpPr/>
          <p:nvPr/>
        </p:nvSpPr>
        <p:spPr>
          <a:xfrm>
            <a:off x="2805369" y="5579680"/>
            <a:ext cx="6338631" cy="1036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The </a:t>
            </a:r>
            <a:r>
              <a:rPr lang="en-US" sz="1800" b="1" dirty="0" err="1"/>
              <a:t>java.util.Arrays.copyOf</a:t>
            </a:r>
            <a:r>
              <a:rPr lang="en-US" sz="1800" b="1" dirty="0"/>
              <a:t>(int[] </a:t>
            </a:r>
            <a:r>
              <a:rPr lang="en-US" sz="1800" b="1" dirty="0" err="1"/>
              <a:t>original,int</a:t>
            </a:r>
            <a:r>
              <a:rPr lang="en-US" sz="1800" b="1" dirty="0"/>
              <a:t> </a:t>
            </a:r>
            <a:r>
              <a:rPr lang="en-US" sz="1800" b="1" dirty="0" err="1"/>
              <a:t>newLength</a:t>
            </a:r>
            <a:r>
              <a:rPr lang="en-US" sz="1800" b="1" dirty="0"/>
              <a:t>)</a:t>
            </a:r>
            <a:r>
              <a:rPr lang="en-US" sz="1800" dirty="0"/>
              <a:t> </a:t>
            </a:r>
          </a:p>
          <a:p>
            <a:r>
              <a:rPr lang="en-US" sz="1800" dirty="0"/>
              <a:t>method returns a copy of the original array, truncated or padded with zeros to obtain the specified length.</a:t>
            </a:r>
          </a:p>
        </p:txBody>
      </p:sp>
    </p:spTree>
    <p:extLst>
      <p:ext uri="{BB962C8B-B14F-4D97-AF65-F5344CB8AC3E}">
        <p14:creationId xmlns:p14="http://schemas.microsoft.com/office/powerpoint/2010/main" val="205910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ArrayIntList</a:t>
            </a:r>
            <a:endParaRPr lang="en-US" altLang="en-US" sz="4000" dirty="0">
              <a:latin typeface="Courier New" pitchFamily="49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tabLst>
                <a:tab pos="3657600" algn="l"/>
              </a:tabLst>
            </a:pPr>
            <a:r>
              <a:rPr lang="en-US" altLang="en-US" dirty="0"/>
              <a:t>Write a </a:t>
            </a:r>
            <a:r>
              <a:rPr lang="en-US" altLang="en-US" b="1" dirty="0" err="1">
                <a:solidFill>
                  <a:srgbClr val="0070C0"/>
                </a:solidFill>
                <a:latin typeface="Courier New" pitchFamily="49" charset="0"/>
              </a:rPr>
              <a:t>ArrayIntList</a:t>
            </a:r>
            <a: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en-US" dirty="0"/>
              <a:t>class that implements a list using an </a:t>
            </a:r>
            <a:r>
              <a:rPr lang="en-US" altLang="en-US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altLang="en-US" dirty="0">
                <a:solidFill>
                  <a:srgbClr val="0070C0"/>
                </a:solidFill>
                <a:latin typeface="Courier New" pitchFamily="49" charset="0"/>
              </a:rPr>
              <a:t>[]</a:t>
            </a:r>
            <a:endParaRPr lang="en-US" altLang="en-US" dirty="0">
              <a:solidFill>
                <a:srgbClr val="0070C0"/>
              </a:solidFill>
            </a:endParaRPr>
          </a:p>
          <a:p>
            <a:pPr lvl="1" eaLnBrk="1" hangingPunct="1">
              <a:tabLst>
                <a:tab pos="3657600" algn="l"/>
              </a:tabLst>
            </a:pPr>
            <a:endParaRPr lang="en-US" altLang="en-US" sz="800" dirty="0"/>
          </a:p>
          <a:p>
            <a:pPr lvl="1" eaLnBrk="1" hangingPunct="1">
              <a:tabLst>
                <a:tab pos="3657600" algn="l"/>
              </a:tabLst>
            </a:pPr>
            <a:r>
              <a:rPr lang="en-US" altLang="en-US" dirty="0"/>
              <a:t>behavior:</a:t>
            </a:r>
          </a:p>
          <a:p>
            <a:pPr lvl="2" eaLnBrk="1" hangingPunct="1">
              <a:tabLst>
                <a:tab pos="3657600" algn="l"/>
              </a:tabLst>
            </a:pP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</a:rPr>
              <a:t>add(</a:t>
            </a:r>
            <a:r>
              <a:rPr lang="en-US" altLang="en-US" b="1" dirty="0">
                <a:solidFill>
                  <a:srgbClr val="FF0000"/>
                </a:solidFill>
              </a:rPr>
              <a:t>value</a:t>
            </a: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altLang="en-US" dirty="0">
                <a:solidFill>
                  <a:srgbClr val="FF0000"/>
                </a:solidFill>
              </a:rPr>
              <a:t>,</a:t>
            </a:r>
            <a:r>
              <a:rPr lang="en-US" altLang="en-US" dirty="0"/>
              <a:t>	</a:t>
            </a:r>
            <a:r>
              <a:rPr lang="en-US" altLang="en-US" dirty="0">
                <a:latin typeface="Courier New" pitchFamily="49" charset="0"/>
              </a:rPr>
              <a:t>add(</a:t>
            </a:r>
            <a:r>
              <a:rPr lang="en-US" altLang="en-US" b="1" dirty="0"/>
              <a:t>index</a:t>
            </a:r>
            <a:r>
              <a:rPr lang="en-US" altLang="en-US" dirty="0">
                <a:latin typeface="Courier New" pitchFamily="49" charset="0"/>
              </a:rPr>
              <a:t>, </a:t>
            </a:r>
            <a:r>
              <a:rPr lang="en-US" altLang="en-US" b="1" dirty="0"/>
              <a:t>value</a:t>
            </a:r>
            <a:r>
              <a:rPr lang="en-US" altLang="en-US" dirty="0">
                <a:latin typeface="Courier New" pitchFamily="49" charset="0"/>
              </a:rPr>
              <a:t>)</a:t>
            </a:r>
            <a:endParaRPr lang="en-US" altLang="en-US" dirty="0"/>
          </a:p>
          <a:p>
            <a:pPr lvl="2" eaLnBrk="1" hangingPunct="1">
              <a:tabLst>
                <a:tab pos="3657600" algn="l"/>
              </a:tabLst>
            </a:pPr>
            <a:r>
              <a:rPr lang="en-US" altLang="en-US" dirty="0">
                <a:latin typeface="Courier New" pitchFamily="49" charset="0"/>
              </a:rPr>
              <a:t>get(</a:t>
            </a:r>
            <a:r>
              <a:rPr lang="en-US" altLang="en-US" b="1" dirty="0"/>
              <a:t>index</a:t>
            </a:r>
            <a:r>
              <a:rPr lang="en-US" altLang="en-US" dirty="0">
                <a:latin typeface="Courier New" pitchFamily="49" charset="0"/>
              </a:rPr>
              <a:t>)</a:t>
            </a:r>
            <a:r>
              <a:rPr lang="en-US" altLang="en-US" dirty="0"/>
              <a:t>,	</a:t>
            </a:r>
            <a:r>
              <a:rPr lang="en-US" altLang="en-US" dirty="0">
                <a:latin typeface="Courier New" pitchFamily="49" charset="0"/>
              </a:rPr>
              <a:t>set(</a:t>
            </a:r>
            <a:r>
              <a:rPr lang="en-US" altLang="en-US" b="1" dirty="0"/>
              <a:t>index</a:t>
            </a:r>
            <a:r>
              <a:rPr lang="en-US" altLang="en-US" b="1" dirty="0">
                <a:latin typeface="Courier New" pitchFamily="49" charset="0"/>
              </a:rPr>
              <a:t>, </a:t>
            </a:r>
            <a:r>
              <a:rPr lang="en-US" altLang="en-US" b="1" dirty="0"/>
              <a:t>value</a:t>
            </a:r>
            <a:r>
              <a:rPr lang="en-US" altLang="en-US" dirty="0">
                <a:latin typeface="Courier New" pitchFamily="49" charset="0"/>
              </a:rPr>
              <a:t>)</a:t>
            </a:r>
            <a:endParaRPr lang="en-US" altLang="en-US" dirty="0"/>
          </a:p>
          <a:p>
            <a:pPr lvl="2" eaLnBrk="1" hangingPunct="1">
              <a:tabLst>
                <a:tab pos="3657600" algn="l"/>
              </a:tabLst>
            </a:pPr>
            <a:r>
              <a:rPr lang="en-US" altLang="en-US" dirty="0">
                <a:latin typeface="Courier New" pitchFamily="49" charset="0"/>
              </a:rPr>
              <a:t>size()</a:t>
            </a:r>
            <a:endParaRPr lang="en-US" altLang="en-US" dirty="0"/>
          </a:p>
          <a:p>
            <a:pPr lvl="2" eaLnBrk="1" hangingPunct="1">
              <a:tabLst>
                <a:tab pos="3657600" algn="l"/>
              </a:tabLst>
            </a:pPr>
            <a:r>
              <a:rPr lang="en-US" altLang="en-US" dirty="0">
                <a:latin typeface="Courier New" pitchFamily="49" charset="0"/>
              </a:rPr>
              <a:t>remove(</a:t>
            </a:r>
            <a:r>
              <a:rPr lang="en-US" altLang="en-US" b="1" dirty="0"/>
              <a:t>index</a:t>
            </a:r>
            <a:r>
              <a:rPr lang="en-US" altLang="en-US" dirty="0">
                <a:latin typeface="Courier New" pitchFamily="49" charset="0"/>
              </a:rPr>
              <a:t>)</a:t>
            </a:r>
            <a:endParaRPr lang="en-US" altLang="en-US" dirty="0"/>
          </a:p>
          <a:p>
            <a:pPr lvl="2" eaLnBrk="1" hangingPunct="1">
              <a:tabLst>
                <a:tab pos="3657600" algn="l"/>
              </a:tabLst>
            </a:pPr>
            <a:r>
              <a:rPr lang="en-US" altLang="en-US" dirty="0" err="1">
                <a:latin typeface="Courier New" pitchFamily="49" charset="0"/>
              </a:rPr>
              <a:t>indexOf</a:t>
            </a:r>
            <a:r>
              <a:rPr lang="en-US" altLang="en-US" dirty="0">
                <a:latin typeface="Courier New" pitchFamily="49" charset="0"/>
              </a:rPr>
              <a:t>(</a:t>
            </a:r>
            <a:r>
              <a:rPr lang="en-US" altLang="en-US" b="1" dirty="0"/>
              <a:t>value</a:t>
            </a:r>
            <a:r>
              <a:rPr lang="en-US" altLang="en-US" dirty="0">
                <a:latin typeface="Courier New" pitchFamily="49" charset="0"/>
              </a:rPr>
              <a:t>)</a:t>
            </a:r>
          </a:p>
          <a:p>
            <a:pPr lvl="2" eaLnBrk="1" hangingPunct="1">
              <a:tabLst>
                <a:tab pos="3657600" algn="l"/>
              </a:tabLst>
            </a:pPr>
            <a:r>
              <a:rPr lang="en-US" altLang="en-US" dirty="0" err="1">
                <a:solidFill>
                  <a:srgbClr val="FF0000"/>
                </a:solidFill>
                <a:latin typeface="Courier New" pitchFamily="49" charset="0"/>
              </a:rPr>
              <a:t>toString</a:t>
            </a: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lvl="2" eaLnBrk="1" hangingPunct="1">
              <a:buFontTx/>
              <a:buNone/>
              <a:tabLst>
                <a:tab pos="3657600" algn="l"/>
              </a:tabLst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US" altLang="en-US" dirty="0">
                <a:latin typeface="Verdana" pitchFamily="34" charset="0"/>
              </a:rPr>
              <a:t>...</a:t>
            </a:r>
          </a:p>
          <a:p>
            <a:pPr lvl="1" eaLnBrk="1" hangingPunct="1">
              <a:tabLst>
                <a:tab pos="3657600" algn="l"/>
              </a:tabLst>
            </a:pPr>
            <a:endParaRPr lang="en-US" altLang="en-US" dirty="0">
              <a:latin typeface="Verdana" pitchFamily="34" charset="0"/>
            </a:endParaRPr>
          </a:p>
          <a:p>
            <a:pPr lvl="1" eaLnBrk="1" hangingPunct="1">
              <a:tabLst>
                <a:tab pos="3657600" algn="l"/>
              </a:tabLst>
            </a:pPr>
            <a:r>
              <a:rPr lang="en-US" altLang="en-US" dirty="0"/>
              <a:t>The list's </a:t>
            </a:r>
            <a:r>
              <a:rPr lang="en-US" altLang="en-US" i="1" dirty="0">
                <a:solidFill>
                  <a:srgbClr val="0070C0"/>
                </a:solidFill>
              </a:rPr>
              <a:t>size</a:t>
            </a:r>
            <a:r>
              <a:rPr lang="en-US" altLang="en-US" dirty="0"/>
              <a:t> will be the number of elements added to it so far.</a:t>
            </a:r>
          </a:p>
        </p:txBody>
      </p:sp>
    </p:spTree>
    <p:extLst>
      <p:ext uri="{BB962C8B-B14F-4D97-AF65-F5344CB8AC3E}">
        <p14:creationId xmlns:p14="http://schemas.microsoft.com/office/powerpoint/2010/main" val="170445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6968"/>
            <a:ext cx="8229600" cy="491658"/>
          </a:xfrm>
        </p:spPr>
        <p:txBody>
          <a:bodyPr/>
          <a:lstStyle/>
          <a:p>
            <a:pPr eaLnBrk="1" hangingPunct="1"/>
            <a:r>
              <a:rPr lang="en-US" altLang="en-US" dirty="0"/>
              <a:t>Filled array vs unfilled array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1815"/>
            <a:ext cx="9144000" cy="6386185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Filled array</a:t>
            </a:r>
            <a:r>
              <a:rPr lang="en-US" altLang="en-US" dirty="0"/>
              <a:t>: each element of the array is in use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Unfilled array</a:t>
            </a:r>
            <a:r>
              <a:rPr lang="en-US" altLang="en-US" dirty="0"/>
              <a:t>: some of the array elements are in use and some are not.</a:t>
            </a:r>
          </a:p>
          <a:p>
            <a:r>
              <a:rPr lang="en-US" altLang="en-US" dirty="0">
                <a:cs typeface="Courier New" pitchFamily="49" charset="0"/>
              </a:rPr>
              <a:t>To implement dynamic data structure that will grow and shrink as client adds </a:t>
            </a:r>
            <a:r>
              <a:rPr lang="en-US" altLang="en-US">
                <a:cs typeface="Courier New" pitchFamily="49" charset="0"/>
              </a:rPr>
              <a:t>and removes </a:t>
            </a:r>
            <a:r>
              <a:rPr lang="en-US" altLang="en-US" dirty="0">
                <a:cs typeface="Courier New" pitchFamily="49" charset="0"/>
              </a:rPr>
              <a:t>values, use </a:t>
            </a:r>
            <a:r>
              <a:rPr lang="en-US" altLang="en-US" dirty="0">
                <a:solidFill>
                  <a:srgbClr val="FF0000"/>
                </a:solidFill>
                <a:cs typeface="Courier New" pitchFamily="49" charset="0"/>
              </a:rPr>
              <a:t>unfilled array</a:t>
            </a:r>
            <a:r>
              <a:rPr lang="en-US" altLang="en-US" dirty="0">
                <a:cs typeface="Courier New" pitchFamily="49" charset="0"/>
              </a:rPr>
              <a:t>.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254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Unfilled array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Size </a:t>
            </a:r>
            <a:r>
              <a:rPr lang="en-US" altLang="en-US" dirty="0"/>
              <a:t>variable: the number of occupied cells.</a:t>
            </a:r>
          </a:p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solidFill>
                  <a:srgbClr val="FF0000"/>
                </a:solidFill>
              </a:rPr>
              <a:t>length</a:t>
            </a:r>
            <a:r>
              <a:rPr lang="en-US" altLang="en-US" dirty="0"/>
              <a:t> of the array: </a:t>
            </a:r>
            <a:r>
              <a:rPr lang="en-US" altLang="en-US" u="sng" dirty="0">
                <a:solidFill>
                  <a:srgbClr val="0070C0"/>
                </a:solidFill>
              </a:rPr>
              <a:t>capacity</a:t>
            </a:r>
            <a:r>
              <a:rPr lang="en-US" altLang="en-US" dirty="0"/>
              <a:t> of the list</a:t>
            </a:r>
          </a:p>
          <a:p>
            <a:pPr lvl="2"/>
            <a:r>
              <a:rPr lang="en-US" altLang="en-US" dirty="0">
                <a:latin typeface="Constantia" panose="02030602050306030303" pitchFamily="18" charset="0"/>
              </a:rPr>
              <a:t>Both are 10.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graphicFrame>
        <p:nvGraphicFramePr>
          <p:cNvPr id="1454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47963"/>
              </p:ext>
            </p:extLst>
          </p:nvPr>
        </p:nvGraphicFramePr>
        <p:xfrm>
          <a:off x="1295400" y="2920471"/>
          <a:ext cx="6553200" cy="1188720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274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546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77621"/>
              </p:ext>
            </p:extLst>
          </p:nvPr>
        </p:nvGraphicFramePr>
        <p:xfrm>
          <a:off x="1295400" y="4862381"/>
          <a:ext cx="6553200" cy="1188720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28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531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ArrayIntList</a:t>
            </a:r>
            <a:r>
              <a:rPr lang="en-US" altLang="en-US" dirty="0"/>
              <a:t> data field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79055"/>
            <a:ext cx="9144000" cy="6078945"/>
          </a:xfrm>
        </p:spPr>
        <p:txBody>
          <a:bodyPr/>
          <a:lstStyle/>
          <a:p>
            <a:pPr>
              <a:buNone/>
            </a:pPr>
            <a:r>
              <a:rPr lang="en-US" altLang="en-US" dirty="0"/>
              <a:t>public class </a:t>
            </a:r>
            <a:r>
              <a:rPr lang="en-US" altLang="en-US" dirty="0" err="1">
                <a:solidFill>
                  <a:srgbClr val="FF0000"/>
                </a:solidFill>
              </a:rPr>
              <a:t>ArrayIntList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{</a:t>
            </a:r>
          </a:p>
          <a:p>
            <a:pPr>
              <a:buNone/>
            </a:pPr>
            <a:r>
              <a:rPr lang="en-US" altLang="en-US" dirty="0"/>
              <a:t>    private </a:t>
            </a:r>
            <a:r>
              <a:rPr lang="en-US" altLang="en-US" dirty="0" err="1"/>
              <a:t>int</a:t>
            </a:r>
            <a:r>
              <a:rPr lang="en-US" altLang="en-US" dirty="0"/>
              <a:t>[] </a:t>
            </a:r>
            <a:r>
              <a:rPr lang="en-US" altLang="en-US" dirty="0" err="1"/>
              <a:t>elementData</a:t>
            </a:r>
            <a:r>
              <a:rPr lang="en-US" altLang="en-US" dirty="0"/>
              <a:t>;   </a:t>
            </a:r>
            <a:r>
              <a:rPr lang="en-US" altLang="en-US" dirty="0">
                <a:solidFill>
                  <a:srgbClr val="00B050"/>
                </a:solidFill>
              </a:rPr>
              <a:t>//an array</a:t>
            </a:r>
          </a:p>
          <a:p>
            <a:pPr>
              <a:buNone/>
            </a:pPr>
            <a:r>
              <a:rPr lang="en-US" altLang="en-US" dirty="0"/>
              <a:t>    private </a:t>
            </a:r>
            <a:r>
              <a:rPr lang="en-US" altLang="en-US" dirty="0" err="1"/>
              <a:t>int</a:t>
            </a:r>
            <a:r>
              <a:rPr lang="en-US" altLang="en-US" dirty="0"/>
              <a:t> size;		       </a:t>
            </a:r>
            <a:r>
              <a:rPr lang="en-US" altLang="en-US" dirty="0">
                <a:solidFill>
                  <a:srgbClr val="00B050"/>
                </a:solidFill>
              </a:rPr>
              <a:t>//size variable</a:t>
            </a:r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5042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methods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Let's implement the following methods:</a:t>
            </a:r>
          </a:p>
          <a:p>
            <a:pPr lvl="1" eaLnBrk="1" hangingPunct="1"/>
            <a:r>
              <a:rPr lang="en-US" altLang="en-US" dirty="0"/>
              <a:t>add</a:t>
            </a:r>
          </a:p>
          <a:p>
            <a:pPr lvl="1" eaLnBrk="1" hangingPunct="1"/>
            <a:r>
              <a:rPr lang="en-US" altLang="en-US" dirty="0" err="1"/>
              <a:t>toString</a:t>
            </a:r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650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69049</TotalTime>
  <Words>4512</Words>
  <Application>Microsoft Office PowerPoint</Application>
  <PresentationFormat>On-screen Show (4:3)</PresentationFormat>
  <Paragraphs>1153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Monotype Sorts</vt:lpstr>
      <vt:lpstr>Calibri</vt:lpstr>
      <vt:lpstr>Constantia</vt:lpstr>
      <vt:lpstr>Courier New</vt:lpstr>
      <vt:lpstr>Tahoma</vt:lpstr>
      <vt:lpstr>Times New Roman</vt:lpstr>
      <vt:lpstr>Verdana</vt:lpstr>
      <vt:lpstr>Wingdings 2</vt:lpstr>
      <vt:lpstr>流畅</vt:lpstr>
      <vt:lpstr>Chapter 15 Implementing a Collection Class </vt:lpstr>
      <vt:lpstr>ArrayList</vt:lpstr>
      <vt:lpstr>Client of the ArrayList</vt:lpstr>
      <vt:lpstr>ArrayList</vt:lpstr>
      <vt:lpstr>ArrayIntList</vt:lpstr>
      <vt:lpstr>Filled array vs unfilled array</vt:lpstr>
      <vt:lpstr>Unfilled array</vt:lpstr>
      <vt:lpstr>ArrayIntList data field</vt:lpstr>
      <vt:lpstr>methods</vt:lpstr>
      <vt:lpstr>Implementing add method</vt:lpstr>
      <vt:lpstr>Implementing add, cont.</vt:lpstr>
      <vt:lpstr>The toString method</vt:lpstr>
      <vt:lpstr>toString solution</vt:lpstr>
      <vt:lpstr>Exercise: ArrayIntList class</vt:lpstr>
      <vt:lpstr>Implementing add Method cont.</vt:lpstr>
      <vt:lpstr>Implementing add Method code</vt:lpstr>
      <vt:lpstr>Other methods</vt:lpstr>
      <vt:lpstr>Implementing remove method</vt:lpstr>
      <vt:lpstr>Implementing remove, cont.</vt:lpstr>
      <vt:lpstr>Implementing remove code</vt:lpstr>
      <vt:lpstr>Implementing remove code</vt:lpstr>
      <vt:lpstr>Convenience methods</vt:lpstr>
      <vt:lpstr>Implementing indexOf method</vt:lpstr>
      <vt:lpstr>Multiple constructors</vt:lpstr>
      <vt:lpstr>this keyword</vt:lpstr>
      <vt:lpstr>Revised constructors</vt:lpstr>
      <vt:lpstr>Default list capacity</vt:lpstr>
      <vt:lpstr>Class constants</vt:lpstr>
      <vt:lpstr>Revised constructors with constants</vt:lpstr>
      <vt:lpstr>Preconditions</vt:lpstr>
      <vt:lpstr>ArrayIntList class (Modified version)</vt:lpstr>
      <vt:lpstr>ArrayIntList (Modified version)</vt:lpstr>
      <vt:lpstr>ArrayIntList (Modified version)</vt:lpstr>
      <vt:lpstr>ArrayIntList (Modified version)</vt:lpstr>
      <vt:lpstr>Throwing exceptions </vt:lpstr>
      <vt:lpstr>Throwing exceptions </vt:lpstr>
      <vt:lpstr>Exception example</vt:lpstr>
      <vt:lpstr>Exception example</vt:lpstr>
      <vt:lpstr>"Helper" methods</vt:lpstr>
      <vt:lpstr>A private method</vt:lpstr>
      <vt:lpstr>ArrayIntListIterator class</vt:lpstr>
      <vt:lpstr>PowerPoint Presentation</vt:lpstr>
      <vt:lpstr>Modify ArrayIntList class</vt:lpstr>
      <vt:lpstr>Client class</vt:lpstr>
      <vt:lpstr>Size vs. capacity</vt:lpstr>
      <vt:lpstr>Capacity</vt:lpstr>
      <vt:lpstr>ensureCapacity</vt:lpstr>
      <vt:lpstr>ensureCapacity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Arrays</dc:title>
  <dc:creator>Y. Daniel Liang</dc:creator>
  <cp:lastModifiedBy>Deng, Heidi</cp:lastModifiedBy>
  <cp:revision>605</cp:revision>
  <dcterms:created xsi:type="dcterms:W3CDTF">1995-06-10T17:31:50Z</dcterms:created>
  <dcterms:modified xsi:type="dcterms:W3CDTF">2020-11-24T01:05:26Z</dcterms:modified>
</cp:coreProperties>
</file>