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</p:sldMasterIdLst>
  <p:notesMasterIdLst>
    <p:notesMasterId r:id="rId65"/>
  </p:notesMasterIdLst>
  <p:handoutMasterIdLst>
    <p:handoutMasterId r:id="rId66"/>
  </p:handoutMasterIdLst>
  <p:sldIdLst>
    <p:sldId id="257" r:id="rId2"/>
    <p:sldId id="725" r:id="rId3"/>
    <p:sldId id="729" r:id="rId4"/>
    <p:sldId id="726" r:id="rId5"/>
    <p:sldId id="727" r:id="rId6"/>
    <p:sldId id="730" r:id="rId7"/>
    <p:sldId id="731" r:id="rId8"/>
    <p:sldId id="737" r:id="rId9"/>
    <p:sldId id="738" r:id="rId10"/>
    <p:sldId id="739" r:id="rId11"/>
    <p:sldId id="740" r:id="rId12"/>
    <p:sldId id="741" r:id="rId13"/>
    <p:sldId id="742" r:id="rId14"/>
    <p:sldId id="743" r:id="rId15"/>
    <p:sldId id="744" r:id="rId16"/>
    <p:sldId id="789" r:id="rId17"/>
    <p:sldId id="745" r:id="rId18"/>
    <p:sldId id="746" r:id="rId19"/>
    <p:sldId id="747" r:id="rId20"/>
    <p:sldId id="802" r:id="rId21"/>
    <p:sldId id="749" r:id="rId22"/>
    <p:sldId id="750" r:id="rId23"/>
    <p:sldId id="786" r:id="rId24"/>
    <p:sldId id="755" r:id="rId25"/>
    <p:sldId id="791" r:id="rId26"/>
    <p:sldId id="752" r:id="rId27"/>
    <p:sldId id="787" r:id="rId28"/>
    <p:sldId id="754" r:id="rId29"/>
    <p:sldId id="788" r:id="rId30"/>
    <p:sldId id="792" r:id="rId31"/>
    <p:sldId id="756" r:id="rId32"/>
    <p:sldId id="757" r:id="rId33"/>
    <p:sldId id="793" r:id="rId34"/>
    <p:sldId id="759" r:id="rId35"/>
    <p:sldId id="760" r:id="rId36"/>
    <p:sldId id="761" r:id="rId37"/>
    <p:sldId id="762" r:id="rId38"/>
    <p:sldId id="794" r:id="rId39"/>
    <p:sldId id="795" r:id="rId40"/>
    <p:sldId id="796" r:id="rId41"/>
    <p:sldId id="797" r:id="rId42"/>
    <p:sldId id="798" r:id="rId43"/>
    <p:sldId id="799" r:id="rId44"/>
    <p:sldId id="764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800" r:id="rId62"/>
    <p:sldId id="801" r:id="rId63"/>
    <p:sldId id="784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 autoAdjust="0"/>
    <p:restoredTop sz="95405" autoAdjust="0"/>
  </p:normalViewPr>
  <p:slideViewPr>
    <p:cSldViewPr>
      <p:cViewPr varScale="1">
        <p:scale>
          <a:sx n="68" d="100"/>
          <a:sy n="68" d="100"/>
        </p:scale>
        <p:origin x="978" y="42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02EC33-2E9B-4C6A-A017-FB0B8D0C524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client program never directly interacts with ListNode objects</a:t>
            </a:r>
          </a:p>
          <a:p>
            <a:pPr eaLnBrk="1" hangingPunct="1"/>
            <a:r>
              <a:rPr lang="en-US" altLang="en-US">
                <a:latin typeface="Arial" charset="0"/>
              </a:rPr>
              <a:t>- paint can analogy: LinkedIntList is a painter, the ListNodes are buckets of paint.  I don't want the buckets, just do the painting for me!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02EC33-2E9B-4C6A-A017-FB0B8D0C524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client program never directly interacts with ListNode objects</a:t>
            </a:r>
          </a:p>
          <a:p>
            <a:pPr eaLnBrk="1" hangingPunct="1"/>
            <a:r>
              <a:rPr lang="en-US" altLang="en-US">
                <a:latin typeface="Arial" charset="0"/>
              </a:rPr>
              <a:t>- paint can analogy: LinkedIntList is a painter, the ListNodes are buckets of paint.  I don't want the buckets, just do the painting for me!</a:t>
            </a:r>
          </a:p>
        </p:txBody>
      </p:sp>
    </p:spTree>
    <p:extLst>
      <p:ext uri="{BB962C8B-B14F-4D97-AF65-F5344CB8AC3E}">
        <p14:creationId xmlns:p14="http://schemas.microsoft.com/office/powerpoint/2010/main" val="424419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EDC49E-D896-4E59-A931-3A7FCF6E254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65DDA4-62C9-44D4-BA4B-128239EA712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you knew the answer right away, it goes between the 5 and 12</a:t>
            </a:r>
          </a:p>
          <a:p>
            <a:pPr eaLnBrk="1" hangingPunct="1"/>
            <a:r>
              <a:rPr lang="en-US" altLang="en-US">
                <a:latin typeface="Arial" charset="0"/>
              </a:rPr>
              <a:t>when you see the 5, do you know to stop yet?  when do you know to stop?</a:t>
            </a: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</a:rPr>
              <a:t>while (current.data &lt; value) {</a:t>
            </a:r>
          </a:p>
          <a:p>
            <a:pPr eaLnBrk="1" hangingPunct="1"/>
            <a:r>
              <a:rPr lang="en-US" altLang="en-US">
                <a:latin typeface="Arial" charset="0"/>
              </a:rPr>
              <a:t>	current = current.next;</a:t>
            </a:r>
          </a:p>
          <a:p>
            <a:pPr eaLnBrk="1" hangingPunct="1"/>
            <a:r>
              <a:rPr lang="en-US" altLang="en-US">
                <a:latin typeface="Arial" charset="0"/>
              </a:rPr>
              <a:t>}</a:t>
            </a: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</a:rPr>
              <a:t>	should it be &lt; or &lt;= ?  when would it matter?  what if the list had 500 10s?</a:t>
            </a:r>
          </a:p>
          <a:p>
            <a:pPr eaLnBrk="1" hangingPunct="1"/>
            <a:r>
              <a:rPr lang="en-US" altLang="en-US">
                <a:latin typeface="Arial" charset="0"/>
              </a:rPr>
              <a:t>		&lt; is more efficient</a:t>
            </a: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</a:rPr>
              <a:t>problem: we have gone too far.  we want to insert the 10 in *front* of the node we are at.  We want to stop 1 before the 12.  (James Bond on train car)</a:t>
            </a:r>
          </a:p>
          <a:p>
            <a:pPr eaLnBrk="1" hangingPunct="1"/>
            <a:r>
              <a:rPr lang="en-US" altLang="en-US">
                <a:latin typeface="Arial" charset="0"/>
              </a:rPr>
              <a:t>	Key idea: insert BETWEEN 5 and 12.</a:t>
            </a: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</a:rPr>
              <a:t>	in order to change the link between the 5 and 12, we must be at the node with 5, so we can change its .next link.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2ED007-388C-40A7-A353-66374CDDD38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AF0DA0-A551-4632-916E-D13FAF641BB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E4D610-C085-4347-B33C-E34A23BEAE7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0"/>
            <a:ext cx="8305800" cy="702245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6700" y="56967"/>
            <a:ext cx="8229600" cy="612637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1"/>
            <a:ext cx="9144000" cy="622696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18F4AB-3292-41CA-B200-AFC324A41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4"/>
            <a:ext cx="7772400" cy="2303955"/>
          </a:xfrm>
          <a:noFill/>
        </p:spPr>
        <p:txBody>
          <a:bodyPr/>
          <a:lstStyle/>
          <a:p>
            <a:r>
              <a:rPr lang="en-US" altLang="en-US" sz="4000" dirty="0"/>
              <a:t>Chapter 16 A Linked List Class</a:t>
            </a:r>
            <a:br>
              <a:rPr lang="en-US" altLang="en-US" dirty="0"/>
            </a:br>
            <a:endParaRPr lang="en-US" altLang="en-US" sz="4000" dirty="0"/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pseudocode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Start at the </a:t>
            </a:r>
            <a:r>
              <a:rPr lang="en-US" altLang="en-US" b="1" dirty="0">
                <a:solidFill>
                  <a:srgbClr val="0070C0"/>
                </a:solidFill>
              </a:rPr>
              <a:t>front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the list.</a:t>
            </a:r>
          </a:p>
          <a:p>
            <a:pPr eaLnBrk="1" hangingPunct="1"/>
            <a:r>
              <a:rPr lang="en-US" altLang="en-US" dirty="0"/>
              <a:t>While (there are more nodes to print):</a:t>
            </a:r>
          </a:p>
          <a:p>
            <a:pPr lvl="1" eaLnBrk="1" hangingPunct="1"/>
            <a:r>
              <a:rPr lang="en-US" altLang="en-US" dirty="0"/>
              <a:t>Print the current node's </a:t>
            </a:r>
            <a:r>
              <a:rPr lang="en-US" altLang="en-US" b="1" dirty="0"/>
              <a:t>data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Go to the </a:t>
            </a:r>
            <a:r>
              <a:rPr lang="en-US" altLang="en-US" b="1" dirty="0"/>
              <a:t>next</a:t>
            </a:r>
            <a:r>
              <a:rPr lang="en-US" altLang="en-US" dirty="0"/>
              <a:t> node.</a:t>
            </a:r>
          </a:p>
          <a:p>
            <a:pPr eaLnBrk="1" hangingPunct="1"/>
            <a:r>
              <a:rPr lang="en-US" altLang="en-US" dirty="0"/>
              <a:t>How do we walk through the nodes of the list?</a:t>
            </a:r>
          </a:p>
          <a:p>
            <a:pPr lvl="1" eaLnBrk="1" hangingPunct="1"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list = </a:t>
            </a:r>
            <a:r>
              <a:rPr lang="en-US" altLang="en-US" dirty="0" err="1">
                <a:latin typeface="Courier New" pitchFamily="49" charset="0"/>
              </a:rPr>
              <a:t>list.next</a:t>
            </a:r>
            <a:r>
              <a:rPr lang="en-US" altLang="en-US" dirty="0">
                <a:latin typeface="Courier New" pitchFamily="49" charset="0"/>
              </a:rPr>
              <a:t>;</a:t>
            </a:r>
            <a:r>
              <a:rPr lang="en-US" altLang="en-US" sz="2400" b="1" dirty="0">
                <a:solidFill>
                  <a:srgbClr val="008000"/>
                </a:solidFill>
                <a:latin typeface="Courier New" pitchFamily="49" charset="0"/>
              </a:rPr>
              <a:t>//is this a good idea?</a:t>
            </a:r>
          </a:p>
        </p:txBody>
      </p:sp>
      <p:graphicFrame>
        <p:nvGraphicFramePr>
          <p:cNvPr id="3153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0219"/>
              </p:ext>
            </p:extLst>
          </p:nvPr>
        </p:nvGraphicFramePr>
        <p:xfrm>
          <a:off x="2197100" y="52149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540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1176"/>
              </p:ext>
            </p:extLst>
          </p:nvPr>
        </p:nvGraphicFramePr>
        <p:xfrm>
          <a:off x="7493000" y="52149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2" name="Line 26"/>
          <p:cNvSpPr>
            <a:spLocks noChangeShapeType="1"/>
          </p:cNvSpPr>
          <p:nvPr/>
        </p:nvSpPr>
        <p:spPr bwMode="auto">
          <a:xfrm flipV="1">
            <a:off x="6629400" y="5824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>
            <a:off x="8153400" y="55959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81000" y="53848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1257300" y="55959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172200" y="55895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itchFamily="34" charset="0"/>
              </a:rPr>
              <a:t>...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V="1">
            <a:off x="3390900" y="58340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542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85833"/>
              </p:ext>
            </p:extLst>
          </p:nvPr>
        </p:nvGraphicFramePr>
        <p:xfrm>
          <a:off x="4191000" y="52244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39" name="Line 43"/>
          <p:cNvSpPr>
            <a:spLocks noChangeShapeType="1"/>
          </p:cNvSpPr>
          <p:nvPr/>
        </p:nvSpPr>
        <p:spPr bwMode="auto">
          <a:xfrm flipV="1">
            <a:off x="5384800" y="58435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list?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One way to print every value in the list: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while (list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    </a:t>
            </a:r>
            <a:r>
              <a:rPr lang="en-US" altLang="en-US" sz="3000" dirty="0" err="1">
                <a:latin typeface="Courier New" pitchFamily="49" charset="0"/>
              </a:rPr>
              <a:t>System.out.println</a:t>
            </a:r>
            <a:r>
              <a:rPr lang="en-US" altLang="en-US" sz="3000" dirty="0">
                <a:latin typeface="Courier New" pitchFamily="49" charset="0"/>
              </a:rPr>
              <a:t>(</a:t>
            </a:r>
            <a:r>
              <a:rPr lang="en-US" altLang="en-US" sz="3000" dirty="0" err="1">
                <a:latin typeface="Courier New" pitchFamily="49" charset="0"/>
              </a:rPr>
              <a:t>list.data</a:t>
            </a:r>
            <a:r>
              <a:rPr lang="en-US" altLang="en-US" sz="3000" dirty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    list = </a:t>
            </a:r>
            <a:r>
              <a:rPr lang="en-US" altLang="en-US" sz="3000" dirty="0" err="1">
                <a:latin typeface="Courier New" pitchFamily="49" charset="0"/>
              </a:rPr>
              <a:t>list.next</a:t>
            </a:r>
            <a:r>
              <a:rPr lang="en-US" altLang="en-US" sz="3000" dirty="0">
                <a:latin typeface="Courier New" pitchFamily="49" charset="0"/>
              </a:rPr>
              <a:t>;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move 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}</a:t>
            </a:r>
          </a:p>
          <a:p>
            <a:pPr lvl="1" eaLnBrk="1" hangingPunct="1"/>
            <a:r>
              <a:rPr lang="en-US" altLang="en-US" sz="3000" dirty="0"/>
              <a:t>What's wrong with this approach?</a:t>
            </a:r>
          </a:p>
          <a:p>
            <a:pPr lvl="2" eaLnBrk="1" hangingPunct="1"/>
            <a:r>
              <a:rPr lang="en-US" altLang="en-US" sz="3000" dirty="0"/>
              <a:t>(It loses the linked list as it prints it!)</a:t>
            </a:r>
          </a:p>
        </p:txBody>
      </p:sp>
      <p:graphicFrame>
        <p:nvGraphicFramePr>
          <p:cNvPr id="316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14198"/>
              </p:ext>
            </p:extLst>
          </p:nvPr>
        </p:nvGraphicFramePr>
        <p:xfrm>
          <a:off x="2197100" y="52911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643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01967"/>
              </p:ext>
            </p:extLst>
          </p:nvPr>
        </p:nvGraphicFramePr>
        <p:xfrm>
          <a:off x="7493000" y="52911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6629400" y="5900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>
            <a:off x="8153400" y="56721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81000" y="54610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V="1">
            <a:off x="1257300" y="5672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172200" y="56657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itchFamily="34" charset="0"/>
              </a:rPr>
              <a:t>...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3390900" y="59102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64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827"/>
              </p:ext>
            </p:extLst>
          </p:nvPr>
        </p:nvGraphicFramePr>
        <p:xfrm>
          <a:off x="4191000" y="53006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5384800" y="59197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6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2209800"/>
            <a:ext cx="538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6461" name="Freeform 45"/>
          <p:cNvSpPr>
            <a:spLocks/>
          </p:cNvSpPr>
          <p:nvPr/>
        </p:nvSpPr>
        <p:spPr bwMode="auto">
          <a:xfrm>
            <a:off x="1143000" y="4953000"/>
            <a:ext cx="2971800" cy="673100"/>
          </a:xfrm>
          <a:custGeom>
            <a:avLst/>
            <a:gdLst>
              <a:gd name="T0" fmla="*/ 0 w 1872"/>
              <a:gd name="T1" fmla="*/ 673100 h 568"/>
              <a:gd name="T2" fmla="*/ 1676400 w 1872"/>
              <a:gd name="T3" fmla="*/ 47401 h 568"/>
              <a:gd name="T4" fmla="*/ 2971800 w 1872"/>
              <a:gd name="T5" fmla="*/ 388692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568">
                <a:moveTo>
                  <a:pt x="0" y="568"/>
                </a:moveTo>
                <a:cubicBezTo>
                  <a:pt x="372" y="324"/>
                  <a:pt x="744" y="80"/>
                  <a:pt x="1056" y="40"/>
                </a:cubicBezTo>
                <a:cubicBezTo>
                  <a:pt x="1368" y="0"/>
                  <a:pt x="1696" y="288"/>
                  <a:pt x="1872" y="3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462" name="Freeform 46"/>
          <p:cNvSpPr>
            <a:spLocks/>
          </p:cNvSpPr>
          <p:nvPr/>
        </p:nvSpPr>
        <p:spPr bwMode="auto">
          <a:xfrm>
            <a:off x="1066800" y="4800600"/>
            <a:ext cx="6324600" cy="762000"/>
          </a:xfrm>
          <a:custGeom>
            <a:avLst/>
            <a:gdLst>
              <a:gd name="T0" fmla="*/ 0 w 3984"/>
              <a:gd name="T1" fmla="*/ 762000 h 752"/>
              <a:gd name="T2" fmla="*/ 2133600 w 3984"/>
              <a:gd name="T3" fmla="*/ 32426 h 752"/>
              <a:gd name="T4" fmla="*/ 6324600 w 3984"/>
              <a:gd name="T5" fmla="*/ 567447 h 7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752">
                <a:moveTo>
                  <a:pt x="0" y="752"/>
                </a:moveTo>
                <a:cubicBezTo>
                  <a:pt x="340" y="408"/>
                  <a:pt x="680" y="64"/>
                  <a:pt x="1344" y="32"/>
                </a:cubicBezTo>
                <a:cubicBezTo>
                  <a:pt x="2008" y="0"/>
                  <a:pt x="3552" y="472"/>
                  <a:pt x="3984" y="5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6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3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6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3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5" grpId="0" animBg="1"/>
      <p:bldP spid="316461" grpId="0" animBg="1"/>
      <p:bldP spid="316461" grpId="1" animBg="1"/>
      <p:bldP spid="3164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</a:rPr>
              <a:t>current</a:t>
            </a:r>
            <a:r>
              <a:rPr lang="en-US" altLang="en-US"/>
              <a:t> reference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Don't change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list</a:t>
            </a:r>
            <a:r>
              <a:rPr lang="en-US" altLang="en-US" dirty="0"/>
              <a:t>.  Make another variable, and change that.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 err="1">
                <a:latin typeface="Courier New" pitchFamily="49" charset="0"/>
              </a:rPr>
              <a:t>ListNode</a:t>
            </a:r>
            <a:r>
              <a:rPr lang="en-US" altLang="en-US" dirty="0"/>
              <a:t> variable is NOT a </a:t>
            </a:r>
            <a:r>
              <a:rPr lang="en-US" altLang="en-US" dirty="0" err="1">
                <a:latin typeface="Courier New" pitchFamily="49" charset="0"/>
              </a:rPr>
              <a:t>ListNode</a:t>
            </a:r>
            <a:r>
              <a:rPr lang="en-US" altLang="en-US" dirty="0"/>
              <a:t> object</a:t>
            </a:r>
          </a:p>
          <a:p>
            <a:pPr lvl="1" eaLnBrk="1" hangingPunct="1"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ListNode</a:t>
            </a:r>
            <a:r>
              <a:rPr lang="en-US" altLang="en-US" dirty="0">
                <a:latin typeface="Courier New" pitchFamily="49" charset="0"/>
              </a:rPr>
              <a:t> current = list;</a:t>
            </a:r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happens to the picture above when we write:</a:t>
            </a:r>
          </a:p>
          <a:p>
            <a:pPr lvl="1" eaLnBrk="1" hangingPunct="1"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current = </a:t>
            </a:r>
            <a:r>
              <a:rPr lang="en-US" altLang="en-US" dirty="0" err="1">
                <a:latin typeface="Courier New" pitchFamily="49" charset="0"/>
              </a:rPr>
              <a:t>current.next</a:t>
            </a:r>
            <a:r>
              <a:rPr lang="en-US" altLang="en-US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317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3019"/>
              </p:ext>
            </p:extLst>
          </p:nvPr>
        </p:nvGraphicFramePr>
        <p:xfrm>
          <a:off x="2273300" y="3217863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74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85762"/>
              </p:ext>
            </p:extLst>
          </p:nvPr>
        </p:nvGraphicFramePr>
        <p:xfrm>
          <a:off x="7569200" y="3217863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6705600" y="38274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8229600" y="3598863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457200" y="33877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1333500" y="35988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6248400" y="3592513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itchFamily="34" charset="0"/>
              </a:rPr>
              <a:t>...</a:t>
            </a: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3467100" y="38369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47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5815"/>
              </p:ext>
            </p:extLst>
          </p:nvPr>
        </p:nvGraphicFramePr>
        <p:xfrm>
          <a:off x="4267200" y="3227388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5461000" y="384651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484" name="Group 44"/>
          <p:cNvGrpSpPr>
            <a:grpSpLocks/>
          </p:cNvGrpSpPr>
          <p:nvPr/>
        </p:nvGrpSpPr>
        <p:grpSpPr bwMode="auto">
          <a:xfrm>
            <a:off x="228600" y="3794125"/>
            <a:ext cx="1905000" cy="777875"/>
            <a:chOff x="144" y="2160"/>
            <a:chExt cx="1200" cy="490"/>
          </a:xfrm>
        </p:grpSpPr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144" y="2400"/>
              <a:ext cx="10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Courier New" pitchFamily="49" charset="0"/>
                </a:rPr>
                <a:t>current</a:t>
              </a:r>
              <a:r>
                <a:rPr lang="en-US" altLang="en-US" sz="2000">
                  <a:latin typeface="Tahoma" pitchFamily="34" charset="0"/>
                </a:rPr>
                <a:t>     </a:t>
              </a: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V="1">
              <a:off x="960" y="2160"/>
              <a:ext cx="3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4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list correctly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correct way to print every value in the list:</a:t>
            </a:r>
          </a:p>
          <a:p>
            <a:pPr lvl="1" eaLnBrk="1" hangingPunct="1">
              <a:buFontTx/>
              <a:buNone/>
            </a:pPr>
            <a:endParaRPr lang="en-US" altLang="en-US" sz="12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b="1" dirty="0" err="1">
                <a:latin typeface="Courier New" pitchFamily="49" charset="0"/>
              </a:rPr>
              <a:t>ListNode</a:t>
            </a:r>
            <a:r>
              <a:rPr lang="en-US" altLang="en-US" sz="3000" b="1" dirty="0">
                <a:latin typeface="Courier New" pitchFamily="49" charset="0"/>
              </a:rPr>
              <a:t> current = list;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while (</a:t>
            </a:r>
            <a:r>
              <a:rPr lang="en-US" altLang="en-US" sz="3000" b="1" dirty="0">
                <a:latin typeface="Courier New" pitchFamily="49" charset="0"/>
              </a:rPr>
              <a:t>current</a:t>
            </a:r>
            <a:r>
              <a:rPr lang="en-US" altLang="en-US" sz="3000" dirty="0">
                <a:latin typeface="Courier New" pitchFamily="49" charset="0"/>
              </a:rPr>
              <a:t>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    </a:t>
            </a:r>
            <a:r>
              <a:rPr lang="en-US" altLang="en-US" sz="3000" dirty="0" err="1">
                <a:latin typeface="Courier New" pitchFamily="49" charset="0"/>
              </a:rPr>
              <a:t>System.out.println</a:t>
            </a:r>
            <a:r>
              <a:rPr lang="en-US" altLang="en-US" sz="3000" dirty="0">
                <a:latin typeface="Courier New" pitchFamily="49" charset="0"/>
              </a:rPr>
              <a:t>(</a:t>
            </a:r>
            <a:r>
              <a:rPr lang="en-US" altLang="en-US" sz="3000" b="1" dirty="0" err="1">
                <a:latin typeface="Courier New" pitchFamily="49" charset="0"/>
              </a:rPr>
              <a:t>current</a:t>
            </a:r>
            <a:r>
              <a:rPr lang="en-US" altLang="en-US" sz="3000" dirty="0" err="1">
                <a:latin typeface="Courier New" pitchFamily="49" charset="0"/>
              </a:rPr>
              <a:t>.data</a:t>
            </a:r>
            <a:r>
              <a:rPr lang="en-US" altLang="en-US" sz="3000" dirty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    current = </a:t>
            </a:r>
            <a:r>
              <a:rPr lang="en-US" altLang="en-US" sz="3000" dirty="0" err="1">
                <a:latin typeface="Courier New" pitchFamily="49" charset="0"/>
              </a:rPr>
              <a:t>current.next</a:t>
            </a:r>
            <a:r>
              <a:rPr lang="en-US" altLang="en-US" sz="3000" dirty="0">
                <a:latin typeface="Courier New" pitchFamily="49" charset="0"/>
              </a:rPr>
              <a:t>;  </a:t>
            </a:r>
            <a:r>
              <a:rPr lang="en-US" altLang="en-US" sz="3000" b="1" dirty="0">
                <a:solidFill>
                  <a:srgbClr val="008000"/>
                </a:solidFill>
                <a:latin typeface="Courier New" pitchFamily="49" charset="0"/>
              </a:rPr>
              <a:t>// move 						//to next node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}</a:t>
            </a:r>
          </a:p>
          <a:p>
            <a:pPr lvl="1" eaLnBrk="1" hangingPunct="1"/>
            <a:r>
              <a:rPr lang="en-US" altLang="en-US" dirty="0"/>
              <a:t>Changing </a:t>
            </a:r>
            <a:r>
              <a:rPr lang="en-US" altLang="en-US" dirty="0">
                <a:latin typeface="Courier New" pitchFamily="49" charset="0"/>
              </a:rPr>
              <a:t>current</a:t>
            </a:r>
            <a:r>
              <a:rPr lang="en-US" altLang="en-US" dirty="0"/>
              <a:t> does not damage the list.</a:t>
            </a:r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53678"/>
              </p:ext>
            </p:extLst>
          </p:nvPr>
        </p:nvGraphicFramePr>
        <p:xfrm>
          <a:off x="2197100" y="5334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47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78998"/>
              </p:ext>
            </p:extLst>
          </p:nvPr>
        </p:nvGraphicFramePr>
        <p:xfrm>
          <a:off x="7493000" y="5334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6629400" y="5943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>
            <a:off x="8153400" y="57150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81000" y="5503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318493" name="Line 29"/>
          <p:cNvSpPr>
            <a:spLocks noChangeShapeType="1"/>
          </p:cNvSpPr>
          <p:nvPr/>
        </p:nvSpPr>
        <p:spPr bwMode="auto">
          <a:xfrm flipV="1">
            <a:off x="1257300" y="5715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172200" y="570865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itchFamily="34" charset="0"/>
              </a:rPr>
              <a:t>...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V="1">
            <a:off x="3390900" y="59531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849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4040"/>
              </p:ext>
            </p:extLst>
          </p:nvPr>
        </p:nvGraphicFramePr>
        <p:xfrm>
          <a:off x="4191000" y="53435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11" name="Line 43"/>
          <p:cNvSpPr>
            <a:spLocks noChangeShapeType="1"/>
          </p:cNvSpPr>
          <p:nvPr/>
        </p:nvSpPr>
        <p:spPr bwMode="auto">
          <a:xfrm flipV="1">
            <a:off x="5384800" y="59626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81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100" y="1626167"/>
            <a:ext cx="538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84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241386"/>
            <a:ext cx="8377755" cy="537670"/>
          </a:xfrm>
        </p:spPr>
        <p:txBody>
          <a:bodyPr/>
          <a:lstStyle/>
          <a:p>
            <a:pPr eaLnBrk="1" hangingPunct="1"/>
            <a:r>
              <a:rPr lang="en-US" altLang="en-US" dirty="0"/>
              <a:t>Linked list vs. array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95400"/>
            <a:ext cx="4800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Algorithm to print list values:</a:t>
            </a:r>
          </a:p>
          <a:p>
            <a:pPr lvl="1"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ListNode</a:t>
            </a:r>
            <a:r>
              <a:rPr lang="en-US" altLang="en-US" sz="1800" b="1" dirty="0">
                <a:latin typeface="Courier New" pitchFamily="49" charset="0"/>
              </a:rPr>
              <a:t> front = ...;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ListNode</a:t>
            </a:r>
            <a:r>
              <a:rPr lang="en-US" altLang="en-US" sz="1800" b="1" dirty="0">
                <a:latin typeface="Courier New" pitchFamily="49" charset="0"/>
              </a:rPr>
              <a:t> current = front;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while (current != null) 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</a:t>
            </a:r>
            <a:r>
              <a:rPr lang="en-US" altLang="en-US" sz="1600" b="1" dirty="0" err="1">
                <a:latin typeface="Courier New" pitchFamily="49" charset="0"/>
              </a:rPr>
              <a:t>System.out.println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</a:rPr>
              <a:t>current.data</a:t>
            </a:r>
            <a:r>
              <a:rPr lang="en-US" altLang="en-US" sz="1600" b="1" dirty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current = </a:t>
            </a:r>
            <a:r>
              <a:rPr lang="en-US" altLang="en-US" sz="1800" b="1" dirty="0" err="1">
                <a:latin typeface="Courier New" pitchFamily="49" charset="0"/>
              </a:rPr>
              <a:t>current.next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295400"/>
            <a:ext cx="42672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Similar to array code:</a:t>
            </a:r>
          </a:p>
          <a:p>
            <a:pPr lvl="1"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[] a = ...;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i</a:t>
            </a:r>
            <a:r>
              <a:rPr lang="en-US" altLang="en-US" sz="1800" b="1" dirty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while (</a:t>
            </a:r>
            <a:r>
              <a:rPr lang="en-US" altLang="en-US" sz="1800" b="1" dirty="0" err="1">
                <a:latin typeface="Courier New" pitchFamily="49" charset="0"/>
              </a:rPr>
              <a:t>i</a:t>
            </a:r>
            <a:r>
              <a:rPr lang="en-US" altLang="en-US" sz="1800" b="1" dirty="0">
                <a:latin typeface="Courier New" pitchFamily="49" charset="0"/>
              </a:rPr>
              <a:t> &lt; </a:t>
            </a:r>
            <a:r>
              <a:rPr lang="en-US" altLang="en-US" sz="1800" b="1" dirty="0" err="1">
                <a:latin typeface="Courier New" pitchFamily="49" charset="0"/>
              </a:rPr>
              <a:t>a.length</a:t>
            </a:r>
            <a:r>
              <a:rPr lang="en-US" altLang="en-US" sz="1800" b="1" dirty="0">
                <a:latin typeface="Courier New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(a[</a:t>
            </a:r>
            <a:r>
              <a:rPr lang="en-US" altLang="en-US" sz="1800" b="1" dirty="0" err="1">
                <a:latin typeface="Courier New" pitchFamily="49" charset="0"/>
              </a:rPr>
              <a:t>i</a:t>
            </a:r>
            <a:r>
              <a:rPr lang="en-US" altLang="en-US" sz="1800" b="1" dirty="0">
                <a:latin typeface="Courier New" pitchFamily="49" charset="0"/>
              </a:rPr>
              <a:t>]);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</a:t>
            </a:r>
            <a:r>
              <a:rPr lang="en-US" altLang="en-US" sz="1800" b="1" dirty="0" err="1">
                <a:latin typeface="Courier New" pitchFamily="49" charset="0"/>
              </a:rPr>
              <a:t>i</a:t>
            </a:r>
            <a:r>
              <a:rPr lang="en-US" altLang="en-US" sz="1800" b="1" dirty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474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</a:rPr>
              <a:t>LinkedIntList</a:t>
            </a:r>
            <a:r>
              <a:rPr lang="en-US" altLang="en-US"/>
              <a:t>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Write a collection class named </a:t>
            </a:r>
            <a:r>
              <a:rPr lang="en-US" altLang="en-US" sz="2400" dirty="0" err="1">
                <a:solidFill>
                  <a:srgbClr val="FF0000"/>
                </a:solidFill>
                <a:latin typeface="Courier New" pitchFamily="49" charset="0"/>
              </a:rPr>
              <a:t>LinkedIntList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/>
              <a:t>Has the same methods as </a:t>
            </a:r>
            <a:r>
              <a:rPr lang="en-US" altLang="en-US" sz="2400" dirty="0" err="1">
                <a:latin typeface="Courier New" pitchFamily="49" charset="0"/>
              </a:rPr>
              <a:t>ArrayIntList</a:t>
            </a:r>
            <a:r>
              <a:rPr lang="en-US" altLang="en-US" sz="2400" dirty="0"/>
              <a:t>:</a:t>
            </a:r>
          </a:p>
          <a:p>
            <a:pPr lvl="2" eaLnBrk="1" hangingPunct="1"/>
            <a:r>
              <a:rPr lang="en-US" altLang="en-US" sz="2400" dirty="0">
                <a:latin typeface="Courier New" pitchFamily="49" charset="0"/>
              </a:rPr>
              <a:t>add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itchFamily="49" charset="0"/>
              </a:rPr>
              <a:t>add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itchFamily="49" charset="0"/>
              </a:rPr>
              <a:t>get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itchFamily="49" charset="0"/>
              </a:rPr>
              <a:t>indexOf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itchFamily="49" charset="0"/>
              </a:rPr>
              <a:t>remove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itchFamily="49" charset="0"/>
              </a:rPr>
              <a:t>size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itchFamily="49" charset="0"/>
              </a:rPr>
              <a:t>toString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The list is internally implemented as a chain of linked nodes</a:t>
            </a:r>
          </a:p>
          <a:p>
            <a:pPr lvl="2" eaLnBrk="1" hangingPunct="1"/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  <a:latin typeface="Courier New" pitchFamily="49" charset="0"/>
              </a:rPr>
              <a:t>LinkedIntList</a:t>
            </a:r>
            <a:r>
              <a:rPr lang="en-US" altLang="en-US" sz="2400" dirty="0"/>
              <a:t> keeps a reference to its 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</a:rPr>
              <a:t>front</a:t>
            </a:r>
            <a:r>
              <a:rPr lang="en-US" altLang="en-US" sz="2400" dirty="0"/>
              <a:t> as a field</a:t>
            </a:r>
          </a:p>
          <a:p>
            <a:pPr lvl="2" eaLnBrk="1" hangingPunct="1"/>
            <a:r>
              <a:rPr lang="en-US" altLang="en-US" sz="2400" dirty="0">
                <a:latin typeface="Courier New" pitchFamily="49" charset="0"/>
              </a:rPr>
              <a:t>null</a:t>
            </a:r>
            <a:r>
              <a:rPr lang="en-US" altLang="en-US" sz="2400" dirty="0"/>
              <a:t> is the end of the list;  a </a:t>
            </a:r>
            <a:r>
              <a:rPr lang="en-US" altLang="en-US" sz="2400" dirty="0">
                <a:solidFill>
                  <a:srgbClr val="FF0000"/>
                </a:solidFill>
                <a:latin typeface="Courier New" pitchFamily="49" charset="0"/>
              </a:rPr>
              <a:t>null</a:t>
            </a:r>
            <a:r>
              <a:rPr lang="en-US" altLang="en-US" sz="2400" dirty="0">
                <a:solidFill>
                  <a:srgbClr val="FF0000"/>
                </a:solidFill>
              </a:rPr>
              <a:t> front </a:t>
            </a:r>
            <a:r>
              <a:rPr lang="en-US" altLang="en-US" sz="2400" dirty="0"/>
              <a:t>signifies an empty list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4495800"/>
            <a:ext cx="2286000" cy="2133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 front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add(value)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add(index,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indexOf(value)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remove(index)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size()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toString()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71600" y="4648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600200" y="4800600"/>
            <a:ext cx="1600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91650" y="3934175"/>
            <a:ext cx="1916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Tahoma" pitchFamily="34" charset="0"/>
              </a:rPr>
              <a:t>LinkedIntList</a:t>
            </a:r>
            <a:endParaRPr lang="en-US" altLang="en-US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2146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958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2532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graphicFrame>
        <p:nvGraphicFramePr>
          <p:cNvPr id="32052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88760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45357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0" name="Line 34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4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17166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3065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3969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toString</a:t>
            </a:r>
            <a:r>
              <a:rPr lang="en-US" altLang="en-US" dirty="0"/>
              <a:t>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6601"/>
            <a:ext cx="9144000" cy="650140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(front == null) {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//empty list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"[]";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//not an empty list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result = "["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(current != null) {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result += ", "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 += "]";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result;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03416" y="5562607"/>
            <a:ext cx="1770642" cy="862012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  front	 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57796" y="5783826"/>
            <a:ext cx="511108" cy="2345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943100" y="5440078"/>
            <a:ext cx="1267938" cy="4852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2146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958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253288" y="4467225"/>
            <a:ext cx="1052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ListNode</a:t>
            </a:r>
          </a:p>
        </p:txBody>
      </p:sp>
      <p:graphicFrame>
        <p:nvGraphicFramePr>
          <p:cNvPr id="32052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88760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8" name="Line 22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45357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0" name="Line 34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054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17166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242434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</a:rPr>
              <a:t>LinkedIntList</a:t>
            </a:r>
            <a:r>
              <a:rPr lang="en-US" altLang="en-US"/>
              <a:t> class v1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public class 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itchFamily="49" charset="0"/>
              </a:rPr>
              <a:t>LinkedIntList</a:t>
            </a:r>
            <a:r>
              <a:rPr lang="en-US" altLang="en-US" sz="2800" b="1" dirty="0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</a:t>
            </a:r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private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itchFamily="49" charset="0"/>
              </a:rPr>
              <a:t>ListNode</a:t>
            </a:r>
            <a:r>
              <a:rPr lang="en-US" altLang="en-US" sz="2800" b="1" dirty="0">
                <a:solidFill>
                  <a:srgbClr val="0070C0"/>
                </a:solidFill>
                <a:latin typeface="Courier New" pitchFamily="49" charset="0"/>
              </a:rPr>
              <a:t> front;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public </a:t>
            </a:r>
            <a:r>
              <a:rPr lang="en-US" altLang="en-US" sz="2800" b="1" dirty="0" err="1">
                <a:latin typeface="Courier New" pitchFamily="49" charset="0"/>
              </a:rPr>
              <a:t>LinkedIntList</a:t>
            </a:r>
            <a:r>
              <a:rPr lang="en-US" altLang="en-US" sz="2800" b="1" dirty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    front = null;</a:t>
            </a:r>
            <a:r>
              <a:rPr lang="en-US" altLang="en-US" sz="2000" b="1" dirty="0">
                <a:solidFill>
                  <a:srgbClr val="00B050"/>
                </a:solidFill>
                <a:latin typeface="Courier New" pitchFamily="49" charset="0"/>
              </a:rPr>
              <a:t>//empty list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    </a:t>
            </a:r>
            <a:r>
              <a:rPr lang="en-US" altLang="en-US" sz="28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altLang="en-US" sz="2800" b="1" dirty="0">
                <a:solidFill>
                  <a:srgbClr val="00B050"/>
                </a:solidFill>
              </a:rPr>
              <a:t>methods go here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32600" y="22098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762875" y="2590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264400" y="1638641"/>
            <a:ext cx="147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>
                <a:latin typeface="Tahoma" pitchFamily="34" charset="0"/>
              </a:rPr>
              <a:t>LinkedIntList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7772400" y="2590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add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Courier New" pitchFamily="49" charset="0"/>
              </a:rPr>
              <a:t>// Adds the given value to the end of the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public void </a:t>
            </a:r>
            <a:r>
              <a:rPr lang="en-US" altLang="en-US" sz="3000" dirty="0">
                <a:solidFill>
                  <a:srgbClr val="FF0000"/>
                </a:solidFill>
                <a:latin typeface="Courier New" pitchFamily="49" charset="0"/>
              </a:rPr>
              <a:t>add</a:t>
            </a:r>
            <a:r>
              <a:rPr lang="en-US" altLang="en-US" sz="3000" dirty="0">
                <a:latin typeface="Courier New" pitchFamily="49" charset="0"/>
              </a:rPr>
              <a:t>(</a:t>
            </a:r>
            <a:r>
              <a:rPr lang="en-US" altLang="en-US" sz="3000" dirty="0" err="1">
                <a:latin typeface="Courier New" pitchFamily="49" charset="0"/>
              </a:rPr>
              <a:t>int</a:t>
            </a:r>
            <a:r>
              <a:rPr lang="en-US" altLang="en-US" sz="3000" dirty="0">
                <a:latin typeface="Courier New" pitchFamily="49" charset="0"/>
              </a:rPr>
              <a:t>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    </a:t>
            </a:r>
            <a:r>
              <a:rPr lang="en-US" altLang="en-US" sz="3000" dirty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3000" dirty="0">
                <a:latin typeface="Courier New" pitchFamily="49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How do we add a new node to the end of a list?</a:t>
            </a:r>
          </a:p>
          <a:p>
            <a:pPr lvl="1" eaLnBrk="1" hangingPunct="1"/>
            <a:r>
              <a:rPr lang="en-US" altLang="en-US" dirty="0"/>
              <a:t>Does it matter what the list's contents are before the add?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1724025" y="5305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59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58425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60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00178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18" name="Line 30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36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52436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30" name="Line 42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182610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an empty list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029200" algn="l"/>
              </a:tabLst>
            </a:pPr>
            <a:r>
              <a:rPr lang="en-US" altLang="en-US" dirty="0"/>
              <a:t>Before adding 20:	After: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marL="393192" lvl="1" indent="0" eaLnBrk="1" hangingPunct="1">
              <a:buNone/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r>
              <a:rPr lang="en-US" altLang="en-US" dirty="0"/>
              <a:t>We must create a </a:t>
            </a:r>
            <a:r>
              <a:rPr lang="en-US" altLang="en-US" dirty="0">
                <a:solidFill>
                  <a:srgbClr val="0070C0"/>
                </a:solidFill>
              </a:rPr>
              <a:t>new node </a:t>
            </a:r>
            <a:r>
              <a:rPr lang="en-US" altLang="en-US" dirty="0"/>
              <a:t>and attach it to the list.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7526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4958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4768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6864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461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141"/>
              </p:ext>
            </p:extLst>
          </p:nvPr>
        </p:nvGraphicFramePr>
        <p:xfrm>
          <a:off x="72390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79057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315200" y="28956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32540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data structures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All of the collections in this course use one of the following two underlying data structures:</a:t>
            </a:r>
            <a:endParaRPr lang="en-US" altLang="en-US" sz="800" dirty="0"/>
          </a:p>
          <a:p>
            <a:pPr lvl="1" eaLnBrk="1" hangingPunct="1"/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70C0"/>
                </a:solidFill>
              </a:rPr>
              <a:t>array</a:t>
            </a:r>
            <a:r>
              <a:rPr lang="en-US" altLang="en-US" dirty="0"/>
              <a:t> of all elements</a:t>
            </a:r>
          </a:p>
          <a:p>
            <a:pPr lvl="2" eaLnBrk="1" hangingPunct="1"/>
            <a:r>
              <a:rPr lang="en-US" altLang="en-US" dirty="0" err="1">
                <a:latin typeface="Courier New" pitchFamily="49" charset="0"/>
              </a:rPr>
              <a:t>ArrayList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itchFamily="49" charset="0"/>
              </a:rPr>
              <a:t>Stack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</a:rPr>
              <a:t>HashSet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</a:rPr>
              <a:t>HashMap</a:t>
            </a:r>
            <a:endParaRPr lang="en-US" altLang="en-US" dirty="0">
              <a:latin typeface="Courier New" pitchFamily="49" charset="0"/>
            </a:endParaRPr>
          </a:p>
          <a:p>
            <a:pPr marL="393192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a set of </a:t>
            </a:r>
            <a:r>
              <a:rPr lang="en-US" altLang="en-US" b="1" dirty="0">
                <a:solidFill>
                  <a:srgbClr val="0070C0"/>
                </a:solidFill>
              </a:rPr>
              <a:t>linked objects</a:t>
            </a:r>
            <a:r>
              <a:rPr lang="en-US" altLang="en-US" dirty="0"/>
              <a:t>, each storing one element, and one or more reference(s) to other element(s)</a:t>
            </a:r>
          </a:p>
          <a:p>
            <a:pPr lvl="2" eaLnBrk="1" hangingPunct="1"/>
            <a:r>
              <a:rPr lang="en-US" altLang="en-US" dirty="0" err="1">
                <a:latin typeface="Courier New" pitchFamily="49" charset="0"/>
              </a:rPr>
              <a:t>LinkedList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</a:rPr>
              <a:t>TreeSet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</a:rPr>
              <a:t>TreeMap</a:t>
            </a:r>
            <a:endParaRPr lang="en-US" altLang="en-US" dirty="0"/>
          </a:p>
        </p:txBody>
      </p:sp>
      <p:graphicFrame>
        <p:nvGraphicFramePr>
          <p:cNvPr id="29605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60188"/>
              </p:ext>
            </p:extLst>
          </p:nvPr>
        </p:nvGraphicFramePr>
        <p:xfrm>
          <a:off x="1908214" y="2891330"/>
          <a:ext cx="2743200" cy="396386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344488" y="5608638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itchFamily="34" charset="0"/>
              </a:rPr>
              <a:t>front</a:t>
            </a:r>
          </a:p>
        </p:txBody>
      </p:sp>
      <p:graphicFrame>
        <p:nvGraphicFramePr>
          <p:cNvPr id="296040" name="Group 104"/>
          <p:cNvGraphicFramePr>
            <a:graphicFrameLocks noGrp="1"/>
          </p:cNvGraphicFramePr>
          <p:nvPr/>
        </p:nvGraphicFramePr>
        <p:xfrm>
          <a:off x="1701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1" name="Group 105"/>
          <p:cNvGraphicFramePr>
            <a:graphicFrameLocks noGrp="1"/>
          </p:cNvGraphicFramePr>
          <p:nvPr/>
        </p:nvGraphicFramePr>
        <p:xfrm>
          <a:off x="3606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2" name="Group 106"/>
          <p:cNvGraphicFramePr>
            <a:graphicFrameLocks noGrp="1"/>
          </p:cNvGraphicFramePr>
          <p:nvPr/>
        </p:nvGraphicFramePr>
        <p:xfrm>
          <a:off x="5511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3" name="Group 107"/>
          <p:cNvGraphicFramePr>
            <a:graphicFrameLocks noGrp="1"/>
          </p:cNvGraphicFramePr>
          <p:nvPr/>
        </p:nvGraphicFramePr>
        <p:xfrm>
          <a:off x="7416800" y="5610225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030" name="Line 94"/>
          <p:cNvSpPr>
            <a:spLocks noChangeShapeType="1"/>
          </p:cNvSpPr>
          <p:nvPr/>
        </p:nvSpPr>
        <p:spPr bwMode="auto">
          <a:xfrm flipV="1">
            <a:off x="2743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1" name="Line 95"/>
          <p:cNvSpPr>
            <a:spLocks noChangeShapeType="1"/>
          </p:cNvSpPr>
          <p:nvPr/>
        </p:nvSpPr>
        <p:spPr bwMode="auto">
          <a:xfrm flipV="1">
            <a:off x="4648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 flipV="1">
            <a:off x="6553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3" name="Line 97"/>
          <p:cNvSpPr>
            <a:spLocks noChangeShapeType="1"/>
          </p:cNvSpPr>
          <p:nvPr/>
        </p:nvSpPr>
        <p:spPr bwMode="auto">
          <a:xfrm flipH="1">
            <a:off x="8077200" y="5638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9" name="Line 103"/>
          <p:cNvSpPr>
            <a:spLocks noChangeShapeType="1"/>
          </p:cNvSpPr>
          <p:nvPr/>
        </p:nvSpPr>
        <p:spPr bwMode="auto">
          <a:xfrm flipV="1">
            <a:off x="1066800" y="58197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8" grpId="0"/>
      <p:bldP spid="296030" grpId="0" animBg="1"/>
      <p:bldP spid="296031" grpId="0" animBg="1"/>
      <p:bldP spid="296032" grpId="0" animBg="1"/>
      <p:bldP spid="296033" grpId="0" animBg="1"/>
      <p:bldP spid="2960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itchFamily="49" charset="0"/>
              </a:rPr>
              <a:t>add</a:t>
            </a:r>
            <a:r>
              <a:rPr lang="en-US" altLang="en-US" dirty="0"/>
              <a:t> method, 1st try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5435" y="669604"/>
            <a:ext cx="9449435" cy="6188396"/>
          </a:xfrm>
        </p:spPr>
        <p:txBody>
          <a:bodyPr>
            <a:normAutofit/>
          </a:bodyPr>
          <a:lstStyle/>
          <a:p>
            <a:pPr eaLnBrk="1" hangingPunct="1">
              <a:tabLst>
                <a:tab pos="5029200" algn="l"/>
              </a:tabLst>
            </a:pPr>
            <a:r>
              <a:rPr lang="en-US" altLang="en-US" dirty="0"/>
              <a:t>	After: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the given value to the end of the list.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add(int value)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(front ==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adding to an empty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new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 adding to the end of an existing list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	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  <a:p>
            <a:pPr lvl="1" eaLnBrk="1" hangingPunct="1">
              <a:tabLst>
                <a:tab pos="5029200" algn="l"/>
              </a:tabLst>
            </a:pPr>
            <a:endParaRPr lang="en-US" altLang="en-US" dirty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581525" y="2046849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45666" y="2448072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780616" y="2381250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4618" name="Group 10"/>
          <p:cNvGraphicFramePr>
            <a:graphicFrameLocks noGrp="1"/>
          </p:cNvGraphicFramePr>
          <p:nvPr/>
        </p:nvGraphicFramePr>
        <p:xfrm>
          <a:off x="72390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79057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7315200" y="28956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181526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non-empty list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Before adding value 20 to end of list: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After: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8254"/>
              </p:ext>
            </p:extLst>
          </p:nvPr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47088"/>
              </p:ext>
            </p:extLst>
          </p:nvPr>
        </p:nvGraphicFramePr>
        <p:xfrm>
          <a:off x="5499100" y="1990725"/>
          <a:ext cx="1431925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90" name="Line 30"/>
          <p:cNvSpPr>
            <a:spLocks noChangeShapeType="1"/>
          </p:cNvSpPr>
          <p:nvPr/>
        </p:nvSpPr>
        <p:spPr bwMode="auto">
          <a:xfrm flipH="1">
            <a:off x="6200775" y="2419350"/>
            <a:ext cx="733425" cy="352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4484"/>
              </p:ext>
            </p:extLst>
          </p:nvPr>
        </p:nvGraphicFramePr>
        <p:xfrm>
          <a:off x="3505200" y="47244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4699000" y="533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13197"/>
              </p:ext>
            </p:extLst>
          </p:nvPr>
        </p:nvGraphicFramePr>
        <p:xfrm>
          <a:off x="5499100" y="4733925"/>
          <a:ext cx="1431925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17" name="Line 57"/>
          <p:cNvSpPr>
            <a:spLocks noChangeShapeType="1"/>
          </p:cNvSpPr>
          <p:nvPr/>
        </p:nvSpPr>
        <p:spPr bwMode="auto">
          <a:xfrm flipV="1">
            <a:off x="66929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1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0034"/>
              </p:ext>
            </p:extLst>
          </p:nvPr>
        </p:nvGraphicFramePr>
        <p:xfrm>
          <a:off x="7493000" y="47529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9" name="Line 69"/>
          <p:cNvSpPr>
            <a:spLocks noChangeShapeType="1"/>
          </p:cNvSpPr>
          <p:nvPr/>
        </p:nvSpPr>
        <p:spPr bwMode="auto">
          <a:xfrm flipH="1">
            <a:off x="8153400" y="51625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3581400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1031" name="Text Box 71"/>
          <p:cNvSpPr txBox="1">
            <a:spLocks noChangeArrowheads="1"/>
          </p:cNvSpPr>
          <p:nvPr/>
        </p:nvSpPr>
        <p:spPr bwMode="auto">
          <a:xfrm>
            <a:off x="5591175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7572375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41033" name="Text Box 73"/>
          <p:cNvSpPr txBox="1">
            <a:spLocks noChangeArrowheads="1"/>
          </p:cNvSpPr>
          <p:nvPr/>
        </p:nvSpPr>
        <p:spPr bwMode="auto">
          <a:xfrm>
            <a:off x="3581400" y="28956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1034" name="Text Box 74"/>
          <p:cNvSpPr txBox="1">
            <a:spLocks noChangeArrowheads="1"/>
          </p:cNvSpPr>
          <p:nvPr/>
        </p:nvSpPr>
        <p:spPr bwMode="auto">
          <a:xfrm>
            <a:off x="5591175" y="28956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310841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Don't fall off the edge!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To add/remove from a list, you must modify the </a:t>
            </a:r>
            <a:r>
              <a:rPr lang="en-US" altLang="en-US" dirty="0">
                <a:latin typeface="Courier New" pitchFamily="49" charset="0"/>
              </a:rPr>
              <a:t>next</a:t>
            </a:r>
            <a:r>
              <a:rPr lang="en-US" altLang="en-US" dirty="0"/>
              <a:t> reference of the node </a:t>
            </a:r>
            <a:r>
              <a:rPr lang="en-US" altLang="en-US" i="1" dirty="0"/>
              <a:t>before  </a:t>
            </a:r>
            <a:r>
              <a:rPr lang="en-US" altLang="en-US" dirty="0"/>
              <a:t>the place you want to change.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Where should </a:t>
            </a:r>
            <a:r>
              <a:rPr lang="en-US" altLang="en-US" dirty="0">
                <a:latin typeface="Courier New" pitchFamily="49" charset="0"/>
              </a:rPr>
              <a:t>current</a:t>
            </a:r>
            <a:r>
              <a:rPr lang="en-US" altLang="en-US" dirty="0"/>
              <a:t> be pointing, to add 20 at the end?</a:t>
            </a:r>
          </a:p>
          <a:p>
            <a:pPr lvl="1" eaLnBrk="1" hangingPunct="1"/>
            <a:r>
              <a:rPr lang="en-US" altLang="en-US" dirty="0"/>
              <a:t>What loop test will stop us at this place in the list?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2000" y="27432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43075" y="3124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1952625" y="30956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68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678801"/>
              </p:ext>
            </p:extLst>
          </p:nvPr>
        </p:nvGraphicFramePr>
        <p:xfrm>
          <a:off x="3505200" y="2667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4699000" y="32861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6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91276"/>
              </p:ext>
            </p:extLst>
          </p:nvPr>
        </p:nvGraphicFramePr>
        <p:xfrm>
          <a:off x="5499100" y="2676525"/>
          <a:ext cx="1431925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200775" y="3105150"/>
            <a:ext cx="72390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629025" y="35814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</a:t>
            </a:r>
            <a:r>
              <a:rPr lang="en-US" altLang="en-US" dirty="0">
                <a:solidFill>
                  <a:schemeClr val="bg2"/>
                </a:solidFill>
                <a:latin typeface="Tahoma" pitchFamily="34" charset="0"/>
              </a:rPr>
              <a:t> </a:t>
            </a:r>
            <a:r>
              <a:rPr lang="en-US" altLang="en-US" dirty="0">
                <a:latin typeface="Tahoma" pitchFamily="34" charset="0"/>
              </a:rPr>
              <a:t>0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5638800" y="3581400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252162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520201"/>
          </a:xfrm>
        </p:spPr>
        <p:txBody>
          <a:bodyPr/>
          <a:lstStyle/>
          <a:p>
            <a:pPr eaLnBrk="1" hangingPunct="1"/>
            <a:r>
              <a:rPr lang="en-US" altLang="en-US" dirty="0"/>
              <a:t>The add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69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4484"/>
              </p:ext>
            </p:extLst>
          </p:nvPr>
        </p:nvGraphicFramePr>
        <p:xfrm>
          <a:off x="3505200" y="47244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5" name="Line 45"/>
          <p:cNvSpPr>
            <a:spLocks noChangeShapeType="1"/>
          </p:cNvSpPr>
          <p:nvPr/>
        </p:nvSpPr>
        <p:spPr bwMode="auto">
          <a:xfrm flipV="1">
            <a:off x="4699000" y="533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13197"/>
              </p:ext>
            </p:extLst>
          </p:nvPr>
        </p:nvGraphicFramePr>
        <p:xfrm>
          <a:off x="5499100" y="4733925"/>
          <a:ext cx="1431925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17" name="Line 57"/>
          <p:cNvSpPr>
            <a:spLocks noChangeShapeType="1"/>
          </p:cNvSpPr>
          <p:nvPr/>
        </p:nvSpPr>
        <p:spPr bwMode="auto">
          <a:xfrm flipV="1">
            <a:off x="66929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671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0034"/>
              </p:ext>
            </p:extLst>
          </p:nvPr>
        </p:nvGraphicFramePr>
        <p:xfrm>
          <a:off x="7493000" y="47529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29" name="Line 69"/>
          <p:cNvSpPr>
            <a:spLocks noChangeShapeType="1"/>
          </p:cNvSpPr>
          <p:nvPr/>
        </p:nvSpPr>
        <p:spPr bwMode="auto">
          <a:xfrm flipH="1">
            <a:off x="8153400" y="51625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3581400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1031" name="Text Box 71"/>
          <p:cNvSpPr txBox="1">
            <a:spLocks noChangeArrowheads="1"/>
          </p:cNvSpPr>
          <p:nvPr/>
        </p:nvSpPr>
        <p:spPr bwMode="auto">
          <a:xfrm>
            <a:off x="5591175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7572375" y="5653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699" y="577168"/>
            <a:ext cx="8859423" cy="433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Adds the given value to the end of the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public void add(</a:t>
            </a:r>
            <a:r>
              <a:rPr lang="en-US" altLang="en-US" dirty="0" err="1"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if (front ==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    // adding to an empty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       front = new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ListNode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  // adding to the end of an existing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cs typeface="Times New Roman" panose="02020603050405020304" pitchFamily="18" charset="0"/>
              </a:rPr>
              <a:t>ListNode</a:t>
            </a:r>
            <a:r>
              <a:rPr lang="en-US" altLang="en-US" dirty="0">
                <a:cs typeface="Times New Roman" panose="02020603050405020304" pitchFamily="18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while (</a:t>
            </a:r>
            <a:r>
              <a:rPr lang="en-US" altLang="en-US" dirty="0" err="1">
                <a:cs typeface="Times New Roman" panose="02020603050405020304" pitchFamily="18" charset="0"/>
              </a:rPr>
              <a:t>current.next</a:t>
            </a:r>
            <a:r>
              <a:rPr lang="en-US" altLang="en-US" dirty="0">
                <a:cs typeface="Times New Roman" panose="02020603050405020304" pitchFamily="18" charset="0"/>
              </a:rPr>
              <a:t>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current = </a:t>
            </a:r>
            <a:r>
              <a:rPr lang="en-US" altLang="en-US" dirty="0" err="1">
                <a:cs typeface="Times New Roman" panose="02020603050405020304" pitchFamily="18" charset="0"/>
              </a:rPr>
              <a:t>current.next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   </a:t>
            </a:r>
            <a:r>
              <a:rPr lang="en-US" altLang="en-US" b="1" dirty="0" err="1">
                <a:cs typeface="Times New Roman" panose="02020603050405020304" pitchFamily="18" charset="0"/>
              </a:rPr>
              <a:t>current.next</a:t>
            </a:r>
            <a:r>
              <a:rPr lang="en-US" altLang="en-US" b="1" dirty="0">
                <a:cs typeface="Times New Roman" panose="02020603050405020304" pitchFamily="18" charset="0"/>
              </a:rPr>
              <a:t> = new </a:t>
            </a:r>
            <a:r>
              <a:rPr lang="en-US" altLang="en-US" b="1" dirty="0" err="1">
                <a:cs typeface="Times New Roman" panose="02020603050405020304" pitchFamily="18" charset="0"/>
              </a:rPr>
              <a:t>ListNode</a:t>
            </a:r>
            <a:r>
              <a:rPr lang="en-US" altLang="en-US" b="1" dirty="0">
                <a:cs typeface="Times New Roman" panose="02020603050405020304" pitchFamily="18" charset="0"/>
              </a:rPr>
              <a:t>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7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6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7" grpId="0" animBg="1"/>
      <p:bldP spid="41029" grpId="0" animBg="1"/>
      <p:bldP spid="410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Class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411030" cy="6386185"/>
          </a:xfrm>
        </p:spPr>
        <p:txBody>
          <a:bodyPr>
            <a:noAutofit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LinkedIntList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front;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first value in the list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post: constructs an empty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LinkedIntList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null;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post: returns comma-separated, bracketed version of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(front == null)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"[]";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result = "["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(current != null)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result += ", " +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 += "]";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result;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92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Class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411030" cy="6386185"/>
          </a:xfrm>
        </p:spPr>
        <p:txBody>
          <a:bodyPr>
            <a:noAutofit/>
          </a:bodyPr>
          <a:lstStyle/>
          <a:p>
            <a:pPr lvl="1">
              <a:lnSpc>
                <a:spcPct val="7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post: appends the given value to the end of the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add(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(front == null)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adding to an empty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front = new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43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get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value in list at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 Implement the get method.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1724025" y="5305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4823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4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00880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5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8704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74" name="Line 42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1187052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get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value in list at given index.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0 &lt;= index &lt; size()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index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current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1724025" y="5305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84823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4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00880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975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8704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74" name="Line 42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616700" y="1777585"/>
            <a:ext cx="1718990" cy="92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get(2);</a:t>
            </a:r>
          </a:p>
        </p:txBody>
      </p:sp>
    </p:spTree>
    <p:extLst>
      <p:ext uri="{BB962C8B-B14F-4D97-AF65-F5344CB8AC3E}">
        <p14:creationId xmlns:p14="http://schemas.microsoft.com/office/powerpoint/2010/main" val="183678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add</a:t>
            </a:r>
            <a:r>
              <a:rPr lang="en-US" altLang="en-US" dirty="0"/>
              <a:t> (index, value)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Inserts the given value at the given index.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 Implement the two-parameter add method.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1724025" y="5305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87960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01359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8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14159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86411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7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b="1" dirty="0">
                <a:latin typeface="Courier New" pitchFamily="49" charset="0"/>
              </a:rPr>
              <a:t>add</a:t>
            </a:r>
            <a:r>
              <a:rPr lang="en-US" altLang="en-US" dirty="0"/>
              <a:t>(index, value)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Inserts the given value at the given index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0 &lt;= index &lt;= size()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(index ==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adding to an empty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new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front);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inserting into an existing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index - 1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current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1724025" y="53054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87960"/>
              </p:ext>
            </p:extLst>
          </p:nvPr>
        </p:nvGraphicFramePr>
        <p:xfrm>
          <a:off x="3276600" y="4876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4470400" y="5495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01359"/>
              </p:ext>
            </p:extLst>
          </p:nvPr>
        </p:nvGraphicFramePr>
        <p:xfrm>
          <a:off x="5270500" y="4886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6464300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8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14159"/>
              </p:ext>
            </p:extLst>
          </p:nvPr>
        </p:nvGraphicFramePr>
        <p:xfrm>
          <a:off x="7264400" y="4905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7924800" y="53149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352800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53625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7343775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45870" y="1585560"/>
            <a:ext cx="1997060" cy="998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add(1, -3)</a:t>
            </a:r>
          </a:p>
        </p:txBody>
      </p:sp>
    </p:spTree>
    <p:extLst>
      <p:ext uri="{BB962C8B-B14F-4D97-AF65-F5344CB8AC3E}">
        <p14:creationId xmlns:p14="http://schemas.microsoft.com/office/powerpoint/2010/main" val="14801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  <p:bldP spid="46124" grpId="0"/>
      <p:bldP spid="46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data structures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A </a:t>
            </a:r>
            <a:r>
              <a:rPr lang="en-US" altLang="en-US" sz="3000" dirty="0">
                <a:solidFill>
                  <a:srgbClr val="FF0000"/>
                </a:solidFill>
              </a:rPr>
              <a:t>linked list </a:t>
            </a:r>
            <a:r>
              <a:rPr lang="en-US" altLang="en-US" sz="3000" dirty="0"/>
              <a:t>is a data structure that stores an ordered sequence of elements using a chain of objects called </a:t>
            </a:r>
            <a:r>
              <a:rPr lang="en-US" altLang="en-US" sz="3000" dirty="0">
                <a:solidFill>
                  <a:srgbClr val="FF0000"/>
                </a:solidFill>
              </a:rPr>
              <a:t>nodes</a:t>
            </a:r>
            <a:r>
              <a:rPr lang="en-US" altLang="en-US" sz="3000" dirty="0"/>
              <a:t>.</a:t>
            </a:r>
          </a:p>
          <a:p>
            <a:r>
              <a:rPr lang="en-US" altLang="en-US" sz="3000" dirty="0"/>
              <a:t>Each </a:t>
            </a:r>
            <a:r>
              <a:rPr lang="en-US" altLang="en-US" sz="3000" dirty="0">
                <a:solidFill>
                  <a:srgbClr val="FF0000"/>
                </a:solidFill>
              </a:rPr>
              <a:t>node</a:t>
            </a:r>
            <a:r>
              <a:rPr lang="en-US" altLang="en-US" sz="3000" dirty="0"/>
              <a:t> refers to at least one other node in the list.</a:t>
            </a:r>
          </a:p>
          <a:p>
            <a:r>
              <a:rPr lang="en-US" altLang="en-US" sz="3000" dirty="0"/>
              <a:t>A </a:t>
            </a:r>
            <a:r>
              <a:rPr lang="en-US" altLang="en-US" sz="3000" dirty="0">
                <a:solidFill>
                  <a:srgbClr val="FF0000"/>
                </a:solidFill>
              </a:rPr>
              <a:t>node</a:t>
            </a:r>
            <a:r>
              <a:rPr lang="en-US" altLang="en-US" sz="3000" dirty="0"/>
              <a:t> has a </a:t>
            </a:r>
            <a:r>
              <a:rPr lang="en-US" altLang="en-US" sz="3000" dirty="0">
                <a:solidFill>
                  <a:srgbClr val="0070C0"/>
                </a:solidFill>
              </a:rPr>
              <a:t>data</a:t>
            </a:r>
            <a:r>
              <a:rPr lang="en-US" altLang="en-US" sz="3000" dirty="0"/>
              <a:t> and </a:t>
            </a:r>
            <a:r>
              <a:rPr lang="en-US" altLang="en-US" sz="3000" dirty="0">
                <a:solidFill>
                  <a:srgbClr val="0070C0"/>
                </a:solidFill>
              </a:rPr>
              <a:t>next</a:t>
            </a:r>
            <a:r>
              <a:rPr lang="en-US" altLang="en-US" sz="3000" dirty="0"/>
              <a:t> field. </a:t>
            </a:r>
          </a:p>
          <a:p>
            <a:r>
              <a:rPr lang="en-US" altLang="en-US" sz="3000" dirty="0"/>
              <a:t>You can connect one node to another by assigning its </a:t>
            </a:r>
            <a:r>
              <a:rPr lang="en-US" altLang="en-US" sz="3000" dirty="0">
                <a:solidFill>
                  <a:srgbClr val="0070C0"/>
                </a:solidFill>
              </a:rPr>
              <a:t>next</a:t>
            </a:r>
            <a:r>
              <a:rPr lang="en-US" altLang="en-US" sz="3000" dirty="0"/>
              <a:t> field to refer to the other node. </a:t>
            </a:r>
          </a:p>
          <a:p>
            <a:r>
              <a:rPr lang="en-US" altLang="en-US" sz="3000" dirty="0"/>
              <a:t>The end of a chain of nodes, the </a:t>
            </a:r>
            <a:r>
              <a:rPr lang="en-US" altLang="en-US" sz="3000" dirty="0">
                <a:solidFill>
                  <a:srgbClr val="0070C0"/>
                </a:solidFill>
              </a:rPr>
              <a:t>next </a:t>
            </a:r>
            <a:r>
              <a:rPr lang="en-US" altLang="en-US" sz="3000" dirty="0"/>
              <a:t>reference of the last node, is </a:t>
            </a:r>
            <a:r>
              <a:rPr lang="en-US" altLang="en-US" sz="3000" dirty="0">
                <a:solidFill>
                  <a:srgbClr val="00B050"/>
                </a:solidFill>
              </a:rPr>
              <a:t>null</a:t>
            </a:r>
            <a:r>
              <a:rPr lang="en-US" altLang="en-US" sz="3000" dirty="0"/>
              <a:t>.</a:t>
            </a:r>
          </a:p>
          <a:p>
            <a:pPr eaLnBrk="1" hangingPunct="1"/>
            <a:endParaRPr lang="en-US" altLang="en-US" sz="3000" dirty="0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344488" y="5608638"/>
            <a:ext cx="722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itchFamily="34" charset="0"/>
              </a:rPr>
              <a:t>front</a:t>
            </a:r>
          </a:p>
        </p:txBody>
      </p:sp>
      <p:graphicFrame>
        <p:nvGraphicFramePr>
          <p:cNvPr id="296040" name="Group 104"/>
          <p:cNvGraphicFramePr>
            <a:graphicFrameLocks noGrp="1"/>
          </p:cNvGraphicFramePr>
          <p:nvPr/>
        </p:nvGraphicFramePr>
        <p:xfrm>
          <a:off x="1701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1" name="Group 105"/>
          <p:cNvGraphicFramePr>
            <a:graphicFrameLocks noGrp="1"/>
          </p:cNvGraphicFramePr>
          <p:nvPr/>
        </p:nvGraphicFramePr>
        <p:xfrm>
          <a:off x="3606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2" name="Group 106"/>
          <p:cNvGraphicFramePr>
            <a:graphicFrameLocks noGrp="1"/>
          </p:cNvGraphicFramePr>
          <p:nvPr/>
        </p:nvGraphicFramePr>
        <p:xfrm>
          <a:off x="5511800" y="5610225"/>
          <a:ext cx="1346200" cy="3962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043" name="Group 107"/>
          <p:cNvGraphicFramePr>
            <a:graphicFrameLocks noGrp="1"/>
          </p:cNvGraphicFramePr>
          <p:nvPr/>
        </p:nvGraphicFramePr>
        <p:xfrm>
          <a:off x="7416800" y="5610225"/>
          <a:ext cx="1346200" cy="396875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030" name="Line 94"/>
          <p:cNvSpPr>
            <a:spLocks noChangeShapeType="1"/>
          </p:cNvSpPr>
          <p:nvPr/>
        </p:nvSpPr>
        <p:spPr bwMode="auto">
          <a:xfrm flipV="1">
            <a:off x="2743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1" name="Line 95"/>
          <p:cNvSpPr>
            <a:spLocks noChangeShapeType="1"/>
          </p:cNvSpPr>
          <p:nvPr/>
        </p:nvSpPr>
        <p:spPr bwMode="auto">
          <a:xfrm flipV="1">
            <a:off x="4648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 flipV="1">
            <a:off x="6553200" y="58388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3" name="Line 97"/>
          <p:cNvSpPr>
            <a:spLocks noChangeShapeType="1"/>
          </p:cNvSpPr>
          <p:nvPr/>
        </p:nvSpPr>
        <p:spPr bwMode="auto">
          <a:xfrm flipH="1">
            <a:off x="8077200" y="5638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039" name="Line 103"/>
          <p:cNvSpPr>
            <a:spLocks noChangeShapeType="1"/>
          </p:cNvSpPr>
          <p:nvPr/>
        </p:nvSpPr>
        <p:spPr bwMode="auto">
          <a:xfrm flipV="1">
            <a:off x="1066800" y="581977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8" grpId="0"/>
      <p:bldP spid="296030" grpId="0" animBg="1"/>
      <p:bldP spid="296031" grpId="0" animBg="1"/>
      <p:bldP spid="296032" grpId="0" animBg="1"/>
      <p:bldP spid="296033" grpId="0" animBg="1"/>
      <p:bldP spid="2960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91657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b="1" dirty="0">
                <a:latin typeface="Courier New" pitchFamily="49" charset="0"/>
              </a:rPr>
              <a:t>add</a:t>
            </a:r>
            <a:r>
              <a:rPr lang="en-US" altLang="en-US" dirty="0"/>
              <a:t> (index, value)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815"/>
            <a:ext cx="9144000" cy="6386185"/>
          </a:xfrm>
        </p:spPr>
        <p:txBody>
          <a:bodyPr>
            <a:normAutofit/>
          </a:bodyPr>
          <a:lstStyle/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Inserts the given value at the given index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0 &lt;= index &lt;= size()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(index == 0)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adding to an empty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new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front);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inserting into an existing list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index - 1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current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33400" y="49530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14475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1724026" y="5333999"/>
            <a:ext cx="90805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34724"/>
              </p:ext>
            </p:extLst>
          </p:nvPr>
        </p:nvGraphicFramePr>
        <p:xfrm>
          <a:off x="2670176" y="4910949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3576109" y="5507214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79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31055"/>
              </p:ext>
            </p:extLst>
          </p:nvPr>
        </p:nvGraphicFramePr>
        <p:xfrm>
          <a:off x="4338109" y="4907139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10" name="Line 30"/>
          <p:cNvSpPr>
            <a:spLocks noChangeShapeType="1"/>
          </p:cNvSpPr>
          <p:nvPr/>
        </p:nvSpPr>
        <p:spPr bwMode="auto">
          <a:xfrm flipV="1">
            <a:off x="5303309" y="5505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18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16490"/>
              </p:ext>
            </p:extLst>
          </p:nvPr>
        </p:nvGraphicFramePr>
        <p:xfrm>
          <a:off x="7786707" y="4989574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22" name="Line 42"/>
          <p:cNvSpPr>
            <a:spLocks noChangeShapeType="1"/>
          </p:cNvSpPr>
          <p:nvPr/>
        </p:nvSpPr>
        <p:spPr bwMode="auto">
          <a:xfrm flipH="1">
            <a:off x="8464656" y="537394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2664954" y="58054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4318192" y="571917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6065309" y="5786734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graphicFrame>
        <p:nvGraphicFramePr>
          <p:cNvPr id="16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06001"/>
              </p:ext>
            </p:extLst>
          </p:nvPr>
        </p:nvGraphicFramePr>
        <p:xfrm>
          <a:off x="6065309" y="4946454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068325" y="5564440"/>
            <a:ext cx="700833" cy="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45870" y="1585560"/>
            <a:ext cx="1997060" cy="998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add(2, 30)</a:t>
            </a:r>
          </a:p>
        </p:txBody>
      </p:sp>
    </p:spTree>
    <p:extLst>
      <p:ext uri="{BB962C8B-B14F-4D97-AF65-F5344CB8AC3E}">
        <p14:creationId xmlns:p14="http://schemas.microsoft.com/office/powerpoint/2010/main" val="31216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</a:t>
            </a:r>
            <a:r>
              <a:rPr lang="en-US" altLang="en-US">
                <a:latin typeface="Courier New" pitchFamily="49" charset="0"/>
              </a:rPr>
              <a:t>remove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and returns the list's first value.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remove the front node from a list?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matter what the list's contents are before the remove?</a:t>
            </a:r>
          </a:p>
        </p:txBody>
      </p:sp>
    </p:spTree>
    <p:extLst>
      <p:ext uri="{BB962C8B-B14F-4D97-AF65-F5344CB8AC3E}">
        <p14:creationId xmlns:p14="http://schemas.microsoft.com/office/powerpoint/2010/main" val="4911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front element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8399463" algn="r"/>
              </a:tabLst>
            </a:pPr>
            <a:r>
              <a:rPr lang="en-US" altLang="en-US" dirty="0"/>
              <a:t>Before removing front element:</a:t>
            </a:r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marL="393192" lvl="1" indent="0" eaLnBrk="1" hangingPunct="1">
              <a:buNone/>
              <a:tabLst>
                <a:tab pos="8399463" algn="r"/>
              </a:tabLst>
            </a:pPr>
            <a:endParaRPr lang="en-US" altLang="en-US" dirty="0"/>
          </a:p>
          <a:p>
            <a:pPr eaLnBrk="1" hangingPunct="1">
              <a:tabLst>
                <a:tab pos="8399463" algn="r"/>
              </a:tabLst>
            </a:pPr>
            <a:r>
              <a:rPr lang="en-US" altLang="en-US" dirty="0"/>
              <a:t>After first removal:	After second removal: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17983"/>
              </p:ext>
            </p:extLst>
          </p:nvPr>
        </p:nvGraphicFramePr>
        <p:xfrm>
          <a:off x="3505200" y="47244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4167188" y="512762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00371"/>
              </p:ext>
            </p:extLst>
          </p:nvPr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3" name="Line 33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59999"/>
              </p:ext>
            </p:extLst>
          </p:nvPr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45" name="Line 45"/>
          <p:cNvSpPr>
            <a:spLocks noChangeShapeType="1"/>
          </p:cNvSpPr>
          <p:nvPr/>
        </p:nvSpPr>
        <p:spPr bwMode="auto">
          <a:xfrm flipH="1">
            <a:off x="6172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3600450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610225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619500" y="561022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67818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77628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7772400" y="5189538"/>
            <a:ext cx="423863" cy="296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3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</a:t>
            </a:r>
            <a:r>
              <a:rPr lang="en-US" altLang="en-US" u="sng" dirty="0"/>
              <a:t>front</a:t>
            </a:r>
            <a:r>
              <a:rPr lang="en-US" altLang="en-US" dirty="0"/>
              <a:t> element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and returns the </a:t>
            </a:r>
            <a:r>
              <a:rPr lang="en-US" altLang="en-US" sz="2400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value</a:t>
            </a: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Throws a </a:t>
            </a:r>
            <a:r>
              <a:rPr lang="en-US" altLang="en-US" sz="2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empty list.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remove()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(front ==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front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result;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lvl="1" eaLnBrk="1" hangingPunct="1">
              <a:tabLst>
                <a:tab pos="8399463" algn="r"/>
              </a:tabLst>
            </a:pPr>
            <a:endParaRPr lang="en-US" altLang="en-US" dirty="0"/>
          </a:p>
          <a:p>
            <a:pPr marL="393192" lvl="1" indent="0" eaLnBrk="1" hangingPunct="1">
              <a:buNone/>
              <a:tabLst>
                <a:tab pos="8399463" algn="r"/>
              </a:tabLst>
            </a:pPr>
            <a:endParaRPr lang="en-US" altLang="en-US" dirty="0"/>
          </a:p>
          <a:p>
            <a:pPr eaLnBrk="1" hangingPunct="1">
              <a:tabLst>
                <a:tab pos="8399463" algn="r"/>
              </a:tabLst>
            </a:pPr>
            <a:r>
              <a:rPr lang="en-US" altLang="en-US" dirty="0"/>
              <a:t>	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42055" y="5495621"/>
            <a:ext cx="1905000" cy="105954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885155" y="5814775"/>
            <a:ext cx="497759" cy="3310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2174081" y="5814774"/>
            <a:ext cx="1251933" cy="1206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97798"/>
              </p:ext>
            </p:extLst>
          </p:nvPr>
        </p:nvGraphicFramePr>
        <p:xfrm>
          <a:off x="3613609" y="548410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4244768" y="588034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884862" y="4162547"/>
            <a:ext cx="1905000" cy="82095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037270" y="4250671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2313888" y="4212468"/>
            <a:ext cx="1185863" cy="176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44"/>
              </p:ext>
            </p:extLst>
          </p:nvPr>
        </p:nvGraphicFramePr>
        <p:xfrm>
          <a:off x="3571668" y="3935015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3" name="Line 33"/>
          <p:cNvSpPr>
            <a:spLocks noChangeShapeType="1"/>
          </p:cNvSpPr>
          <p:nvPr/>
        </p:nvSpPr>
        <p:spPr bwMode="auto">
          <a:xfrm flipV="1">
            <a:off x="4691345" y="4555471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6930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41567"/>
              </p:ext>
            </p:extLst>
          </p:nvPr>
        </p:nvGraphicFramePr>
        <p:xfrm>
          <a:off x="5454484" y="3955351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45" name="Line 45"/>
          <p:cNvSpPr>
            <a:spLocks noChangeShapeType="1"/>
          </p:cNvSpPr>
          <p:nvPr/>
        </p:nvSpPr>
        <p:spPr bwMode="auto">
          <a:xfrm flipH="1">
            <a:off x="6127584" y="433125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6" name="Text Box 46"/>
          <p:cNvSpPr txBox="1">
            <a:spLocks noChangeArrowheads="1"/>
          </p:cNvSpPr>
          <p:nvPr/>
        </p:nvSpPr>
        <p:spPr bwMode="auto">
          <a:xfrm>
            <a:off x="3499751" y="4818329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358784" y="4890096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3505200" y="6337981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3167427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remove</a:t>
            </a:r>
            <a:r>
              <a:rPr lang="en-US" altLang="en-US" dirty="0"/>
              <a:t> (index)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value at given index from list.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5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0 &lt;= index &lt; size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remove(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How do we remove any node in general from a list?</a:t>
            </a:r>
          </a:p>
          <a:p>
            <a:pPr lvl="1" eaLnBrk="1" hangingPunct="1"/>
            <a:r>
              <a:rPr lang="en-US" altLang="en-US" dirty="0"/>
              <a:t>Does it matter what the list's contents are before the remove?</a:t>
            </a:r>
          </a:p>
        </p:txBody>
      </p:sp>
    </p:spTree>
    <p:extLst>
      <p:ext uri="{BB962C8B-B14F-4D97-AF65-F5344CB8AC3E}">
        <p14:creationId xmlns:p14="http://schemas.microsoft.com/office/powerpoint/2010/main" val="1495081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from a list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Before removing element at index 1: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After: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99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65878"/>
              </p:ext>
            </p:extLst>
          </p:nvPr>
        </p:nvGraphicFramePr>
        <p:xfrm>
          <a:off x="3505200" y="4724400"/>
          <a:ext cx="1431925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46990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998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77231"/>
              </p:ext>
            </p:extLst>
          </p:nvPr>
        </p:nvGraphicFramePr>
        <p:xfrm>
          <a:off x="5499100" y="47339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6153150" y="51435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0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75584"/>
              </p:ext>
            </p:extLst>
          </p:nvPr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90774"/>
              </p:ext>
            </p:extLst>
          </p:nvPr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29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2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21330"/>
              </p:ext>
            </p:extLst>
          </p:nvPr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3600450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5610225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54344" name="Text Box 72"/>
          <p:cNvSpPr txBox="1">
            <a:spLocks noChangeArrowheads="1"/>
          </p:cNvSpPr>
          <p:nvPr/>
        </p:nvSpPr>
        <p:spPr bwMode="auto">
          <a:xfrm>
            <a:off x="7591425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3619500" y="561022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5629275" y="561022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2883991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from the front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Before removing element at index 0: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After: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762000" y="48006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front</a:t>
            </a:r>
            <a:r>
              <a:rPr lang="en-US" altLang="en-US" sz="1800"/>
              <a:t>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743075" y="5181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1952625" y="51530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99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74414"/>
              </p:ext>
            </p:extLst>
          </p:nvPr>
        </p:nvGraphicFramePr>
        <p:xfrm>
          <a:off x="3505200" y="47244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4699000" y="53435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1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9503"/>
              </p:ext>
            </p:extLst>
          </p:nvPr>
        </p:nvGraphicFramePr>
        <p:xfrm>
          <a:off x="5499100" y="47339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6153150" y="51435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57014"/>
              </p:ext>
            </p:extLst>
          </p:nvPr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41" name="Line 45"/>
          <p:cNvSpPr>
            <a:spLocks noChangeShapeType="1"/>
          </p:cNvSpPr>
          <p:nvPr/>
        </p:nvSpPr>
        <p:spPr bwMode="auto">
          <a:xfrm flipV="1">
            <a:off x="4699000" y="2600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3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11336"/>
              </p:ext>
            </p:extLst>
          </p:nvPr>
        </p:nvGraphicFramePr>
        <p:xfrm>
          <a:off x="5499100" y="1990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53" name="Line 57"/>
          <p:cNvSpPr>
            <a:spLocks noChangeShapeType="1"/>
          </p:cNvSpPr>
          <p:nvPr/>
        </p:nvSpPr>
        <p:spPr bwMode="auto">
          <a:xfrm flipV="1">
            <a:off x="6692900" y="26098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105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795"/>
              </p:ext>
            </p:extLst>
          </p:nvPr>
        </p:nvGraphicFramePr>
        <p:xfrm>
          <a:off x="7493000" y="2009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65" name="Line 69"/>
          <p:cNvSpPr>
            <a:spLocks noChangeShapeType="1"/>
          </p:cNvSpPr>
          <p:nvPr/>
        </p:nvSpPr>
        <p:spPr bwMode="auto">
          <a:xfrm flipH="1">
            <a:off x="8153400" y="2419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3600450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5610225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55368" name="Text Box 72"/>
          <p:cNvSpPr txBox="1">
            <a:spLocks noChangeArrowheads="1"/>
          </p:cNvSpPr>
          <p:nvPr/>
        </p:nvSpPr>
        <p:spPr bwMode="auto">
          <a:xfrm>
            <a:off x="7591425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55369" name="Text Box 73"/>
          <p:cNvSpPr txBox="1">
            <a:spLocks noChangeArrowheads="1"/>
          </p:cNvSpPr>
          <p:nvPr/>
        </p:nvSpPr>
        <p:spPr bwMode="auto">
          <a:xfrm>
            <a:off x="3619500" y="561022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5629275" y="561022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</p:spTree>
    <p:extLst>
      <p:ext uri="{BB962C8B-B14F-4D97-AF65-F5344CB8AC3E}">
        <p14:creationId xmlns:p14="http://schemas.microsoft.com/office/powerpoint/2010/main" val="2707551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the only element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715000" algn="l"/>
              </a:tabLst>
            </a:pPr>
            <a:r>
              <a:rPr lang="en-US" altLang="en-US" dirty="0"/>
              <a:t>Before:	After:</a:t>
            </a:r>
          </a:p>
          <a:p>
            <a:pPr lvl="1" eaLnBrk="1" hangingPunct="1">
              <a:tabLst>
                <a:tab pos="5715000" algn="l"/>
              </a:tabLst>
            </a:pPr>
            <a:endParaRPr lang="en-US" altLang="en-US" dirty="0"/>
          </a:p>
          <a:p>
            <a:pPr lvl="1" eaLnBrk="1" hangingPunct="1">
              <a:tabLst>
                <a:tab pos="5715000" algn="l"/>
              </a:tabLst>
            </a:pPr>
            <a:endParaRPr lang="en-US" altLang="en-US" dirty="0"/>
          </a:p>
          <a:p>
            <a:pPr lvl="1" eaLnBrk="1" hangingPunct="1">
              <a:tabLst>
                <a:tab pos="5715000" algn="l"/>
              </a:tabLst>
            </a:pPr>
            <a:endParaRPr lang="en-US" altLang="en-US" dirty="0"/>
          </a:p>
          <a:p>
            <a:pPr lvl="1" eaLnBrk="1" hangingPunct="1">
              <a:tabLst>
                <a:tab pos="5715000" algn="l"/>
              </a:tabLst>
            </a:pPr>
            <a:endParaRPr lang="en-US" altLang="en-US" dirty="0"/>
          </a:p>
          <a:p>
            <a:pPr marL="393192" lvl="1" indent="0" eaLnBrk="1" hangingPunct="1">
              <a:buNone/>
              <a:tabLst>
                <a:tab pos="5715000" algn="l"/>
              </a:tabLst>
            </a:pPr>
            <a:endParaRPr lang="en-US" altLang="en-US" dirty="0"/>
          </a:p>
          <a:p>
            <a:pPr lvl="1" eaLnBrk="1" hangingPunct="1">
              <a:tabLst>
                <a:tab pos="5715000" algn="l"/>
              </a:tabLst>
            </a:pPr>
            <a:r>
              <a:rPr lang="en-US" altLang="en-US" dirty="0"/>
              <a:t>We must change the front field to store </a:t>
            </a:r>
            <a:r>
              <a:rPr lang="en-US" altLang="en-US" dirty="0">
                <a:latin typeface="Courier New" pitchFamily="49" charset="0"/>
              </a:rPr>
              <a:t>null</a:t>
            </a:r>
            <a:r>
              <a:rPr lang="en-US" altLang="en-US" dirty="0"/>
              <a:t> instead of a node.</a:t>
            </a:r>
          </a:p>
          <a:p>
            <a:pPr lvl="1" eaLnBrk="1" hangingPunct="1">
              <a:tabLst>
                <a:tab pos="5715000" algn="l"/>
              </a:tabLst>
            </a:pPr>
            <a:r>
              <a:rPr lang="en-US" altLang="en-US" dirty="0"/>
              <a:t>Do we need a special case to handle this?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172200" y="2057400"/>
            <a:ext cx="1905000" cy="1371600"/>
          </a:xfrm>
          <a:prstGeom prst="rect">
            <a:avLst/>
          </a:prstGeom>
          <a:solidFill>
            <a:srgbClr val="E6E6E6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1532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7162800" y="2438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762000" y="2057400"/>
            <a:ext cx="1905000" cy="137160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743075" y="2438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V="1">
            <a:off x="1952625" y="2409825"/>
            <a:ext cx="1400175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20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1103"/>
              </p:ext>
            </p:extLst>
          </p:nvPr>
        </p:nvGraphicFramePr>
        <p:xfrm>
          <a:off x="3505200" y="1981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41" name="Line 21"/>
          <p:cNvSpPr>
            <a:spLocks noChangeShapeType="1"/>
          </p:cNvSpPr>
          <p:nvPr/>
        </p:nvSpPr>
        <p:spPr bwMode="auto">
          <a:xfrm flipH="1">
            <a:off x="4171950" y="23812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600450" y="2847975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</p:spTree>
    <p:extLst>
      <p:ext uri="{BB962C8B-B14F-4D97-AF65-F5344CB8AC3E}">
        <p14:creationId xmlns:p14="http://schemas.microsoft.com/office/powerpoint/2010/main" val="143854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remove(index) solution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Removes value at given index from list.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0 &lt;= index &lt; size()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remove(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(index ==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special case: removing first element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front.next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// removing from elsewhere in the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index - 1;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current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current.next.next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lvl="1" eaLnBrk="1" hangingPunct="1"/>
            <a:endParaRPr lang="en-US" altLang="en-US" sz="2400" dirty="0"/>
          </a:p>
          <a:p>
            <a:pPr marL="393192" lvl="1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747712" y="5469279"/>
            <a:ext cx="1673608" cy="840096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1845245" y="561098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V="1">
            <a:off x="2073845" y="5733299"/>
            <a:ext cx="654715" cy="80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0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55854"/>
              </p:ext>
            </p:extLst>
          </p:nvPr>
        </p:nvGraphicFramePr>
        <p:xfrm>
          <a:off x="2794882" y="5447054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3760082" y="60405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92415"/>
              </p:ext>
            </p:extLst>
          </p:nvPr>
        </p:nvGraphicFramePr>
        <p:xfrm>
          <a:off x="4543102" y="5415687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29" name="Line 57"/>
          <p:cNvSpPr>
            <a:spLocks noChangeShapeType="1"/>
          </p:cNvSpPr>
          <p:nvPr/>
        </p:nvSpPr>
        <p:spPr bwMode="auto">
          <a:xfrm flipV="1">
            <a:off x="5508302" y="604054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002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06785"/>
              </p:ext>
            </p:extLst>
          </p:nvPr>
        </p:nvGraphicFramePr>
        <p:xfrm>
          <a:off x="6291322" y="5375420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6995174" y="579071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2614429" y="6272721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381500" y="625331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54344" name="Text Box 72"/>
          <p:cNvSpPr txBox="1">
            <a:spLocks noChangeArrowheads="1"/>
          </p:cNvSpPr>
          <p:nvPr/>
        </p:nvSpPr>
        <p:spPr bwMode="auto">
          <a:xfrm>
            <a:off x="6269912" y="6271891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5010" y="2315255"/>
            <a:ext cx="1843440" cy="1152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remove(1);</a:t>
            </a:r>
          </a:p>
          <a:p>
            <a:pPr algn="ctr"/>
            <a:r>
              <a:rPr lang="en-US" dirty="0"/>
              <a:t>remove(2);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4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java.util</a:t>
            </a:r>
            <a:r>
              <a:rPr lang="en-US" altLang="en-US" sz="1800" dirty="0"/>
              <a:t>.*;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public class </a:t>
            </a:r>
            <a:r>
              <a:rPr lang="en-US" altLang="en-US" sz="1800" dirty="0" err="1"/>
              <a:t>LinkedIntList</a:t>
            </a:r>
            <a:r>
              <a:rPr lang="en-US" altLang="en-US" sz="1800" dirty="0"/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private </a:t>
            </a:r>
            <a:r>
              <a:rPr lang="en-US" altLang="en-US" sz="1800" dirty="0" err="1"/>
              <a:t>ListNode</a:t>
            </a:r>
            <a:r>
              <a:rPr lang="en-US" altLang="en-US" sz="1800" dirty="0"/>
              <a:t> front;  </a:t>
            </a:r>
            <a:r>
              <a:rPr lang="en-US" altLang="en-US" sz="1800" dirty="0">
                <a:solidFill>
                  <a:srgbClr val="00B050"/>
                </a:solidFill>
              </a:rPr>
              <a:t>// first value in the list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    // post: constructs an empty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public </a:t>
            </a:r>
            <a:r>
              <a:rPr lang="en-US" altLang="en-US" sz="1800" dirty="0" err="1"/>
              <a:t>LinkedIntList</a:t>
            </a:r>
            <a:r>
              <a:rPr lang="en-US" altLang="en-US" sz="1800" dirty="0"/>
              <a:t>()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front = null;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    // pre : 0 &lt;= index &lt; size()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    // post: returns the integer at the given index in the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    public 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get(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ListNode</a:t>
            </a:r>
            <a:r>
              <a:rPr lang="en-US" altLang="en-US" sz="1800" dirty="0"/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for (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0;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&lt; index;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++)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    current = </a:t>
            </a:r>
            <a:r>
              <a:rPr lang="en-US" altLang="en-US" sz="1800" dirty="0" err="1"/>
              <a:t>current.next</a:t>
            </a:r>
            <a:r>
              <a:rPr lang="en-US" altLang="en-US" sz="18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    return </a:t>
            </a:r>
            <a:r>
              <a:rPr lang="en-US" altLang="en-US" sz="1800" dirty="0" err="1"/>
              <a:t>current.data</a:t>
            </a:r>
            <a:r>
              <a:rPr lang="en-US" altLang="en-US" sz="18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43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list node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for storing a single node of a linked list.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   </a:t>
            </a:r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//data stored in this node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next;  </a:t>
            </a:r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//storing a reference to the next node in the list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en-US" sz="2800" dirty="0"/>
              <a:t>Each list node object stores:</a:t>
            </a:r>
          </a:p>
          <a:p>
            <a:pPr lvl="1" eaLnBrk="1" hangingPunct="1"/>
            <a:r>
              <a:rPr lang="en-US" altLang="en-US" sz="2800" dirty="0"/>
              <a:t>one piece of integer data</a:t>
            </a:r>
          </a:p>
          <a:p>
            <a:pPr lvl="1" eaLnBrk="1" hangingPunct="1"/>
            <a:r>
              <a:rPr lang="en-US" altLang="en-US" sz="2800" dirty="0"/>
              <a:t>a reference to another list node</a:t>
            </a:r>
          </a:p>
          <a:p>
            <a:pPr eaLnBrk="1" hangingPunct="1"/>
            <a:r>
              <a:rPr lang="en-US" altLang="en-US" sz="2800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2800" dirty="0" err="1">
                <a:solidFill>
                  <a:srgbClr val="FF0000"/>
                </a:solidFill>
              </a:rPr>
              <a:t>s</a:t>
            </a:r>
            <a:r>
              <a:rPr lang="en-US" altLang="en-US" sz="2800" dirty="0"/>
              <a:t> can be "linked" into chains to store a list of values: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5098"/>
              </p:ext>
            </p:extLst>
          </p:nvPr>
        </p:nvGraphicFramePr>
        <p:xfrm>
          <a:off x="939800" y="550287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47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74163"/>
              </p:ext>
            </p:extLst>
          </p:nvPr>
        </p:nvGraphicFramePr>
        <p:xfrm>
          <a:off x="2844800" y="5537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5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99992"/>
              </p:ext>
            </p:extLst>
          </p:nvPr>
        </p:nvGraphicFramePr>
        <p:xfrm>
          <a:off x="4749800" y="5537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00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25690"/>
              </p:ext>
            </p:extLst>
          </p:nvPr>
        </p:nvGraphicFramePr>
        <p:xfrm>
          <a:off x="6654800" y="55372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04" name="Line 48"/>
          <p:cNvSpPr>
            <a:spLocks noChangeShapeType="1"/>
          </p:cNvSpPr>
          <p:nvPr/>
        </p:nvSpPr>
        <p:spPr bwMode="auto">
          <a:xfrm flipV="1">
            <a:off x="1915886" y="611240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 flipV="1">
            <a:off x="3886200" y="613201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flipV="1">
            <a:off x="5791200" y="612753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H="1">
            <a:off x="7315200" y="592190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5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00B050"/>
                </a:solidFill>
              </a:rPr>
              <a:t>    // post: creates a comma-separated, bracketed version of the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public String </a:t>
            </a:r>
            <a:r>
              <a:rPr lang="en-US" altLang="en-US" sz="1500" dirty="0" err="1"/>
              <a:t>toString</a:t>
            </a:r>
            <a:r>
              <a:rPr lang="en-US" altLang="en-US" sz="1500" dirty="0"/>
              <a:t>()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if (front ==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return "[]";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String result = "[" + </a:t>
            </a:r>
            <a:r>
              <a:rPr lang="en-US" altLang="en-US" sz="1500" dirty="0" err="1"/>
              <a:t>front.data</a:t>
            </a:r>
            <a:r>
              <a:rPr lang="en-US" altLang="en-US" sz="15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</a:t>
            </a:r>
            <a:r>
              <a:rPr lang="en-US" altLang="en-US" sz="1500" dirty="0" err="1"/>
              <a:t>ListNode</a:t>
            </a:r>
            <a:r>
              <a:rPr lang="en-US" altLang="en-US" sz="1500" dirty="0"/>
              <a:t> current = </a:t>
            </a:r>
            <a:r>
              <a:rPr lang="en-US" altLang="en-US" sz="1500" dirty="0" err="1"/>
              <a:t>front.next</a:t>
            </a:r>
            <a:r>
              <a:rPr lang="en-US" altLang="en-US" sz="15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while (current !=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    result += ", " + </a:t>
            </a:r>
            <a:r>
              <a:rPr lang="en-US" altLang="en-US" sz="1500" dirty="0" err="1"/>
              <a:t>current.data</a:t>
            </a:r>
            <a:r>
              <a:rPr lang="en-US" altLang="en-US" sz="15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    current = </a:t>
            </a:r>
            <a:r>
              <a:rPr lang="en-US" altLang="en-US" sz="1500" dirty="0" err="1"/>
              <a:t>current.next</a:t>
            </a:r>
            <a:r>
              <a:rPr lang="en-US" altLang="en-US" sz="15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result += "]";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return result;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>
                <a:solidFill>
                  <a:srgbClr val="00B050"/>
                </a:solidFill>
              </a:rPr>
              <a:t>    // post: appends the given value to the end of the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public void add(</a:t>
            </a:r>
            <a:r>
              <a:rPr lang="en-US" altLang="en-US" sz="1500" dirty="0" err="1"/>
              <a:t>int</a:t>
            </a:r>
            <a:r>
              <a:rPr lang="en-US" altLang="en-US" sz="1500" dirty="0"/>
              <a:t> value)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if (front ==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front = new </a:t>
            </a:r>
            <a:r>
              <a:rPr lang="en-US" altLang="en-US" sz="1500" dirty="0" err="1"/>
              <a:t>ListNode</a:t>
            </a:r>
            <a:r>
              <a:rPr lang="en-US" altLang="en-US" sz="1500" dirty="0"/>
              <a:t>(value);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</a:t>
            </a:r>
            <a:r>
              <a:rPr lang="en-US" altLang="en-US" sz="1500" dirty="0" err="1"/>
              <a:t>ListNode</a:t>
            </a:r>
            <a:r>
              <a:rPr lang="en-US" altLang="en-US" sz="1500" dirty="0"/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while (</a:t>
            </a:r>
            <a:r>
              <a:rPr lang="en-US" altLang="en-US" sz="1500" dirty="0" err="1"/>
              <a:t>current.next</a:t>
            </a:r>
            <a:r>
              <a:rPr lang="en-US" altLang="en-US" sz="1500" dirty="0"/>
              <a:t> !=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    current = </a:t>
            </a:r>
            <a:r>
              <a:rPr lang="en-US" altLang="en-US" sz="1500" dirty="0" err="1"/>
              <a:t>current.next</a:t>
            </a:r>
            <a:r>
              <a:rPr lang="en-US" altLang="en-US" sz="15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    </a:t>
            </a:r>
            <a:r>
              <a:rPr lang="en-US" altLang="en-US" sz="1500" dirty="0" err="1"/>
              <a:t>current.next</a:t>
            </a:r>
            <a:r>
              <a:rPr lang="en-US" altLang="en-US" sz="1500" dirty="0"/>
              <a:t> = new </a:t>
            </a:r>
            <a:r>
              <a:rPr lang="en-US" altLang="en-US" sz="1500" dirty="0" err="1"/>
              <a:t>ListNode</a:t>
            </a:r>
            <a:r>
              <a:rPr lang="en-US" altLang="en-US" sz="1500" dirty="0"/>
              <a:t>(value);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500" dirty="0"/>
              <a:t>    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None/>
            </a:pPr>
            <a:r>
              <a:rPr lang="en-US" altLang="en-US" sz="1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72591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6601"/>
            <a:ext cx="9144000" cy="6501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B050"/>
                </a:solidFill>
              </a:rPr>
              <a:t>    // pre: 0 &lt;= index &lt;= size()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B050"/>
                </a:solidFill>
              </a:rPr>
              <a:t>    // post: inserts the given value at the given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public void </a:t>
            </a:r>
            <a:r>
              <a:rPr lang="en-US" altLang="en-US" sz="1600" dirty="0">
                <a:solidFill>
                  <a:srgbClr val="FF0000"/>
                </a:solidFill>
              </a:rPr>
              <a:t>add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index,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value)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if (index ==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// adding to an empty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front = new </a:t>
            </a:r>
            <a:r>
              <a:rPr lang="en-US" altLang="en-US" sz="1600" dirty="0" err="1"/>
              <a:t>ListNode</a:t>
            </a:r>
            <a:r>
              <a:rPr lang="en-US" altLang="en-US" sz="1600" dirty="0"/>
              <a:t>(value, front);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// inserting into an existing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ListNode</a:t>
            </a:r>
            <a:r>
              <a:rPr lang="en-US" altLang="en-US" sz="1600" dirty="0"/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for (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= 0;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 &lt; index - 1;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++){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    current = </a:t>
            </a:r>
            <a:r>
              <a:rPr lang="en-US" altLang="en-US" sz="1600" dirty="0" err="1"/>
              <a:t>current.next</a:t>
            </a:r>
            <a:r>
              <a:rPr lang="en-US" altLang="en-US" sz="16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current.next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ListNode</a:t>
            </a:r>
            <a:r>
              <a:rPr lang="en-US" altLang="en-US" sz="1600" dirty="0"/>
              <a:t>(value, </a:t>
            </a:r>
            <a:r>
              <a:rPr lang="en-US" altLang="en-US" sz="1600" dirty="0" err="1"/>
              <a:t>current.next</a:t>
            </a:r>
            <a:r>
              <a:rPr lang="en-US" altLang="en-US" sz="1600" dirty="0"/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</a:t>
            </a:r>
            <a:r>
              <a:rPr lang="en-US" altLang="en-US" sz="1600" dirty="0">
                <a:solidFill>
                  <a:srgbClr val="00B050"/>
                </a:solidFill>
              </a:rPr>
              <a:t>// Removes and returns the first value.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B050"/>
                </a:solidFill>
              </a:rPr>
              <a:t>    // Throws a </a:t>
            </a:r>
            <a:r>
              <a:rPr lang="en-US" altLang="en-US" sz="1600" dirty="0" err="1">
                <a:solidFill>
                  <a:srgbClr val="00B050"/>
                </a:solidFill>
              </a:rPr>
              <a:t>NoSuchElementException</a:t>
            </a:r>
            <a:r>
              <a:rPr lang="en-US" altLang="en-US" sz="1600" dirty="0">
                <a:solidFill>
                  <a:srgbClr val="00B050"/>
                </a:solidFill>
              </a:rPr>
              <a:t> on empty list.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public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remove</a:t>
            </a:r>
            <a:r>
              <a:rPr lang="en-US" altLang="en-US" sz="1600" dirty="0"/>
              <a:t>()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if (front == null)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throw new </a:t>
            </a:r>
            <a:r>
              <a:rPr lang="en-US" altLang="en-US" sz="1600" dirty="0" err="1"/>
              <a:t>NoSuchElementException</a:t>
            </a:r>
            <a:r>
              <a:rPr lang="en-US" altLang="en-US" sz="1600" dirty="0"/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 result = </a:t>
            </a:r>
            <a:r>
              <a:rPr lang="en-US" altLang="en-US" sz="1600" dirty="0" err="1"/>
              <a:t>front.data</a:t>
            </a:r>
            <a:r>
              <a:rPr lang="en-US" altLang="en-US" sz="16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front = </a:t>
            </a:r>
            <a:r>
              <a:rPr lang="en-US" altLang="en-US" sz="1600" dirty="0" err="1"/>
              <a:t>front.next</a:t>
            </a:r>
            <a:r>
              <a:rPr lang="en-US" altLang="en-US" sz="16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    return result;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700" dirty="0"/>
          </a:p>
          <a:p>
            <a:pPr lvl="1">
              <a:lnSpc>
                <a:spcPct val="80000"/>
              </a:lnSpc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58632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8"/>
            <a:ext cx="8229600" cy="41484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LinkedIntList</a:t>
            </a:r>
            <a:r>
              <a:rPr lang="en-US" altLang="en-US" dirty="0"/>
              <a:t> (modified version)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6601"/>
            <a:ext cx="9144000" cy="6501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None/>
            </a:pPr>
            <a:endParaRPr lang="en-US" altLang="en-US" sz="2000" dirty="0">
              <a:solidFill>
                <a:srgbClr val="00B05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// pre : 0 &lt;= index &lt; size()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// post: removes value at the given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public void </a:t>
            </a:r>
            <a:r>
              <a:rPr lang="en-US" altLang="en-US" sz="2000" dirty="0">
                <a:solidFill>
                  <a:srgbClr val="FF0000"/>
                </a:solidFill>
              </a:rPr>
              <a:t>remove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index)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if (index == 0)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>
                <a:solidFill>
                  <a:srgbClr val="00B050"/>
                </a:solidFill>
              </a:rPr>
              <a:t>// special case: removing first element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front = </a:t>
            </a:r>
            <a:r>
              <a:rPr lang="en-US" altLang="en-US" sz="2000" dirty="0" err="1"/>
              <a:t>front.next</a:t>
            </a:r>
            <a:r>
              <a:rPr lang="en-US" altLang="en-US" sz="20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} else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            // removing from elsewhere in the list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</a:t>
            </a:r>
            <a:r>
              <a:rPr lang="en-US" altLang="en-US" sz="2000" dirty="0" err="1"/>
              <a:t>ListNode</a:t>
            </a:r>
            <a:r>
              <a:rPr lang="en-US" altLang="en-US" sz="2000" dirty="0"/>
              <a:t> current = front;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for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index - 1;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    current = </a:t>
            </a:r>
            <a:r>
              <a:rPr lang="en-US" altLang="en-US" sz="2000" dirty="0" err="1"/>
              <a:t>current.next</a:t>
            </a:r>
            <a:r>
              <a:rPr lang="en-US" altLang="en-US" sz="20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 err="1"/>
              <a:t>current.next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current.next.next</a:t>
            </a:r>
            <a:r>
              <a:rPr lang="en-US" altLang="en-US" sz="2000" dirty="0"/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6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9"/>
            <a:ext cx="8229600" cy="299632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ListClient</a:t>
            </a:r>
            <a:r>
              <a:rPr lang="en-US" altLang="en-US" sz="3200" dirty="0"/>
              <a:t> (modified version)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9790"/>
            <a:ext cx="9144000" cy="6578211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>
                <a:solidFill>
                  <a:srgbClr val="FF0000"/>
                </a:solidFill>
              </a:rPr>
              <a:t>ListClient</a:t>
            </a:r>
            <a:r>
              <a:rPr lang="en-US" altLang="en-US" sz="1600" dirty="0"/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public static void main(String[] </a:t>
            </a:r>
            <a:r>
              <a:rPr lang="en-US" altLang="en-US" sz="1600" dirty="0" err="1"/>
              <a:t>args</a:t>
            </a:r>
            <a:r>
              <a:rPr lang="en-US" altLang="en-US" sz="1600" dirty="0"/>
              <a:t>)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LinkedIntList</a:t>
            </a:r>
            <a:r>
              <a:rPr lang="en-US" altLang="en-US" sz="1600" dirty="0"/>
              <a:t> list1 = new </a:t>
            </a:r>
            <a:r>
              <a:rPr lang="en-US" altLang="en-US" sz="1600" dirty="0" err="1"/>
              <a:t>LinkedIntList</a:t>
            </a:r>
            <a:r>
              <a:rPr lang="en-US" altLang="en-US" sz="1600" dirty="0"/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list1.add(18);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list1.add(27);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list1.add(93);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list1.remove(1);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list1.remove(0);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list1.add(0,100);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(list1);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(list1.get(1));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LinkedIntList</a:t>
            </a:r>
            <a:r>
              <a:rPr lang="en-US" altLang="en-US" sz="1600" dirty="0"/>
              <a:t> list2 = new </a:t>
            </a:r>
            <a:r>
              <a:rPr lang="en-US" altLang="en-US" sz="1600" dirty="0" err="1"/>
              <a:t>LinkedIntList</a:t>
            </a:r>
            <a:r>
              <a:rPr lang="en-US" altLang="en-US" sz="1600" dirty="0"/>
              <a:t>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list2.add(20);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list2.add(-5);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list2.add(30);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list2.remove(2);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list2.add(1,200);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(list2);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System.out.println</a:t>
            </a:r>
            <a:r>
              <a:rPr lang="en-US" altLang="en-US" sz="1600" dirty="0"/>
              <a:t>(list2.get(0));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    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/>
              <a:t>}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054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5325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tx1"/>
                </a:solidFill>
              </a:rPr>
              <a:t>addSorted</a:t>
            </a:r>
            <a:r>
              <a:rPr lang="en-US" altLang="en-US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3411"/>
            <a:ext cx="9144000" cy="6424590"/>
          </a:xfrm>
        </p:spPr>
        <p:txBody>
          <a:bodyPr/>
          <a:lstStyle/>
          <a:p>
            <a:pPr eaLnBrk="1" hangingPunct="1"/>
            <a:r>
              <a:rPr lang="en-US" altLang="en-US" dirty="0"/>
              <a:t>Write a method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addSorted</a:t>
            </a:r>
            <a:r>
              <a:rPr lang="en-US" altLang="en-US" dirty="0"/>
              <a:t> that accepts an integer value as a parameter and adds that value to a sorted list in sorted order.</a:t>
            </a:r>
          </a:p>
          <a:p>
            <a:pPr lvl="1" eaLnBrk="1" hangingPunct="1"/>
            <a:endParaRPr lang="en-US" altLang="en-US" sz="800" dirty="0"/>
          </a:p>
          <a:p>
            <a:pPr lvl="1" eaLnBrk="1" hangingPunct="1"/>
            <a:r>
              <a:rPr lang="en-US" altLang="en-US" dirty="0"/>
              <a:t>Before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addSorted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(17)</a:t>
            </a:r>
            <a:r>
              <a:rPr lang="en-US" altLang="en-US" dirty="0"/>
              <a:t> 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After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</a:rPr>
              <a:t>addSorted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</a:rPr>
              <a:t>(17)</a:t>
            </a:r>
            <a:r>
              <a:rPr lang="en-US" altLang="en-US" dirty="0"/>
              <a:t> :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" y="27432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133475" y="30194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371600" y="31718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071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17138"/>
              </p:ext>
            </p:extLst>
          </p:nvPr>
        </p:nvGraphicFramePr>
        <p:xfrm>
          <a:off x="2424113" y="27432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3617913" y="33623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08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97759"/>
              </p:ext>
            </p:extLst>
          </p:nvPr>
        </p:nvGraphicFramePr>
        <p:xfrm>
          <a:off x="4127500" y="2752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09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5079"/>
              </p:ext>
            </p:extLst>
          </p:nvPr>
        </p:nvGraphicFramePr>
        <p:xfrm>
          <a:off x="5878513" y="27717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9" name="Line 41"/>
          <p:cNvSpPr>
            <a:spLocks noChangeShapeType="1"/>
          </p:cNvSpPr>
          <p:nvPr/>
        </p:nvSpPr>
        <p:spPr bwMode="auto">
          <a:xfrm flipH="1">
            <a:off x="6538913" y="31813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2500313" y="36718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4219575" y="36718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1</a:t>
            </a: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5957888" y="36718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2</a:t>
            </a: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 flipV="1">
            <a:off x="5334000" y="33623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4" name="Rectangle 46"/>
          <p:cNvSpPr>
            <a:spLocks noChangeArrowheads="1"/>
          </p:cNvSpPr>
          <p:nvPr/>
        </p:nvSpPr>
        <p:spPr bwMode="auto">
          <a:xfrm>
            <a:off x="152400" y="51054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1133475" y="53816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1371600" y="55340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11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895610"/>
              </p:ext>
            </p:extLst>
          </p:nvPr>
        </p:nvGraphicFramePr>
        <p:xfrm>
          <a:off x="2424113" y="51054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12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7539"/>
              </p:ext>
            </p:extLst>
          </p:nvPr>
        </p:nvGraphicFramePr>
        <p:xfrm>
          <a:off x="5818188" y="51149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8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13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66628"/>
              </p:ext>
            </p:extLst>
          </p:nvPr>
        </p:nvGraphicFramePr>
        <p:xfrm>
          <a:off x="7569200" y="51339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50" name="Line 82"/>
          <p:cNvSpPr>
            <a:spLocks noChangeShapeType="1"/>
          </p:cNvSpPr>
          <p:nvPr/>
        </p:nvSpPr>
        <p:spPr bwMode="auto">
          <a:xfrm flipH="1">
            <a:off x="8229600" y="55435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2500313" y="6034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0</a:t>
            </a: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5910263" y="6034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2</a:t>
            </a:r>
          </a:p>
        </p:txBody>
      </p:sp>
      <p:sp>
        <p:nvSpPr>
          <p:cNvPr id="58453" name="Text Box 85"/>
          <p:cNvSpPr txBox="1">
            <a:spLocks noChangeArrowheads="1"/>
          </p:cNvSpPr>
          <p:nvPr/>
        </p:nvSpPr>
        <p:spPr bwMode="auto">
          <a:xfrm>
            <a:off x="7648575" y="6034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3</a:t>
            </a:r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V="1">
            <a:off x="7024688" y="57245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 flipV="1">
            <a:off x="3630613" y="57245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4152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62588"/>
              </p:ext>
            </p:extLst>
          </p:nvPr>
        </p:nvGraphicFramePr>
        <p:xfrm>
          <a:off x="4140200" y="51149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67" name="Text Box 99"/>
          <p:cNvSpPr txBox="1">
            <a:spLocks noChangeArrowheads="1"/>
          </p:cNvSpPr>
          <p:nvPr/>
        </p:nvSpPr>
        <p:spPr bwMode="auto">
          <a:xfrm>
            <a:off x="4232275" y="60340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1</a:t>
            </a:r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 flipV="1">
            <a:off x="5308600" y="57245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1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common case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to the middle of a list: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addSorted</a:t>
            </a:r>
            <a:r>
              <a:rPr lang="en-US" altLang="en-US" dirty="0">
                <a:latin typeface="Courier New" pitchFamily="49" charset="0"/>
              </a:rPr>
              <a:t>(17)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Which references must be changed?</a:t>
            </a:r>
          </a:p>
          <a:p>
            <a:pPr lvl="1" eaLnBrk="1" hangingPunct="1"/>
            <a:r>
              <a:rPr lang="en-US" altLang="en-US" dirty="0"/>
              <a:t>What sort of loop do we need?</a:t>
            </a:r>
          </a:p>
          <a:p>
            <a:pPr lvl="1" eaLnBrk="1" hangingPunct="1"/>
            <a:r>
              <a:rPr lang="en-US" altLang="en-US" dirty="0"/>
              <a:t>When should the loop stop?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190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3001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5382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61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54460"/>
              </p:ext>
            </p:extLst>
          </p:nvPr>
        </p:nvGraphicFramePr>
        <p:xfrm>
          <a:off x="2590800" y="25146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37846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613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93977"/>
              </p:ext>
            </p:extLst>
          </p:nvPr>
        </p:nvGraphicFramePr>
        <p:xfrm>
          <a:off x="4294188" y="25241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142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29204"/>
              </p:ext>
            </p:extLst>
          </p:nvPr>
        </p:nvGraphicFramePr>
        <p:xfrm>
          <a:off x="6045200" y="25431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57" name="Line 41"/>
          <p:cNvSpPr>
            <a:spLocks noChangeShapeType="1"/>
          </p:cNvSpPr>
          <p:nvPr/>
        </p:nvSpPr>
        <p:spPr bwMode="auto">
          <a:xfrm flipH="1">
            <a:off x="67056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2667000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4386263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6124575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V="1">
            <a:off x="55006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5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First attempt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A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itchFamily="49" charset="0"/>
              </a:rPr>
              <a:t>ListNode</a:t>
            </a:r>
            <a:r>
              <a:rPr lang="en-US" altLang="en-US" dirty="0">
                <a:latin typeface="Courier New" pitchFamily="49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while (</a:t>
            </a:r>
            <a:r>
              <a:rPr lang="en-US" altLang="en-US" dirty="0" err="1">
                <a:latin typeface="Courier New" pitchFamily="49" charset="0"/>
              </a:rPr>
              <a:t>current.data</a:t>
            </a:r>
            <a:r>
              <a:rPr lang="en-US" altLang="en-US" dirty="0">
                <a:latin typeface="Courier New" pitchFamily="49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current = </a:t>
            </a:r>
            <a:r>
              <a:rPr lang="en-US" altLang="en-US" dirty="0" err="1">
                <a:latin typeface="Courier New" pitchFamily="49" charset="0"/>
              </a:rPr>
              <a:t>current.next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is wrong with this code?</a:t>
            </a:r>
          </a:p>
          <a:p>
            <a:pPr lvl="1" eaLnBrk="1" hangingPunct="1"/>
            <a:r>
              <a:rPr lang="en-US" altLang="en-US" dirty="0"/>
              <a:t>The loop stops too late to affect the list in the right way.</a:t>
            </a:r>
            <a:endParaRPr lang="en-US" altLang="en-US" sz="800" dirty="0">
              <a:latin typeface="Courier New" pitchFamily="49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081088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816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21277"/>
              </p:ext>
            </p:extLst>
          </p:nvPr>
        </p:nvGraphicFramePr>
        <p:xfrm>
          <a:off x="3352800" y="3810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817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88733"/>
              </p:ext>
            </p:extLst>
          </p:nvPr>
        </p:nvGraphicFramePr>
        <p:xfrm>
          <a:off x="5056188" y="38195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19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93736"/>
              </p:ext>
            </p:extLst>
          </p:nvPr>
        </p:nvGraphicFramePr>
        <p:xfrm>
          <a:off x="6807200" y="38385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505" name="Line 41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429000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0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5148263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1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886575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>
                <a:latin typeface="Tahoma" pitchFamily="34" charset="0"/>
              </a:rPr>
              <a:t>element 2</a:t>
            </a:r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06" name="Group 46"/>
          <p:cNvGrpSpPr>
            <a:grpSpLocks/>
          </p:cNvGrpSpPr>
          <p:nvPr/>
        </p:nvGrpSpPr>
        <p:grpSpPr bwMode="auto">
          <a:xfrm>
            <a:off x="7010400" y="2787650"/>
            <a:ext cx="987425" cy="990600"/>
            <a:chOff x="4080" y="1632"/>
            <a:chExt cx="622" cy="624"/>
          </a:xfrm>
        </p:grpSpPr>
        <p:sp>
          <p:nvSpPr>
            <p:cNvPr id="62511" name="Text Box 47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itchFamily="34" charset="0"/>
                </a:rPr>
                <a:t>current</a:t>
              </a:r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1800" y="2209800"/>
            <a:ext cx="839788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idea: peeking ahead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Corrected version of the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current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This time the loop stops in the right place.</a:t>
            </a:r>
            <a:endParaRPr lang="en-US" altLang="en-US" sz="800" dirty="0">
              <a:latin typeface="Courier New" pitchFamily="49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81088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91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9663"/>
              </p:ext>
            </p:extLst>
          </p:nvPr>
        </p:nvGraphicFramePr>
        <p:xfrm>
          <a:off x="3352800" y="3810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4920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5124"/>
              </p:ext>
            </p:extLst>
          </p:nvPr>
        </p:nvGraphicFramePr>
        <p:xfrm>
          <a:off x="5056188" y="38195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01192"/>
              </p:ext>
            </p:extLst>
          </p:nvPr>
        </p:nvGraphicFramePr>
        <p:xfrm>
          <a:off x="6807200" y="38385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30" name="Line 42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3429000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5148263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6886575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5260975" y="2743200"/>
            <a:ext cx="987425" cy="990600"/>
            <a:chOff x="4080" y="1632"/>
            <a:chExt cx="622" cy="624"/>
          </a:xfrm>
        </p:grpSpPr>
        <p:sp>
          <p:nvSpPr>
            <p:cNvPr id="63536" name="Text Box 48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itchFamily="34" charset="0"/>
                </a:rPr>
                <a:t>current</a:t>
              </a:r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670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case to handle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to the end of a list: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addSorted</a:t>
            </a:r>
            <a:r>
              <a:rPr lang="en-US" altLang="en-US" dirty="0">
                <a:latin typeface="Courier New" pitchFamily="49" charset="0"/>
              </a:rPr>
              <a:t>(42)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Exception in thread "main": 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itchFamily="49" charset="0"/>
              </a:rPr>
              <a:t>java.lang.NullPointerException</a:t>
            </a:r>
            <a:endParaRPr lang="en-US" altLang="en-US" sz="18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18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altLang="en-US" dirty="0"/>
              <a:t>Why does our code crash?</a:t>
            </a:r>
          </a:p>
          <a:p>
            <a:pPr lvl="1" eaLnBrk="1" hangingPunct="1"/>
            <a:r>
              <a:rPr lang="en-US" altLang="en-US" dirty="0"/>
              <a:t>What can we change to fix this case?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190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3001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5382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02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49179"/>
              </p:ext>
            </p:extLst>
          </p:nvPr>
        </p:nvGraphicFramePr>
        <p:xfrm>
          <a:off x="2590800" y="25146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37846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0227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68467"/>
              </p:ext>
            </p:extLst>
          </p:nvPr>
        </p:nvGraphicFramePr>
        <p:xfrm>
          <a:off x="4294188" y="25241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2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47868"/>
              </p:ext>
            </p:extLst>
          </p:nvPr>
        </p:nvGraphicFramePr>
        <p:xfrm>
          <a:off x="6045200" y="25431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67056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2667000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4386263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6124575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 flipV="1">
            <a:off x="55006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6480" y="773426"/>
            <a:ext cx="3957519" cy="104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while (current.next.data &lt; value) {</a:t>
            </a:r>
          </a:p>
          <a:p>
            <a:r>
              <a:rPr lang="en-US" sz="2000"/>
              <a:t>    current = current.next;</a:t>
            </a:r>
          </a:p>
          <a:p>
            <a:r>
              <a:rPr lang="en-US" sz="200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512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2209800"/>
            <a:ext cx="393065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loop tests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A correction to our loop: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current.next.data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current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We must check for a </a:t>
            </a:r>
            <a:r>
              <a:rPr lang="en-US" altLang="en-US" dirty="0">
                <a:latin typeface="Courier New" pitchFamily="49" charset="0"/>
              </a:rPr>
              <a:t>next</a:t>
            </a:r>
            <a:r>
              <a:rPr lang="en-US" altLang="en-US" dirty="0"/>
              <a:t> of </a:t>
            </a:r>
            <a:r>
              <a:rPr lang="en-US" altLang="en-US" dirty="0">
                <a:latin typeface="Courier New" pitchFamily="49" charset="0"/>
              </a:rPr>
              <a:t>null</a:t>
            </a:r>
            <a:r>
              <a:rPr lang="en-US" altLang="en-US" dirty="0"/>
              <a:t> </a:t>
            </a:r>
            <a:r>
              <a:rPr lang="en-US" altLang="en-US" i="1" dirty="0"/>
              <a:t>before  </a:t>
            </a:r>
            <a:r>
              <a:rPr lang="en-US" altLang="en-US" dirty="0"/>
              <a:t>we check its </a:t>
            </a:r>
            <a:r>
              <a:rPr lang="en-US" altLang="en-US" dirty="0">
                <a:latin typeface="Courier New" pitchFamily="49" charset="0"/>
              </a:rPr>
              <a:t>.data</a:t>
            </a:r>
            <a:r>
              <a:rPr lang="en-US" altLang="en-US" dirty="0"/>
              <a:t>.</a:t>
            </a:r>
            <a:endParaRPr lang="en-US" altLang="en-US" sz="800" dirty="0">
              <a:latin typeface="Courier New" pitchFamily="49" charset="0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081088" y="38100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062163" y="40862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300288" y="42386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226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09432"/>
              </p:ext>
            </p:extLst>
          </p:nvPr>
        </p:nvGraphicFramePr>
        <p:xfrm>
          <a:off x="3352800" y="38100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79" name="Line 19"/>
          <p:cNvSpPr>
            <a:spLocks noChangeShapeType="1"/>
          </p:cNvSpPr>
          <p:nvPr/>
        </p:nvSpPr>
        <p:spPr bwMode="auto">
          <a:xfrm flipV="1">
            <a:off x="4546600" y="44291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227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2586"/>
              </p:ext>
            </p:extLst>
          </p:nvPr>
        </p:nvGraphicFramePr>
        <p:xfrm>
          <a:off x="5056188" y="38195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228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43748"/>
              </p:ext>
            </p:extLst>
          </p:nvPr>
        </p:nvGraphicFramePr>
        <p:xfrm>
          <a:off x="6807200" y="38385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02" name="Line 42"/>
          <p:cNvSpPr>
            <a:spLocks noChangeShapeType="1"/>
          </p:cNvSpPr>
          <p:nvPr/>
        </p:nvSpPr>
        <p:spPr bwMode="auto">
          <a:xfrm flipH="1">
            <a:off x="7467600" y="42481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429000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5148263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886575" y="47386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 flipV="1">
            <a:off x="6262688" y="44291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07" name="Group 47"/>
          <p:cNvGrpSpPr>
            <a:grpSpLocks/>
          </p:cNvGrpSpPr>
          <p:nvPr/>
        </p:nvGrpSpPr>
        <p:grpSpPr bwMode="auto">
          <a:xfrm>
            <a:off x="7013575" y="2743200"/>
            <a:ext cx="987425" cy="990600"/>
            <a:chOff x="4080" y="1632"/>
            <a:chExt cx="622" cy="624"/>
          </a:xfrm>
        </p:grpSpPr>
        <p:sp>
          <p:nvSpPr>
            <p:cNvPr id="66608" name="Text Box 48"/>
            <p:cNvSpPr txBox="1">
              <a:spLocks noChangeArrowheads="1"/>
            </p:cNvSpPr>
            <p:nvPr/>
          </p:nvSpPr>
          <p:spPr bwMode="auto">
            <a:xfrm>
              <a:off x="4080" y="163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itchFamily="34" charset="0"/>
                </a:rPr>
                <a:t>current</a:t>
              </a:r>
            </a:p>
          </p:txBody>
        </p:sp>
        <p:sp>
          <p:nvSpPr>
            <p:cNvPr id="66609" name="Line 49"/>
            <p:cNvSpPr>
              <a:spLocks noChangeShapeType="1"/>
            </p:cNvSpPr>
            <p:nvPr/>
          </p:nvSpPr>
          <p:spPr bwMode="auto">
            <a:xfrm>
              <a:off x="4368" y="192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1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node client exercise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public class ConstructList1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itchFamily="49" charset="0"/>
              </a:rPr>
              <a:t>args</a:t>
            </a:r>
            <a:r>
              <a:rPr lang="en-US" altLang="en-US" sz="1800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list = new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list.data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= 42;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list.next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= new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list.next.data</a:t>
            </a:r>
            <a:r>
              <a:rPr lang="en-US" altLang="en-US" sz="1800" dirty="0">
                <a:latin typeface="Courier New" pitchFamily="49" charset="0"/>
              </a:rPr>
              <a:t> = -3;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list.next.next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 = new 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list.next.next.data</a:t>
            </a:r>
            <a:r>
              <a:rPr lang="en-US" altLang="en-US" sz="1800" dirty="0">
                <a:latin typeface="Courier New" pitchFamily="49" charset="0"/>
              </a:rPr>
              <a:t> = 17;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list.next.next.next</a:t>
            </a:r>
            <a:r>
              <a:rPr lang="en-US" altLang="en-US" sz="1800" dirty="0">
                <a:latin typeface="Courier New" pitchFamily="49" charset="0"/>
              </a:rPr>
              <a:t> = null;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System.out.println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list.data</a:t>
            </a:r>
            <a:r>
              <a:rPr lang="en-US" altLang="en-US" sz="1800" dirty="0">
                <a:latin typeface="Courier New" pitchFamily="49" charset="0"/>
              </a:rPr>
              <a:t> + " " + </a:t>
            </a:r>
            <a:r>
              <a:rPr lang="en-US" altLang="en-US" sz="1800" dirty="0" err="1">
                <a:latin typeface="Courier New" pitchFamily="49" charset="0"/>
              </a:rPr>
              <a:t>list.next.data</a:t>
            </a:r>
            <a:endParaRPr lang="en-US" altLang="en-US" sz="1800" dirty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               + " " + </a:t>
            </a:r>
            <a:r>
              <a:rPr lang="en-US" altLang="en-US" sz="1800" dirty="0" err="1">
                <a:latin typeface="Courier New" pitchFamily="49" charset="0"/>
              </a:rPr>
              <a:t>list.next.next.data</a:t>
            </a:r>
            <a:r>
              <a:rPr lang="en-US" altLang="en-US" sz="1800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b="1" dirty="0">
                <a:solidFill>
                  <a:srgbClr val="008000"/>
                </a:solidFill>
                <a:latin typeface="Courier New" pitchFamily="49" charset="0"/>
              </a:rPr>
              <a:t>// 42 -3 17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41108"/>
              </p:ext>
            </p:extLst>
          </p:nvPr>
        </p:nvGraphicFramePr>
        <p:xfrm>
          <a:off x="2843213" y="5257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19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40599"/>
              </p:ext>
            </p:extLst>
          </p:nvPr>
        </p:nvGraphicFramePr>
        <p:xfrm>
          <a:off x="4748213" y="5257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04189"/>
              </p:ext>
            </p:extLst>
          </p:nvPr>
        </p:nvGraphicFramePr>
        <p:xfrm>
          <a:off x="6653213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7" name="Line 48"/>
          <p:cNvSpPr>
            <a:spLocks noChangeShapeType="1"/>
          </p:cNvSpPr>
          <p:nvPr/>
        </p:nvSpPr>
        <p:spPr bwMode="auto">
          <a:xfrm flipV="1">
            <a:off x="38846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49"/>
          <p:cNvSpPr>
            <a:spLocks noChangeShapeType="1"/>
          </p:cNvSpPr>
          <p:nvPr/>
        </p:nvSpPr>
        <p:spPr bwMode="auto">
          <a:xfrm flipV="1">
            <a:off x="57896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51"/>
          <p:cNvSpPr>
            <a:spLocks noChangeShapeType="1"/>
          </p:cNvSpPr>
          <p:nvPr/>
        </p:nvSpPr>
        <p:spPr bwMode="auto">
          <a:xfrm flipH="1">
            <a:off x="7315200" y="56673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63"/>
          <p:cNvSpPr>
            <a:spLocks noChangeShapeType="1"/>
          </p:cNvSpPr>
          <p:nvPr/>
        </p:nvSpPr>
        <p:spPr bwMode="auto">
          <a:xfrm flipV="1">
            <a:off x="20558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Text Box 65"/>
          <p:cNvSpPr txBox="1">
            <a:spLocks noChangeArrowheads="1"/>
          </p:cNvSpPr>
          <p:nvPr/>
        </p:nvSpPr>
        <p:spPr bwMode="auto">
          <a:xfrm>
            <a:off x="1257300" y="56673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02439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 case to handle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to the front of a list: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addSorted</a:t>
            </a:r>
            <a:r>
              <a:rPr lang="en-US" altLang="en-US" dirty="0">
                <a:latin typeface="Courier New" pitchFamily="49" charset="0"/>
              </a:rPr>
              <a:t>(-10)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What will our code do in this case?</a:t>
            </a:r>
          </a:p>
          <a:p>
            <a:pPr lvl="1" eaLnBrk="1" hangingPunct="1"/>
            <a:r>
              <a:rPr lang="en-US" altLang="en-US" dirty="0"/>
              <a:t>What can we change to fix it?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19088" y="25146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00163" y="27908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538288" y="29432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28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87318"/>
              </p:ext>
            </p:extLst>
          </p:nvPr>
        </p:nvGraphicFramePr>
        <p:xfrm>
          <a:off x="2590800" y="25146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3784600" y="3133725"/>
            <a:ext cx="496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32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19085"/>
              </p:ext>
            </p:extLst>
          </p:nvPr>
        </p:nvGraphicFramePr>
        <p:xfrm>
          <a:off x="4294188" y="25241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33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60039"/>
              </p:ext>
            </p:extLst>
          </p:nvPr>
        </p:nvGraphicFramePr>
        <p:xfrm>
          <a:off x="6045200" y="25431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25" name="Line 41"/>
          <p:cNvSpPr>
            <a:spLocks noChangeShapeType="1"/>
          </p:cNvSpPr>
          <p:nvPr/>
        </p:nvSpPr>
        <p:spPr bwMode="auto">
          <a:xfrm flipH="1">
            <a:off x="6705600" y="295275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2667000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0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4386263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1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124575" y="3443288"/>
            <a:ext cx="153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itchFamily="34" charset="0"/>
              </a:rPr>
              <a:t>element 2</a:t>
            </a:r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5500688" y="3133725"/>
            <a:ext cx="49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233988"/>
            <a:ext cx="1524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09600" y="2881313"/>
            <a:ext cx="1322388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65150" y="1863725"/>
            <a:ext cx="44069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the front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Another correction to our code:</a:t>
            </a:r>
            <a:endParaRPr lang="en-US" altLang="en-US" sz="2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(value &lt;= 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front.data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insert at front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front = new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front);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insert in middle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current.next.data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current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/>
              <a:t>Does our code now handle every possible case?</a:t>
            </a:r>
          </a:p>
        </p:txBody>
      </p:sp>
    </p:spTree>
    <p:extLst>
      <p:ext uri="{BB962C8B-B14F-4D97-AF65-F5344CB8AC3E}">
        <p14:creationId xmlns:p14="http://schemas.microsoft.com/office/powerpoint/2010/main" val="4118188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Fourth case to handle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to (the front of) an empty list: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addSorted</a:t>
            </a:r>
            <a:r>
              <a:rPr lang="en-US" altLang="en-US" dirty="0">
                <a:latin typeface="Courier New" pitchFamily="49" charset="0"/>
              </a:rPr>
              <a:t>(42)</a:t>
            </a:r>
          </a:p>
          <a:p>
            <a:pPr lvl="1" eaLnBrk="1" hangingPunct="1"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What will our code do in this case?</a:t>
            </a:r>
          </a:p>
          <a:p>
            <a:pPr lvl="1" eaLnBrk="1" hangingPunct="1"/>
            <a:r>
              <a:rPr lang="en-US" altLang="en-US" dirty="0"/>
              <a:t>What can we change to fix it?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66800" y="2438400"/>
            <a:ext cx="1905000" cy="10382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tabLst>
                <a:tab pos="628650" algn="l"/>
              </a:tabLst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indent="-174625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front	=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047875" y="2714625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2047875" y="2719388"/>
            <a:ext cx="452438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0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4213" y="2314575"/>
            <a:ext cx="268605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</a:pPr>
            <a:endParaRPr lang="en-US" altLang="en-US" sz="200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Final version of code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228625" y="663840"/>
            <a:ext cx="9372625" cy="619416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Adds given value to list in sorted order.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Existing elements are sorted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addSorted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== null ||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&lt;=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front.data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insert at front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front = new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front);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insert in middle of list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front;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 &amp;&amp;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current.next.data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current =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current.next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7881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list features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following methods: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size</a:t>
            </a:r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isEmpty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clear</a:t>
            </a:r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toString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err="1">
                <a:latin typeface="Courier New" pitchFamily="49" charset="0"/>
              </a:rPr>
              <a:t>indexOf</a:t>
            </a:r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contains</a:t>
            </a:r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Add preconditions and exception tests to appropriate methods.</a:t>
            </a:r>
          </a:p>
        </p:txBody>
      </p:sp>
    </p:spTree>
    <p:extLst>
      <p:ext uri="{BB962C8B-B14F-4D97-AF65-F5344CB8AC3E}">
        <p14:creationId xmlns:p14="http://schemas.microsoft.com/office/powerpoint/2010/main" val="517691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56967"/>
            <a:ext cx="8229600" cy="453253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Implementing an interface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5005"/>
            <a:ext cx="9144000" cy="6462995"/>
          </a:xfrm>
        </p:spPr>
        <p:txBody>
          <a:bodyPr>
            <a:noAutofit/>
          </a:bodyPr>
          <a:lstStyle/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class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...</a:t>
            </a:r>
          </a:p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/>
            <a:r>
              <a:rPr lang="en-US" altLang="en-US" sz="2500" dirty="0"/>
              <a:t>A class can declare that it "implements" an interface.</a:t>
            </a:r>
          </a:p>
          <a:p>
            <a:pPr lvl="1" eaLnBrk="1" hangingPunct="1"/>
            <a:r>
              <a:rPr lang="en-US" altLang="en-US" sz="2500" dirty="0"/>
              <a:t>The class promises to contain each method in that interface.</a:t>
            </a:r>
          </a:p>
          <a:p>
            <a:pPr lvl="2" eaLnBrk="1" hangingPunct="1">
              <a:buFontTx/>
              <a:buNone/>
            </a:pPr>
            <a:r>
              <a:rPr lang="en-US" altLang="en-US" sz="2500" dirty="0"/>
              <a:t>(Otherwise it will fail to compile.)</a:t>
            </a:r>
          </a:p>
          <a:p>
            <a:pPr lvl="1" eaLnBrk="1" hangingPunct="1"/>
            <a:r>
              <a:rPr lang="en-US" altLang="en-US" sz="2500" dirty="0"/>
              <a:t>Example: </a:t>
            </a:r>
          </a:p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class Circle </a:t>
            </a:r>
            <a:r>
              <a:rPr lang="en-US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Shape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...</a:t>
            </a:r>
          </a:p>
          <a:p>
            <a:pPr lvl="1" eaLnBrk="1" hangingPunct="1">
              <a:buFontTx/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Triangle </a:t>
            </a:r>
            <a:r>
              <a:rPr lang="en-US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Shape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...</a:t>
            </a:r>
          </a:p>
          <a:p>
            <a:pPr lvl="1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 eaLnBrk="1" hangingPunct="1">
              <a:buFontTx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8943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Interfaces + polymorphism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code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the most.</a:t>
            </a:r>
          </a:p>
          <a:p>
            <a:pPr lvl="1" eaLnBrk="1" hangingPunct="1"/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allow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same code can work with different types of objects)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static void </a:t>
            </a:r>
            <a:r>
              <a:rPr lang="en-US" altLang="en-US" sz="2000" dirty="0" err="1">
                <a:latin typeface="Courier New" pitchFamily="49" charset="0"/>
              </a:rPr>
              <a:t>printInfo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Shape s</a:t>
            </a:r>
            <a:r>
              <a:rPr lang="en-US" altLang="en-US" sz="2000" dirty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("The shape: " + 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("area : " + </a:t>
            </a:r>
            <a:r>
              <a:rPr lang="en-US" altLang="en-US" sz="2000" dirty="0" err="1">
                <a:latin typeface="Courier New" pitchFamily="49" charset="0"/>
              </a:rPr>
              <a:t>s.area</a:t>
            </a:r>
            <a:r>
              <a:rPr lang="en-US" altLang="en-US" sz="2000" dirty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</a:t>
            </a:r>
            <a:r>
              <a:rPr lang="en-US" altLang="en-US" sz="2000" dirty="0" err="1">
                <a:latin typeface="Courier New" pitchFamily="49" charset="0"/>
              </a:rPr>
              <a:t>perim</a:t>
            </a:r>
            <a:r>
              <a:rPr lang="en-US" altLang="en-US" sz="2000" dirty="0">
                <a:latin typeface="Courier New" pitchFamily="49" charset="0"/>
              </a:rPr>
              <a:t>: " + </a:t>
            </a:r>
            <a:r>
              <a:rPr lang="en-US" altLang="en-US" sz="2000" dirty="0" err="1">
                <a:latin typeface="Courier New" pitchFamily="49" charset="0"/>
              </a:rPr>
              <a:t>s.perimeter</a:t>
            </a:r>
            <a:r>
              <a:rPr lang="en-US" altLang="en-US" sz="2000" dirty="0">
                <a:latin typeface="Courier New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...</a:t>
            </a:r>
            <a:endParaRPr lang="en-US" altLang="en-US" sz="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itchFamily="49" charset="0"/>
              </a:rPr>
              <a:t>Shape </a:t>
            </a:r>
            <a:r>
              <a:rPr lang="en-US" altLang="en-US" sz="2000" dirty="0" err="1">
                <a:latin typeface="Courier New" pitchFamily="49" charset="0"/>
              </a:rPr>
              <a:t>circ</a:t>
            </a:r>
            <a:r>
              <a:rPr lang="en-US" altLang="en-US" sz="2000" dirty="0">
                <a:latin typeface="Courier New" pitchFamily="49" charset="0"/>
              </a:rPr>
              <a:t> = new Circle(12.0);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Shape tri = new Triangle(5, 12, 13);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printInfo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circ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printInfo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b="1" dirty="0">
                <a:latin typeface="Courier New" pitchFamily="49" charset="0"/>
              </a:rPr>
              <a:t>tri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15051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vs. array lists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We have implemented two collection classes:</a:t>
            </a:r>
          </a:p>
          <a:p>
            <a:pPr lvl="1" eaLnBrk="1" hangingPunct="1">
              <a:buFontTx/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dirty="0" err="1">
                <a:solidFill>
                  <a:srgbClr val="0070C0"/>
                </a:solidFill>
                <a:latin typeface="Courier New" pitchFamily="49" charset="0"/>
              </a:rPr>
              <a:t>ArrayIntList</a:t>
            </a:r>
            <a:endParaRPr lang="en-US" altLang="en-US" dirty="0">
              <a:solidFill>
                <a:srgbClr val="0070C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/>
            <a:r>
              <a:rPr lang="en-US" altLang="en-US" dirty="0" err="1">
                <a:solidFill>
                  <a:srgbClr val="0070C0"/>
                </a:solidFill>
                <a:latin typeface="Courier New" pitchFamily="49" charset="0"/>
              </a:rPr>
              <a:t>LinkedIntList</a:t>
            </a:r>
            <a:endParaRPr lang="en-US" altLang="en-US" dirty="0">
              <a:solidFill>
                <a:srgbClr val="0070C0"/>
              </a:solidFill>
              <a:latin typeface="Courier New" pitchFamily="49" charset="0"/>
            </a:endParaRPr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  <a:p>
            <a:pPr lvl="1" eaLnBrk="1" hangingPunct="1"/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They have similar behavior, implemented in different ways.</a:t>
            </a:r>
            <a:br>
              <a:rPr lang="en-US" altLang="en-US" dirty="0"/>
            </a:br>
            <a:r>
              <a:rPr lang="en-US" altLang="en-US" dirty="0"/>
              <a:t>We should be able to treat them the same way in client code.</a:t>
            </a:r>
          </a:p>
        </p:txBody>
      </p:sp>
      <p:graphicFrame>
        <p:nvGraphicFramePr>
          <p:cNvPr id="363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80907"/>
              </p:ext>
            </p:extLst>
          </p:nvPr>
        </p:nvGraphicFramePr>
        <p:xfrm>
          <a:off x="1673170" y="2046420"/>
          <a:ext cx="2611437" cy="792408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52400" y="4513263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itchFamily="34" charset="0"/>
              </a:rPr>
              <a:t>front</a:t>
            </a:r>
          </a:p>
        </p:txBody>
      </p:sp>
      <p:graphicFrame>
        <p:nvGraphicFramePr>
          <p:cNvPr id="36354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69688"/>
              </p:ext>
            </p:extLst>
          </p:nvPr>
        </p:nvGraphicFramePr>
        <p:xfrm>
          <a:off x="1731963" y="4114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0" name="Line 36"/>
          <p:cNvSpPr>
            <a:spLocks noChangeShapeType="1"/>
          </p:cNvSpPr>
          <p:nvPr/>
        </p:nvSpPr>
        <p:spPr bwMode="auto">
          <a:xfrm flipV="1">
            <a:off x="2925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19426"/>
              </p:ext>
            </p:extLst>
          </p:nvPr>
        </p:nvGraphicFramePr>
        <p:xfrm>
          <a:off x="3725863" y="4124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72" name="Line 48"/>
          <p:cNvSpPr>
            <a:spLocks noChangeShapeType="1"/>
          </p:cNvSpPr>
          <p:nvPr/>
        </p:nvSpPr>
        <p:spPr bwMode="auto">
          <a:xfrm flipV="1">
            <a:off x="4919663" y="474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388"/>
              </p:ext>
            </p:extLst>
          </p:nvPr>
        </p:nvGraphicFramePr>
        <p:xfrm>
          <a:off x="5719763" y="4143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84" name="Line 60"/>
          <p:cNvSpPr>
            <a:spLocks noChangeShapeType="1"/>
          </p:cNvSpPr>
          <p:nvPr/>
        </p:nvSpPr>
        <p:spPr bwMode="auto">
          <a:xfrm flipV="1">
            <a:off x="893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 flipV="1">
            <a:off x="6684963" y="4757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8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85772"/>
              </p:ext>
            </p:extLst>
          </p:nvPr>
        </p:nvGraphicFramePr>
        <p:xfrm>
          <a:off x="7485063" y="41576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8145463" y="45672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2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>
                <a:latin typeface="Courier New" pitchFamily="49" charset="0"/>
              </a:rPr>
              <a:t>IntList</a:t>
            </a:r>
            <a:r>
              <a:rPr lang="en-US" altLang="en-US"/>
              <a:t> interface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Represents a list of integers.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add(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add(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public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remove(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public String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4222760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Redundant client code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public class </a:t>
            </a:r>
            <a:r>
              <a:rPr lang="en-US" altLang="en-US" dirty="0" err="1">
                <a:latin typeface="Courier New" pitchFamily="49" charset="0"/>
              </a:rPr>
              <a:t>ListClient</a:t>
            </a:r>
            <a:r>
              <a:rPr lang="en-US" altLang="en-US" dirty="0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public static void main(String[] </a:t>
            </a:r>
            <a:r>
              <a:rPr lang="en-US" altLang="en-US" dirty="0" err="1">
                <a:latin typeface="Courier New" pitchFamily="49" charset="0"/>
              </a:rPr>
              <a:t>args</a:t>
            </a:r>
            <a:r>
              <a:rPr lang="en-US" altLang="en-US" dirty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dirty="0" err="1">
                <a:latin typeface="Courier New" pitchFamily="49" charset="0"/>
              </a:rPr>
              <a:t>ArrayIntList</a:t>
            </a:r>
            <a:r>
              <a:rPr lang="en-US" altLang="en-US" dirty="0">
                <a:latin typeface="Courier New" pitchFamily="49" charset="0"/>
              </a:rPr>
              <a:t> list1 = new </a:t>
            </a:r>
            <a:r>
              <a:rPr lang="en-US" altLang="en-US" dirty="0" err="1">
                <a:latin typeface="Courier New" pitchFamily="49" charset="0"/>
              </a:rPr>
              <a:t>ArrayIntList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list1.add(18);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list1.add(27);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list1.add(93);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(list1);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list1.remove(1);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(list1);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800" b="1" dirty="0">
              <a:solidFill>
                <a:srgbClr val="8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dirty="0" err="1">
                <a:latin typeface="Courier New" pitchFamily="49" charset="0"/>
              </a:rPr>
              <a:t>LinkedIntList</a:t>
            </a:r>
            <a:r>
              <a:rPr lang="en-US" altLang="en-US" dirty="0">
                <a:latin typeface="Courier New" pitchFamily="49" charset="0"/>
              </a:rPr>
              <a:t> list2 = new </a:t>
            </a:r>
            <a:r>
              <a:rPr lang="en-US" altLang="en-US" dirty="0" err="1">
                <a:latin typeface="Courier New" pitchFamily="49" charset="0"/>
              </a:rPr>
              <a:t>LinkedIntList</a:t>
            </a:r>
            <a:r>
              <a:rPr lang="en-US" altLang="en-US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list2.add(18);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list2.add(27);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list2.add(93);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(list2);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list2.remove(1);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(list2);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1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node w/ constructor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7030" y="587030"/>
            <a:ext cx="9908490" cy="6270971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//construct a node with data 0 and null link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this(0, null);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//construct a node with given data and null link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this(data, null); 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}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//construct a node with given data &amp; given link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next){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this.next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next;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Exercise: Modify the previous client to use these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989110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code w/ interface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ListClient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list1 = 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process(list1);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8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list2 = new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LinkedIntList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process(list2);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process(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(93);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(list);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762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Circular Linked Lists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circular, singly linked list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like a singly linked list, except that the pointer of the last node points back to the first node.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element no longer stores null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element points back to the first value in the list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52400" y="4513263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itchFamily="34" charset="0"/>
              </a:rPr>
              <a:t>front</a:t>
            </a:r>
          </a:p>
        </p:txBody>
      </p:sp>
      <p:graphicFrame>
        <p:nvGraphicFramePr>
          <p:cNvPr id="36354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69688"/>
              </p:ext>
            </p:extLst>
          </p:nvPr>
        </p:nvGraphicFramePr>
        <p:xfrm>
          <a:off x="1731963" y="4114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0" name="Line 36"/>
          <p:cNvSpPr>
            <a:spLocks noChangeShapeType="1"/>
          </p:cNvSpPr>
          <p:nvPr/>
        </p:nvSpPr>
        <p:spPr bwMode="auto">
          <a:xfrm flipV="1">
            <a:off x="2925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19426"/>
              </p:ext>
            </p:extLst>
          </p:nvPr>
        </p:nvGraphicFramePr>
        <p:xfrm>
          <a:off x="3725863" y="4124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72" name="Line 48"/>
          <p:cNvSpPr>
            <a:spLocks noChangeShapeType="1"/>
          </p:cNvSpPr>
          <p:nvPr/>
        </p:nvSpPr>
        <p:spPr bwMode="auto">
          <a:xfrm flipV="1">
            <a:off x="4919663" y="474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388"/>
              </p:ext>
            </p:extLst>
          </p:nvPr>
        </p:nvGraphicFramePr>
        <p:xfrm>
          <a:off x="5719763" y="4143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84" name="Line 60"/>
          <p:cNvSpPr>
            <a:spLocks noChangeShapeType="1"/>
          </p:cNvSpPr>
          <p:nvPr/>
        </p:nvSpPr>
        <p:spPr bwMode="auto">
          <a:xfrm flipV="1">
            <a:off x="893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 flipV="1">
            <a:off x="6684963" y="4757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8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85772"/>
              </p:ext>
            </p:extLst>
          </p:nvPr>
        </p:nvGraphicFramePr>
        <p:xfrm>
          <a:off x="7485063" y="41576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8496300" y="4757738"/>
            <a:ext cx="0" cy="74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344510" y="5502870"/>
            <a:ext cx="61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344510" y="5042011"/>
            <a:ext cx="0" cy="46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31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Linked List with a dummy node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node: extra node in the list that do not store meaningful element.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no longer need to write special code to insert a value at the front of the list. 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52400" y="4513263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itchFamily="34" charset="0"/>
              </a:rPr>
              <a:t>front</a:t>
            </a:r>
          </a:p>
        </p:txBody>
      </p:sp>
      <p:graphicFrame>
        <p:nvGraphicFramePr>
          <p:cNvPr id="36354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6438"/>
              </p:ext>
            </p:extLst>
          </p:nvPr>
        </p:nvGraphicFramePr>
        <p:xfrm>
          <a:off x="1731963" y="4114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0" name="Line 36"/>
          <p:cNvSpPr>
            <a:spLocks noChangeShapeType="1"/>
          </p:cNvSpPr>
          <p:nvPr/>
        </p:nvSpPr>
        <p:spPr bwMode="auto">
          <a:xfrm flipV="1">
            <a:off x="2925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19426"/>
              </p:ext>
            </p:extLst>
          </p:nvPr>
        </p:nvGraphicFramePr>
        <p:xfrm>
          <a:off x="3725863" y="41243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72" name="Line 48"/>
          <p:cNvSpPr>
            <a:spLocks noChangeShapeType="1"/>
          </p:cNvSpPr>
          <p:nvPr/>
        </p:nvSpPr>
        <p:spPr bwMode="auto">
          <a:xfrm flipV="1">
            <a:off x="4919663" y="47434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388"/>
              </p:ext>
            </p:extLst>
          </p:nvPr>
        </p:nvGraphicFramePr>
        <p:xfrm>
          <a:off x="5719763" y="414337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84" name="Line 60"/>
          <p:cNvSpPr>
            <a:spLocks noChangeShapeType="1"/>
          </p:cNvSpPr>
          <p:nvPr/>
        </p:nvSpPr>
        <p:spPr bwMode="auto">
          <a:xfrm flipV="1">
            <a:off x="893763" y="4733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 flipV="1">
            <a:off x="6684963" y="47577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8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85772"/>
              </p:ext>
            </p:extLst>
          </p:nvPr>
        </p:nvGraphicFramePr>
        <p:xfrm>
          <a:off x="7485063" y="41576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73"/>
          <p:cNvSpPr>
            <a:spLocks noChangeShapeType="1"/>
          </p:cNvSpPr>
          <p:nvPr/>
        </p:nvSpPr>
        <p:spPr bwMode="auto">
          <a:xfrm flipH="1">
            <a:off x="8145463" y="45672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55763" y="3160165"/>
            <a:ext cx="1572062" cy="537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dummy header node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57656" y="5558525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itchFamily="34" charset="0"/>
              </a:rPr>
              <a:t>front</a:t>
            </a:r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 flipV="1">
            <a:off x="893763" y="581303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08112"/>
              </p:ext>
            </p:extLst>
          </p:nvPr>
        </p:nvGraphicFramePr>
        <p:xfrm>
          <a:off x="1768694" y="5360722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353172411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559315437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113433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48546"/>
                  </a:ext>
                </a:extLst>
              </a:tr>
            </a:tbl>
          </a:graphicData>
        </a:graphic>
      </p:graphicFrame>
      <p:sp>
        <p:nvSpPr>
          <p:cNvPr id="21" name="Line 73"/>
          <p:cNvSpPr>
            <a:spLocks noChangeShapeType="1"/>
          </p:cNvSpPr>
          <p:nvPr/>
        </p:nvSpPr>
        <p:spPr bwMode="auto">
          <a:xfrm flipH="1">
            <a:off x="2405063" y="5770017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7763" y="5770017"/>
            <a:ext cx="481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list like having a dummy node</a:t>
            </a:r>
          </a:p>
        </p:txBody>
      </p:sp>
    </p:spTree>
    <p:extLst>
      <p:ext uri="{BB962C8B-B14F-4D97-AF65-F5344CB8AC3E}">
        <p14:creationId xmlns:p14="http://schemas.microsoft.com/office/powerpoint/2010/main" val="1274630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5C610-45CD-4CEE-97B1-F53F2C1672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369889"/>
          </a:xfrm>
          <a:noFill/>
        </p:spPr>
        <p:txBody>
          <a:bodyPr/>
          <a:lstStyle/>
          <a:p>
            <a:r>
              <a:rPr lang="en-US" altLang="en-US" dirty="0"/>
              <a:t>Doubly Linked Lists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1774" y="685800"/>
            <a:ext cx="8683625" cy="3352800"/>
          </a:xfrm>
          <a:noFill/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rgbClr val="FF0000"/>
                </a:solidFill>
              </a:rPr>
              <a:t>doubly linked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</a:rPr>
              <a:t>list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contains the nodes with </a:t>
            </a:r>
            <a:r>
              <a:rPr lang="en-US" altLang="en-US" sz="2800" dirty="0">
                <a:solidFill>
                  <a:srgbClr val="0070C0"/>
                </a:solidFill>
              </a:rPr>
              <a:t>two pointers</a:t>
            </a:r>
            <a:r>
              <a:rPr lang="en-US" altLang="en-US" sz="2800" dirty="0"/>
              <a:t>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/>
              <a:t>One points to the next node and the other points to the previous node.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dirty="0"/>
              <a:t>These two pointers are conveniently called </a:t>
            </a:r>
            <a:r>
              <a:rPr lang="en-US" altLang="en-US" sz="2800" i="1" dirty="0"/>
              <a:t>a </a:t>
            </a:r>
            <a:r>
              <a:rPr lang="en-US" altLang="en-US" sz="2800" i="1" dirty="0">
                <a:solidFill>
                  <a:srgbClr val="0070C0"/>
                </a:solidFill>
              </a:rPr>
              <a:t>forward pointer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 </a:t>
            </a:r>
            <a:r>
              <a:rPr lang="en-US" altLang="en-US" sz="2800" i="1" dirty="0">
                <a:solidFill>
                  <a:srgbClr val="0070C0"/>
                </a:solidFill>
              </a:rPr>
              <a:t>backward pointer</a:t>
            </a:r>
            <a:r>
              <a:rPr lang="en-US" altLang="en-US" sz="2800" dirty="0"/>
              <a:t>. So, a doubly linked list can be traversed forward and backward.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0" y="3044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293806"/>
              </p:ext>
            </p:extLst>
          </p:nvPr>
        </p:nvGraphicFramePr>
        <p:xfrm>
          <a:off x="164306" y="4093555"/>
          <a:ext cx="86788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Picture" r:id="rId3" imgW="3712464" imgH="798576" progId="Word.Picture.8">
                  <p:embed/>
                </p:oleObj>
              </mc:Choice>
              <mc:Fallback>
                <p:oleObj name="Picture" r:id="rId3" imgW="3712464" imgH="79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" y="4093555"/>
                        <a:ext cx="86788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31774" y="4734770"/>
            <a:ext cx="806966" cy="2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front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03671" y="4698258"/>
            <a:ext cx="806966" cy="264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65991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node client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//use node constructors rather than setting fields of each node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//write a single statement to construct the three-element list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public class ConstructList1 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public static void main(String[] </a:t>
            </a:r>
            <a:r>
              <a:rPr lang="en-US" altLang="en-US" sz="1800" b="1" dirty="0" err="1">
                <a:latin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 list1 = new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(42, </a:t>
            </a:r>
          </a:p>
          <a:p>
            <a:pPr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				new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(-3, new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</a:rPr>
              <a:t>ListNode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(17)));	</a:t>
            </a:r>
            <a:r>
              <a:rPr lang="en-US" altLang="en-US" sz="1800" b="1" dirty="0">
                <a:latin typeface="Courier New" pitchFamily="49" charset="0"/>
              </a:rPr>
              <a:t>	  </a:t>
            </a:r>
          </a:p>
          <a:p>
            <a:pPr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</a:rPr>
              <a:t>(list1.data + " " + list1.next.data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                       + " " + list1.next.next.data);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    // 42 -3 17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12579"/>
              </p:ext>
            </p:extLst>
          </p:nvPr>
        </p:nvGraphicFramePr>
        <p:xfrm>
          <a:off x="2843213" y="5257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191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10901"/>
              </p:ext>
            </p:extLst>
          </p:nvPr>
        </p:nvGraphicFramePr>
        <p:xfrm>
          <a:off x="4748213" y="5257800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0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48851"/>
              </p:ext>
            </p:extLst>
          </p:nvPr>
        </p:nvGraphicFramePr>
        <p:xfrm>
          <a:off x="6653213" y="5257800"/>
          <a:ext cx="1346200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next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17" name="Line 48"/>
          <p:cNvSpPr>
            <a:spLocks noChangeShapeType="1"/>
          </p:cNvSpPr>
          <p:nvPr/>
        </p:nvSpPr>
        <p:spPr bwMode="auto">
          <a:xfrm flipV="1">
            <a:off x="38846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49"/>
          <p:cNvSpPr>
            <a:spLocks noChangeShapeType="1"/>
          </p:cNvSpPr>
          <p:nvPr/>
        </p:nvSpPr>
        <p:spPr bwMode="auto">
          <a:xfrm flipV="1">
            <a:off x="57896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51"/>
          <p:cNvSpPr>
            <a:spLocks noChangeShapeType="1"/>
          </p:cNvSpPr>
          <p:nvPr/>
        </p:nvSpPr>
        <p:spPr bwMode="auto">
          <a:xfrm flipH="1">
            <a:off x="7315200" y="5667375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63"/>
          <p:cNvSpPr>
            <a:spLocks noChangeShapeType="1"/>
          </p:cNvSpPr>
          <p:nvPr/>
        </p:nvSpPr>
        <p:spPr bwMode="auto">
          <a:xfrm flipV="1">
            <a:off x="2055813" y="5867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Text Box 65"/>
          <p:cNvSpPr txBox="1">
            <a:spLocks noChangeArrowheads="1"/>
          </p:cNvSpPr>
          <p:nvPr/>
        </p:nvSpPr>
        <p:spPr bwMode="auto">
          <a:xfrm>
            <a:off x="1257300" y="56673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E7F275-65DC-40C6-AB84-8219AAFCC4BF}"/>
              </a:ext>
            </a:extLst>
          </p:cNvPr>
          <p:cNvSpPr/>
          <p:nvPr/>
        </p:nvSpPr>
        <p:spPr>
          <a:xfrm>
            <a:off x="4303165" y="3429001"/>
            <a:ext cx="4416575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data,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next){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this.next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next;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AC407-2805-4E2E-B724-451062DBB456}"/>
              </a:ext>
            </a:extLst>
          </p:cNvPr>
          <p:cNvSpPr/>
          <p:nvPr/>
        </p:nvSpPr>
        <p:spPr>
          <a:xfrm>
            <a:off x="731500" y="4081887"/>
            <a:ext cx="3570078" cy="979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data) 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this(data, null); 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013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references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you say:</a:t>
            </a:r>
          </a:p>
          <a:p>
            <a:pPr lvl="1" eaLnBrk="1" hangingPunct="1"/>
            <a:r>
              <a:rPr lang="en-US" altLang="en-US" sz="2800" dirty="0" err="1">
                <a:latin typeface="Courier New" pitchFamily="49" charset="0"/>
              </a:rPr>
              <a:t>a.next</a:t>
            </a:r>
            <a:r>
              <a:rPr lang="en-US" altLang="en-US" sz="2800" dirty="0">
                <a:latin typeface="Courier New" pitchFamily="49" charset="0"/>
              </a:rPr>
              <a:t> = </a:t>
            </a:r>
            <a:r>
              <a:rPr lang="en-US" altLang="en-US" sz="2800" dirty="0" err="1">
                <a:latin typeface="Courier New" pitchFamily="49" charset="0"/>
              </a:rPr>
              <a:t>b.next</a:t>
            </a:r>
            <a:r>
              <a:rPr lang="en-US" altLang="en-US" sz="2800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sz="2800" dirty="0"/>
              <a:t>you are saying:</a:t>
            </a:r>
          </a:p>
          <a:p>
            <a:pPr lvl="1" eaLnBrk="1" hangingPunct="1"/>
            <a:r>
              <a:rPr lang="en-US" altLang="en-US" sz="2800" dirty="0"/>
              <a:t>"Make the </a:t>
            </a:r>
            <a:r>
              <a:rPr lang="en-US" altLang="en-US" sz="2800" i="1" dirty="0"/>
              <a:t>variable </a:t>
            </a:r>
            <a:r>
              <a:rPr lang="en-US" altLang="en-US" sz="2800" dirty="0"/>
              <a:t> </a:t>
            </a:r>
            <a:r>
              <a:rPr lang="en-US" altLang="en-US" sz="2800" dirty="0" err="1">
                <a:latin typeface="Courier New" pitchFamily="49" charset="0"/>
              </a:rPr>
              <a:t>a.next</a:t>
            </a:r>
            <a:r>
              <a:rPr lang="en-US" altLang="en-US" sz="2800" dirty="0"/>
              <a:t> refer to the same </a:t>
            </a:r>
            <a:r>
              <a:rPr lang="en-US" altLang="en-US" sz="2800" i="1" dirty="0"/>
              <a:t>value </a:t>
            </a:r>
            <a:r>
              <a:rPr lang="en-US" altLang="en-US" sz="2800" dirty="0"/>
              <a:t>as </a:t>
            </a:r>
            <a:r>
              <a:rPr lang="en-US" altLang="en-US" sz="2800" dirty="0" err="1">
                <a:latin typeface="Courier New" pitchFamily="49" charset="0"/>
              </a:rPr>
              <a:t>b.next</a:t>
            </a:r>
            <a:r>
              <a:rPr lang="en-US" altLang="en-US" sz="2800" dirty="0"/>
              <a:t>."</a:t>
            </a:r>
          </a:p>
          <a:p>
            <a:pPr lvl="1" eaLnBrk="1" hangingPunct="1"/>
            <a:r>
              <a:rPr lang="en-US" altLang="en-US" sz="2800" dirty="0"/>
              <a:t>Or, "Make </a:t>
            </a:r>
            <a:r>
              <a:rPr lang="en-US" altLang="en-US" sz="2800" dirty="0" err="1">
                <a:latin typeface="Courier New" pitchFamily="49" charset="0"/>
              </a:rPr>
              <a:t>a.next</a:t>
            </a:r>
            <a:r>
              <a:rPr lang="en-US" altLang="en-US" sz="2800" dirty="0"/>
              <a:t> point to the same place that </a:t>
            </a:r>
            <a:r>
              <a:rPr lang="en-US" altLang="en-US" sz="2800" dirty="0" err="1">
                <a:latin typeface="Courier New" pitchFamily="49" charset="0"/>
              </a:rPr>
              <a:t>b.next</a:t>
            </a:r>
            <a:r>
              <a:rPr lang="en-US" altLang="en-US" sz="2800" dirty="0"/>
              <a:t> points."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3133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84546"/>
              </p:ext>
            </p:extLst>
          </p:nvPr>
        </p:nvGraphicFramePr>
        <p:xfrm>
          <a:off x="3429000" y="4267200"/>
          <a:ext cx="1346200" cy="86381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5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133600" y="4437063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a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489200" y="4648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 flipV="1">
            <a:off x="4622800" y="48863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336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268"/>
              </p:ext>
            </p:extLst>
          </p:nvPr>
        </p:nvGraphicFramePr>
        <p:xfrm>
          <a:off x="5422900" y="4276725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337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83601"/>
              </p:ext>
            </p:extLst>
          </p:nvPr>
        </p:nvGraphicFramePr>
        <p:xfrm>
          <a:off x="3429000" y="52149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133600" y="53848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b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V="1">
            <a:off x="2489200" y="55959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V="1">
            <a:off x="4622800" y="58340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338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21222"/>
              </p:ext>
            </p:extLst>
          </p:nvPr>
        </p:nvGraphicFramePr>
        <p:xfrm>
          <a:off x="5422900" y="52244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6096000" y="4681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6076950" y="5638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400" name="Line 56"/>
          <p:cNvSpPr>
            <a:spLocks noChangeShapeType="1"/>
          </p:cNvSpPr>
          <p:nvPr/>
        </p:nvSpPr>
        <p:spPr bwMode="auto">
          <a:xfrm>
            <a:off x="4419600" y="4876800"/>
            <a:ext cx="914400" cy="838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1" grpId="0" animBg="1"/>
      <p:bldP spid="3134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node question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we have a long chain of list nodes: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We don't know exactly how long the chain is.</a:t>
            </a:r>
          </a:p>
          <a:p>
            <a:pPr marL="393192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How would we print the data values in all the nodes?</a:t>
            </a:r>
          </a:p>
        </p:txBody>
      </p:sp>
      <p:graphicFrame>
        <p:nvGraphicFramePr>
          <p:cNvPr id="3143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9396"/>
              </p:ext>
            </p:extLst>
          </p:nvPr>
        </p:nvGraphicFramePr>
        <p:xfrm>
          <a:off x="21209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38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08072"/>
              </p:ext>
            </p:extLst>
          </p:nvPr>
        </p:nvGraphicFramePr>
        <p:xfrm>
          <a:off x="7416800" y="2014538"/>
          <a:ext cx="1346200" cy="7924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98" name="Line 26"/>
          <p:cNvSpPr>
            <a:spLocks noChangeShapeType="1"/>
          </p:cNvSpPr>
          <p:nvPr/>
        </p:nvSpPr>
        <p:spPr bwMode="auto">
          <a:xfrm flipV="1">
            <a:off x="6553200" y="2624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>
            <a:off x="8077200" y="239553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04800" y="2184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itchFamily="49" charset="0"/>
              </a:rPr>
              <a:t>list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V="1">
            <a:off x="1181100" y="23955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096000" y="2389188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Tahoma" pitchFamily="34" charset="0"/>
              </a:rPr>
              <a:t>...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3314700" y="26336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440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68778"/>
              </p:ext>
            </p:extLst>
          </p:nvPr>
        </p:nvGraphicFramePr>
        <p:xfrm>
          <a:off x="4114800" y="2024063"/>
          <a:ext cx="1346200" cy="79629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15" name="Line 43"/>
          <p:cNvSpPr>
            <a:spLocks noChangeShapeType="1"/>
          </p:cNvSpPr>
          <p:nvPr/>
        </p:nvSpPr>
        <p:spPr bwMode="auto">
          <a:xfrm flipV="1">
            <a:off x="5308600" y="2643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69658</TotalTime>
  <Words>5598</Words>
  <Application>Microsoft Office PowerPoint</Application>
  <PresentationFormat>On-screen Show (4:3)</PresentationFormat>
  <Paragraphs>1390</Paragraphs>
  <Slides>63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Monotype Sorts</vt:lpstr>
      <vt:lpstr>Arial</vt:lpstr>
      <vt:lpstr>Calibri</vt:lpstr>
      <vt:lpstr>Constantia</vt:lpstr>
      <vt:lpstr>Courier New</vt:lpstr>
      <vt:lpstr>Tahoma</vt:lpstr>
      <vt:lpstr>Times New Roman</vt:lpstr>
      <vt:lpstr>Wingdings</vt:lpstr>
      <vt:lpstr>Wingdings 2</vt:lpstr>
      <vt:lpstr>流畅</vt:lpstr>
      <vt:lpstr>Picture</vt:lpstr>
      <vt:lpstr>Chapter 16 A Linked List Class </vt:lpstr>
      <vt:lpstr>Linked data structures</vt:lpstr>
      <vt:lpstr>Linked data structures</vt:lpstr>
      <vt:lpstr>A list node class</vt:lpstr>
      <vt:lpstr>List node client exercise</vt:lpstr>
      <vt:lpstr>List node w/ constructor</vt:lpstr>
      <vt:lpstr>List node client example</vt:lpstr>
      <vt:lpstr>Reassigning references</vt:lpstr>
      <vt:lpstr>Linked node question</vt:lpstr>
      <vt:lpstr>Algorithm pseudocode</vt:lpstr>
      <vt:lpstr>Traversing a list?</vt:lpstr>
      <vt:lpstr>A current reference</vt:lpstr>
      <vt:lpstr>Traversing a list correctly</vt:lpstr>
      <vt:lpstr>Linked list vs. array</vt:lpstr>
      <vt:lpstr>A LinkedIntList class</vt:lpstr>
      <vt:lpstr>toString()</vt:lpstr>
      <vt:lpstr>LinkedIntList class v1</vt:lpstr>
      <vt:lpstr>Implementing add</vt:lpstr>
      <vt:lpstr>Adding to an empty list</vt:lpstr>
      <vt:lpstr>The add method, 1st try</vt:lpstr>
      <vt:lpstr>Adding to non-empty list</vt:lpstr>
      <vt:lpstr>Don't fall off the edge!</vt:lpstr>
      <vt:lpstr>The add method</vt:lpstr>
      <vt:lpstr>LinkedIntList Class</vt:lpstr>
      <vt:lpstr>LinkedIntList Class</vt:lpstr>
      <vt:lpstr>Implementing get</vt:lpstr>
      <vt:lpstr>Implementing get</vt:lpstr>
      <vt:lpstr>Implementing add (index, value)</vt:lpstr>
      <vt:lpstr>Implementing add(index, value)</vt:lpstr>
      <vt:lpstr>Implementing add (index, value)</vt:lpstr>
      <vt:lpstr>Implementing remove</vt:lpstr>
      <vt:lpstr>Removing front element</vt:lpstr>
      <vt:lpstr>Removing front element</vt:lpstr>
      <vt:lpstr>Implementing remove (index)</vt:lpstr>
      <vt:lpstr>Removing from a list</vt:lpstr>
      <vt:lpstr>Removing from the front</vt:lpstr>
      <vt:lpstr>Removing the only element</vt:lpstr>
      <vt:lpstr>remove(index) solution</vt:lpstr>
      <vt:lpstr>LinkedIntList (modified version)</vt:lpstr>
      <vt:lpstr>LinkedIntList (modified version)</vt:lpstr>
      <vt:lpstr>LinkedIntList (modified version)</vt:lpstr>
      <vt:lpstr>LinkedIntList (modified version)</vt:lpstr>
      <vt:lpstr>ListClient (modified version)</vt:lpstr>
      <vt:lpstr>addSorted method</vt:lpstr>
      <vt:lpstr>The common case</vt:lpstr>
      <vt:lpstr>First attempt</vt:lpstr>
      <vt:lpstr>Key idea: peeking ahead</vt:lpstr>
      <vt:lpstr>Another case to handle</vt:lpstr>
      <vt:lpstr>Multiple loop tests</vt:lpstr>
      <vt:lpstr>Third case to handle</vt:lpstr>
      <vt:lpstr>Handling the front</vt:lpstr>
      <vt:lpstr>Fourth case to handle</vt:lpstr>
      <vt:lpstr>Final version of code</vt:lpstr>
      <vt:lpstr>Other list features</vt:lpstr>
      <vt:lpstr>Implementing an interface</vt:lpstr>
      <vt:lpstr>Interfaces + polymorphism</vt:lpstr>
      <vt:lpstr>Linked vs. array lists</vt:lpstr>
      <vt:lpstr>An IntList interface</vt:lpstr>
      <vt:lpstr>Redundant client code</vt:lpstr>
      <vt:lpstr>Client code w/ interface</vt:lpstr>
      <vt:lpstr>Circular Linked Lists </vt:lpstr>
      <vt:lpstr>Linked List with a dummy node</vt:lpstr>
      <vt:lpstr>Doubly Linked Lists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Deng, Heidi</cp:lastModifiedBy>
  <cp:revision>675</cp:revision>
  <dcterms:created xsi:type="dcterms:W3CDTF">1995-06-10T17:31:50Z</dcterms:created>
  <dcterms:modified xsi:type="dcterms:W3CDTF">2020-11-30T23:45:56Z</dcterms:modified>
</cp:coreProperties>
</file>