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16" r:id="rId1"/>
  </p:sldMasterIdLst>
  <p:notesMasterIdLst>
    <p:notesMasterId r:id="rId31"/>
  </p:notesMasterIdLst>
  <p:handoutMasterIdLst>
    <p:handoutMasterId r:id="rId32"/>
  </p:handoutMasterIdLst>
  <p:sldIdLst>
    <p:sldId id="257" r:id="rId2"/>
    <p:sldId id="724" r:id="rId3"/>
    <p:sldId id="726" r:id="rId4"/>
    <p:sldId id="753" r:id="rId5"/>
    <p:sldId id="727" r:id="rId6"/>
    <p:sldId id="728" r:id="rId7"/>
    <p:sldId id="729" r:id="rId8"/>
    <p:sldId id="730" r:id="rId9"/>
    <p:sldId id="731" r:id="rId10"/>
    <p:sldId id="732" r:id="rId11"/>
    <p:sldId id="744" r:id="rId12"/>
    <p:sldId id="733" r:id="rId13"/>
    <p:sldId id="754" r:id="rId14"/>
    <p:sldId id="734" r:id="rId15"/>
    <p:sldId id="735" r:id="rId16"/>
    <p:sldId id="743" r:id="rId17"/>
    <p:sldId id="736" r:id="rId18"/>
    <p:sldId id="745" r:id="rId19"/>
    <p:sldId id="737" r:id="rId20"/>
    <p:sldId id="746" r:id="rId21"/>
    <p:sldId id="749" r:id="rId22"/>
    <p:sldId id="750" r:id="rId23"/>
    <p:sldId id="751" r:id="rId24"/>
    <p:sldId id="752" r:id="rId25"/>
    <p:sldId id="740" r:id="rId26"/>
    <p:sldId id="741" r:id="rId27"/>
    <p:sldId id="742" r:id="rId28"/>
    <p:sldId id="747" r:id="rId29"/>
    <p:sldId id="748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>
          <p15:clr>
            <a:srgbClr val="A4A3A4"/>
          </p15:clr>
        </p15:guide>
        <p15:guide id="2" pos="5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959" autoAdjust="0"/>
    <p:restoredTop sz="95405" autoAdjust="0"/>
  </p:normalViewPr>
  <p:slideViewPr>
    <p:cSldViewPr>
      <p:cViewPr varScale="1">
        <p:scale>
          <a:sx n="68" d="100"/>
          <a:sy n="68" d="100"/>
        </p:scale>
        <p:origin x="978" y="84"/>
      </p:cViewPr>
      <p:guideLst>
        <p:guide orient="horz" pos="864"/>
        <p:guide pos="5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501"/>
    </p:cViewPr>
  </p:sorterViewPr>
  <p:notesViewPr>
    <p:cSldViewPr>
      <p:cViewPr varScale="1">
        <p:scale>
          <a:sx n="43" d="100"/>
          <a:sy n="43" d="100"/>
        </p:scale>
        <p:origin x="-1422" y="-84"/>
      </p:cViewPr>
      <p:guideLst>
        <p:guide orient="horz" pos="2160"/>
        <p:guide pos="2880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10769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67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pPr>
              <a:defRPr/>
            </a:pPr>
            <a:fld id="{B2C31A4C-76BE-4158-8345-6E666485E1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322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2FE064C-7EB0-4B9D-B30D-FDCADDEBB4A7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>
                <a:latin typeface="Arial" charset="0"/>
              </a:rPr>
              <a:t>analogy: trays of food at the sizzler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6F0A488-738F-49EA-B657-3B8AB0EB5612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>
                <a:latin typeface="Arial" charset="0"/>
              </a:rPr>
              <a:t>notion of looping over a collection while modifying it</a:t>
            </a:r>
          </a:p>
          <a:p>
            <a:pPr eaLnBrk="1" hangingPunct="1"/>
            <a:r>
              <a:rPr lang="en-US" altLang="en-US">
                <a:latin typeface="Arial" charset="0"/>
              </a:rPr>
              <a:t>notion of not destroying a stack while examining it (write 1st version that destroys stack, 2nd version puts it back)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6F0A488-738F-49EA-B657-3B8AB0EB5612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>
                <a:latin typeface="Arial" charset="0"/>
              </a:rPr>
              <a:t>notion of looping over a collection while modifying it</a:t>
            </a:r>
          </a:p>
          <a:p>
            <a:pPr eaLnBrk="1" hangingPunct="1"/>
            <a:r>
              <a:rPr lang="en-US" altLang="en-US">
                <a:latin typeface="Arial" charset="0"/>
              </a:rPr>
              <a:t>notion of not destroying a stack while examining it (write 1st version that destroys stack, 2nd version puts it back)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A8C347A-7152-4442-B2A8-E9EBE21A5E8F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>
                <a:latin typeface="Arial" charset="0"/>
              </a:rPr>
              <a:t>analogy: trays of food at the sizzler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6A4BADC-0361-4A52-B935-1C2A06338299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>
                <a:latin typeface="Arial" charset="0"/>
              </a:rPr>
              <a:t>examining each element once is like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6F0A488-738F-49EA-B657-3B8AB0EB5612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>
                <a:latin typeface="Arial" charset="0"/>
              </a:rPr>
              <a:t>notion of looping over a collection while modifying it</a:t>
            </a:r>
          </a:p>
          <a:p>
            <a:pPr eaLnBrk="1" hangingPunct="1"/>
            <a:r>
              <a:rPr lang="en-US" altLang="en-US">
                <a:latin typeface="Arial" charset="0"/>
              </a:rPr>
              <a:t>notion of not destroying a stack while examining it (write 1st version that destroys stack, 2nd version puts it back)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6F0A488-738F-49EA-B657-3B8AB0EB5612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>
                <a:latin typeface="Arial" charset="0"/>
              </a:rPr>
              <a:t>notion of looping over a collection while modifying it</a:t>
            </a:r>
          </a:p>
          <a:p>
            <a:pPr eaLnBrk="1" hangingPunct="1"/>
            <a:r>
              <a:rPr lang="en-US" altLang="en-US">
                <a:latin typeface="Arial" charset="0"/>
              </a:rPr>
              <a:t>notion of not destroying a stack while examining it (write 1st version that destroys stack, 2nd version puts it back)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6F0A488-738F-49EA-B657-3B8AB0EB5612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>
                <a:latin typeface="Arial" charset="0"/>
              </a:rPr>
              <a:t>notion of looping over a collection while modifying it</a:t>
            </a:r>
          </a:p>
          <a:p>
            <a:pPr eaLnBrk="1" hangingPunct="1"/>
            <a:r>
              <a:rPr lang="en-US" altLang="en-US">
                <a:latin typeface="Arial" charset="0"/>
              </a:rPr>
              <a:t>notion of not destroying a stack while examining it (write 1st version that destroys stack, 2nd version puts it back)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6F0A488-738F-49EA-B657-3B8AB0EB5612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>
                <a:latin typeface="Arial" charset="0"/>
              </a:rPr>
              <a:t>notion of looping over a collection while modifying it</a:t>
            </a:r>
          </a:p>
          <a:p>
            <a:pPr eaLnBrk="1" hangingPunct="1"/>
            <a:r>
              <a:rPr lang="en-US" altLang="en-US">
                <a:latin typeface="Arial" charset="0"/>
              </a:rPr>
              <a:t>notion of not destroying a stack while examining it (write 1st version that destroys stack, 2nd version puts it back)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60" y="0"/>
            <a:ext cx="8305800" cy="702245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266700" y="56967"/>
            <a:ext cx="8229600" cy="612637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/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0" y="631031"/>
            <a:ext cx="9144000" cy="6226969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/>
              <a:t>第二级</a:t>
            </a:r>
          </a:p>
          <a:p>
            <a:pPr lvl="2" eaLnBrk="1" latinLnBrk="0" hangingPunct="1"/>
            <a:r>
              <a:rPr kumimoji="0" lang="zh-CN" altLang="en-US" dirty="0"/>
              <a:t>第三级</a:t>
            </a:r>
          </a:p>
          <a:p>
            <a:pPr lvl="3" eaLnBrk="1" latinLnBrk="0" hangingPunct="1"/>
            <a:r>
              <a:rPr kumimoji="0" lang="zh-CN" altLang="en-US" dirty="0"/>
              <a:t>第四级</a:t>
            </a:r>
          </a:p>
          <a:p>
            <a:pPr lvl="4" eaLnBrk="1" latinLnBrk="0" hangingPunct="1"/>
            <a:r>
              <a:rPr kumimoji="0" lang="zh-CN" altLang="en-US" dirty="0"/>
              <a:t>第五级</a:t>
            </a:r>
            <a:endParaRPr kumimoji="0"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4318F4AB-3292-41CA-B200-AFC324A4159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54050" y="587374"/>
            <a:ext cx="7772400" cy="2303955"/>
          </a:xfrm>
          <a:noFill/>
        </p:spPr>
        <p:txBody>
          <a:bodyPr/>
          <a:lstStyle/>
          <a:p>
            <a:r>
              <a:rPr lang="en-US" altLang="en-US" sz="4000" dirty="0"/>
              <a:t>Chapter 14 Stacks and Queues</a:t>
            </a:r>
            <a:br>
              <a:rPr lang="en-US" altLang="en-US" dirty="0"/>
            </a:br>
            <a:endParaRPr lang="en-US" altLang="en-US" sz="4000" dirty="0"/>
          </a:p>
        </p:txBody>
      </p:sp>
      <p:sp>
        <p:nvSpPr>
          <p:cNvPr id="307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9211F68-AFCD-44D0-A90D-ADB870FC40D9}" type="slidenum">
              <a:rPr lang="en-US" altLang="en-US" sz="1400" smtClean="0"/>
              <a:pPr/>
              <a:t>1</a:t>
            </a:fld>
            <a:endParaRPr lang="en-US" altLang="en-US" sz="1400"/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181225" y="2057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200"/>
              <a:t>What happened to my stack?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eaLnBrk="1" hangingPunct="1"/>
            <a:r>
              <a:rPr lang="en-US" altLang="en-US" sz="3800" dirty="0"/>
              <a:t>The code destroys the stack in figuring out its answer.</a:t>
            </a:r>
          </a:p>
          <a:p>
            <a:pPr lvl="1" eaLnBrk="1" hangingPunct="1"/>
            <a:r>
              <a:rPr lang="en-US" altLang="en-US" sz="3800" dirty="0"/>
              <a:t>To fix this, you must save and restore the stack's contents: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800" dirty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800" dirty="0">
              <a:latin typeface="Courier New" pitchFamily="49" charset="0"/>
            </a:endParaRPr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en-US" altLang="en-US" sz="2800" dirty="0">
                <a:latin typeface="Courier New" pitchFamily="49" charset="0"/>
              </a:rPr>
              <a:t>public static </a:t>
            </a:r>
            <a:r>
              <a:rPr lang="en-US" altLang="en-US" sz="2800" dirty="0" err="1">
                <a:latin typeface="Courier New" pitchFamily="49" charset="0"/>
              </a:rPr>
              <a:t>int</a:t>
            </a:r>
            <a:r>
              <a:rPr lang="en-US" altLang="en-US" sz="2800" dirty="0">
                <a:latin typeface="Courier New" pitchFamily="49" charset="0"/>
              </a:rPr>
              <a:t> </a:t>
            </a:r>
            <a:r>
              <a:rPr lang="en-US" altLang="en-US" sz="2800" b="1" dirty="0">
                <a:latin typeface="Courier New" pitchFamily="49" charset="0"/>
              </a:rPr>
              <a:t>max</a:t>
            </a:r>
            <a:r>
              <a:rPr lang="en-US" altLang="en-US" sz="2800" dirty="0">
                <a:latin typeface="Courier New" pitchFamily="49" charset="0"/>
              </a:rPr>
              <a:t>(Stack&lt;Integer&gt; s) {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en-US" altLang="en-US" sz="2800" b="1" dirty="0">
                <a:solidFill>
                  <a:srgbClr val="FF0000"/>
                </a:solidFill>
                <a:latin typeface="Courier New" pitchFamily="49" charset="0"/>
              </a:rPr>
              <a:t>    Stack&lt;Integer&gt; backup = new Stack&lt;Integer&gt;();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en-US" altLang="en-US" sz="2800" dirty="0">
                <a:latin typeface="Courier New" pitchFamily="49" charset="0"/>
              </a:rPr>
              <a:t>    </a:t>
            </a:r>
            <a:r>
              <a:rPr lang="en-US" altLang="en-US" sz="2800" dirty="0" err="1">
                <a:latin typeface="Courier New" pitchFamily="49" charset="0"/>
              </a:rPr>
              <a:t>int</a:t>
            </a:r>
            <a:r>
              <a:rPr lang="en-US" altLang="en-US" sz="2800" dirty="0">
                <a:latin typeface="Courier New" pitchFamily="49" charset="0"/>
              </a:rPr>
              <a:t> </a:t>
            </a:r>
            <a:r>
              <a:rPr lang="en-US" altLang="en-US" sz="2800" dirty="0" err="1">
                <a:latin typeface="Courier New" pitchFamily="49" charset="0"/>
              </a:rPr>
              <a:t>maxValue</a:t>
            </a:r>
            <a:r>
              <a:rPr lang="en-US" altLang="en-US" sz="2800" dirty="0">
                <a:latin typeface="Courier New" pitchFamily="49" charset="0"/>
              </a:rPr>
              <a:t> = </a:t>
            </a:r>
            <a:r>
              <a:rPr lang="en-US" altLang="en-US" sz="2800" dirty="0" err="1">
                <a:latin typeface="Courier New" pitchFamily="49" charset="0"/>
              </a:rPr>
              <a:t>s.pop</a:t>
            </a:r>
            <a:r>
              <a:rPr lang="en-US" altLang="en-US" sz="2800" dirty="0">
                <a:latin typeface="Courier New" pitchFamily="49" charset="0"/>
              </a:rPr>
              <a:t>();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en-US" altLang="en-US" sz="2800" b="1" dirty="0">
                <a:latin typeface="Courier New" pitchFamily="49" charset="0"/>
              </a:rPr>
              <a:t>    </a:t>
            </a:r>
            <a:r>
              <a:rPr lang="en-US" altLang="en-US" sz="2800" b="1" dirty="0" err="1">
                <a:solidFill>
                  <a:srgbClr val="FF0000"/>
                </a:solidFill>
                <a:latin typeface="Courier New" pitchFamily="49" charset="0"/>
              </a:rPr>
              <a:t>backup.push</a:t>
            </a:r>
            <a:r>
              <a:rPr lang="en-US" altLang="en-US" sz="2800" b="1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altLang="en-US" sz="2800" b="1" dirty="0" err="1">
                <a:solidFill>
                  <a:srgbClr val="FF0000"/>
                </a:solidFill>
                <a:latin typeface="Courier New" pitchFamily="49" charset="0"/>
              </a:rPr>
              <a:t>maxValue</a:t>
            </a:r>
            <a:r>
              <a:rPr lang="en-US" altLang="en-US" sz="2800" b="1" dirty="0">
                <a:solidFill>
                  <a:srgbClr val="FF0000"/>
                </a:solidFill>
                <a:latin typeface="Courier New" pitchFamily="49" charset="0"/>
              </a:rPr>
              <a:t>);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endParaRPr lang="en-US" altLang="en-US" sz="2800" dirty="0">
              <a:latin typeface="Courier New" pitchFamily="49" charset="0"/>
            </a:endParaRPr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en-US" altLang="en-US" sz="2800" dirty="0">
                <a:latin typeface="Courier New" pitchFamily="49" charset="0"/>
              </a:rPr>
              <a:t>    while (!</a:t>
            </a:r>
            <a:r>
              <a:rPr lang="en-US" altLang="en-US" sz="2800" dirty="0" err="1">
                <a:latin typeface="Courier New" pitchFamily="49" charset="0"/>
              </a:rPr>
              <a:t>s.isEmpty</a:t>
            </a:r>
            <a:r>
              <a:rPr lang="en-US" altLang="en-US" sz="2800" dirty="0">
                <a:latin typeface="Courier New" pitchFamily="49" charset="0"/>
              </a:rPr>
              <a:t>()) {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en-US" altLang="en-US" sz="2800" dirty="0">
                <a:latin typeface="Courier New" pitchFamily="49" charset="0"/>
              </a:rPr>
              <a:t>        </a:t>
            </a:r>
            <a:r>
              <a:rPr lang="en-US" altLang="en-US" sz="2800" dirty="0" err="1">
                <a:latin typeface="Courier New" pitchFamily="49" charset="0"/>
              </a:rPr>
              <a:t>int</a:t>
            </a:r>
            <a:r>
              <a:rPr lang="en-US" altLang="en-US" sz="2800" dirty="0">
                <a:latin typeface="Courier New" pitchFamily="49" charset="0"/>
              </a:rPr>
              <a:t> next = </a:t>
            </a:r>
            <a:r>
              <a:rPr lang="en-US" altLang="en-US" sz="2800" dirty="0" err="1">
                <a:latin typeface="Courier New" pitchFamily="49" charset="0"/>
              </a:rPr>
              <a:t>s.pop</a:t>
            </a:r>
            <a:r>
              <a:rPr lang="en-US" altLang="en-US" sz="2800" dirty="0">
                <a:latin typeface="Courier New" pitchFamily="49" charset="0"/>
              </a:rPr>
              <a:t>();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en-US" altLang="en-US" sz="2800" b="1" dirty="0">
                <a:latin typeface="Courier New" pitchFamily="49" charset="0"/>
              </a:rPr>
              <a:t>        </a:t>
            </a:r>
            <a:r>
              <a:rPr lang="en-US" altLang="en-US" sz="2800" b="1" dirty="0" err="1">
                <a:solidFill>
                  <a:srgbClr val="FF0000"/>
                </a:solidFill>
                <a:latin typeface="Courier New" pitchFamily="49" charset="0"/>
              </a:rPr>
              <a:t>backup.push</a:t>
            </a:r>
            <a:r>
              <a:rPr lang="en-US" altLang="en-US" sz="2800" b="1" dirty="0">
                <a:solidFill>
                  <a:srgbClr val="FF0000"/>
                </a:solidFill>
                <a:latin typeface="Courier New" pitchFamily="49" charset="0"/>
              </a:rPr>
              <a:t>(next);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en-US" altLang="en-US" sz="2800" dirty="0">
                <a:latin typeface="Courier New" pitchFamily="49" charset="0"/>
              </a:rPr>
              <a:t>        </a:t>
            </a:r>
            <a:r>
              <a:rPr lang="en-US" altLang="en-US" sz="2800" dirty="0" err="1">
                <a:latin typeface="Courier New" pitchFamily="49" charset="0"/>
              </a:rPr>
              <a:t>maxValue</a:t>
            </a:r>
            <a:r>
              <a:rPr lang="en-US" altLang="en-US" sz="2800" dirty="0">
                <a:latin typeface="Courier New" pitchFamily="49" charset="0"/>
              </a:rPr>
              <a:t> = </a:t>
            </a:r>
            <a:r>
              <a:rPr lang="en-US" altLang="en-US" sz="2800" dirty="0" err="1">
                <a:latin typeface="Courier New" pitchFamily="49" charset="0"/>
              </a:rPr>
              <a:t>Math.max</a:t>
            </a:r>
            <a:r>
              <a:rPr lang="en-US" altLang="en-US" sz="2800" dirty="0">
                <a:latin typeface="Courier New" pitchFamily="49" charset="0"/>
              </a:rPr>
              <a:t>(</a:t>
            </a:r>
            <a:r>
              <a:rPr lang="en-US" altLang="en-US" sz="2800" dirty="0" err="1">
                <a:latin typeface="Courier New" pitchFamily="49" charset="0"/>
              </a:rPr>
              <a:t>maxValue</a:t>
            </a:r>
            <a:r>
              <a:rPr lang="en-US" altLang="en-US" sz="2800" dirty="0">
                <a:latin typeface="Courier New" pitchFamily="49" charset="0"/>
              </a:rPr>
              <a:t>, next);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en-US" altLang="en-US" sz="2800" dirty="0">
                <a:latin typeface="Courier New" pitchFamily="49" charset="0"/>
              </a:rPr>
              <a:t>    }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endParaRPr lang="en-US" altLang="en-US" sz="2800" dirty="0">
              <a:latin typeface="Courier New" pitchFamily="49" charset="0"/>
            </a:endParaRPr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en-US" altLang="en-US" sz="2800" b="1" dirty="0">
                <a:solidFill>
                  <a:srgbClr val="FF0000"/>
                </a:solidFill>
                <a:latin typeface="Courier New" pitchFamily="49" charset="0"/>
              </a:rPr>
              <a:t>    while (!</a:t>
            </a:r>
            <a:r>
              <a:rPr lang="en-US" altLang="en-US" sz="2800" b="1" dirty="0" err="1">
                <a:solidFill>
                  <a:srgbClr val="FF0000"/>
                </a:solidFill>
                <a:latin typeface="Courier New" pitchFamily="49" charset="0"/>
              </a:rPr>
              <a:t>backup.isEmpty</a:t>
            </a:r>
            <a:r>
              <a:rPr lang="en-US" altLang="en-US" sz="2800" b="1" dirty="0">
                <a:solidFill>
                  <a:srgbClr val="FF0000"/>
                </a:solidFill>
                <a:latin typeface="Courier New" pitchFamily="49" charset="0"/>
              </a:rPr>
              <a:t>()) {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en-US" altLang="en-US" sz="2800" b="1" dirty="0">
                <a:solidFill>
                  <a:srgbClr val="FF0000"/>
                </a:solidFill>
                <a:latin typeface="Courier New" pitchFamily="49" charset="0"/>
              </a:rPr>
              <a:t>        </a:t>
            </a:r>
            <a:r>
              <a:rPr lang="en-US" altLang="en-US" sz="2800" b="1" dirty="0" err="1">
                <a:solidFill>
                  <a:srgbClr val="FF0000"/>
                </a:solidFill>
                <a:latin typeface="Courier New" pitchFamily="49" charset="0"/>
              </a:rPr>
              <a:t>s.push</a:t>
            </a:r>
            <a:r>
              <a:rPr lang="en-US" altLang="en-US" sz="2800" b="1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altLang="en-US" sz="2800" b="1" dirty="0" err="1">
                <a:solidFill>
                  <a:srgbClr val="FF0000"/>
                </a:solidFill>
                <a:latin typeface="Courier New" pitchFamily="49" charset="0"/>
              </a:rPr>
              <a:t>backup.pop</a:t>
            </a:r>
            <a:r>
              <a:rPr lang="en-US" altLang="en-US" sz="2800" b="1" dirty="0">
                <a:solidFill>
                  <a:srgbClr val="FF0000"/>
                </a:solidFill>
                <a:latin typeface="Courier New" pitchFamily="49" charset="0"/>
              </a:rPr>
              <a:t>());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en-US" altLang="en-US" sz="2800" b="1" dirty="0">
                <a:solidFill>
                  <a:srgbClr val="FF0000"/>
                </a:solidFill>
                <a:latin typeface="Courier New" pitchFamily="49" charset="0"/>
              </a:rPr>
              <a:t>    }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en-US" altLang="en-US" sz="2800" dirty="0">
                <a:latin typeface="Courier New" pitchFamily="49" charset="0"/>
              </a:rPr>
              <a:t>    return </a:t>
            </a:r>
            <a:r>
              <a:rPr lang="en-US" altLang="en-US" sz="2800" dirty="0" err="1">
                <a:latin typeface="Courier New" pitchFamily="49" charset="0"/>
              </a:rPr>
              <a:t>maxValue</a:t>
            </a:r>
            <a:r>
              <a:rPr lang="en-US" altLang="en-US" sz="2800" dirty="0">
                <a:latin typeface="Courier New" pitchFamily="49" charset="0"/>
              </a:rPr>
              <a:t>;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en-US" altLang="en-US" sz="28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2151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" y="56967"/>
            <a:ext cx="8229600" cy="414848"/>
          </a:xfrm>
        </p:spPr>
        <p:txBody>
          <a:bodyPr/>
          <a:lstStyle/>
          <a:p>
            <a:pPr eaLnBrk="1" hangingPunct="1"/>
            <a:r>
              <a:rPr lang="en-US" altLang="en-US" dirty="0"/>
              <a:t>Exercise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395005"/>
            <a:ext cx="9144000" cy="6462995"/>
          </a:xfrm>
        </p:spPr>
        <p:txBody>
          <a:bodyPr>
            <a:normAutofit fontScale="47500" lnSpcReduction="20000"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import </a:t>
            </a:r>
            <a:r>
              <a:rPr lang="en-US" altLang="en-US" dirty="0" err="1">
                <a:solidFill>
                  <a:srgbClr val="FF0000"/>
                </a:solidFill>
              </a:rPr>
              <a:t>java.util.Stack</a:t>
            </a:r>
            <a:r>
              <a:rPr lang="en-US" altLang="en-US" dirty="0">
                <a:solidFill>
                  <a:srgbClr val="FF0000"/>
                </a:solidFill>
              </a:rPr>
              <a:t>;</a:t>
            </a:r>
          </a:p>
          <a:p>
            <a:r>
              <a:rPr lang="en-US" altLang="en-US" dirty="0"/>
              <a:t>public class </a:t>
            </a:r>
            <a:r>
              <a:rPr lang="en-US" altLang="en-US" dirty="0" err="1"/>
              <a:t>StackMax</a:t>
            </a:r>
            <a:r>
              <a:rPr lang="en-US" altLang="en-US" dirty="0"/>
              <a:t> {</a:t>
            </a:r>
          </a:p>
          <a:p>
            <a:r>
              <a:rPr lang="en-US" altLang="en-US" dirty="0"/>
              <a:t>    public static void main(String[] </a:t>
            </a:r>
            <a:r>
              <a:rPr lang="en-US" altLang="en-US" dirty="0" err="1"/>
              <a:t>args</a:t>
            </a:r>
            <a:r>
              <a:rPr lang="en-US" altLang="en-US" dirty="0"/>
              <a:t>) {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        Stack&lt;Integer&gt; s = new Stack&lt;&gt;();</a:t>
            </a:r>
          </a:p>
          <a:p>
            <a:r>
              <a:rPr lang="en-US" altLang="en-US" dirty="0"/>
              <a:t>        Integer[] data = {5, 8, 16, 7, 9};</a:t>
            </a:r>
          </a:p>
          <a:p>
            <a:r>
              <a:rPr lang="en-US" altLang="en-US" dirty="0"/>
              <a:t>        for (Integer </a:t>
            </a:r>
            <a:r>
              <a:rPr lang="en-US" altLang="en-US" dirty="0" err="1"/>
              <a:t>num</a:t>
            </a:r>
            <a:r>
              <a:rPr lang="en-US" altLang="en-US" dirty="0"/>
              <a:t> : data) {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          </a:t>
            </a:r>
            <a:r>
              <a:rPr lang="en-US" altLang="en-US" dirty="0" err="1">
                <a:solidFill>
                  <a:srgbClr val="FF0000"/>
                </a:solidFill>
              </a:rPr>
              <a:t>s.push</a:t>
            </a:r>
            <a:r>
              <a:rPr lang="en-US" altLang="en-US" dirty="0">
                <a:solidFill>
                  <a:srgbClr val="FF0000"/>
                </a:solidFill>
              </a:rPr>
              <a:t>(</a:t>
            </a:r>
            <a:r>
              <a:rPr lang="en-US" altLang="en-US" dirty="0" err="1">
                <a:solidFill>
                  <a:srgbClr val="FF0000"/>
                </a:solidFill>
              </a:rPr>
              <a:t>num</a:t>
            </a:r>
            <a:r>
              <a:rPr lang="en-US" altLang="en-US" dirty="0">
                <a:solidFill>
                  <a:srgbClr val="FF0000"/>
                </a:solidFill>
              </a:rPr>
              <a:t>);</a:t>
            </a:r>
          </a:p>
          <a:p>
            <a:r>
              <a:rPr lang="en-US" altLang="en-US" dirty="0"/>
              <a:t>        }</a:t>
            </a:r>
          </a:p>
          <a:p>
            <a:r>
              <a:rPr lang="en-US" altLang="en-US" dirty="0"/>
              <a:t>       </a:t>
            </a:r>
            <a:r>
              <a:rPr lang="en-US" altLang="en-US" dirty="0" err="1"/>
              <a:t>System.out.println</a:t>
            </a:r>
            <a:r>
              <a:rPr lang="en-US" altLang="en-US" dirty="0"/>
              <a:t>("Original stack = " + s);</a:t>
            </a:r>
          </a:p>
          <a:p>
            <a:r>
              <a:rPr lang="en-US" altLang="en-US" dirty="0"/>
              <a:t>       </a:t>
            </a:r>
            <a:r>
              <a:rPr lang="en-US" altLang="en-US" dirty="0" err="1"/>
              <a:t>System.out.println</a:t>
            </a:r>
            <a:r>
              <a:rPr lang="en-US" altLang="en-US" dirty="0"/>
              <a:t>("The max number in the Stack is : " + </a:t>
            </a:r>
            <a:r>
              <a:rPr lang="en-US" altLang="en-US" dirty="0">
                <a:solidFill>
                  <a:srgbClr val="FF0000"/>
                </a:solidFill>
              </a:rPr>
              <a:t>max(s)</a:t>
            </a:r>
            <a:r>
              <a:rPr lang="en-US" altLang="en-US" dirty="0"/>
              <a:t>);</a:t>
            </a:r>
          </a:p>
          <a:p>
            <a:r>
              <a:rPr lang="en-US" altLang="en-US" dirty="0"/>
              <a:t>       </a:t>
            </a:r>
            <a:r>
              <a:rPr lang="en-US" altLang="en-US" dirty="0" err="1"/>
              <a:t>System.out.println</a:t>
            </a:r>
            <a:r>
              <a:rPr lang="en-US" altLang="en-US" dirty="0"/>
              <a:t>("stack = " + s);    }</a:t>
            </a:r>
          </a:p>
          <a:p>
            <a:r>
              <a:rPr lang="en-US" altLang="en-US" dirty="0"/>
              <a:t>  </a:t>
            </a:r>
            <a:r>
              <a:rPr lang="en-US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public static </a:t>
            </a:r>
            <a:r>
              <a:rPr lang="en-US" alt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int</a:t>
            </a:r>
            <a:r>
              <a:rPr lang="en-US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 max(Stack&lt;Integer&gt; s) {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    Stack&lt;Integer&gt; backup = new Stack&lt;&gt;();</a:t>
            </a:r>
          </a:p>
          <a:p>
            <a:r>
              <a:rPr lang="en-US" altLang="en-US" dirty="0"/>
              <a:t>    </a:t>
            </a:r>
            <a:r>
              <a:rPr lang="en-US" altLang="en-US" dirty="0" err="1"/>
              <a:t>int</a:t>
            </a:r>
            <a:r>
              <a:rPr lang="en-US" altLang="en-US" dirty="0"/>
              <a:t> </a:t>
            </a:r>
            <a:r>
              <a:rPr lang="en-US" altLang="en-US" dirty="0" err="1"/>
              <a:t>maxValue</a:t>
            </a:r>
            <a:r>
              <a:rPr lang="en-US" altLang="en-US" dirty="0"/>
              <a:t> = </a:t>
            </a:r>
            <a:r>
              <a:rPr lang="en-US" altLang="en-US" dirty="0" err="1"/>
              <a:t>s.pop</a:t>
            </a:r>
            <a:r>
              <a:rPr lang="en-US" altLang="en-US" dirty="0"/>
              <a:t>();</a:t>
            </a:r>
          </a:p>
          <a:p>
            <a:r>
              <a:rPr lang="en-US" altLang="en-US" dirty="0"/>
              <a:t>    </a:t>
            </a:r>
            <a:r>
              <a:rPr lang="en-US" altLang="en-US" dirty="0" err="1">
                <a:solidFill>
                  <a:srgbClr val="FF0000"/>
                </a:solidFill>
              </a:rPr>
              <a:t>backup.push</a:t>
            </a:r>
            <a:r>
              <a:rPr lang="en-US" altLang="en-US" dirty="0">
                <a:solidFill>
                  <a:srgbClr val="FF0000"/>
                </a:solidFill>
              </a:rPr>
              <a:t>(</a:t>
            </a:r>
            <a:r>
              <a:rPr lang="en-US" altLang="en-US" dirty="0" err="1">
                <a:solidFill>
                  <a:srgbClr val="FF0000"/>
                </a:solidFill>
              </a:rPr>
              <a:t>maxValue</a:t>
            </a:r>
            <a:r>
              <a:rPr lang="en-US" altLang="en-US" dirty="0">
                <a:solidFill>
                  <a:srgbClr val="FF0000"/>
                </a:solidFill>
              </a:rPr>
              <a:t>);</a:t>
            </a:r>
          </a:p>
          <a:p>
            <a:endParaRPr lang="en-US" altLang="en-US" dirty="0"/>
          </a:p>
          <a:p>
            <a:r>
              <a:rPr lang="en-US" altLang="en-US" dirty="0"/>
              <a:t>    while (!</a:t>
            </a:r>
            <a:r>
              <a:rPr lang="en-US" altLang="en-US" dirty="0" err="1"/>
              <a:t>s.isEmpty</a:t>
            </a:r>
            <a:r>
              <a:rPr lang="en-US" altLang="en-US" dirty="0"/>
              <a:t>()) {</a:t>
            </a:r>
          </a:p>
          <a:p>
            <a:r>
              <a:rPr lang="en-US" altLang="en-US" dirty="0"/>
              <a:t>        </a:t>
            </a:r>
            <a:r>
              <a:rPr lang="en-US" altLang="en-US" dirty="0" err="1"/>
              <a:t>int</a:t>
            </a:r>
            <a:r>
              <a:rPr lang="en-US" altLang="en-US" dirty="0"/>
              <a:t> next = </a:t>
            </a:r>
            <a:r>
              <a:rPr lang="en-US" altLang="en-US" dirty="0" err="1"/>
              <a:t>s.pop</a:t>
            </a:r>
            <a:r>
              <a:rPr lang="en-US" altLang="en-US" dirty="0"/>
              <a:t>();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        </a:t>
            </a:r>
            <a:r>
              <a:rPr lang="en-US" altLang="en-US" dirty="0" err="1">
                <a:solidFill>
                  <a:srgbClr val="FF0000"/>
                </a:solidFill>
              </a:rPr>
              <a:t>backup.push</a:t>
            </a:r>
            <a:r>
              <a:rPr lang="en-US" altLang="en-US" dirty="0">
                <a:solidFill>
                  <a:srgbClr val="FF0000"/>
                </a:solidFill>
              </a:rPr>
              <a:t>(next);</a:t>
            </a:r>
          </a:p>
          <a:p>
            <a:r>
              <a:rPr lang="en-US" altLang="en-US" dirty="0"/>
              <a:t>        </a:t>
            </a:r>
            <a:r>
              <a:rPr lang="en-US" altLang="en-US" dirty="0" err="1"/>
              <a:t>maxValue</a:t>
            </a:r>
            <a:r>
              <a:rPr lang="en-US" altLang="en-US" dirty="0"/>
              <a:t> = </a:t>
            </a:r>
            <a:r>
              <a:rPr lang="en-US" altLang="en-US" dirty="0" err="1"/>
              <a:t>Math.max</a:t>
            </a:r>
            <a:r>
              <a:rPr lang="en-US" altLang="en-US" dirty="0"/>
              <a:t>(</a:t>
            </a:r>
            <a:r>
              <a:rPr lang="en-US" altLang="en-US" dirty="0" err="1"/>
              <a:t>maxValue</a:t>
            </a:r>
            <a:r>
              <a:rPr lang="en-US" altLang="en-US" dirty="0"/>
              <a:t>, next);</a:t>
            </a:r>
          </a:p>
          <a:p>
            <a:r>
              <a:rPr lang="en-US" altLang="en-US" dirty="0"/>
              <a:t>    }</a:t>
            </a:r>
          </a:p>
          <a:p>
            <a:endParaRPr lang="en-US" altLang="en-US" dirty="0"/>
          </a:p>
          <a:p>
            <a:r>
              <a:rPr lang="en-US" altLang="en-US" dirty="0">
                <a:solidFill>
                  <a:srgbClr val="FF0000"/>
                </a:solidFill>
              </a:rPr>
              <a:t>    while (!</a:t>
            </a:r>
            <a:r>
              <a:rPr lang="en-US" altLang="en-US" dirty="0" err="1">
                <a:solidFill>
                  <a:srgbClr val="FF0000"/>
                </a:solidFill>
              </a:rPr>
              <a:t>backup.isEmpty</a:t>
            </a:r>
            <a:r>
              <a:rPr lang="en-US" altLang="en-US" dirty="0">
                <a:solidFill>
                  <a:srgbClr val="FF0000"/>
                </a:solidFill>
              </a:rPr>
              <a:t>()) {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        </a:t>
            </a:r>
            <a:r>
              <a:rPr lang="en-US" altLang="en-US" dirty="0" err="1">
                <a:solidFill>
                  <a:srgbClr val="FF0000"/>
                </a:solidFill>
              </a:rPr>
              <a:t>s.push</a:t>
            </a:r>
            <a:r>
              <a:rPr lang="en-US" altLang="en-US" dirty="0">
                <a:solidFill>
                  <a:srgbClr val="FF0000"/>
                </a:solidFill>
              </a:rPr>
              <a:t>(</a:t>
            </a:r>
            <a:r>
              <a:rPr lang="en-US" altLang="en-US" dirty="0" err="1">
                <a:solidFill>
                  <a:srgbClr val="FF0000"/>
                </a:solidFill>
              </a:rPr>
              <a:t>backup.pop</a:t>
            </a:r>
            <a:r>
              <a:rPr lang="en-US" altLang="en-US" dirty="0">
                <a:solidFill>
                  <a:srgbClr val="FF0000"/>
                </a:solidFill>
              </a:rPr>
              <a:t>());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    }</a:t>
            </a:r>
          </a:p>
          <a:p>
            <a:r>
              <a:rPr lang="en-US" altLang="en-US" dirty="0"/>
              <a:t>    return </a:t>
            </a:r>
            <a:r>
              <a:rPr lang="en-US" altLang="en-US" dirty="0" err="1"/>
              <a:t>maxValue</a:t>
            </a:r>
            <a:r>
              <a:rPr lang="en-US" altLang="en-US" dirty="0"/>
              <a:t>;</a:t>
            </a:r>
          </a:p>
          <a:p>
            <a:r>
              <a:rPr lang="en-US" altLang="en-US" dirty="0">
                <a:highlight>
                  <a:srgbClr val="FFFF00"/>
                </a:highlight>
              </a:rPr>
              <a:t>  }</a:t>
            </a:r>
          </a:p>
          <a:p>
            <a:r>
              <a:rPr lang="en-US" altLang="en-US" dirty="0"/>
              <a:t>}</a:t>
            </a:r>
          </a:p>
        </p:txBody>
      </p:sp>
      <p:sp>
        <p:nvSpPr>
          <p:cNvPr id="2" name="矩形 1"/>
          <p:cNvSpPr/>
          <p:nvPr/>
        </p:nvSpPr>
        <p:spPr>
          <a:xfrm>
            <a:off x="5378505" y="4926795"/>
            <a:ext cx="3571665" cy="13825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Original stack = [5, 8, 16, 7, 9]</a:t>
            </a:r>
          </a:p>
          <a:p>
            <a:r>
              <a:rPr lang="en-US" sz="2000" dirty="0"/>
              <a:t>The max number in the Stack is : 16</a:t>
            </a:r>
          </a:p>
          <a:p>
            <a:r>
              <a:rPr lang="en-US" sz="2000" dirty="0"/>
              <a:t>stack = [5, 8, 16, 7, 9]</a:t>
            </a:r>
          </a:p>
        </p:txBody>
      </p:sp>
    </p:spTree>
    <p:extLst>
      <p:ext uri="{BB962C8B-B14F-4D97-AF65-F5344CB8AC3E}">
        <p14:creationId xmlns:p14="http://schemas.microsoft.com/office/powerpoint/2010/main" val="198456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Queues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/>
            <a:r>
              <a:rPr lang="en-US" altLang="en-US" b="1" dirty="0">
                <a:solidFill>
                  <a:srgbClr val="FF0000"/>
                </a:solidFill>
              </a:rPr>
              <a:t>queue</a:t>
            </a:r>
            <a:r>
              <a:rPr lang="en-US" altLang="en-US" dirty="0"/>
              <a:t>: Retrieves elements in the order they were added.</a:t>
            </a:r>
          </a:p>
          <a:p>
            <a:pPr lvl="1" eaLnBrk="1" hangingPunct="1"/>
            <a:r>
              <a:rPr lang="en-US" altLang="en-US" dirty="0">
                <a:solidFill>
                  <a:srgbClr val="0070C0"/>
                </a:solidFill>
              </a:rPr>
              <a:t>First-In, First-Out ("FIFO")</a:t>
            </a:r>
          </a:p>
          <a:p>
            <a:pPr lvl="1" eaLnBrk="1" hangingPunct="1"/>
            <a:r>
              <a:rPr lang="en-US" altLang="en-US" dirty="0"/>
              <a:t>Elements are stored in order of</a:t>
            </a:r>
            <a:br>
              <a:rPr lang="en-US" altLang="en-US" dirty="0"/>
            </a:br>
            <a:r>
              <a:rPr lang="en-US" altLang="en-US" dirty="0"/>
              <a:t>insertion but </a:t>
            </a:r>
            <a:r>
              <a:rPr lang="en-US" altLang="en-US" u="sng" dirty="0"/>
              <a:t>don't have indexes</a:t>
            </a:r>
            <a:r>
              <a:rPr lang="en-US" altLang="en-US" dirty="0"/>
              <a:t>.</a:t>
            </a:r>
          </a:p>
          <a:p>
            <a:pPr lvl="1" eaLnBrk="1" hangingPunct="1"/>
            <a:r>
              <a:rPr lang="en-US" altLang="en-US" dirty="0"/>
              <a:t>Client can only add to the end </a:t>
            </a:r>
          </a:p>
          <a:p>
            <a:pPr marL="393192" lvl="1" indent="0" eaLnBrk="1" hangingPunct="1">
              <a:buNone/>
            </a:pPr>
            <a:r>
              <a:rPr lang="en-US" altLang="en-US" dirty="0"/>
              <a:t>   of the queue, and can only </a:t>
            </a:r>
          </a:p>
          <a:p>
            <a:pPr marL="393192" lvl="1" indent="0" eaLnBrk="1" hangingPunct="1">
              <a:buNone/>
            </a:pPr>
            <a:r>
              <a:rPr lang="en-US" altLang="en-US" dirty="0"/>
              <a:t>   examine/remove the front of the queue.</a:t>
            </a:r>
          </a:p>
          <a:p>
            <a:pPr lvl="1" eaLnBrk="1" hangingPunct="1">
              <a:lnSpc>
                <a:spcPct val="70000"/>
              </a:lnSpc>
            </a:pPr>
            <a:endParaRPr lang="en-US" altLang="en-US" dirty="0"/>
          </a:p>
          <a:p>
            <a:pPr lvl="1" eaLnBrk="1" hangingPunct="1">
              <a:lnSpc>
                <a:spcPct val="70000"/>
              </a:lnSpc>
            </a:pPr>
            <a:endParaRPr lang="en-US" altLang="en-US" dirty="0"/>
          </a:p>
          <a:p>
            <a:pPr lvl="1" eaLnBrk="1" hangingPunct="1">
              <a:lnSpc>
                <a:spcPct val="70000"/>
              </a:lnSpc>
            </a:pPr>
            <a:endParaRPr lang="en-US" altLang="en-US" dirty="0"/>
          </a:p>
          <a:p>
            <a:pPr lvl="1" eaLnBrk="1" hangingPunct="1">
              <a:lnSpc>
                <a:spcPct val="70000"/>
              </a:lnSpc>
            </a:pPr>
            <a:endParaRPr lang="en-US" altLang="en-US" dirty="0"/>
          </a:p>
          <a:p>
            <a:pPr eaLnBrk="1" hangingPunct="1"/>
            <a:r>
              <a:rPr lang="en-US" altLang="en-US" dirty="0"/>
              <a:t>basic queue operations:</a:t>
            </a:r>
          </a:p>
          <a:p>
            <a:pPr lvl="1" eaLnBrk="1" hangingPunct="1"/>
            <a:r>
              <a:rPr lang="en-US" altLang="en-US" b="1" dirty="0">
                <a:solidFill>
                  <a:srgbClr val="0070C0"/>
                </a:solidFill>
              </a:rPr>
              <a:t>add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dirty="0" err="1"/>
              <a:t>enqueue</a:t>
            </a:r>
            <a:r>
              <a:rPr lang="en-US" altLang="en-US" dirty="0"/>
              <a:t>): Add an element to the back.</a:t>
            </a:r>
          </a:p>
          <a:p>
            <a:pPr lvl="1" eaLnBrk="1" hangingPunct="1"/>
            <a:r>
              <a:rPr lang="en-US" altLang="en-US" b="1" dirty="0">
                <a:solidFill>
                  <a:srgbClr val="0070C0"/>
                </a:solidFill>
              </a:rPr>
              <a:t>remove</a:t>
            </a:r>
            <a:r>
              <a:rPr lang="en-US" altLang="en-US" dirty="0"/>
              <a:t> (</a:t>
            </a:r>
            <a:r>
              <a:rPr lang="en-US" altLang="en-US" dirty="0" err="1"/>
              <a:t>dequeue</a:t>
            </a:r>
            <a:r>
              <a:rPr lang="en-US" altLang="en-US" dirty="0"/>
              <a:t>): Remove the front element.</a:t>
            </a:r>
          </a:p>
          <a:p>
            <a:pPr lvl="1" eaLnBrk="1" hangingPunct="1"/>
            <a:r>
              <a:rPr lang="en-US" altLang="en-US" b="1" dirty="0">
                <a:solidFill>
                  <a:srgbClr val="0070C0"/>
                </a:solidFill>
              </a:rPr>
              <a:t>peek</a:t>
            </a:r>
            <a:r>
              <a:rPr lang="en-US" altLang="en-US" dirty="0"/>
              <a:t>: Examine the front element.</a:t>
            </a:r>
          </a:p>
        </p:txBody>
      </p:sp>
      <p:pic>
        <p:nvPicPr>
          <p:cNvPr id="1843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888" y="1086295"/>
            <a:ext cx="3352800" cy="204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7" name="Picture 9" descr="queu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191000"/>
            <a:ext cx="505777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9474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AD9C29E-D181-426C-A9D3-768EAB9F420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839200" cy="533400"/>
          </a:xfrm>
          <a:noFill/>
        </p:spPr>
        <p:txBody>
          <a:bodyPr/>
          <a:lstStyle/>
          <a:p>
            <a:r>
              <a:rPr lang="en-US" altLang="en-US" sz="3600"/>
              <a:t>Queues</a:t>
            </a:r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2133600" y="2430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6870" name="Rectangle 5"/>
          <p:cNvSpPr>
            <a:spLocks noChangeArrowheads="1"/>
          </p:cNvSpPr>
          <p:nvPr/>
        </p:nvSpPr>
        <p:spPr bwMode="auto">
          <a:xfrm>
            <a:off x="3462338" y="3095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2343150" y="1643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687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32235" y="779055"/>
            <a:ext cx="8911765" cy="2421345"/>
          </a:xfrm>
          <a:noFill/>
        </p:spPr>
        <p:txBody>
          <a:bodyPr/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dirty="0">
                <a:cs typeface="Courier New" pitchFamily="49" charset="0"/>
              </a:rPr>
              <a:t>A </a:t>
            </a:r>
            <a:r>
              <a:rPr lang="en-US" altLang="en-US" dirty="0">
                <a:solidFill>
                  <a:srgbClr val="FF0000"/>
                </a:solidFill>
                <a:cs typeface="Courier New" pitchFamily="49" charset="0"/>
              </a:rPr>
              <a:t>queue</a:t>
            </a:r>
            <a:r>
              <a:rPr lang="en-US" altLang="en-US" dirty="0">
                <a:cs typeface="Courier New" pitchFamily="49" charset="0"/>
              </a:rPr>
              <a:t> represents a waiting list. 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dirty="0">
                <a:cs typeface="Courier New" pitchFamily="49" charset="0"/>
              </a:rPr>
              <a:t>A </a:t>
            </a:r>
            <a:r>
              <a:rPr lang="en-US" altLang="en-US" dirty="0">
                <a:solidFill>
                  <a:srgbClr val="FF0000"/>
                </a:solidFill>
                <a:cs typeface="Courier New" pitchFamily="49" charset="0"/>
              </a:rPr>
              <a:t>queue</a:t>
            </a:r>
            <a:r>
              <a:rPr lang="en-US" altLang="en-US" dirty="0">
                <a:cs typeface="Courier New" pitchFamily="49" charset="0"/>
              </a:rPr>
              <a:t> can be viewed as a special type of list, where the elements are inserted into the end (tail) of the queue, and are accessed and deleted from the beginning (head) of the queue. 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2914650" y="3119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6874" name="Rectangle 9"/>
          <p:cNvSpPr>
            <a:spLocks noChangeArrowheads="1"/>
          </p:cNvSpPr>
          <p:nvPr/>
        </p:nvSpPr>
        <p:spPr bwMode="auto">
          <a:xfrm>
            <a:off x="2252663" y="2566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2143125" y="2171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6876" name="Rectangle 11"/>
          <p:cNvSpPr>
            <a:spLocks noChangeArrowheads="1"/>
          </p:cNvSpPr>
          <p:nvPr/>
        </p:nvSpPr>
        <p:spPr bwMode="auto">
          <a:xfrm>
            <a:off x="2000250" y="2257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2200275" y="2114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2200275" y="2400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6879" name="Rectangle 19"/>
          <p:cNvSpPr>
            <a:spLocks noChangeArrowheads="1"/>
          </p:cNvSpPr>
          <p:nvPr/>
        </p:nvSpPr>
        <p:spPr bwMode="auto">
          <a:xfrm>
            <a:off x="0" y="2590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36880" name="Object 18"/>
          <p:cNvGraphicFramePr>
            <a:graphicFrameLocks noChangeAspect="1"/>
          </p:cNvGraphicFramePr>
          <p:nvPr/>
        </p:nvGraphicFramePr>
        <p:xfrm>
          <a:off x="1219200" y="3276600"/>
          <a:ext cx="6858000" cy="307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Picture" r:id="rId3" imgW="3736848" imgH="1674876" progId="Word.Picture.8">
                  <p:embed/>
                </p:oleObj>
              </mc:Choice>
              <mc:Fallback>
                <p:oleObj name="Picture" r:id="rId3" imgW="3736848" imgH="1674876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276600"/>
                        <a:ext cx="6858000" cy="307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717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8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Queues in computer science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/>
              <a:t>Operating systems:</a:t>
            </a:r>
          </a:p>
          <a:p>
            <a:pPr lvl="1" eaLnBrk="1" hangingPunct="1"/>
            <a:r>
              <a:rPr lang="en-US" altLang="en-US"/>
              <a:t>queue of print jobs to send to the printer</a:t>
            </a:r>
          </a:p>
          <a:p>
            <a:pPr lvl="1" eaLnBrk="1" hangingPunct="1"/>
            <a:r>
              <a:rPr lang="en-US" altLang="en-US"/>
              <a:t>queue of programs / processes to be run</a:t>
            </a:r>
          </a:p>
          <a:p>
            <a:pPr lvl="1" eaLnBrk="1" hangingPunct="1"/>
            <a:r>
              <a:rPr lang="en-US" altLang="en-US"/>
              <a:t>queue of network data packets to send</a:t>
            </a:r>
          </a:p>
          <a:p>
            <a:pPr lvl="1" eaLnBrk="1" hangingPunct="1"/>
            <a:endParaRPr lang="en-US" altLang="en-US"/>
          </a:p>
          <a:p>
            <a:pPr eaLnBrk="1" hangingPunct="1"/>
            <a:r>
              <a:rPr lang="en-US" altLang="en-US"/>
              <a:t>Programming:</a:t>
            </a:r>
          </a:p>
          <a:p>
            <a:pPr lvl="1" eaLnBrk="1" hangingPunct="1"/>
            <a:r>
              <a:rPr lang="en-US" altLang="en-US"/>
              <a:t>modeling a line of customers or clients</a:t>
            </a:r>
          </a:p>
          <a:p>
            <a:pPr lvl="1" eaLnBrk="1" hangingPunct="1"/>
            <a:r>
              <a:rPr lang="en-US" altLang="en-US"/>
              <a:t>storing a queue of computations to be performed in order</a:t>
            </a:r>
          </a:p>
          <a:p>
            <a:pPr lvl="1" eaLnBrk="1" hangingPunct="1"/>
            <a:endParaRPr lang="en-US" altLang="en-US"/>
          </a:p>
          <a:p>
            <a:pPr eaLnBrk="1" hangingPunct="1"/>
            <a:r>
              <a:rPr lang="en-US" altLang="en-US"/>
              <a:t>Real world examples:</a:t>
            </a:r>
          </a:p>
          <a:p>
            <a:pPr lvl="1" eaLnBrk="1" hangingPunct="1"/>
            <a:r>
              <a:rPr lang="en-US" altLang="en-US"/>
              <a:t>people on an escalator or waiting in a line</a:t>
            </a:r>
          </a:p>
          <a:p>
            <a:pPr lvl="1" eaLnBrk="1" hangingPunct="1"/>
            <a:r>
              <a:rPr lang="en-US" altLang="en-US"/>
              <a:t>cars at a gas station (or on an assembly line)</a:t>
            </a:r>
          </a:p>
        </p:txBody>
      </p:sp>
    </p:spTree>
    <p:extLst>
      <p:ext uri="{BB962C8B-B14F-4D97-AF65-F5344CB8AC3E}">
        <p14:creationId xmlns:p14="http://schemas.microsoft.com/office/powerpoint/2010/main" val="274995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Programming with </a:t>
            </a:r>
            <a:r>
              <a:rPr lang="en-US" altLang="en-US">
                <a:latin typeface="Courier New" pitchFamily="49" charset="0"/>
              </a:rPr>
              <a:t>Queue</a:t>
            </a:r>
            <a:r>
              <a:rPr lang="en-US" altLang="en-US"/>
              <a:t>s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endParaRPr lang="en-US" altLang="en-US" dirty="0"/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Courier New" pitchFamily="49" charset="0"/>
              </a:rPr>
              <a:t>Queue</a:t>
            </a:r>
            <a:r>
              <a:rPr lang="en-US" altLang="en-US" sz="2000" b="1" dirty="0">
                <a:latin typeface="Courier New" pitchFamily="49" charset="0"/>
              </a:rPr>
              <a:t>&lt;Integer&gt; q = new </a:t>
            </a:r>
            <a:r>
              <a:rPr lang="en-US" altLang="en-US" sz="2000" b="1" dirty="0" err="1">
                <a:solidFill>
                  <a:srgbClr val="FF0000"/>
                </a:solidFill>
                <a:highlight>
                  <a:srgbClr val="FFFF00"/>
                </a:highlight>
                <a:latin typeface="Courier New" pitchFamily="49" charset="0"/>
              </a:rPr>
              <a:t>LinkedList</a:t>
            </a:r>
            <a:r>
              <a:rPr lang="en-US" altLang="en-US" sz="2000" b="1" dirty="0">
                <a:latin typeface="Courier New" pitchFamily="49" charset="0"/>
              </a:rPr>
              <a:t>&lt;Integer&gt;();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 err="1">
                <a:latin typeface="Courier New" pitchFamily="49" charset="0"/>
              </a:rPr>
              <a:t>q.add</a:t>
            </a:r>
            <a:r>
              <a:rPr lang="en-US" altLang="en-US" sz="2000" dirty="0">
                <a:latin typeface="Courier New" pitchFamily="49" charset="0"/>
              </a:rPr>
              <a:t>(42);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 err="1">
                <a:latin typeface="Courier New" pitchFamily="49" charset="0"/>
              </a:rPr>
              <a:t>q.add</a:t>
            </a:r>
            <a:r>
              <a:rPr lang="en-US" altLang="en-US" sz="2000" dirty="0">
                <a:latin typeface="Courier New" pitchFamily="49" charset="0"/>
              </a:rPr>
              <a:t>(-3);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 err="1">
                <a:latin typeface="Courier New" pitchFamily="49" charset="0"/>
              </a:rPr>
              <a:t>q.add</a:t>
            </a:r>
            <a:r>
              <a:rPr lang="en-US" altLang="en-US" sz="2000" dirty="0">
                <a:latin typeface="Courier New" pitchFamily="49" charset="0"/>
              </a:rPr>
              <a:t>(17);       </a:t>
            </a:r>
            <a:r>
              <a:rPr lang="en-US" altLang="en-US" sz="2000" b="1" dirty="0">
                <a:solidFill>
                  <a:srgbClr val="008000"/>
                </a:solidFill>
                <a:latin typeface="Courier New" pitchFamily="49" charset="0"/>
              </a:rPr>
              <a:t>// front [42, -3, 17] back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sz="800" dirty="0">
              <a:latin typeface="Courier New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 err="1">
                <a:latin typeface="Courier New" pitchFamily="49" charset="0"/>
              </a:rPr>
              <a:t>System.out.println</a:t>
            </a:r>
            <a:r>
              <a:rPr lang="en-US" altLang="en-US" sz="2000" dirty="0">
                <a:latin typeface="Courier New" pitchFamily="49" charset="0"/>
              </a:rPr>
              <a:t>(</a:t>
            </a:r>
            <a:r>
              <a:rPr lang="en-US" altLang="en-US" sz="2000" dirty="0" err="1">
                <a:latin typeface="Courier New" pitchFamily="49" charset="0"/>
              </a:rPr>
              <a:t>q.remove</a:t>
            </a:r>
            <a:r>
              <a:rPr lang="en-US" altLang="en-US" sz="2000" dirty="0">
                <a:latin typeface="Courier New" pitchFamily="49" charset="0"/>
              </a:rPr>
              <a:t>());   </a:t>
            </a:r>
            <a:r>
              <a:rPr lang="en-US" altLang="en-US" sz="2000" b="1" dirty="0">
                <a:solidFill>
                  <a:srgbClr val="008000"/>
                </a:solidFill>
                <a:latin typeface="Courier New" pitchFamily="49" charset="0"/>
              </a:rPr>
              <a:t>// 42</a:t>
            </a:r>
            <a:endParaRPr lang="en-US" altLang="en-US" sz="2000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3000" dirty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3000" b="1" dirty="0"/>
              <a:t>IMPORTANT</a:t>
            </a:r>
            <a:r>
              <a:rPr lang="en-US" altLang="en-US" sz="3000" dirty="0"/>
              <a:t>: When constructing a queue you must use a new </a:t>
            </a:r>
            <a:r>
              <a:rPr lang="en-US" altLang="en-US" sz="3000" b="1" dirty="0" err="1">
                <a:solidFill>
                  <a:srgbClr val="FF0000"/>
                </a:solidFill>
                <a:latin typeface="Courier New" pitchFamily="49" charset="0"/>
              </a:rPr>
              <a:t>LinkedList</a:t>
            </a:r>
            <a:r>
              <a:rPr lang="en-US" altLang="en-US" sz="3000" dirty="0"/>
              <a:t> object instead of a new </a:t>
            </a:r>
            <a:r>
              <a:rPr lang="en-US" altLang="en-US" sz="3000" dirty="0">
                <a:latin typeface="Courier New" pitchFamily="49" charset="0"/>
              </a:rPr>
              <a:t>Queue</a:t>
            </a:r>
            <a:r>
              <a:rPr lang="en-US" altLang="en-US" sz="3000" dirty="0"/>
              <a:t> object.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3000" dirty="0"/>
              <a:t>This has to do with a topic we'll discuss later called </a:t>
            </a:r>
            <a:r>
              <a:rPr lang="en-US" altLang="en-US" sz="3000" i="1" dirty="0"/>
              <a:t>interfaces</a:t>
            </a:r>
            <a:r>
              <a:rPr lang="en-US" altLang="en-US" sz="3000" dirty="0"/>
              <a:t>.</a:t>
            </a:r>
          </a:p>
        </p:txBody>
      </p:sp>
      <p:graphicFrame>
        <p:nvGraphicFramePr>
          <p:cNvPr id="225390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27039"/>
              </p:ext>
            </p:extLst>
          </p:nvPr>
        </p:nvGraphicFramePr>
        <p:xfrm>
          <a:off x="411162" y="817460"/>
          <a:ext cx="8321675" cy="2406462"/>
        </p:xfrm>
        <a:graphic>
          <a:graphicData uri="http://schemas.openxmlformats.org/drawingml/2006/table">
            <a:tbl>
              <a:tblPr/>
              <a:tblGrid>
                <a:gridCol w="1717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add(</a:t>
                      </a: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places given value at back of queue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1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remove()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removes value from front of queue and returns it;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throws a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NoSuchElementException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 if queue is empty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peek()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returns front value from queue without removing it;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returns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null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 if queue is empty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4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size()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returns number of elements in queue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isEmpty()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returns 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true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 if queue has no elements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1528" name="Group 114"/>
          <p:cNvGrpSpPr>
            <a:grpSpLocks/>
          </p:cNvGrpSpPr>
          <p:nvPr/>
        </p:nvGrpSpPr>
        <p:grpSpPr bwMode="auto">
          <a:xfrm>
            <a:off x="4457700" y="3621025"/>
            <a:ext cx="914400" cy="381000"/>
            <a:chOff x="2736" y="2640"/>
            <a:chExt cx="576" cy="240"/>
          </a:xfrm>
        </p:grpSpPr>
        <p:sp>
          <p:nvSpPr>
            <p:cNvPr id="21529" name="Line 111"/>
            <p:cNvSpPr>
              <a:spLocks noChangeShapeType="1"/>
            </p:cNvSpPr>
            <p:nvPr/>
          </p:nvSpPr>
          <p:spPr bwMode="auto">
            <a:xfrm flipV="1">
              <a:off x="2736" y="2640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0" name="Line 112"/>
            <p:cNvSpPr>
              <a:spLocks noChangeShapeType="1"/>
            </p:cNvSpPr>
            <p:nvPr/>
          </p:nvSpPr>
          <p:spPr bwMode="auto">
            <a:xfrm flipV="1">
              <a:off x="3024" y="26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1" name="Line 113"/>
            <p:cNvSpPr>
              <a:spLocks noChangeShapeType="1"/>
            </p:cNvSpPr>
            <p:nvPr/>
          </p:nvSpPr>
          <p:spPr bwMode="auto">
            <a:xfrm flipH="1" flipV="1">
              <a:off x="3168" y="2640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7285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0511A5A-6823-4181-AB2D-6DD6AE875B4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274638" y="87765"/>
            <a:ext cx="7924800" cy="435240"/>
          </a:xfrm>
          <a:noFill/>
        </p:spPr>
        <p:txBody>
          <a:bodyPr/>
          <a:lstStyle/>
          <a:p>
            <a:r>
              <a:rPr lang="en-US" altLang="en-US" dirty="0">
                <a:cs typeface="Times New Roman" pitchFamily="18" charset="0"/>
              </a:rPr>
              <a:t>Using </a:t>
            </a:r>
            <a:r>
              <a:rPr lang="en-US" altLang="en-US" dirty="0" err="1">
                <a:cs typeface="Times New Roman" pitchFamily="18" charset="0"/>
              </a:rPr>
              <a:t>LinkedList</a:t>
            </a:r>
            <a:r>
              <a:rPr lang="en-US" altLang="en-US" dirty="0">
                <a:cs typeface="Times New Roman" pitchFamily="18" charset="0"/>
              </a:rPr>
              <a:t> for Queue</a:t>
            </a:r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3227388" y="2713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3371850" y="2198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3627438" y="2484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970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2970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619" y="430213"/>
            <a:ext cx="7696200" cy="456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038740" y="5118820"/>
            <a:ext cx="7911430" cy="1581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The </a:t>
            </a:r>
            <a:r>
              <a:rPr lang="en-US" sz="2000" dirty="0" err="1">
                <a:solidFill>
                  <a:srgbClr val="0070C0"/>
                </a:solidFill>
              </a:rPr>
              <a:t>LinkedList</a:t>
            </a:r>
            <a:r>
              <a:rPr lang="en-US" sz="2000" dirty="0"/>
              <a:t> class implemented the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Deque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interface, which extends the </a:t>
            </a:r>
            <a:r>
              <a:rPr lang="en-US" sz="2000" dirty="0">
                <a:solidFill>
                  <a:srgbClr val="FF0000"/>
                </a:solidFill>
              </a:rPr>
              <a:t>Queue</a:t>
            </a:r>
            <a:r>
              <a:rPr lang="en-US" sz="2000" dirty="0"/>
              <a:t> interface.  </a:t>
            </a:r>
          </a:p>
          <a:p>
            <a:r>
              <a:rPr lang="en-US" sz="2000" dirty="0"/>
              <a:t>Use </a:t>
            </a:r>
            <a:r>
              <a:rPr lang="en-US" sz="2000" dirty="0" err="1">
                <a:solidFill>
                  <a:srgbClr val="0070C0"/>
                </a:solidFill>
              </a:rPr>
              <a:t>LinkedList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to create a </a:t>
            </a:r>
            <a:r>
              <a:rPr lang="en-US" sz="2000" dirty="0">
                <a:solidFill>
                  <a:srgbClr val="FF0000"/>
                </a:solidFill>
              </a:rPr>
              <a:t>queue</a:t>
            </a:r>
            <a:r>
              <a:rPr lang="en-US" sz="2000" dirty="0"/>
              <a:t>.  </a:t>
            </a:r>
          </a:p>
          <a:p>
            <a:r>
              <a:rPr lang="en-US" sz="2000" dirty="0" err="1">
                <a:solidFill>
                  <a:srgbClr val="0070C0"/>
                </a:solidFill>
              </a:rPr>
              <a:t>LinkedList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is ideal for </a:t>
            </a:r>
            <a:r>
              <a:rPr lang="en-US" sz="2000" dirty="0">
                <a:solidFill>
                  <a:srgbClr val="FF0000"/>
                </a:solidFill>
              </a:rPr>
              <a:t>queue</a:t>
            </a:r>
            <a:r>
              <a:rPr lang="en-US" sz="2000" dirty="0"/>
              <a:t> operation because it is efficient for inserting and removing elements from both ends of a list</a:t>
            </a:r>
          </a:p>
        </p:txBody>
      </p:sp>
    </p:spTree>
    <p:extLst>
      <p:ext uri="{BB962C8B-B14F-4D97-AF65-F5344CB8AC3E}">
        <p14:creationId xmlns:p14="http://schemas.microsoft.com/office/powerpoint/2010/main" val="4064694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Queue idioms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/>
            <a:r>
              <a:rPr lang="en-US" altLang="en-US" dirty="0"/>
              <a:t>As with </a:t>
            </a:r>
            <a:r>
              <a:rPr lang="en-US" altLang="en-US" dirty="0">
                <a:solidFill>
                  <a:srgbClr val="0070C0"/>
                </a:solidFill>
              </a:rPr>
              <a:t>stacks</a:t>
            </a:r>
            <a:r>
              <a:rPr lang="en-US" altLang="en-US" dirty="0"/>
              <a:t>, must pull contents out of queue to view them.</a:t>
            </a:r>
            <a:endParaRPr lang="en-US" altLang="en-US" sz="800" dirty="0"/>
          </a:p>
          <a:p>
            <a:pPr lvl="1" eaLnBrk="1" hangingPunct="1">
              <a:buFontTx/>
              <a:buNone/>
            </a:pPr>
            <a:endParaRPr lang="en-US" altLang="en-US" sz="800" dirty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itchFamily="49" charset="0"/>
              </a:rPr>
              <a:t>	while (!</a:t>
            </a:r>
            <a:r>
              <a:rPr lang="en-US" altLang="en-US" dirty="0" err="1">
                <a:latin typeface="Courier New" pitchFamily="49" charset="0"/>
              </a:rPr>
              <a:t>q.isEmpty</a:t>
            </a:r>
            <a:r>
              <a:rPr lang="en-US" altLang="en-US" dirty="0">
                <a:latin typeface="Courier New" pitchFamily="49" charset="0"/>
              </a:rPr>
              <a:t>())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itchFamily="49" charset="0"/>
              </a:rPr>
              <a:t>	    </a:t>
            </a:r>
            <a:r>
              <a:rPr lang="en-US" altLang="en-US" b="1" dirty="0"/>
              <a:t>do something with</a:t>
            </a:r>
            <a:r>
              <a:rPr lang="en-US" altLang="en-US" dirty="0">
                <a:latin typeface="Courier New" pitchFamily="49" charset="0"/>
              </a:rPr>
              <a:t> </a:t>
            </a:r>
            <a:r>
              <a:rPr lang="en-US" altLang="en-US" dirty="0" err="1">
                <a:latin typeface="Courier New" pitchFamily="49" charset="0"/>
              </a:rPr>
              <a:t>q.remove</a:t>
            </a:r>
            <a:r>
              <a:rPr lang="en-US" altLang="en-US" dirty="0">
                <a:latin typeface="Courier New" pitchFamily="49" charset="0"/>
              </a:rPr>
              <a:t>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itchFamily="49" charset="0"/>
              </a:rPr>
              <a:t>	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dirty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dirty="0">
              <a:latin typeface="Courier New" pitchFamily="49" charset="0"/>
            </a:endParaRPr>
          </a:p>
          <a:p>
            <a:pPr lvl="1" eaLnBrk="1" hangingPunct="1"/>
            <a:r>
              <a:rPr lang="en-US" altLang="en-US" dirty="0"/>
              <a:t>another idiom: Examining each element exactly once.</a:t>
            </a:r>
          </a:p>
          <a:p>
            <a:pPr lvl="1" eaLnBrk="1" hangingPunct="1">
              <a:buFontTx/>
              <a:buNone/>
            </a:pPr>
            <a:endParaRPr lang="en-US" altLang="en-US" sz="800" dirty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itchFamily="49" charset="0"/>
              </a:rPr>
              <a:t>	</a:t>
            </a:r>
            <a:r>
              <a:rPr lang="en-US" altLang="en-US" dirty="0" err="1">
                <a:latin typeface="Courier New" pitchFamily="49" charset="0"/>
              </a:rPr>
              <a:t>int</a:t>
            </a:r>
            <a:r>
              <a:rPr lang="en-US" altLang="en-US" dirty="0">
                <a:latin typeface="Courier New" pitchFamily="49" charset="0"/>
              </a:rPr>
              <a:t> size = </a:t>
            </a:r>
            <a:r>
              <a:rPr lang="en-US" altLang="en-US" dirty="0" err="1">
                <a:latin typeface="Courier New" pitchFamily="49" charset="0"/>
              </a:rPr>
              <a:t>q.size</a:t>
            </a:r>
            <a:r>
              <a:rPr lang="en-US" altLang="en-US" dirty="0">
                <a:latin typeface="Courier New" pitchFamily="49" charset="0"/>
              </a:rPr>
              <a:t>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itchFamily="49" charset="0"/>
              </a:rPr>
              <a:t>	for (</a:t>
            </a:r>
            <a:r>
              <a:rPr lang="en-US" altLang="en-US" dirty="0" err="1">
                <a:latin typeface="Courier New" pitchFamily="49" charset="0"/>
              </a:rPr>
              <a:t>int</a:t>
            </a:r>
            <a:r>
              <a:rPr lang="en-US" altLang="en-US" dirty="0">
                <a:latin typeface="Courier New" pitchFamily="49" charset="0"/>
              </a:rPr>
              <a:t> </a:t>
            </a:r>
            <a:r>
              <a:rPr lang="en-US" altLang="en-US" dirty="0" err="1">
                <a:latin typeface="Courier New" pitchFamily="49" charset="0"/>
              </a:rPr>
              <a:t>i</a:t>
            </a:r>
            <a:r>
              <a:rPr lang="en-US" altLang="en-US" dirty="0">
                <a:latin typeface="Courier New" pitchFamily="49" charset="0"/>
              </a:rPr>
              <a:t> = 0; </a:t>
            </a:r>
            <a:r>
              <a:rPr lang="en-US" altLang="en-US" dirty="0" err="1">
                <a:latin typeface="Courier New" pitchFamily="49" charset="0"/>
              </a:rPr>
              <a:t>i</a:t>
            </a:r>
            <a:r>
              <a:rPr lang="en-US" altLang="en-US" dirty="0">
                <a:latin typeface="Courier New" pitchFamily="49" charset="0"/>
              </a:rPr>
              <a:t> &lt; size; </a:t>
            </a:r>
            <a:r>
              <a:rPr lang="en-US" altLang="en-US" dirty="0" err="1">
                <a:latin typeface="Courier New" pitchFamily="49" charset="0"/>
              </a:rPr>
              <a:t>i</a:t>
            </a:r>
            <a:r>
              <a:rPr lang="en-US" altLang="en-US" dirty="0">
                <a:latin typeface="Courier New" pitchFamily="49" charset="0"/>
              </a:rPr>
              <a:t>++)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itchFamily="49" charset="0"/>
              </a:rPr>
              <a:t>	    </a:t>
            </a:r>
            <a:r>
              <a:rPr lang="en-US" altLang="en-US" b="1" dirty="0"/>
              <a:t>do something with</a:t>
            </a:r>
            <a:r>
              <a:rPr lang="en-US" altLang="en-US" dirty="0">
                <a:latin typeface="Courier New" pitchFamily="49" charset="0"/>
              </a:rPr>
              <a:t> </a:t>
            </a:r>
            <a:r>
              <a:rPr lang="en-US" altLang="en-US" dirty="0" err="1">
                <a:latin typeface="Courier New" pitchFamily="49" charset="0"/>
              </a:rPr>
              <a:t>q.remove</a:t>
            </a:r>
            <a:r>
              <a:rPr lang="en-US" altLang="en-US" dirty="0">
                <a:latin typeface="Courier New" pitchFamily="49" charset="0"/>
              </a:rPr>
              <a:t>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itchFamily="49" charset="0"/>
              </a:rPr>
              <a:t>	    </a:t>
            </a:r>
            <a:r>
              <a:rPr lang="en-US" altLang="en-US" dirty="0"/>
              <a:t>(including possibly re-adding it to the queue)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itchFamily="49" charset="0"/>
              </a:rPr>
              <a:t>	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dirty="0">
              <a:latin typeface="Courier New" pitchFamily="49" charset="0"/>
            </a:endParaRPr>
          </a:p>
          <a:p>
            <a:pPr lvl="2" eaLnBrk="1" hangingPunct="1"/>
            <a:r>
              <a:rPr lang="en-US" altLang="en-US" dirty="0"/>
              <a:t>Why do we need the </a:t>
            </a:r>
            <a:r>
              <a:rPr lang="en-US" altLang="en-US" dirty="0">
                <a:latin typeface="Courier New" pitchFamily="49" charset="0"/>
              </a:rPr>
              <a:t>size</a:t>
            </a:r>
            <a:r>
              <a:rPr lang="en-US" altLang="en-US" dirty="0"/>
              <a:t> variable?</a:t>
            </a:r>
          </a:p>
        </p:txBody>
      </p:sp>
    </p:spTree>
    <p:extLst>
      <p:ext uri="{BB962C8B-B14F-4D97-AF65-F5344CB8AC3E}">
        <p14:creationId xmlns:p14="http://schemas.microsoft.com/office/powerpoint/2010/main" val="429340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" y="56967"/>
            <a:ext cx="8229600" cy="414848"/>
          </a:xfrm>
        </p:spPr>
        <p:txBody>
          <a:bodyPr/>
          <a:lstStyle/>
          <a:p>
            <a:pPr eaLnBrk="1" hangingPunct="1"/>
            <a:r>
              <a:rPr lang="en-US" altLang="en-US" dirty="0"/>
              <a:t>Exercise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395005"/>
            <a:ext cx="9144000" cy="6462995"/>
          </a:xfrm>
        </p:spPr>
        <p:txBody>
          <a:bodyPr>
            <a:normAutofit fontScale="62500" lnSpcReduction="20000"/>
          </a:bodyPr>
          <a:lstStyle/>
          <a:p>
            <a:r>
              <a:rPr lang="en-US" altLang="en-US" dirty="0"/>
              <a:t>import </a:t>
            </a:r>
            <a:r>
              <a:rPr lang="en-US" altLang="en-US" dirty="0" err="1"/>
              <a:t>java.util</a:t>
            </a:r>
            <a:r>
              <a:rPr lang="en-US" altLang="en-US" dirty="0"/>
              <a:t>.*;</a:t>
            </a:r>
          </a:p>
          <a:p>
            <a:endParaRPr lang="en-US" altLang="en-US" dirty="0"/>
          </a:p>
          <a:p>
            <a:r>
              <a:rPr lang="en-US" altLang="en-US" dirty="0"/>
              <a:t>public class </a:t>
            </a:r>
            <a:r>
              <a:rPr lang="en-US" altLang="en-US" dirty="0" err="1"/>
              <a:t>QueueExample</a:t>
            </a:r>
            <a:r>
              <a:rPr lang="en-US" altLang="en-US" dirty="0"/>
              <a:t> {</a:t>
            </a:r>
          </a:p>
          <a:p>
            <a:r>
              <a:rPr lang="en-US" altLang="en-US" dirty="0"/>
              <a:t>    public static void main(String[] </a:t>
            </a:r>
            <a:r>
              <a:rPr lang="en-US" altLang="en-US" dirty="0" err="1"/>
              <a:t>args</a:t>
            </a:r>
            <a:r>
              <a:rPr lang="en-US" altLang="en-US" dirty="0"/>
              <a:t>) {</a:t>
            </a:r>
          </a:p>
          <a:p>
            <a:r>
              <a:rPr lang="en-US" altLang="en-US" dirty="0"/>
              <a:t>        String[] data = {"to", "be", "or", "not", "to", "be"};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        Queue&lt;String&gt; q = new </a:t>
            </a:r>
            <a:r>
              <a:rPr lang="en-US" altLang="en-US" dirty="0" err="1">
                <a:solidFill>
                  <a:srgbClr val="FF0000"/>
                </a:solidFill>
              </a:rPr>
              <a:t>LinkedList</a:t>
            </a:r>
            <a:r>
              <a:rPr lang="en-US" altLang="en-US" dirty="0">
                <a:solidFill>
                  <a:srgbClr val="FF0000"/>
                </a:solidFill>
              </a:rPr>
              <a:t>&lt;String&gt;();</a:t>
            </a:r>
          </a:p>
          <a:p>
            <a:endParaRPr lang="en-US" altLang="en-US" dirty="0"/>
          </a:p>
          <a:p>
            <a:r>
              <a:rPr lang="en-US" altLang="en-US" dirty="0"/>
              <a:t>        for (String </a:t>
            </a:r>
            <a:r>
              <a:rPr lang="en-US" altLang="en-US" dirty="0" err="1"/>
              <a:t>str</a:t>
            </a:r>
            <a:r>
              <a:rPr lang="en-US" altLang="en-US" dirty="0"/>
              <a:t> : data) {</a:t>
            </a:r>
          </a:p>
          <a:p>
            <a:r>
              <a:rPr lang="en-US" altLang="en-US" dirty="0"/>
              <a:t>            </a:t>
            </a:r>
            <a:r>
              <a:rPr lang="en-US" altLang="en-US" dirty="0" err="1">
                <a:solidFill>
                  <a:srgbClr val="FF0000"/>
                </a:solidFill>
              </a:rPr>
              <a:t>q.add</a:t>
            </a:r>
            <a:r>
              <a:rPr lang="en-US" altLang="en-US" dirty="0">
                <a:solidFill>
                  <a:srgbClr val="FF0000"/>
                </a:solidFill>
              </a:rPr>
              <a:t>(</a:t>
            </a:r>
            <a:r>
              <a:rPr lang="en-US" altLang="en-US" dirty="0" err="1">
                <a:solidFill>
                  <a:srgbClr val="FF0000"/>
                </a:solidFill>
              </a:rPr>
              <a:t>str</a:t>
            </a:r>
            <a:r>
              <a:rPr lang="en-US" altLang="en-US" dirty="0">
                <a:solidFill>
                  <a:srgbClr val="FF0000"/>
                </a:solidFill>
              </a:rPr>
              <a:t>);</a:t>
            </a:r>
          </a:p>
          <a:p>
            <a:r>
              <a:rPr lang="en-US" altLang="en-US" dirty="0"/>
              <a:t>        }</a:t>
            </a:r>
          </a:p>
          <a:p>
            <a:endParaRPr lang="en-US" altLang="en-US" dirty="0"/>
          </a:p>
          <a:p>
            <a:r>
              <a:rPr lang="en-US" altLang="en-US" dirty="0"/>
              <a:t>        </a:t>
            </a:r>
            <a:r>
              <a:rPr lang="en-US" altLang="en-US" dirty="0" err="1"/>
              <a:t>System.out.println</a:t>
            </a:r>
            <a:r>
              <a:rPr lang="en-US" altLang="en-US" dirty="0"/>
              <a:t>("queue = " + </a:t>
            </a:r>
            <a:r>
              <a:rPr lang="en-US" altLang="en-US" dirty="0">
                <a:solidFill>
                  <a:srgbClr val="FF0000"/>
                </a:solidFill>
              </a:rPr>
              <a:t>q</a:t>
            </a:r>
            <a:r>
              <a:rPr lang="en-US" altLang="en-US" dirty="0"/>
              <a:t>);</a:t>
            </a:r>
          </a:p>
          <a:p>
            <a:r>
              <a:rPr lang="en-US" altLang="en-US" dirty="0"/>
              <a:t>        </a:t>
            </a:r>
            <a:r>
              <a:rPr lang="en-US" altLang="en-US" dirty="0" err="1"/>
              <a:t>System.out.println</a:t>
            </a:r>
            <a:r>
              <a:rPr lang="en-US" altLang="en-US" dirty="0"/>
              <a:t>("size  = " + </a:t>
            </a:r>
            <a:r>
              <a:rPr lang="en-US" altLang="en-US" dirty="0" err="1">
                <a:solidFill>
                  <a:srgbClr val="FF0000"/>
                </a:solidFill>
              </a:rPr>
              <a:t>q.size</a:t>
            </a:r>
            <a:r>
              <a:rPr lang="en-US" altLang="en-US" dirty="0">
                <a:solidFill>
                  <a:srgbClr val="FF0000"/>
                </a:solidFill>
              </a:rPr>
              <a:t>()</a:t>
            </a:r>
            <a:r>
              <a:rPr lang="en-US" altLang="en-US" dirty="0"/>
              <a:t>);</a:t>
            </a:r>
          </a:p>
          <a:p>
            <a:r>
              <a:rPr lang="en-US" altLang="en-US" dirty="0"/>
              <a:t>        </a:t>
            </a:r>
            <a:r>
              <a:rPr lang="en-US" altLang="en-US" dirty="0" err="1"/>
              <a:t>System.out.println</a:t>
            </a:r>
            <a:r>
              <a:rPr lang="en-US" altLang="en-US" dirty="0"/>
              <a:t>("peek  = " + </a:t>
            </a:r>
            <a:r>
              <a:rPr lang="en-US" altLang="en-US" dirty="0" err="1">
                <a:solidFill>
                  <a:srgbClr val="FF0000"/>
                </a:solidFill>
              </a:rPr>
              <a:t>q.peek</a:t>
            </a:r>
            <a:r>
              <a:rPr lang="en-US" altLang="en-US" dirty="0">
                <a:solidFill>
                  <a:srgbClr val="FF0000"/>
                </a:solidFill>
              </a:rPr>
              <a:t>()</a:t>
            </a:r>
            <a:r>
              <a:rPr lang="en-US" altLang="en-US" dirty="0"/>
              <a:t>);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        while (!</a:t>
            </a:r>
            <a:r>
              <a:rPr lang="en-US" altLang="en-US" dirty="0" err="1">
                <a:solidFill>
                  <a:srgbClr val="FF0000"/>
                </a:solidFill>
              </a:rPr>
              <a:t>q.isEmpty</a:t>
            </a:r>
            <a:r>
              <a:rPr lang="en-US" altLang="en-US" dirty="0">
                <a:solidFill>
                  <a:srgbClr val="FF0000"/>
                </a:solidFill>
              </a:rPr>
              <a:t>()) {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            </a:t>
            </a:r>
            <a:r>
              <a:rPr lang="en-US" altLang="en-US" dirty="0" err="1">
                <a:solidFill>
                  <a:srgbClr val="FF0000"/>
                </a:solidFill>
              </a:rPr>
              <a:t>System.out.print</a:t>
            </a:r>
            <a:r>
              <a:rPr lang="en-US" altLang="en-US" dirty="0">
                <a:solidFill>
                  <a:srgbClr val="FF0000"/>
                </a:solidFill>
              </a:rPr>
              <a:t>(</a:t>
            </a:r>
            <a:r>
              <a:rPr lang="en-US" altLang="en-US" dirty="0" err="1">
                <a:solidFill>
                  <a:srgbClr val="FF0000"/>
                </a:solidFill>
              </a:rPr>
              <a:t>q.remove</a:t>
            </a:r>
            <a:r>
              <a:rPr lang="en-US" altLang="en-US" dirty="0">
                <a:solidFill>
                  <a:srgbClr val="FF0000"/>
                </a:solidFill>
              </a:rPr>
              <a:t>() + " ");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        }</a:t>
            </a:r>
          </a:p>
          <a:p>
            <a:r>
              <a:rPr lang="en-US" altLang="en-US" dirty="0"/>
              <a:t>        </a:t>
            </a:r>
            <a:r>
              <a:rPr lang="en-US" altLang="en-US" dirty="0" err="1"/>
              <a:t>System.out.println</a:t>
            </a:r>
            <a:r>
              <a:rPr lang="en-US" altLang="en-US" dirty="0"/>
              <a:t>();</a:t>
            </a:r>
          </a:p>
          <a:p>
            <a:r>
              <a:rPr lang="en-US" altLang="en-US" dirty="0"/>
              <a:t>    }</a:t>
            </a:r>
          </a:p>
          <a:p>
            <a:r>
              <a:rPr lang="en-US" altLang="en-US" dirty="0"/>
              <a:t>}</a:t>
            </a:r>
          </a:p>
        </p:txBody>
      </p:sp>
      <p:sp>
        <p:nvSpPr>
          <p:cNvPr id="2" name="矩形 1"/>
          <p:cNvSpPr/>
          <p:nvPr/>
        </p:nvSpPr>
        <p:spPr>
          <a:xfrm>
            <a:off x="5378505" y="4926795"/>
            <a:ext cx="3571665" cy="13825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queue = [to, be, or, not, to, be]</a:t>
            </a:r>
          </a:p>
          <a:p>
            <a:r>
              <a:rPr lang="en-US" sz="2000" dirty="0"/>
              <a:t>size  = 6</a:t>
            </a:r>
          </a:p>
          <a:p>
            <a:r>
              <a:rPr lang="en-US" sz="2000" dirty="0"/>
              <a:t>peek  = to</a:t>
            </a:r>
          </a:p>
          <a:p>
            <a:r>
              <a:rPr lang="en-US" sz="2000" dirty="0"/>
              <a:t>to be or not to be </a:t>
            </a:r>
          </a:p>
        </p:txBody>
      </p:sp>
    </p:spTree>
    <p:extLst>
      <p:ext uri="{BB962C8B-B14F-4D97-AF65-F5344CB8AC3E}">
        <p14:creationId xmlns:p14="http://schemas.microsoft.com/office/powerpoint/2010/main" val="192544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Mixing stacks and queues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Mix stacks and queues </a:t>
            </a:r>
            <a:r>
              <a:rPr lang="en-US" altLang="en-US" dirty="0"/>
              <a:t>to achieve certain effects.</a:t>
            </a:r>
          </a:p>
          <a:p>
            <a:pPr lvl="1" eaLnBrk="1" hangingPunct="1"/>
            <a:r>
              <a:rPr lang="en-US" altLang="en-US" dirty="0"/>
              <a:t>Example: Reverse the order of the elements of a </a:t>
            </a:r>
            <a:r>
              <a:rPr lang="en-US" altLang="en-US" dirty="0">
                <a:solidFill>
                  <a:srgbClr val="FF0000"/>
                </a:solidFill>
              </a:rPr>
              <a:t>queue</a:t>
            </a:r>
            <a:r>
              <a:rPr lang="en-US" altLang="en-US" dirty="0"/>
              <a:t>.</a:t>
            </a:r>
          </a:p>
          <a:p>
            <a:pPr lvl="1" eaLnBrk="1" hangingPunct="1">
              <a:buFontTx/>
              <a:buNone/>
            </a:pPr>
            <a:endParaRPr lang="en-US" altLang="en-US" sz="800" dirty="0"/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dirty="0">
                <a:latin typeface="Courier New" pitchFamily="49" charset="0"/>
              </a:rPr>
              <a:t>	</a:t>
            </a:r>
            <a:r>
              <a:rPr lang="en-US" altLang="en-US" sz="2600" b="1" dirty="0">
                <a:latin typeface="Courier New" pitchFamily="49" charset="0"/>
              </a:rPr>
              <a:t>Queue&lt;Integer&gt; </a:t>
            </a:r>
            <a:r>
              <a:rPr lang="en-US" altLang="en-US" sz="2600" b="1" dirty="0">
                <a:solidFill>
                  <a:srgbClr val="FF0000"/>
                </a:solidFill>
                <a:latin typeface="Courier New" pitchFamily="49" charset="0"/>
              </a:rPr>
              <a:t>q</a:t>
            </a:r>
            <a:r>
              <a:rPr lang="en-US" altLang="en-US" sz="2600" b="1" dirty="0">
                <a:latin typeface="Courier New" pitchFamily="49" charset="0"/>
              </a:rPr>
              <a:t> = new </a:t>
            </a:r>
            <a:r>
              <a:rPr lang="en-US" altLang="en-US" sz="2600" b="1" dirty="0" err="1">
                <a:latin typeface="Courier New" pitchFamily="49" charset="0"/>
              </a:rPr>
              <a:t>LinkedList</a:t>
            </a:r>
            <a:r>
              <a:rPr lang="en-US" altLang="en-US" sz="2600" b="1" dirty="0">
                <a:latin typeface="Courier New" pitchFamily="49" charset="0"/>
              </a:rPr>
              <a:t>&lt;Integer&gt;();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600" dirty="0">
                <a:latin typeface="Courier New" pitchFamily="49" charset="0"/>
              </a:rPr>
              <a:t>	</a:t>
            </a:r>
            <a:r>
              <a:rPr lang="en-US" altLang="en-US" sz="2600" dirty="0" err="1">
                <a:latin typeface="Courier New" pitchFamily="49" charset="0"/>
              </a:rPr>
              <a:t>q.add</a:t>
            </a:r>
            <a:r>
              <a:rPr lang="en-US" altLang="en-US" sz="2600" dirty="0">
                <a:latin typeface="Courier New" pitchFamily="49" charset="0"/>
              </a:rPr>
              <a:t>(1);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600" dirty="0">
                <a:latin typeface="Courier New" pitchFamily="49" charset="0"/>
              </a:rPr>
              <a:t>	</a:t>
            </a:r>
            <a:r>
              <a:rPr lang="en-US" altLang="en-US" sz="2600" dirty="0" err="1">
                <a:latin typeface="Courier New" pitchFamily="49" charset="0"/>
              </a:rPr>
              <a:t>q.add</a:t>
            </a:r>
            <a:r>
              <a:rPr lang="en-US" altLang="en-US" sz="2600" dirty="0">
                <a:latin typeface="Courier New" pitchFamily="49" charset="0"/>
              </a:rPr>
              <a:t>(2);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600" dirty="0">
                <a:latin typeface="Courier New" pitchFamily="49" charset="0"/>
              </a:rPr>
              <a:t>	</a:t>
            </a:r>
            <a:r>
              <a:rPr lang="en-US" altLang="en-US" sz="2600" dirty="0" err="1">
                <a:latin typeface="Courier New" pitchFamily="49" charset="0"/>
              </a:rPr>
              <a:t>q.add</a:t>
            </a:r>
            <a:r>
              <a:rPr lang="en-US" altLang="en-US" sz="2600" dirty="0">
                <a:latin typeface="Courier New" pitchFamily="49" charset="0"/>
              </a:rPr>
              <a:t>(3);                   </a:t>
            </a:r>
            <a:r>
              <a:rPr lang="en-US" altLang="en-US" sz="2600" b="1" dirty="0">
                <a:solidFill>
                  <a:srgbClr val="008000"/>
                </a:solidFill>
                <a:latin typeface="Courier New" pitchFamily="49" charset="0"/>
              </a:rPr>
              <a:t>// [1, 2, 3]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sz="2600" dirty="0">
              <a:latin typeface="Courier New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600" dirty="0">
                <a:latin typeface="Courier New" pitchFamily="49" charset="0"/>
              </a:rPr>
              <a:t>	</a:t>
            </a:r>
            <a:r>
              <a:rPr lang="en-US" altLang="en-US" sz="2600" b="1" dirty="0">
                <a:latin typeface="Courier New" pitchFamily="49" charset="0"/>
              </a:rPr>
              <a:t>Stack&lt;Integer&gt; </a:t>
            </a:r>
            <a:r>
              <a:rPr lang="en-US" altLang="en-US" sz="2600" b="1" dirty="0">
                <a:solidFill>
                  <a:srgbClr val="0070C0"/>
                </a:solidFill>
                <a:latin typeface="Courier New" pitchFamily="49" charset="0"/>
              </a:rPr>
              <a:t>s</a:t>
            </a:r>
            <a:r>
              <a:rPr lang="en-US" altLang="en-US" sz="2600" b="1" dirty="0">
                <a:latin typeface="Courier New" pitchFamily="49" charset="0"/>
              </a:rPr>
              <a:t> = new Stack&lt;Integer&gt;();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sz="2600" b="1" dirty="0">
              <a:latin typeface="Courier New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600" dirty="0">
                <a:latin typeface="Courier New" pitchFamily="49" charset="0"/>
              </a:rPr>
              <a:t>	while (!</a:t>
            </a:r>
            <a:r>
              <a:rPr lang="en-US" altLang="en-US" sz="2600" b="1" dirty="0" err="1">
                <a:solidFill>
                  <a:srgbClr val="FF0000"/>
                </a:solidFill>
                <a:latin typeface="Courier New" pitchFamily="49" charset="0"/>
              </a:rPr>
              <a:t>q</a:t>
            </a:r>
            <a:r>
              <a:rPr lang="en-US" altLang="en-US" sz="2600" dirty="0" err="1">
                <a:latin typeface="Courier New" pitchFamily="49" charset="0"/>
              </a:rPr>
              <a:t>.isEmpty</a:t>
            </a:r>
            <a:r>
              <a:rPr lang="en-US" altLang="en-US" sz="2600" dirty="0">
                <a:latin typeface="Courier New" pitchFamily="49" charset="0"/>
              </a:rPr>
              <a:t>()) {      </a:t>
            </a:r>
            <a:r>
              <a:rPr lang="en-US" altLang="en-US" sz="2600" b="1" dirty="0">
                <a:solidFill>
                  <a:srgbClr val="008000"/>
                </a:solidFill>
                <a:latin typeface="Courier New" pitchFamily="49" charset="0"/>
              </a:rPr>
              <a:t>// Q -&gt; S</a:t>
            </a:r>
            <a:endParaRPr lang="en-US" altLang="en-US" sz="2600" dirty="0">
              <a:latin typeface="Courier New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600" dirty="0">
                <a:latin typeface="Courier New" pitchFamily="49" charset="0"/>
              </a:rPr>
              <a:t>	    </a:t>
            </a:r>
            <a:r>
              <a:rPr lang="en-US" altLang="en-US" sz="2600" b="1" dirty="0" err="1">
                <a:solidFill>
                  <a:srgbClr val="0070C0"/>
                </a:solidFill>
                <a:latin typeface="Courier New" pitchFamily="49" charset="0"/>
              </a:rPr>
              <a:t>s</a:t>
            </a:r>
            <a:r>
              <a:rPr lang="en-US" altLang="en-US" sz="2600" dirty="0" err="1">
                <a:latin typeface="Courier New" pitchFamily="49" charset="0"/>
              </a:rPr>
              <a:t>.push</a:t>
            </a:r>
            <a:r>
              <a:rPr lang="en-US" altLang="en-US" sz="2600" dirty="0">
                <a:latin typeface="Courier New" pitchFamily="49" charset="0"/>
              </a:rPr>
              <a:t>(</a:t>
            </a:r>
            <a:r>
              <a:rPr lang="en-US" altLang="en-US" sz="2600" b="1" dirty="0" err="1">
                <a:solidFill>
                  <a:srgbClr val="FF0000"/>
                </a:solidFill>
                <a:latin typeface="Courier New" pitchFamily="49" charset="0"/>
              </a:rPr>
              <a:t>q</a:t>
            </a:r>
            <a:r>
              <a:rPr lang="en-US" altLang="en-US" sz="2600" dirty="0" err="1">
                <a:latin typeface="Courier New" pitchFamily="49" charset="0"/>
              </a:rPr>
              <a:t>.remove</a:t>
            </a:r>
            <a:r>
              <a:rPr lang="en-US" altLang="en-US" sz="2600" dirty="0">
                <a:latin typeface="Courier New" pitchFamily="49" charset="0"/>
              </a:rPr>
              <a:t>());	 //[1 , 2, 3]</a:t>
            </a:r>
            <a:endParaRPr lang="en-US" altLang="en-US" sz="2600" b="1" dirty="0">
              <a:solidFill>
                <a:srgbClr val="008000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600" dirty="0">
                <a:latin typeface="Courier New" pitchFamily="49" charset="0"/>
              </a:rPr>
              <a:t>	}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sz="2600" dirty="0">
              <a:latin typeface="Courier New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600" dirty="0">
                <a:latin typeface="Courier New" pitchFamily="49" charset="0"/>
              </a:rPr>
              <a:t>	while (!</a:t>
            </a:r>
            <a:r>
              <a:rPr lang="en-US" altLang="en-US" sz="2600" b="1" dirty="0" err="1">
                <a:solidFill>
                  <a:srgbClr val="0070C0"/>
                </a:solidFill>
                <a:latin typeface="Courier New" pitchFamily="49" charset="0"/>
              </a:rPr>
              <a:t>s</a:t>
            </a:r>
            <a:r>
              <a:rPr lang="en-US" altLang="en-US" sz="2600" dirty="0" err="1">
                <a:latin typeface="Courier New" pitchFamily="49" charset="0"/>
              </a:rPr>
              <a:t>.isEmpty</a:t>
            </a:r>
            <a:r>
              <a:rPr lang="en-US" altLang="en-US" sz="2600" dirty="0">
                <a:latin typeface="Courier New" pitchFamily="49" charset="0"/>
              </a:rPr>
              <a:t>()) {      </a:t>
            </a:r>
            <a:r>
              <a:rPr lang="en-US" altLang="en-US" sz="2600" b="1" dirty="0">
                <a:solidFill>
                  <a:srgbClr val="008000"/>
                </a:solidFill>
                <a:latin typeface="Courier New" pitchFamily="49" charset="0"/>
              </a:rPr>
              <a:t>// S -&gt; Q</a:t>
            </a:r>
            <a:endParaRPr lang="en-US" altLang="en-US" sz="2600" dirty="0">
              <a:latin typeface="Courier New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600" dirty="0">
                <a:latin typeface="Courier New" pitchFamily="49" charset="0"/>
              </a:rPr>
              <a:t>	    </a:t>
            </a:r>
            <a:r>
              <a:rPr lang="en-US" altLang="en-US" sz="2600" b="1" dirty="0" err="1">
                <a:solidFill>
                  <a:srgbClr val="FF0000"/>
                </a:solidFill>
                <a:latin typeface="Courier New" pitchFamily="49" charset="0"/>
              </a:rPr>
              <a:t>q</a:t>
            </a:r>
            <a:r>
              <a:rPr lang="en-US" altLang="en-US" sz="2600" dirty="0" err="1">
                <a:latin typeface="Courier New" pitchFamily="49" charset="0"/>
              </a:rPr>
              <a:t>.add</a:t>
            </a:r>
            <a:r>
              <a:rPr lang="en-US" altLang="en-US" sz="2600" dirty="0">
                <a:latin typeface="Courier New" pitchFamily="49" charset="0"/>
              </a:rPr>
              <a:t>(</a:t>
            </a:r>
            <a:r>
              <a:rPr lang="en-US" altLang="en-US" sz="2600" b="1" dirty="0" err="1">
                <a:solidFill>
                  <a:srgbClr val="0070C0"/>
                </a:solidFill>
                <a:latin typeface="Courier New" pitchFamily="49" charset="0"/>
              </a:rPr>
              <a:t>s</a:t>
            </a:r>
            <a:r>
              <a:rPr lang="en-US" altLang="en-US" sz="2600" dirty="0" err="1">
                <a:latin typeface="Courier New" pitchFamily="49" charset="0"/>
              </a:rPr>
              <a:t>.pop</a:t>
            </a:r>
            <a:r>
              <a:rPr lang="en-US" altLang="en-US" sz="2600" dirty="0">
                <a:latin typeface="Courier New" pitchFamily="49" charset="0"/>
              </a:rPr>
              <a:t>());		 //[3, 2, 1]</a:t>
            </a:r>
            <a:endParaRPr lang="en-US" altLang="en-US" sz="2600" b="1" dirty="0">
              <a:solidFill>
                <a:srgbClr val="008000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600" dirty="0">
                <a:latin typeface="Courier New" pitchFamily="49" charset="0"/>
              </a:rPr>
              <a:t>	}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sz="2600" dirty="0">
              <a:latin typeface="Courier New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600" dirty="0">
                <a:latin typeface="Courier New" pitchFamily="49" charset="0"/>
              </a:rPr>
              <a:t>	</a:t>
            </a:r>
            <a:r>
              <a:rPr lang="en-US" altLang="en-US" sz="2600" dirty="0" err="1">
                <a:latin typeface="Courier New" pitchFamily="49" charset="0"/>
              </a:rPr>
              <a:t>System.out.println</a:t>
            </a:r>
            <a:r>
              <a:rPr lang="en-US" altLang="en-US" sz="2600" dirty="0">
                <a:latin typeface="Courier New" pitchFamily="49" charset="0"/>
              </a:rPr>
              <a:t>(</a:t>
            </a:r>
            <a:r>
              <a:rPr lang="en-US" altLang="en-US" sz="2600" b="1" dirty="0">
                <a:solidFill>
                  <a:srgbClr val="FF0000"/>
                </a:solidFill>
                <a:latin typeface="Courier New" pitchFamily="49" charset="0"/>
              </a:rPr>
              <a:t>q</a:t>
            </a:r>
            <a:r>
              <a:rPr lang="en-US" altLang="en-US" sz="2600" dirty="0">
                <a:latin typeface="Courier New" pitchFamily="49" charset="0"/>
              </a:rPr>
              <a:t>);      </a:t>
            </a:r>
            <a:r>
              <a:rPr lang="en-US" altLang="en-US" sz="2600" b="1" dirty="0">
                <a:solidFill>
                  <a:srgbClr val="008000"/>
                </a:solidFill>
                <a:latin typeface="Courier New" pitchFamily="49" charset="0"/>
              </a:rPr>
              <a:t>// [3, 2, 1]</a:t>
            </a:r>
          </a:p>
        </p:txBody>
      </p:sp>
    </p:spTree>
    <p:extLst>
      <p:ext uri="{BB962C8B-B14F-4D97-AF65-F5344CB8AC3E}">
        <p14:creationId xmlns:p14="http://schemas.microsoft.com/office/powerpoint/2010/main" val="136248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" y="56968"/>
            <a:ext cx="8229600" cy="491658"/>
          </a:xfrm>
        </p:spPr>
        <p:txBody>
          <a:bodyPr/>
          <a:lstStyle/>
          <a:p>
            <a:pPr eaLnBrk="1" hangingPunct="1"/>
            <a:r>
              <a:rPr lang="en-US" altLang="en-US" dirty="0"/>
              <a:t>Stacks and queues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71815"/>
            <a:ext cx="9144000" cy="6386185"/>
          </a:xfrm>
        </p:spPr>
        <p:txBody>
          <a:bodyPr/>
          <a:lstStyle/>
          <a:p>
            <a:pPr eaLnBrk="1" hangingPunct="1"/>
            <a:r>
              <a:rPr lang="en-US" altLang="en-US" dirty="0"/>
              <a:t>Sometimes it is good to have a collection that is less powerful, but is optimized to perform certain operations very quickly.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Stacks</a:t>
            </a:r>
            <a:r>
              <a:rPr lang="en-US" altLang="en-US" dirty="0"/>
              <a:t> and </a:t>
            </a:r>
            <a:r>
              <a:rPr lang="en-US" altLang="en-US" dirty="0">
                <a:solidFill>
                  <a:srgbClr val="FF0000"/>
                </a:solidFill>
              </a:rPr>
              <a:t>queues</a:t>
            </a:r>
            <a:r>
              <a:rPr lang="en-US" altLang="en-US" dirty="0"/>
              <a:t> do few things, but they do them efficiently.</a:t>
            </a:r>
          </a:p>
          <a:p>
            <a:pPr lvl="1" eaLnBrk="1" hangingPunct="1"/>
            <a:r>
              <a:rPr lang="en-US" altLang="en-US" sz="2000" b="1" dirty="0">
                <a:solidFill>
                  <a:srgbClr val="FF0000"/>
                </a:solidFill>
              </a:rPr>
              <a:t>stack</a:t>
            </a:r>
            <a:r>
              <a:rPr lang="en-US" altLang="en-US" sz="2000" dirty="0">
                <a:solidFill>
                  <a:srgbClr val="FF0000"/>
                </a:solidFill>
              </a:rPr>
              <a:t>: </a:t>
            </a:r>
            <a:r>
              <a:rPr lang="en-US" altLang="en-US" sz="2000" dirty="0"/>
              <a:t>Retrieves elements in the reverse of the order they were added.</a:t>
            </a:r>
          </a:p>
          <a:p>
            <a:pPr lvl="1" eaLnBrk="1" hangingPunct="1"/>
            <a:r>
              <a:rPr lang="en-US" altLang="en-US" sz="2000" b="1" dirty="0">
                <a:solidFill>
                  <a:srgbClr val="FF0000"/>
                </a:solidFill>
              </a:rPr>
              <a:t>queue</a:t>
            </a:r>
            <a:r>
              <a:rPr lang="en-US" altLang="en-US" sz="2000" dirty="0">
                <a:solidFill>
                  <a:srgbClr val="FF0000"/>
                </a:solidFill>
              </a:rPr>
              <a:t>: </a:t>
            </a:r>
            <a:r>
              <a:rPr lang="en-US" altLang="en-US" sz="2000" dirty="0"/>
              <a:t>Retrieves elements in the same order they were added.</a:t>
            </a:r>
          </a:p>
        </p:txBody>
      </p:sp>
      <p:pic>
        <p:nvPicPr>
          <p:cNvPr id="7172" name="Picture 4" descr="st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3771900"/>
            <a:ext cx="2797175" cy="260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Text Box 6"/>
          <p:cNvSpPr txBox="1">
            <a:spLocks noChangeArrowheads="1"/>
          </p:cNvSpPr>
          <p:nvPr/>
        </p:nvSpPr>
        <p:spPr bwMode="auto">
          <a:xfrm>
            <a:off x="1355725" y="6356350"/>
            <a:ext cx="701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>
                <a:latin typeface="Tahoma" pitchFamily="34" charset="0"/>
              </a:rPr>
              <a:t>stack</a:t>
            </a:r>
          </a:p>
        </p:txBody>
      </p:sp>
      <p:sp>
        <p:nvSpPr>
          <p:cNvPr id="7174" name="Text Box 7"/>
          <p:cNvSpPr txBox="1">
            <a:spLocks noChangeArrowheads="1"/>
          </p:cNvSpPr>
          <p:nvPr/>
        </p:nvSpPr>
        <p:spPr bwMode="auto">
          <a:xfrm>
            <a:off x="5695950" y="5729288"/>
            <a:ext cx="806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latin typeface="Tahoma" pitchFamily="34" charset="0"/>
              </a:rPr>
              <a:t>queue</a:t>
            </a:r>
          </a:p>
        </p:txBody>
      </p:sp>
      <p:pic>
        <p:nvPicPr>
          <p:cNvPr id="7175" name="Picture 8" descr="que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775" y="4621213"/>
            <a:ext cx="53848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225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/>
      <p:bldP spid="717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" y="56967"/>
            <a:ext cx="8229600" cy="414848"/>
          </a:xfrm>
        </p:spPr>
        <p:txBody>
          <a:bodyPr/>
          <a:lstStyle/>
          <a:p>
            <a:pPr eaLnBrk="1" hangingPunct="1"/>
            <a:r>
              <a:rPr lang="en-US" altLang="en-US" dirty="0"/>
              <a:t>Exercise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395005"/>
            <a:ext cx="9144000" cy="6462995"/>
          </a:xfrm>
        </p:spPr>
        <p:txBody>
          <a:bodyPr>
            <a:noAutofit/>
          </a:bodyPr>
          <a:lstStyle/>
          <a:p>
            <a:r>
              <a:rPr lang="en-US" altLang="en-US" sz="1500" dirty="0">
                <a:solidFill>
                  <a:srgbClr val="FF0000"/>
                </a:solidFill>
              </a:rPr>
              <a:t>import </a:t>
            </a:r>
            <a:r>
              <a:rPr lang="en-US" altLang="en-US" sz="1500" dirty="0" err="1">
                <a:solidFill>
                  <a:srgbClr val="FF0000"/>
                </a:solidFill>
              </a:rPr>
              <a:t>java.util.Queue</a:t>
            </a:r>
            <a:r>
              <a:rPr lang="en-US" altLang="en-US" sz="1500" dirty="0">
                <a:solidFill>
                  <a:srgbClr val="FF0000"/>
                </a:solidFill>
              </a:rPr>
              <a:t>;  import </a:t>
            </a:r>
            <a:r>
              <a:rPr lang="en-US" altLang="en-US" sz="1500" dirty="0" err="1">
                <a:solidFill>
                  <a:srgbClr val="FF0000"/>
                </a:solidFill>
              </a:rPr>
              <a:t>java.util.Stack</a:t>
            </a:r>
            <a:r>
              <a:rPr lang="en-US" altLang="en-US" sz="1500" dirty="0">
                <a:solidFill>
                  <a:srgbClr val="FF0000"/>
                </a:solidFill>
              </a:rPr>
              <a:t>;  import </a:t>
            </a:r>
            <a:r>
              <a:rPr lang="en-US" altLang="en-US" sz="1500" dirty="0" err="1">
                <a:solidFill>
                  <a:srgbClr val="FF0000"/>
                </a:solidFill>
              </a:rPr>
              <a:t>java.util.LinkedList</a:t>
            </a:r>
            <a:r>
              <a:rPr lang="en-US" altLang="en-US" sz="1500" dirty="0">
                <a:solidFill>
                  <a:srgbClr val="FF0000"/>
                </a:solidFill>
              </a:rPr>
              <a:t>;</a:t>
            </a:r>
          </a:p>
          <a:p>
            <a:r>
              <a:rPr lang="en-US" altLang="en-US" sz="1500" dirty="0"/>
              <a:t>public class </a:t>
            </a:r>
            <a:r>
              <a:rPr lang="en-US" altLang="en-US" sz="1500" dirty="0" err="1"/>
              <a:t>QueueToStack</a:t>
            </a:r>
            <a:r>
              <a:rPr lang="en-US" altLang="en-US" sz="1500" dirty="0"/>
              <a:t> {</a:t>
            </a:r>
          </a:p>
          <a:p>
            <a:r>
              <a:rPr lang="en-US" altLang="en-US" sz="1500" dirty="0"/>
              <a:t>    public static void main(String[] </a:t>
            </a:r>
            <a:r>
              <a:rPr lang="en-US" altLang="en-US" sz="1500" dirty="0" err="1"/>
              <a:t>args</a:t>
            </a:r>
            <a:r>
              <a:rPr lang="en-US" altLang="en-US" sz="1500" dirty="0"/>
              <a:t>) {</a:t>
            </a:r>
          </a:p>
          <a:p>
            <a:r>
              <a:rPr lang="en-US" altLang="en-US" sz="1500" dirty="0">
                <a:solidFill>
                  <a:srgbClr val="FF0000"/>
                </a:solidFill>
              </a:rPr>
              <a:t>      Queue&lt;Integer&gt; q = new </a:t>
            </a:r>
            <a:r>
              <a:rPr lang="en-US" altLang="en-US" sz="1500" dirty="0" err="1">
                <a:solidFill>
                  <a:srgbClr val="FF0000"/>
                </a:solidFill>
              </a:rPr>
              <a:t>LinkedList</a:t>
            </a:r>
            <a:r>
              <a:rPr lang="en-US" altLang="en-US" sz="1500" dirty="0">
                <a:solidFill>
                  <a:srgbClr val="FF0000"/>
                </a:solidFill>
              </a:rPr>
              <a:t>&lt;&gt;();</a:t>
            </a:r>
          </a:p>
          <a:p>
            <a:r>
              <a:rPr lang="en-US" altLang="en-US" sz="1500" dirty="0"/>
              <a:t>	</a:t>
            </a:r>
            <a:r>
              <a:rPr lang="en-US" altLang="en-US" sz="1500" dirty="0" err="1"/>
              <a:t>q.add</a:t>
            </a:r>
            <a:r>
              <a:rPr lang="en-US" altLang="en-US" sz="1500" dirty="0"/>
              <a:t>(1);</a:t>
            </a:r>
          </a:p>
          <a:p>
            <a:r>
              <a:rPr lang="en-US" altLang="en-US" sz="1500" dirty="0"/>
              <a:t>	</a:t>
            </a:r>
            <a:r>
              <a:rPr lang="en-US" altLang="en-US" sz="1500" dirty="0" err="1"/>
              <a:t>q.add</a:t>
            </a:r>
            <a:r>
              <a:rPr lang="en-US" altLang="en-US" sz="1500" dirty="0"/>
              <a:t>(2);</a:t>
            </a:r>
          </a:p>
          <a:p>
            <a:r>
              <a:rPr lang="en-US" altLang="en-US" sz="1500" dirty="0"/>
              <a:t>	</a:t>
            </a:r>
            <a:r>
              <a:rPr lang="en-US" altLang="en-US" sz="1500" dirty="0" err="1"/>
              <a:t>q.add</a:t>
            </a:r>
            <a:r>
              <a:rPr lang="en-US" altLang="en-US" sz="1500" dirty="0"/>
              <a:t>(3);                 </a:t>
            </a:r>
          </a:p>
          <a:p>
            <a:r>
              <a:rPr lang="en-US" altLang="en-US" sz="1500" dirty="0"/>
              <a:t>        </a:t>
            </a:r>
            <a:r>
              <a:rPr lang="en-US" altLang="en-US" sz="1500" dirty="0" err="1"/>
              <a:t>System.out.print</a:t>
            </a:r>
            <a:r>
              <a:rPr lang="en-US" altLang="en-US" sz="1500" dirty="0"/>
              <a:t>("Queue = " + q); </a:t>
            </a:r>
            <a:r>
              <a:rPr lang="en-US" altLang="en-US" sz="1500" dirty="0">
                <a:solidFill>
                  <a:srgbClr val="00B050"/>
                </a:solidFill>
              </a:rPr>
              <a:t>// [1, 2, 3]</a:t>
            </a:r>
          </a:p>
          <a:p>
            <a:r>
              <a:rPr lang="en-US" altLang="en-US" sz="1500" dirty="0"/>
              <a:t>        </a:t>
            </a:r>
            <a:r>
              <a:rPr lang="en-US" altLang="en-US" sz="1500" dirty="0" err="1"/>
              <a:t>System.out.println</a:t>
            </a:r>
            <a:r>
              <a:rPr lang="en-US" altLang="en-US" sz="1500" dirty="0"/>
              <a:t>();</a:t>
            </a:r>
          </a:p>
          <a:p>
            <a:r>
              <a:rPr lang="en-US" altLang="en-US" sz="1500" dirty="0"/>
              <a:t>	</a:t>
            </a:r>
            <a:r>
              <a:rPr lang="en-US" altLang="en-US" sz="1500" dirty="0">
                <a:solidFill>
                  <a:srgbClr val="FF0000"/>
                </a:solidFill>
              </a:rPr>
              <a:t>Stack&lt;Integer&gt; s = new Stack&lt;&gt;();</a:t>
            </a:r>
          </a:p>
          <a:p>
            <a:endParaRPr lang="en-US" altLang="en-US" sz="1500" dirty="0"/>
          </a:p>
          <a:p>
            <a:r>
              <a:rPr lang="en-US" altLang="en-US" sz="1500" dirty="0"/>
              <a:t>       while </a:t>
            </a:r>
            <a:r>
              <a:rPr lang="en-US" altLang="en-US" sz="1500" dirty="0">
                <a:solidFill>
                  <a:srgbClr val="FF0000"/>
                </a:solidFill>
              </a:rPr>
              <a:t>(!</a:t>
            </a:r>
            <a:r>
              <a:rPr lang="en-US" altLang="en-US" sz="1500" dirty="0" err="1">
                <a:solidFill>
                  <a:srgbClr val="FF0000"/>
                </a:solidFill>
              </a:rPr>
              <a:t>q.isEmpty</a:t>
            </a:r>
            <a:r>
              <a:rPr lang="en-US" altLang="en-US" sz="1500" dirty="0"/>
              <a:t>()) {      </a:t>
            </a:r>
            <a:r>
              <a:rPr lang="en-US" altLang="en-US" sz="1500" dirty="0">
                <a:solidFill>
                  <a:srgbClr val="00B050"/>
                </a:solidFill>
              </a:rPr>
              <a:t>// Q -&gt; S</a:t>
            </a:r>
          </a:p>
          <a:p>
            <a:r>
              <a:rPr lang="en-US" altLang="en-US" sz="1500" dirty="0"/>
              <a:t>	</a:t>
            </a:r>
            <a:r>
              <a:rPr lang="en-US" altLang="en-US" sz="1500" dirty="0">
                <a:solidFill>
                  <a:srgbClr val="FF0000"/>
                </a:solidFill>
              </a:rPr>
              <a:t> </a:t>
            </a:r>
            <a:r>
              <a:rPr lang="en-US" altLang="en-US" sz="1500" dirty="0" err="1">
                <a:solidFill>
                  <a:srgbClr val="FF0000"/>
                </a:solidFill>
              </a:rPr>
              <a:t>s.push</a:t>
            </a:r>
            <a:r>
              <a:rPr lang="en-US" altLang="en-US" sz="1500" dirty="0">
                <a:solidFill>
                  <a:srgbClr val="FF0000"/>
                </a:solidFill>
              </a:rPr>
              <a:t>(</a:t>
            </a:r>
            <a:r>
              <a:rPr lang="en-US" altLang="en-US" sz="1500" dirty="0" err="1">
                <a:solidFill>
                  <a:srgbClr val="FF0000"/>
                </a:solidFill>
              </a:rPr>
              <a:t>q.remove</a:t>
            </a:r>
            <a:r>
              <a:rPr lang="en-US" altLang="en-US" sz="1500" dirty="0">
                <a:solidFill>
                  <a:srgbClr val="FF0000"/>
                </a:solidFill>
              </a:rPr>
              <a:t>());	</a:t>
            </a:r>
            <a:r>
              <a:rPr lang="en-US" altLang="en-US" sz="1500" dirty="0"/>
              <a:t> </a:t>
            </a:r>
          </a:p>
          <a:p>
            <a:r>
              <a:rPr lang="en-US" altLang="en-US" sz="1500" dirty="0"/>
              <a:t>       }</a:t>
            </a:r>
          </a:p>
          <a:p>
            <a:r>
              <a:rPr lang="en-US" altLang="en-US" sz="1500" dirty="0"/>
              <a:t>        </a:t>
            </a:r>
            <a:r>
              <a:rPr lang="en-US" altLang="en-US" sz="1500" dirty="0" err="1"/>
              <a:t>System.out.print</a:t>
            </a:r>
            <a:r>
              <a:rPr lang="en-US" altLang="en-US" sz="1500" dirty="0"/>
              <a:t>("Stack = " + s); </a:t>
            </a:r>
            <a:r>
              <a:rPr lang="en-US" altLang="en-US" sz="1500" dirty="0">
                <a:solidFill>
                  <a:srgbClr val="00B050"/>
                </a:solidFill>
              </a:rPr>
              <a:t>//[1 , 2, 3]</a:t>
            </a:r>
          </a:p>
          <a:p>
            <a:r>
              <a:rPr lang="en-US" altLang="en-US" sz="1500" dirty="0"/>
              <a:t>        </a:t>
            </a:r>
            <a:r>
              <a:rPr lang="en-US" altLang="en-US" sz="1500" dirty="0" err="1"/>
              <a:t>System.out.println</a:t>
            </a:r>
            <a:r>
              <a:rPr lang="en-US" altLang="en-US" sz="1500" dirty="0"/>
              <a:t>();</a:t>
            </a:r>
          </a:p>
          <a:p>
            <a:r>
              <a:rPr lang="en-US" altLang="en-US" sz="1500" dirty="0"/>
              <a:t>	</a:t>
            </a:r>
          </a:p>
          <a:p>
            <a:r>
              <a:rPr lang="en-US" altLang="en-US" sz="1500" dirty="0"/>
              <a:t>        while </a:t>
            </a:r>
            <a:r>
              <a:rPr lang="en-US" altLang="en-US" sz="1500" dirty="0">
                <a:solidFill>
                  <a:srgbClr val="FF0000"/>
                </a:solidFill>
              </a:rPr>
              <a:t>(!</a:t>
            </a:r>
            <a:r>
              <a:rPr lang="en-US" altLang="en-US" sz="1500" dirty="0" err="1">
                <a:solidFill>
                  <a:srgbClr val="FF0000"/>
                </a:solidFill>
              </a:rPr>
              <a:t>s.isEmpty</a:t>
            </a:r>
            <a:r>
              <a:rPr lang="en-US" altLang="en-US" sz="1500" dirty="0"/>
              <a:t>()) {      </a:t>
            </a:r>
            <a:r>
              <a:rPr lang="en-US" altLang="en-US" sz="1500" dirty="0">
                <a:solidFill>
                  <a:srgbClr val="00B050"/>
                </a:solidFill>
              </a:rPr>
              <a:t>// S -&gt; Q</a:t>
            </a:r>
          </a:p>
          <a:p>
            <a:r>
              <a:rPr lang="en-US" altLang="en-US" sz="1500" dirty="0"/>
              <a:t>	</a:t>
            </a:r>
            <a:r>
              <a:rPr lang="en-US" altLang="en-US" sz="1500" dirty="0">
                <a:solidFill>
                  <a:srgbClr val="FF0000"/>
                </a:solidFill>
              </a:rPr>
              <a:t> </a:t>
            </a:r>
            <a:r>
              <a:rPr lang="en-US" altLang="en-US" sz="1500" dirty="0" err="1">
                <a:solidFill>
                  <a:srgbClr val="FF0000"/>
                </a:solidFill>
              </a:rPr>
              <a:t>q.add</a:t>
            </a:r>
            <a:r>
              <a:rPr lang="en-US" altLang="en-US" sz="1500" dirty="0">
                <a:solidFill>
                  <a:srgbClr val="FF0000"/>
                </a:solidFill>
              </a:rPr>
              <a:t>(</a:t>
            </a:r>
            <a:r>
              <a:rPr lang="en-US" altLang="en-US" sz="1500" dirty="0" err="1">
                <a:solidFill>
                  <a:srgbClr val="FF0000"/>
                </a:solidFill>
              </a:rPr>
              <a:t>s.pop</a:t>
            </a:r>
            <a:r>
              <a:rPr lang="en-US" altLang="en-US" sz="1500" dirty="0">
                <a:solidFill>
                  <a:srgbClr val="FF0000"/>
                </a:solidFill>
              </a:rPr>
              <a:t>());</a:t>
            </a:r>
            <a:r>
              <a:rPr lang="en-US" altLang="en-US" sz="1500" dirty="0"/>
              <a:t>		 </a:t>
            </a:r>
          </a:p>
          <a:p>
            <a:r>
              <a:rPr lang="en-US" altLang="en-US" sz="1500" dirty="0"/>
              <a:t>        }</a:t>
            </a:r>
          </a:p>
          <a:p>
            <a:r>
              <a:rPr lang="en-US" altLang="en-US" sz="1500" dirty="0"/>
              <a:t>	</a:t>
            </a:r>
            <a:r>
              <a:rPr lang="en-US" altLang="en-US" sz="1500" dirty="0" err="1"/>
              <a:t>System.out.print</a:t>
            </a:r>
            <a:r>
              <a:rPr lang="en-US" altLang="en-US" sz="1500" dirty="0"/>
              <a:t>("Queue = " + q); </a:t>
            </a:r>
            <a:r>
              <a:rPr lang="en-US" altLang="en-US" sz="1500" dirty="0">
                <a:solidFill>
                  <a:srgbClr val="00B050"/>
                </a:solidFill>
              </a:rPr>
              <a:t>//[3, 2, 1]</a:t>
            </a:r>
          </a:p>
          <a:p>
            <a:r>
              <a:rPr lang="en-US" altLang="en-US" sz="1500" dirty="0"/>
              <a:t>    }</a:t>
            </a:r>
          </a:p>
          <a:p>
            <a:r>
              <a:rPr lang="en-US" altLang="en-US" sz="1500" dirty="0"/>
              <a:t>}</a:t>
            </a:r>
          </a:p>
        </p:txBody>
      </p:sp>
      <p:sp>
        <p:nvSpPr>
          <p:cNvPr id="2" name="矩形 1"/>
          <p:cNvSpPr/>
          <p:nvPr/>
        </p:nvSpPr>
        <p:spPr>
          <a:xfrm>
            <a:off x="5378505" y="4926795"/>
            <a:ext cx="3571665" cy="13825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Queue = [1, 2, 3]</a:t>
            </a:r>
          </a:p>
          <a:p>
            <a:r>
              <a:rPr lang="en-US" sz="2000" dirty="0"/>
              <a:t>Stack = [1, 2, 3]</a:t>
            </a:r>
          </a:p>
          <a:p>
            <a:r>
              <a:rPr lang="en-US" sz="2000" dirty="0"/>
              <a:t>Queue = [3, 2, 1]</a:t>
            </a:r>
          </a:p>
        </p:txBody>
      </p:sp>
    </p:spTree>
    <p:extLst>
      <p:ext uri="{BB962C8B-B14F-4D97-AF65-F5344CB8AC3E}">
        <p14:creationId xmlns:p14="http://schemas.microsoft.com/office/powerpoint/2010/main" val="2551334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Sum of a Queue Exercises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dirty="0"/>
              <a:t>public static </a:t>
            </a:r>
            <a:r>
              <a:rPr lang="en-US" altLang="en-US" dirty="0" err="1"/>
              <a:t>int</a:t>
            </a:r>
            <a:r>
              <a:rPr lang="en-US" altLang="en-US" dirty="0"/>
              <a:t> sum(</a:t>
            </a:r>
            <a:r>
              <a:rPr lang="en-US" altLang="en-US" dirty="0">
                <a:solidFill>
                  <a:srgbClr val="0070C0"/>
                </a:solidFill>
              </a:rPr>
              <a:t>Queue&lt;Integer&gt; q</a:t>
            </a:r>
            <a:r>
              <a:rPr lang="en-US" altLang="en-US" dirty="0"/>
              <a:t>){</a:t>
            </a:r>
          </a:p>
          <a:p>
            <a:pPr lvl="1"/>
            <a:r>
              <a:rPr lang="en-US" altLang="en-US" dirty="0" err="1"/>
              <a:t>int</a:t>
            </a:r>
            <a:r>
              <a:rPr lang="en-US" altLang="en-US" dirty="0"/>
              <a:t> sum=0;</a:t>
            </a:r>
          </a:p>
          <a:p>
            <a:pPr lvl="1"/>
            <a:r>
              <a:rPr lang="en-US" altLang="en-US" dirty="0"/>
              <a:t>while(!</a:t>
            </a:r>
            <a:r>
              <a:rPr lang="en-US" altLang="en-US" dirty="0" err="1"/>
              <a:t>q.isEmpty</a:t>
            </a:r>
            <a:r>
              <a:rPr lang="en-US" altLang="en-US" dirty="0"/>
              <a:t>()){</a:t>
            </a:r>
          </a:p>
          <a:p>
            <a:pPr lvl="2"/>
            <a:r>
              <a:rPr lang="en-US" altLang="en-US" dirty="0" err="1"/>
              <a:t>int</a:t>
            </a:r>
            <a:r>
              <a:rPr lang="en-US" altLang="en-US" dirty="0"/>
              <a:t> n = </a:t>
            </a:r>
            <a:r>
              <a:rPr lang="en-US" altLang="en-US" dirty="0" err="1"/>
              <a:t>q.remove</a:t>
            </a:r>
            <a:r>
              <a:rPr lang="en-US" altLang="en-US" dirty="0"/>
              <a:t>();</a:t>
            </a:r>
          </a:p>
          <a:p>
            <a:pPr lvl="2"/>
            <a:r>
              <a:rPr lang="en-US" altLang="en-US" dirty="0"/>
              <a:t>sum += n;</a:t>
            </a:r>
          </a:p>
          <a:p>
            <a:pPr lvl="1"/>
            <a:r>
              <a:rPr lang="en-US" altLang="en-US" dirty="0"/>
              <a:t>}</a:t>
            </a:r>
          </a:p>
          <a:p>
            <a:pPr lvl="2"/>
            <a:r>
              <a:rPr lang="en-US" altLang="en-US" dirty="0"/>
              <a:t>return sum;</a:t>
            </a:r>
          </a:p>
          <a:p>
            <a:pPr lvl="1"/>
            <a:r>
              <a:rPr lang="en-US" altLang="en-US" dirty="0"/>
              <a:t>}</a:t>
            </a:r>
          </a:p>
          <a:p>
            <a:r>
              <a:rPr lang="en-US" altLang="en-US" sz="3500" dirty="0"/>
              <a:t>The code destroys the </a:t>
            </a:r>
            <a:r>
              <a:rPr lang="en-US" altLang="en-US" sz="3500" dirty="0">
                <a:solidFill>
                  <a:srgbClr val="0070C0"/>
                </a:solidFill>
              </a:rPr>
              <a:t>queue</a:t>
            </a:r>
            <a:r>
              <a:rPr lang="en-US" altLang="en-US" sz="3500" dirty="0"/>
              <a:t> in figuring out its answer.</a:t>
            </a:r>
          </a:p>
          <a:p>
            <a:pPr lvl="1"/>
            <a:r>
              <a:rPr lang="en-US" altLang="en-US" sz="3500" dirty="0"/>
              <a:t>To fix this, you must save and restore the queue's contents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58283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" y="56967"/>
            <a:ext cx="8877300" cy="612637"/>
          </a:xfrm>
        </p:spPr>
        <p:txBody>
          <a:bodyPr/>
          <a:lstStyle/>
          <a:p>
            <a:pPr eaLnBrk="1" hangingPunct="1"/>
            <a:r>
              <a:rPr lang="en-US" altLang="en-US" dirty="0"/>
              <a:t>Sum of a Queue -auxiliary queue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en-US" dirty="0"/>
              <a:t>public static </a:t>
            </a:r>
            <a:r>
              <a:rPr lang="en-US" altLang="en-US" dirty="0" err="1"/>
              <a:t>int</a:t>
            </a:r>
            <a:r>
              <a:rPr lang="en-US" altLang="en-US" dirty="0"/>
              <a:t> sum(</a:t>
            </a:r>
            <a:r>
              <a:rPr lang="en-US" altLang="en-US" dirty="0">
                <a:solidFill>
                  <a:srgbClr val="0070C0"/>
                </a:solidFill>
              </a:rPr>
              <a:t>Queue&lt;Integer&gt; q</a:t>
            </a:r>
            <a:r>
              <a:rPr lang="en-US" altLang="en-US" dirty="0"/>
              <a:t>){</a:t>
            </a:r>
          </a:p>
          <a:p>
            <a:pPr lvl="1"/>
            <a:r>
              <a:rPr lang="en-US" altLang="en-US" dirty="0" err="1"/>
              <a:t>int</a:t>
            </a:r>
            <a:r>
              <a:rPr lang="en-US" altLang="en-US" dirty="0"/>
              <a:t> sum=0;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Queue&lt;Integer&gt; temp = new </a:t>
            </a:r>
            <a:r>
              <a:rPr lang="en-US" altLang="en-US" dirty="0" err="1">
                <a:solidFill>
                  <a:srgbClr val="FF0000"/>
                </a:solidFill>
              </a:rPr>
              <a:t>LinkedList</a:t>
            </a:r>
            <a:r>
              <a:rPr lang="en-US" altLang="en-US" dirty="0">
                <a:solidFill>
                  <a:srgbClr val="FF0000"/>
                </a:solidFill>
              </a:rPr>
              <a:t>&lt;&gt;();</a:t>
            </a:r>
          </a:p>
          <a:p>
            <a:pPr lvl="1"/>
            <a:r>
              <a:rPr lang="en-US" altLang="en-US" dirty="0"/>
              <a:t>while(!</a:t>
            </a:r>
            <a:r>
              <a:rPr lang="en-US" altLang="en-US" dirty="0" err="1"/>
              <a:t>q.isEmpty</a:t>
            </a:r>
            <a:r>
              <a:rPr lang="en-US" altLang="en-US" dirty="0"/>
              <a:t>()){</a:t>
            </a:r>
          </a:p>
          <a:p>
            <a:pPr lvl="2"/>
            <a:r>
              <a:rPr lang="en-US" altLang="en-US" dirty="0" err="1"/>
              <a:t>int</a:t>
            </a:r>
            <a:r>
              <a:rPr lang="en-US" altLang="en-US" dirty="0"/>
              <a:t> n = </a:t>
            </a:r>
            <a:r>
              <a:rPr lang="en-US" altLang="en-US" dirty="0" err="1"/>
              <a:t>q.remove</a:t>
            </a:r>
            <a:r>
              <a:rPr lang="en-US" altLang="en-US" dirty="0"/>
              <a:t>();</a:t>
            </a:r>
          </a:p>
          <a:p>
            <a:pPr lvl="2"/>
            <a:r>
              <a:rPr lang="en-US" altLang="en-US" dirty="0"/>
              <a:t>sum += n;</a:t>
            </a:r>
          </a:p>
          <a:p>
            <a:pPr lvl="2"/>
            <a:r>
              <a:rPr lang="en-US" altLang="en-US" dirty="0" err="1">
                <a:solidFill>
                  <a:srgbClr val="FF0000"/>
                </a:solidFill>
              </a:rPr>
              <a:t>temp.add</a:t>
            </a:r>
            <a:r>
              <a:rPr lang="en-US" altLang="en-US" dirty="0">
                <a:solidFill>
                  <a:srgbClr val="FF0000"/>
                </a:solidFill>
              </a:rPr>
              <a:t>(n);</a:t>
            </a:r>
          </a:p>
          <a:p>
            <a:pPr lvl="1"/>
            <a:r>
              <a:rPr lang="en-US" altLang="en-US" dirty="0"/>
              <a:t>}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while (!</a:t>
            </a:r>
            <a:r>
              <a:rPr lang="en-US" altLang="en-US" dirty="0" err="1">
                <a:solidFill>
                  <a:srgbClr val="FF0000"/>
                </a:solidFill>
              </a:rPr>
              <a:t>temp.isEmpty</a:t>
            </a:r>
            <a:r>
              <a:rPr lang="en-US" altLang="en-US" dirty="0">
                <a:solidFill>
                  <a:srgbClr val="FF0000"/>
                </a:solidFill>
              </a:rPr>
              <a:t>()){</a:t>
            </a:r>
          </a:p>
          <a:p>
            <a:pPr lvl="2"/>
            <a:r>
              <a:rPr lang="en-US" altLang="en-US" dirty="0" err="1">
                <a:solidFill>
                  <a:srgbClr val="FF0000"/>
                </a:solidFill>
              </a:rPr>
              <a:t>q.add</a:t>
            </a:r>
            <a:r>
              <a:rPr lang="en-US" altLang="en-US" dirty="0">
                <a:solidFill>
                  <a:srgbClr val="FF0000"/>
                </a:solidFill>
              </a:rPr>
              <a:t>(</a:t>
            </a:r>
            <a:r>
              <a:rPr lang="en-US" altLang="en-US" dirty="0" err="1">
                <a:solidFill>
                  <a:srgbClr val="FF0000"/>
                </a:solidFill>
              </a:rPr>
              <a:t>temp.remove</a:t>
            </a:r>
            <a:r>
              <a:rPr lang="en-US" altLang="en-US" dirty="0">
                <a:solidFill>
                  <a:srgbClr val="FF0000"/>
                </a:solidFill>
              </a:rPr>
              <a:t>());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}</a:t>
            </a:r>
          </a:p>
          <a:p>
            <a:pPr lvl="2"/>
            <a:r>
              <a:rPr lang="en-US" altLang="en-US" dirty="0"/>
              <a:t>return sum;</a:t>
            </a:r>
          </a:p>
          <a:p>
            <a:pPr lvl="1"/>
            <a:r>
              <a:rPr lang="en-US" altLang="en-US" dirty="0"/>
              <a:t>}</a:t>
            </a:r>
          </a:p>
          <a:p>
            <a:r>
              <a:rPr lang="en-US" altLang="en-US" sz="3500" dirty="0"/>
              <a:t>Use a </a:t>
            </a:r>
            <a:r>
              <a:rPr lang="en-US" altLang="en-US" sz="3500" dirty="0">
                <a:solidFill>
                  <a:srgbClr val="002060"/>
                </a:solidFill>
              </a:rPr>
              <a:t>second queue </a:t>
            </a:r>
            <a:r>
              <a:rPr lang="en-US" altLang="en-US" sz="3500" dirty="0"/>
              <a:t>as auxiliary storage</a:t>
            </a:r>
          </a:p>
          <a:p>
            <a:pPr lvl="1"/>
            <a:endParaRPr lang="en-US" altLang="en-US" dirty="0"/>
          </a:p>
        </p:txBody>
      </p:sp>
      <p:sp>
        <p:nvSpPr>
          <p:cNvPr id="2" name="矩形 1"/>
          <p:cNvSpPr/>
          <p:nvPr/>
        </p:nvSpPr>
        <p:spPr>
          <a:xfrm>
            <a:off x="5082877" y="2123229"/>
            <a:ext cx="3725285" cy="29571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q [1, 2, 3, 4]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temp[]</a:t>
            </a:r>
          </a:p>
          <a:p>
            <a:r>
              <a:rPr lang="en-US" sz="2000" dirty="0"/>
              <a:t>temp[1, 2, 3, 4]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q []</a:t>
            </a:r>
          </a:p>
          <a:p>
            <a:r>
              <a:rPr lang="en-US" sz="2000" dirty="0"/>
              <a:t>q [1, 2, 3, 4]</a:t>
            </a:r>
          </a:p>
        </p:txBody>
      </p:sp>
    </p:spTree>
    <p:extLst>
      <p:ext uri="{BB962C8B-B14F-4D97-AF65-F5344CB8AC3E}">
        <p14:creationId xmlns:p14="http://schemas.microsoft.com/office/powerpoint/2010/main" val="28825862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" y="56967"/>
            <a:ext cx="8877300" cy="612637"/>
          </a:xfrm>
        </p:spPr>
        <p:txBody>
          <a:bodyPr/>
          <a:lstStyle/>
          <a:p>
            <a:pPr eaLnBrk="1" hangingPunct="1"/>
            <a:r>
              <a:rPr lang="en-US" altLang="en-US" dirty="0"/>
              <a:t>Sum of a Queue –use the original queue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800" dirty="0"/>
              <a:t>public static </a:t>
            </a:r>
            <a:r>
              <a:rPr lang="en-US" altLang="en-US" sz="2800" dirty="0" err="1"/>
              <a:t>int</a:t>
            </a:r>
            <a:r>
              <a:rPr lang="en-US" altLang="en-US" sz="2800" dirty="0"/>
              <a:t> sum(</a:t>
            </a:r>
            <a:r>
              <a:rPr lang="en-US" altLang="en-US" sz="2800" dirty="0">
                <a:solidFill>
                  <a:srgbClr val="0070C0"/>
                </a:solidFill>
              </a:rPr>
              <a:t>Queue&lt;Integer&gt; q</a:t>
            </a:r>
            <a:r>
              <a:rPr lang="en-US" altLang="en-US" sz="2800" dirty="0"/>
              <a:t>){</a:t>
            </a:r>
          </a:p>
          <a:p>
            <a:pPr lvl="1"/>
            <a:r>
              <a:rPr lang="en-US" altLang="en-US" sz="2800" dirty="0" err="1"/>
              <a:t>int</a:t>
            </a:r>
            <a:r>
              <a:rPr lang="en-US" altLang="en-US" sz="2800" dirty="0"/>
              <a:t> sum=0;</a:t>
            </a:r>
          </a:p>
          <a:p>
            <a:pPr lvl="1"/>
            <a:r>
              <a:rPr lang="en-US" altLang="en-US" sz="2800" dirty="0">
                <a:solidFill>
                  <a:srgbClr val="FF0000"/>
                </a:solidFill>
              </a:rPr>
              <a:t>for (</a:t>
            </a:r>
            <a:r>
              <a:rPr lang="en-US" altLang="en-US" sz="2800" dirty="0" err="1">
                <a:solidFill>
                  <a:srgbClr val="FF0000"/>
                </a:solidFill>
              </a:rPr>
              <a:t>int</a:t>
            </a:r>
            <a:r>
              <a:rPr lang="en-US" altLang="en-US" sz="2800" dirty="0">
                <a:solidFill>
                  <a:srgbClr val="FF0000"/>
                </a:solidFill>
              </a:rPr>
              <a:t> </a:t>
            </a:r>
            <a:r>
              <a:rPr lang="en-US" altLang="en-US" sz="2800" dirty="0" err="1">
                <a:solidFill>
                  <a:srgbClr val="FF0000"/>
                </a:solidFill>
              </a:rPr>
              <a:t>i</a:t>
            </a:r>
            <a:r>
              <a:rPr lang="en-US" altLang="en-US" sz="2800" dirty="0">
                <a:solidFill>
                  <a:srgbClr val="FF0000"/>
                </a:solidFill>
              </a:rPr>
              <a:t>=0; </a:t>
            </a:r>
            <a:r>
              <a:rPr lang="en-US" altLang="en-US" sz="2800" dirty="0" err="1">
                <a:solidFill>
                  <a:srgbClr val="FF0000"/>
                </a:solidFill>
              </a:rPr>
              <a:t>i</a:t>
            </a:r>
            <a:r>
              <a:rPr lang="en-US" altLang="en-US" sz="2800" dirty="0">
                <a:solidFill>
                  <a:srgbClr val="FF0000"/>
                </a:solidFill>
              </a:rPr>
              <a:t>&lt;</a:t>
            </a:r>
            <a:r>
              <a:rPr lang="en-US" altLang="en-US" sz="2800" dirty="0" err="1">
                <a:solidFill>
                  <a:srgbClr val="FF0000"/>
                </a:solidFill>
              </a:rPr>
              <a:t>q.size</a:t>
            </a:r>
            <a:r>
              <a:rPr lang="en-US" altLang="en-US" sz="2800" dirty="0">
                <a:solidFill>
                  <a:srgbClr val="FF0000"/>
                </a:solidFill>
              </a:rPr>
              <a:t>(); </a:t>
            </a:r>
            <a:r>
              <a:rPr lang="en-US" altLang="en-US" sz="2800" dirty="0" err="1">
                <a:solidFill>
                  <a:srgbClr val="FF0000"/>
                </a:solidFill>
              </a:rPr>
              <a:t>i</a:t>
            </a:r>
            <a:r>
              <a:rPr lang="en-US" altLang="en-US" sz="2800" dirty="0">
                <a:solidFill>
                  <a:srgbClr val="FF0000"/>
                </a:solidFill>
              </a:rPr>
              <a:t>++)</a:t>
            </a:r>
            <a:r>
              <a:rPr lang="en-US" altLang="en-US" sz="2800" dirty="0"/>
              <a:t>{</a:t>
            </a:r>
          </a:p>
          <a:p>
            <a:pPr lvl="2"/>
            <a:r>
              <a:rPr lang="en-US" altLang="en-US" sz="2800" dirty="0" err="1"/>
              <a:t>int</a:t>
            </a:r>
            <a:r>
              <a:rPr lang="en-US" altLang="en-US" sz="2800" dirty="0"/>
              <a:t> n = </a:t>
            </a:r>
            <a:r>
              <a:rPr lang="en-US" altLang="en-US" sz="2800" dirty="0" err="1"/>
              <a:t>q.remove</a:t>
            </a:r>
            <a:r>
              <a:rPr lang="en-US" altLang="en-US" sz="2800" dirty="0"/>
              <a:t>();</a:t>
            </a:r>
          </a:p>
          <a:p>
            <a:pPr lvl="2"/>
            <a:r>
              <a:rPr lang="en-US" altLang="en-US" sz="2800" dirty="0"/>
              <a:t>sum += n;</a:t>
            </a:r>
          </a:p>
          <a:p>
            <a:pPr lvl="2"/>
            <a:r>
              <a:rPr lang="en-US" altLang="en-US" sz="2800" dirty="0" err="1">
                <a:solidFill>
                  <a:srgbClr val="FF0000"/>
                </a:solidFill>
              </a:rPr>
              <a:t>q.add</a:t>
            </a:r>
            <a:r>
              <a:rPr lang="en-US" altLang="en-US" sz="2800" dirty="0">
                <a:solidFill>
                  <a:srgbClr val="FF0000"/>
                </a:solidFill>
              </a:rPr>
              <a:t>(n);</a:t>
            </a:r>
          </a:p>
          <a:p>
            <a:pPr lvl="1"/>
            <a:r>
              <a:rPr lang="en-US" altLang="en-US" sz="2800" dirty="0"/>
              <a:t>}</a:t>
            </a:r>
          </a:p>
          <a:p>
            <a:pPr lvl="2"/>
            <a:r>
              <a:rPr lang="en-US" altLang="en-US" sz="2800" dirty="0"/>
              <a:t>return sum;</a:t>
            </a:r>
          </a:p>
          <a:p>
            <a:pPr lvl="1"/>
            <a:r>
              <a:rPr lang="en-US" altLang="en-US" sz="2800" dirty="0"/>
              <a:t>}</a:t>
            </a:r>
          </a:p>
          <a:p>
            <a:pPr marL="0" indent="0">
              <a:buNone/>
            </a:pPr>
            <a:endParaRPr lang="en-US" altLang="en-US" sz="2800" dirty="0"/>
          </a:p>
          <a:p>
            <a:pPr marL="0" indent="0">
              <a:buNone/>
            </a:pPr>
            <a:endParaRPr lang="en-US" altLang="en-US" sz="2800" dirty="0"/>
          </a:p>
          <a:p>
            <a:r>
              <a:rPr lang="en-US" altLang="en-US" sz="2800" dirty="0"/>
              <a:t>Re-add elements to the same queue</a:t>
            </a:r>
          </a:p>
          <a:p>
            <a:pPr lvl="1"/>
            <a:endParaRPr lang="en-US" altLang="en-US" dirty="0"/>
          </a:p>
        </p:txBody>
      </p:sp>
      <p:sp>
        <p:nvSpPr>
          <p:cNvPr id="2" name="矩形 1"/>
          <p:cNvSpPr/>
          <p:nvPr/>
        </p:nvSpPr>
        <p:spPr>
          <a:xfrm>
            <a:off x="2958991" y="3019014"/>
            <a:ext cx="2227489" cy="29571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q [1, 2, 3]</a:t>
            </a:r>
          </a:p>
          <a:p>
            <a:r>
              <a:rPr lang="en-US" sz="2000" dirty="0" err="1"/>
              <a:t>i</a:t>
            </a:r>
            <a:r>
              <a:rPr lang="en-US" sz="2000" dirty="0"/>
              <a:t>=0  </a:t>
            </a:r>
          </a:p>
          <a:p>
            <a:r>
              <a:rPr lang="en-US" sz="2000" dirty="0"/>
              <a:t>//remove first (1)from the queue</a:t>
            </a:r>
          </a:p>
          <a:p>
            <a:r>
              <a:rPr lang="en-US" sz="2000" dirty="0"/>
              <a:t>q [2, 3]</a:t>
            </a:r>
          </a:p>
          <a:p>
            <a:r>
              <a:rPr lang="en-US" sz="2000" dirty="0"/>
              <a:t>//add 1 back to </a:t>
            </a:r>
          </a:p>
          <a:p>
            <a:r>
              <a:rPr lang="en-US" sz="2000" dirty="0"/>
              <a:t>the queue</a:t>
            </a:r>
          </a:p>
          <a:p>
            <a:r>
              <a:rPr lang="en-US" sz="2000" dirty="0"/>
              <a:t>q [2, 3, 1]</a:t>
            </a:r>
          </a:p>
        </p:txBody>
      </p:sp>
      <p:sp>
        <p:nvSpPr>
          <p:cNvPr id="13" name="矩形 12"/>
          <p:cNvSpPr/>
          <p:nvPr/>
        </p:nvSpPr>
        <p:spPr>
          <a:xfrm>
            <a:off x="5068316" y="3027542"/>
            <a:ext cx="2227489" cy="29571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q [ 2, 3, 1]</a:t>
            </a:r>
          </a:p>
          <a:p>
            <a:r>
              <a:rPr lang="en-US" sz="2000" dirty="0" err="1"/>
              <a:t>i</a:t>
            </a:r>
            <a:r>
              <a:rPr lang="en-US" sz="2000" dirty="0"/>
              <a:t>=1  </a:t>
            </a:r>
          </a:p>
          <a:p>
            <a:r>
              <a:rPr lang="en-US" sz="2000" dirty="0"/>
              <a:t>//remove first (2)from the queue</a:t>
            </a:r>
          </a:p>
          <a:p>
            <a:r>
              <a:rPr lang="en-US" sz="2000" dirty="0"/>
              <a:t>q [3, 1]</a:t>
            </a:r>
          </a:p>
          <a:p>
            <a:r>
              <a:rPr lang="en-US" sz="2000" dirty="0"/>
              <a:t>//add 2 back to the queue</a:t>
            </a:r>
          </a:p>
          <a:p>
            <a:r>
              <a:rPr lang="en-US" sz="2000" dirty="0"/>
              <a:t>q [3, 1, 2]</a:t>
            </a:r>
          </a:p>
        </p:txBody>
      </p:sp>
      <p:sp>
        <p:nvSpPr>
          <p:cNvPr id="14" name="矩形 13"/>
          <p:cNvSpPr/>
          <p:nvPr/>
        </p:nvSpPr>
        <p:spPr>
          <a:xfrm>
            <a:off x="7183540" y="3019014"/>
            <a:ext cx="2227489" cy="29571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/>
              <a:t>q [3, 1, 2]</a:t>
            </a:r>
          </a:p>
          <a:p>
            <a:r>
              <a:rPr lang="en-US" sz="1800" dirty="0" err="1"/>
              <a:t>i</a:t>
            </a:r>
            <a:r>
              <a:rPr lang="en-US" sz="1800" dirty="0"/>
              <a:t>=2  </a:t>
            </a:r>
          </a:p>
          <a:p>
            <a:r>
              <a:rPr lang="en-US" sz="1800" dirty="0"/>
              <a:t>//remove first (3)from the queue</a:t>
            </a:r>
          </a:p>
          <a:p>
            <a:r>
              <a:rPr lang="en-US" sz="1800" dirty="0"/>
              <a:t>q [1, 2]</a:t>
            </a:r>
          </a:p>
          <a:p>
            <a:r>
              <a:rPr lang="en-US" sz="1800" dirty="0"/>
              <a:t>//add 3 back to the queue</a:t>
            </a:r>
          </a:p>
          <a:p>
            <a:r>
              <a:rPr lang="en-US" sz="1800" dirty="0"/>
              <a:t>q [1, 2, 3]</a:t>
            </a:r>
          </a:p>
        </p:txBody>
      </p:sp>
    </p:spTree>
    <p:extLst>
      <p:ext uri="{BB962C8B-B14F-4D97-AF65-F5344CB8AC3E}">
        <p14:creationId xmlns:p14="http://schemas.microsoft.com/office/powerpoint/2010/main" val="1763116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" y="56967"/>
            <a:ext cx="8877300" cy="612637"/>
          </a:xfrm>
        </p:spPr>
        <p:txBody>
          <a:bodyPr/>
          <a:lstStyle/>
          <a:p>
            <a:pPr eaLnBrk="1" hangingPunct="1"/>
            <a:r>
              <a:rPr lang="en-US" altLang="en-US" dirty="0"/>
              <a:t>Remove values from a Queue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700" dirty="0"/>
              <a:t>public static void </a:t>
            </a:r>
            <a:r>
              <a:rPr lang="en-US" altLang="en-US" sz="2700" dirty="0" err="1">
                <a:solidFill>
                  <a:srgbClr val="FF0000"/>
                </a:solidFill>
              </a:rPr>
              <a:t>removeAll</a:t>
            </a:r>
            <a:r>
              <a:rPr lang="en-US" altLang="en-US" sz="2700" dirty="0"/>
              <a:t>(</a:t>
            </a:r>
            <a:r>
              <a:rPr lang="en-US" altLang="en-US" sz="2700" dirty="0">
                <a:solidFill>
                  <a:srgbClr val="0070C0"/>
                </a:solidFill>
              </a:rPr>
              <a:t>Queue&lt;Integer&gt; q</a:t>
            </a:r>
            <a:r>
              <a:rPr lang="en-US" altLang="en-US" sz="2700" dirty="0"/>
              <a:t>, </a:t>
            </a:r>
            <a:r>
              <a:rPr lang="en-US" altLang="en-US" sz="2700" dirty="0" err="1"/>
              <a:t>int</a:t>
            </a:r>
            <a:r>
              <a:rPr lang="en-US" altLang="en-US" sz="2700" dirty="0"/>
              <a:t> value){</a:t>
            </a:r>
          </a:p>
          <a:p>
            <a:pPr lvl="1"/>
            <a:r>
              <a:rPr lang="en-US" altLang="en-US" sz="2800" dirty="0" err="1">
                <a:solidFill>
                  <a:srgbClr val="FF0000"/>
                </a:solidFill>
              </a:rPr>
              <a:t>int</a:t>
            </a:r>
            <a:r>
              <a:rPr lang="en-US" altLang="en-US" sz="2800" dirty="0">
                <a:solidFill>
                  <a:srgbClr val="FF0000"/>
                </a:solidFill>
              </a:rPr>
              <a:t> </a:t>
            </a:r>
            <a:r>
              <a:rPr lang="en-US" altLang="en-US" sz="2800" dirty="0" err="1">
                <a:solidFill>
                  <a:srgbClr val="FF0000"/>
                </a:solidFill>
              </a:rPr>
              <a:t>oldSize</a:t>
            </a:r>
            <a:r>
              <a:rPr lang="en-US" altLang="en-US" sz="2800" dirty="0">
                <a:solidFill>
                  <a:srgbClr val="FF0000"/>
                </a:solidFill>
              </a:rPr>
              <a:t> = </a:t>
            </a:r>
            <a:r>
              <a:rPr lang="en-US" altLang="en-US" sz="2800" dirty="0" err="1">
                <a:solidFill>
                  <a:srgbClr val="FF0000"/>
                </a:solidFill>
              </a:rPr>
              <a:t>q.size</a:t>
            </a:r>
            <a:r>
              <a:rPr lang="en-US" altLang="en-US" sz="2800" dirty="0">
                <a:solidFill>
                  <a:srgbClr val="FF0000"/>
                </a:solidFill>
              </a:rPr>
              <a:t>();</a:t>
            </a:r>
            <a:r>
              <a:rPr lang="en-US" altLang="en-US" sz="2800" dirty="0"/>
              <a:t>  </a:t>
            </a:r>
            <a:r>
              <a:rPr lang="en-US" altLang="en-US" sz="2800" dirty="0">
                <a:solidFill>
                  <a:srgbClr val="00B050"/>
                </a:solidFill>
              </a:rPr>
              <a:t>//4</a:t>
            </a:r>
          </a:p>
          <a:p>
            <a:pPr lvl="1"/>
            <a:r>
              <a:rPr lang="en-US" altLang="en-US" sz="2800" dirty="0"/>
              <a:t>for (</a:t>
            </a:r>
            <a:r>
              <a:rPr lang="en-US" altLang="en-US" sz="2800" dirty="0" err="1"/>
              <a:t>int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i</a:t>
            </a:r>
            <a:r>
              <a:rPr lang="en-US" altLang="en-US" sz="2800" dirty="0"/>
              <a:t>=0; </a:t>
            </a:r>
            <a:r>
              <a:rPr lang="en-US" altLang="en-US" sz="2800" dirty="0" err="1">
                <a:solidFill>
                  <a:srgbClr val="FF0000"/>
                </a:solidFill>
              </a:rPr>
              <a:t>i</a:t>
            </a:r>
            <a:r>
              <a:rPr lang="en-US" altLang="en-US" sz="2800" dirty="0">
                <a:solidFill>
                  <a:srgbClr val="FF0000"/>
                </a:solidFill>
              </a:rPr>
              <a:t>&lt;</a:t>
            </a:r>
            <a:r>
              <a:rPr lang="en-US" altLang="en-US" sz="2800" dirty="0" err="1">
                <a:solidFill>
                  <a:srgbClr val="FF0000"/>
                </a:solidFill>
              </a:rPr>
              <a:t>oldSize</a:t>
            </a:r>
            <a:r>
              <a:rPr lang="en-US" altLang="en-US" sz="2800" dirty="0"/>
              <a:t>; </a:t>
            </a:r>
            <a:r>
              <a:rPr lang="en-US" altLang="en-US" sz="2800" dirty="0" err="1"/>
              <a:t>i</a:t>
            </a:r>
            <a:r>
              <a:rPr lang="en-US" altLang="en-US" sz="2800" dirty="0"/>
              <a:t>++){  </a:t>
            </a:r>
            <a:r>
              <a:rPr lang="en-US" altLang="en-US" sz="2800" dirty="0">
                <a:solidFill>
                  <a:srgbClr val="00B050"/>
                </a:solidFill>
              </a:rPr>
              <a:t>//don’t use </a:t>
            </a:r>
            <a:r>
              <a:rPr lang="en-US" altLang="en-US" sz="2800" dirty="0" err="1">
                <a:solidFill>
                  <a:srgbClr val="00B050"/>
                </a:solidFill>
              </a:rPr>
              <a:t>i</a:t>
            </a:r>
            <a:r>
              <a:rPr lang="en-US" altLang="en-US" sz="2800" dirty="0">
                <a:solidFill>
                  <a:srgbClr val="00B050"/>
                </a:solidFill>
              </a:rPr>
              <a:t> &lt; </a:t>
            </a:r>
            <a:r>
              <a:rPr lang="en-US" altLang="en-US" sz="2800" dirty="0" err="1">
                <a:solidFill>
                  <a:srgbClr val="00B050"/>
                </a:solidFill>
              </a:rPr>
              <a:t>q.size</a:t>
            </a:r>
            <a:r>
              <a:rPr lang="en-US" altLang="en-US" sz="2800" dirty="0">
                <a:solidFill>
                  <a:srgbClr val="00B050"/>
                </a:solidFill>
              </a:rPr>
              <a:t>()</a:t>
            </a:r>
          </a:p>
          <a:p>
            <a:pPr lvl="2"/>
            <a:r>
              <a:rPr lang="en-US" altLang="en-US" sz="2800" dirty="0" err="1"/>
              <a:t>int</a:t>
            </a:r>
            <a:r>
              <a:rPr lang="en-US" altLang="en-US" sz="2800" dirty="0"/>
              <a:t> n = </a:t>
            </a:r>
            <a:r>
              <a:rPr lang="en-US" altLang="en-US" sz="2800" dirty="0" err="1"/>
              <a:t>q.remove</a:t>
            </a:r>
            <a:r>
              <a:rPr lang="en-US" altLang="en-US" sz="2800" dirty="0"/>
              <a:t>();</a:t>
            </a:r>
          </a:p>
          <a:p>
            <a:pPr lvl="2"/>
            <a:r>
              <a:rPr lang="en-US" altLang="en-US" sz="2800" dirty="0"/>
              <a:t>if (n != value){</a:t>
            </a:r>
          </a:p>
          <a:p>
            <a:pPr lvl="3"/>
            <a:r>
              <a:rPr lang="en-US" altLang="en-US" sz="2800" dirty="0" err="1">
                <a:solidFill>
                  <a:srgbClr val="FF0000"/>
                </a:solidFill>
              </a:rPr>
              <a:t>q.add</a:t>
            </a:r>
            <a:r>
              <a:rPr lang="en-US" altLang="en-US" sz="2800" dirty="0">
                <a:solidFill>
                  <a:srgbClr val="FF0000"/>
                </a:solidFill>
              </a:rPr>
              <a:t>(n);</a:t>
            </a:r>
          </a:p>
          <a:p>
            <a:pPr lvl="2"/>
            <a:r>
              <a:rPr lang="en-US" altLang="en-US" sz="2800" dirty="0"/>
              <a:t>}</a:t>
            </a:r>
          </a:p>
          <a:p>
            <a:pPr lvl="1"/>
            <a:r>
              <a:rPr lang="en-US" altLang="en-US" sz="2800" dirty="0"/>
              <a:t>}</a:t>
            </a:r>
          </a:p>
          <a:p>
            <a:r>
              <a:rPr lang="en-US" altLang="en-US" sz="2800" dirty="0"/>
              <a:t>}</a:t>
            </a:r>
          </a:p>
          <a:p>
            <a:r>
              <a:rPr lang="en-US" altLang="en-US" sz="2800" dirty="0" err="1">
                <a:solidFill>
                  <a:srgbClr val="FF0000"/>
                </a:solidFill>
              </a:rPr>
              <a:t>removeAll</a:t>
            </a:r>
            <a:r>
              <a:rPr lang="en-US" altLang="en-US" sz="2800" dirty="0">
                <a:solidFill>
                  <a:srgbClr val="FF0000"/>
                </a:solidFill>
              </a:rPr>
              <a:t>(</a:t>
            </a:r>
            <a:r>
              <a:rPr lang="en-US" altLang="en-US" sz="2800" dirty="0">
                <a:solidFill>
                  <a:srgbClr val="0070C0"/>
                </a:solidFill>
              </a:rPr>
              <a:t>q</a:t>
            </a:r>
            <a:r>
              <a:rPr lang="en-US" altLang="en-US" sz="2800" dirty="0"/>
              <a:t>,2</a:t>
            </a:r>
            <a:r>
              <a:rPr lang="en-US" altLang="en-US" sz="2800" dirty="0">
                <a:solidFill>
                  <a:srgbClr val="FF0000"/>
                </a:solidFill>
              </a:rPr>
              <a:t>);</a:t>
            </a:r>
          </a:p>
          <a:p>
            <a:pPr lvl="1"/>
            <a:endParaRPr lang="en-US" altLang="en-US" dirty="0"/>
          </a:p>
        </p:txBody>
      </p:sp>
      <p:sp>
        <p:nvSpPr>
          <p:cNvPr id="2" name="矩形 1"/>
          <p:cNvSpPr/>
          <p:nvPr/>
        </p:nvSpPr>
        <p:spPr>
          <a:xfrm>
            <a:off x="2838499" y="3211038"/>
            <a:ext cx="2227489" cy="2573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q [1, 2, 3, 2]</a:t>
            </a:r>
          </a:p>
          <a:p>
            <a:r>
              <a:rPr lang="en-US" sz="2000" dirty="0" err="1"/>
              <a:t>i</a:t>
            </a:r>
            <a:r>
              <a:rPr lang="en-US" sz="2000" dirty="0"/>
              <a:t>=0  </a:t>
            </a:r>
          </a:p>
          <a:p>
            <a:r>
              <a:rPr lang="en-US" sz="2000" dirty="0"/>
              <a:t>//remove first (1)from the queue</a:t>
            </a:r>
          </a:p>
          <a:p>
            <a:r>
              <a:rPr lang="en-US" sz="2000" dirty="0"/>
              <a:t>q [2, 3 ,2]</a:t>
            </a:r>
          </a:p>
          <a:p>
            <a:r>
              <a:rPr lang="en-US" sz="2000" dirty="0"/>
              <a:t>//add 1 back to </a:t>
            </a:r>
          </a:p>
          <a:p>
            <a:r>
              <a:rPr lang="en-US" sz="2000" dirty="0"/>
              <a:t>the queue</a:t>
            </a:r>
          </a:p>
          <a:p>
            <a:r>
              <a:rPr lang="en-US" sz="2000" dirty="0"/>
              <a:t>q [2, 3, 2, 1]</a:t>
            </a:r>
          </a:p>
        </p:txBody>
      </p:sp>
      <p:sp>
        <p:nvSpPr>
          <p:cNvPr id="13" name="矩形 12"/>
          <p:cNvSpPr/>
          <p:nvPr/>
        </p:nvSpPr>
        <p:spPr>
          <a:xfrm>
            <a:off x="4956051" y="2212509"/>
            <a:ext cx="2227489" cy="24454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q [ 2, 3, 2, 1]</a:t>
            </a:r>
          </a:p>
          <a:p>
            <a:r>
              <a:rPr lang="en-US" sz="2000" dirty="0" err="1"/>
              <a:t>i</a:t>
            </a:r>
            <a:r>
              <a:rPr lang="en-US" sz="2000" dirty="0"/>
              <a:t>=1  </a:t>
            </a:r>
          </a:p>
          <a:p>
            <a:r>
              <a:rPr lang="en-US" sz="2000" dirty="0"/>
              <a:t>//remove first (2)from the queue</a:t>
            </a:r>
          </a:p>
          <a:p>
            <a:r>
              <a:rPr lang="en-US" sz="2000" dirty="0"/>
              <a:t>q [3, 2, 1]</a:t>
            </a:r>
          </a:p>
          <a:p>
            <a:r>
              <a:rPr lang="en-US" sz="2000" dirty="0"/>
              <a:t>//do not add 2 back to the queue</a:t>
            </a:r>
          </a:p>
          <a:p>
            <a:r>
              <a:rPr lang="en-US" sz="2000" dirty="0"/>
              <a:t>q [3, 2, 1]</a:t>
            </a:r>
          </a:p>
        </p:txBody>
      </p:sp>
      <p:sp>
        <p:nvSpPr>
          <p:cNvPr id="14" name="矩形 13"/>
          <p:cNvSpPr/>
          <p:nvPr/>
        </p:nvSpPr>
        <p:spPr>
          <a:xfrm>
            <a:off x="7068325" y="2212508"/>
            <a:ext cx="2227489" cy="24454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/>
              <a:t>q [3, 2, 1]</a:t>
            </a:r>
          </a:p>
          <a:p>
            <a:r>
              <a:rPr lang="en-US" sz="1800" dirty="0" err="1"/>
              <a:t>i</a:t>
            </a:r>
            <a:r>
              <a:rPr lang="en-US" sz="1800" dirty="0"/>
              <a:t>=2  </a:t>
            </a:r>
          </a:p>
          <a:p>
            <a:r>
              <a:rPr lang="en-US" sz="1800" dirty="0"/>
              <a:t>//remove first (3)from the queue</a:t>
            </a:r>
          </a:p>
          <a:p>
            <a:r>
              <a:rPr lang="en-US" sz="1800" dirty="0"/>
              <a:t>q [2, 1]</a:t>
            </a:r>
          </a:p>
          <a:p>
            <a:r>
              <a:rPr lang="en-US" sz="1800" dirty="0"/>
              <a:t>//add 3 back to the queue</a:t>
            </a:r>
          </a:p>
          <a:p>
            <a:r>
              <a:rPr lang="en-US" sz="1800" dirty="0"/>
              <a:t>q [2, 1, 3]</a:t>
            </a:r>
          </a:p>
        </p:txBody>
      </p:sp>
      <p:sp>
        <p:nvSpPr>
          <p:cNvPr id="7" name="矩形 6"/>
          <p:cNvSpPr/>
          <p:nvPr/>
        </p:nvSpPr>
        <p:spPr>
          <a:xfrm>
            <a:off x="5301695" y="4657961"/>
            <a:ext cx="3842305" cy="19970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q [2, 1, 3]</a:t>
            </a:r>
          </a:p>
          <a:p>
            <a:r>
              <a:rPr lang="en-US" sz="2000" dirty="0" err="1"/>
              <a:t>i</a:t>
            </a:r>
            <a:r>
              <a:rPr lang="en-US" sz="2000" dirty="0"/>
              <a:t>=3  </a:t>
            </a:r>
          </a:p>
          <a:p>
            <a:r>
              <a:rPr lang="en-US" sz="2000" dirty="0"/>
              <a:t>//remove first (2)from the queue</a:t>
            </a:r>
          </a:p>
          <a:p>
            <a:r>
              <a:rPr lang="en-US" sz="2000" dirty="0"/>
              <a:t>q [1, 3]</a:t>
            </a:r>
          </a:p>
          <a:p>
            <a:r>
              <a:rPr lang="en-US" sz="2000" dirty="0"/>
              <a:t>//do not add 2 back to the queue</a:t>
            </a:r>
          </a:p>
          <a:p>
            <a:r>
              <a:rPr lang="en-US" sz="2000" dirty="0"/>
              <a:t>q [1, 3]</a:t>
            </a:r>
          </a:p>
        </p:txBody>
      </p:sp>
    </p:spTree>
    <p:extLst>
      <p:ext uri="{BB962C8B-B14F-4D97-AF65-F5344CB8AC3E}">
        <p14:creationId xmlns:p14="http://schemas.microsoft.com/office/powerpoint/2010/main" val="2518732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4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Stack/queue exercise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110000"/>
              </a:lnSpc>
              <a:tabLst>
                <a:tab pos="3032125" algn="l"/>
              </a:tabLst>
            </a:pPr>
            <a:r>
              <a:rPr lang="en-US" altLang="en-US" sz="2600" dirty="0"/>
              <a:t>A </a:t>
            </a:r>
            <a:r>
              <a:rPr lang="en-US" altLang="en-US" sz="2600" b="1" i="1" dirty="0">
                <a:solidFill>
                  <a:srgbClr val="0070C0"/>
                </a:solidFill>
              </a:rPr>
              <a:t>postfix expression </a:t>
            </a:r>
            <a:r>
              <a:rPr lang="en-US" altLang="en-US" sz="2600" dirty="0"/>
              <a:t>is a mathematical expression but with the </a:t>
            </a:r>
            <a:r>
              <a:rPr lang="en-US" altLang="en-US" sz="2600" u="sng" dirty="0"/>
              <a:t>operators written after the operands </a:t>
            </a:r>
            <a:r>
              <a:rPr lang="en-US" altLang="en-US" sz="2600" dirty="0"/>
              <a:t>rather than before.</a:t>
            </a:r>
          </a:p>
          <a:p>
            <a:pPr lvl="1" eaLnBrk="1" hangingPunct="1">
              <a:lnSpc>
                <a:spcPct val="110000"/>
              </a:lnSpc>
              <a:buFontTx/>
              <a:buNone/>
              <a:tabLst>
                <a:tab pos="3032125" algn="l"/>
              </a:tabLst>
            </a:pPr>
            <a:r>
              <a:rPr lang="en-US" altLang="en-US" sz="2600" dirty="0">
                <a:latin typeface="Courier New" pitchFamily="49" charset="0"/>
              </a:rPr>
              <a:t>	1 + 1</a:t>
            </a:r>
            <a:r>
              <a:rPr lang="en-US" altLang="en-US" sz="2600" dirty="0"/>
              <a:t>	becomes</a:t>
            </a:r>
            <a:r>
              <a:rPr lang="en-US" altLang="en-US" sz="2600" dirty="0">
                <a:latin typeface="Courier New" pitchFamily="49" charset="0"/>
              </a:rPr>
              <a:t> 1 1 +</a:t>
            </a:r>
          </a:p>
          <a:p>
            <a:pPr lvl="1" eaLnBrk="1" hangingPunct="1">
              <a:lnSpc>
                <a:spcPct val="110000"/>
              </a:lnSpc>
              <a:buFontTx/>
              <a:buNone/>
              <a:tabLst>
                <a:tab pos="3032125" algn="l"/>
              </a:tabLst>
            </a:pPr>
            <a:r>
              <a:rPr lang="en-US" altLang="en-US" sz="2600" dirty="0">
                <a:latin typeface="Courier New" pitchFamily="49" charset="0"/>
              </a:rPr>
              <a:t>	1 + 2 * 3 + 4</a:t>
            </a:r>
            <a:r>
              <a:rPr lang="en-US" altLang="en-US" sz="2600" dirty="0"/>
              <a:t>	becomes</a:t>
            </a:r>
            <a:r>
              <a:rPr lang="en-US" altLang="en-US" sz="2600" dirty="0">
                <a:latin typeface="Courier New" pitchFamily="49" charset="0"/>
              </a:rPr>
              <a:t> 1 2 3 * + 4 +</a:t>
            </a:r>
            <a:endParaRPr lang="en-US" altLang="en-US" sz="2600" dirty="0"/>
          </a:p>
          <a:p>
            <a:pPr lvl="1" eaLnBrk="1" hangingPunct="1">
              <a:lnSpc>
                <a:spcPct val="110000"/>
              </a:lnSpc>
              <a:tabLst>
                <a:tab pos="3032125" algn="l"/>
              </a:tabLst>
            </a:pPr>
            <a:r>
              <a:rPr lang="en-US" altLang="en-US" sz="2600" dirty="0"/>
              <a:t>supported by many kinds of fancy calculators</a:t>
            </a:r>
          </a:p>
          <a:p>
            <a:pPr lvl="1" eaLnBrk="1" hangingPunct="1">
              <a:lnSpc>
                <a:spcPct val="110000"/>
              </a:lnSpc>
              <a:tabLst>
                <a:tab pos="3032125" algn="l"/>
              </a:tabLst>
            </a:pPr>
            <a:r>
              <a:rPr lang="en-US" altLang="en-US" sz="2600" dirty="0"/>
              <a:t>never need to use parentheses</a:t>
            </a:r>
          </a:p>
          <a:p>
            <a:pPr lvl="1" eaLnBrk="1" hangingPunct="1">
              <a:lnSpc>
                <a:spcPct val="110000"/>
              </a:lnSpc>
              <a:tabLst>
                <a:tab pos="3032125" algn="l"/>
              </a:tabLst>
            </a:pPr>
            <a:r>
              <a:rPr lang="en-US" altLang="en-US" sz="2600" dirty="0"/>
              <a:t>never need to use an = character to evaluate on a calculator</a:t>
            </a:r>
          </a:p>
          <a:p>
            <a:pPr eaLnBrk="1" hangingPunct="1">
              <a:lnSpc>
                <a:spcPct val="110000"/>
              </a:lnSpc>
              <a:tabLst>
                <a:tab pos="3032125" algn="l"/>
              </a:tabLst>
            </a:pPr>
            <a:r>
              <a:rPr lang="en-US" altLang="en-US" sz="2600" dirty="0"/>
              <a:t>Write a method </a:t>
            </a:r>
            <a:r>
              <a:rPr lang="en-US" altLang="en-US" sz="2600" b="1" dirty="0" err="1">
                <a:solidFill>
                  <a:srgbClr val="0070C0"/>
                </a:solidFill>
                <a:latin typeface="Courier New" pitchFamily="49" charset="0"/>
              </a:rPr>
              <a:t>postfixEvaluate</a:t>
            </a:r>
            <a:r>
              <a:rPr lang="en-US" altLang="en-US" sz="2600" dirty="0"/>
              <a:t> that accepts a postfix expression string, evaluates it, and returns the result.</a:t>
            </a:r>
          </a:p>
          <a:p>
            <a:pPr lvl="1" eaLnBrk="1" hangingPunct="1">
              <a:lnSpc>
                <a:spcPct val="110000"/>
              </a:lnSpc>
              <a:tabLst>
                <a:tab pos="3032125" algn="l"/>
              </a:tabLst>
            </a:pPr>
            <a:r>
              <a:rPr lang="en-US" altLang="en-US" sz="2600" dirty="0"/>
              <a:t>All operands are integers; legal operators are </a:t>
            </a:r>
            <a:r>
              <a:rPr lang="en-US" altLang="en-US" sz="2600" dirty="0">
                <a:latin typeface="Courier New" pitchFamily="49" charset="0"/>
              </a:rPr>
              <a:t>+</a:t>
            </a:r>
            <a:r>
              <a:rPr lang="en-US" altLang="en-US" sz="2600" dirty="0"/>
              <a:t> , </a:t>
            </a:r>
            <a:r>
              <a:rPr lang="en-US" altLang="en-US" sz="2600" dirty="0">
                <a:latin typeface="Courier New" pitchFamily="49" charset="0"/>
              </a:rPr>
              <a:t>-</a:t>
            </a:r>
            <a:r>
              <a:rPr lang="en-US" altLang="en-US" sz="2600" dirty="0"/>
              <a:t>, </a:t>
            </a:r>
            <a:r>
              <a:rPr lang="en-US" altLang="en-US" sz="2600" dirty="0">
                <a:latin typeface="Courier New" pitchFamily="49" charset="0"/>
              </a:rPr>
              <a:t>*</a:t>
            </a:r>
            <a:r>
              <a:rPr lang="en-US" altLang="en-US" sz="2600" dirty="0"/>
              <a:t>, and </a:t>
            </a:r>
            <a:r>
              <a:rPr lang="en-US" altLang="en-US" sz="2600" dirty="0">
                <a:latin typeface="Courier New" pitchFamily="49" charset="0"/>
              </a:rPr>
              <a:t>/</a:t>
            </a:r>
            <a:endParaRPr lang="en-US" altLang="en-US" sz="2600" dirty="0"/>
          </a:p>
          <a:p>
            <a:pPr lvl="1" eaLnBrk="1" hangingPunct="1">
              <a:lnSpc>
                <a:spcPct val="110000"/>
              </a:lnSpc>
              <a:buFontTx/>
              <a:buNone/>
              <a:tabLst>
                <a:tab pos="3032125" algn="l"/>
              </a:tabLst>
            </a:pPr>
            <a:r>
              <a:rPr lang="en-US" altLang="en-US" sz="2600" dirty="0">
                <a:latin typeface="Courier New" pitchFamily="49" charset="0"/>
              </a:rPr>
              <a:t>	</a:t>
            </a:r>
            <a:r>
              <a:rPr lang="en-US" altLang="en-US" sz="2600" b="1" dirty="0" err="1">
                <a:solidFill>
                  <a:srgbClr val="0070C0"/>
                </a:solidFill>
                <a:latin typeface="Courier New" pitchFamily="49" charset="0"/>
              </a:rPr>
              <a:t>postFixEvaluate</a:t>
            </a:r>
            <a:r>
              <a:rPr lang="en-US" altLang="en-US" sz="2600" dirty="0">
                <a:latin typeface="Courier New" pitchFamily="49" charset="0"/>
              </a:rPr>
              <a:t>("5 2 4 * + 7 -")</a:t>
            </a:r>
            <a:r>
              <a:rPr lang="en-US" altLang="en-US" sz="2600" dirty="0"/>
              <a:t> returns  </a:t>
            </a:r>
            <a:r>
              <a:rPr lang="en-US" altLang="en-US" sz="2600" dirty="0">
                <a:latin typeface="Courier New" pitchFamily="49" charset="0"/>
              </a:rPr>
              <a:t>6</a:t>
            </a:r>
          </a:p>
          <a:p>
            <a:pPr lvl="1" eaLnBrk="1" hangingPunct="1">
              <a:lnSpc>
                <a:spcPct val="80000"/>
              </a:lnSpc>
              <a:buFontTx/>
              <a:buNone/>
              <a:tabLst>
                <a:tab pos="3032125" algn="l"/>
              </a:tabLst>
            </a:pPr>
            <a:endParaRPr lang="en-US" altLang="en-US" sz="2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46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7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7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7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Postfix algorithm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The algorithm: Use a </a:t>
            </a:r>
            <a:r>
              <a:rPr lang="en-US" altLang="en-US" sz="2400" b="1" dirty="0">
                <a:solidFill>
                  <a:srgbClr val="0070C0"/>
                </a:solidFill>
              </a:rPr>
              <a:t>stack</a:t>
            </a:r>
          </a:p>
          <a:p>
            <a:pPr lvl="1" eaLnBrk="1" hangingPunct="1"/>
            <a:r>
              <a:rPr lang="en-US" altLang="en-US" sz="2400" dirty="0"/>
              <a:t>When you see an operand, push it onto the stack.</a:t>
            </a:r>
          </a:p>
          <a:p>
            <a:pPr lvl="1" eaLnBrk="1" hangingPunct="1"/>
            <a:r>
              <a:rPr lang="en-US" altLang="en-US" sz="2400" dirty="0"/>
              <a:t>When you see an operator:</a:t>
            </a:r>
          </a:p>
          <a:p>
            <a:pPr lvl="2" eaLnBrk="1" hangingPunct="1"/>
            <a:r>
              <a:rPr lang="en-US" altLang="en-US" sz="2400" dirty="0"/>
              <a:t>pop the last two operands off of the stack.</a:t>
            </a:r>
          </a:p>
          <a:p>
            <a:pPr lvl="2" eaLnBrk="1" hangingPunct="1"/>
            <a:r>
              <a:rPr lang="en-US" altLang="en-US" sz="2400" dirty="0"/>
              <a:t>apply the operator to them.</a:t>
            </a:r>
          </a:p>
          <a:p>
            <a:pPr lvl="2" eaLnBrk="1" hangingPunct="1"/>
            <a:r>
              <a:rPr lang="en-US" altLang="en-US" sz="2400" dirty="0"/>
              <a:t>push the result onto the stack.</a:t>
            </a:r>
          </a:p>
          <a:p>
            <a:pPr lvl="1" eaLnBrk="1" hangingPunct="1"/>
            <a:r>
              <a:rPr lang="en-US" altLang="en-US" sz="2400" dirty="0"/>
              <a:t>When you're done, the one remaining stack element is the result.</a:t>
            </a:r>
          </a:p>
          <a:p>
            <a:pPr lvl="1" eaLnBrk="1" hangingPunct="1"/>
            <a:endParaRPr lang="en-US" altLang="en-US" sz="800" dirty="0"/>
          </a:p>
          <a:p>
            <a:pPr lvl="1" eaLnBrk="1" hangingPunct="1">
              <a:buFontTx/>
              <a:buNone/>
            </a:pPr>
            <a:r>
              <a:rPr lang="en-US" altLang="en-US" dirty="0">
                <a:latin typeface="Courier New" pitchFamily="49" charset="0"/>
              </a:rPr>
              <a:t>"5 2 4 * + 7 -"</a:t>
            </a:r>
          </a:p>
        </p:txBody>
      </p:sp>
      <p:graphicFrame>
        <p:nvGraphicFramePr>
          <p:cNvPr id="238596" name="Group 4"/>
          <p:cNvGraphicFramePr>
            <a:graphicFrameLocks noGrp="1"/>
          </p:cNvGraphicFramePr>
          <p:nvPr/>
        </p:nvGraphicFramePr>
        <p:xfrm>
          <a:off x="762000" y="4724400"/>
          <a:ext cx="685800" cy="19812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4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8615" name="Group 23"/>
          <p:cNvGraphicFramePr>
            <a:graphicFrameLocks noGrp="1"/>
          </p:cNvGraphicFramePr>
          <p:nvPr/>
        </p:nvGraphicFramePr>
        <p:xfrm>
          <a:off x="1676400" y="4724400"/>
          <a:ext cx="685800" cy="19812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4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8633" name="Group 41"/>
          <p:cNvGraphicFramePr>
            <a:graphicFrameLocks noGrp="1"/>
          </p:cNvGraphicFramePr>
          <p:nvPr/>
        </p:nvGraphicFramePr>
        <p:xfrm>
          <a:off x="2590800" y="4724400"/>
          <a:ext cx="685800" cy="19812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4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8650" name="Group 58"/>
          <p:cNvGraphicFramePr>
            <a:graphicFrameLocks noGrp="1"/>
          </p:cNvGraphicFramePr>
          <p:nvPr/>
        </p:nvGraphicFramePr>
        <p:xfrm>
          <a:off x="3505200" y="4729163"/>
          <a:ext cx="685800" cy="19812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4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*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8668" name="Group 76"/>
          <p:cNvGraphicFramePr>
            <a:graphicFrameLocks noGrp="1"/>
          </p:cNvGraphicFramePr>
          <p:nvPr/>
        </p:nvGraphicFramePr>
        <p:xfrm>
          <a:off x="4419600" y="4724400"/>
          <a:ext cx="685800" cy="19812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4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+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8687" name="Group 95"/>
          <p:cNvGraphicFramePr>
            <a:graphicFrameLocks noGrp="1"/>
          </p:cNvGraphicFramePr>
          <p:nvPr/>
        </p:nvGraphicFramePr>
        <p:xfrm>
          <a:off x="5334000" y="4724400"/>
          <a:ext cx="685800" cy="19812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4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8705" name="Group 113"/>
          <p:cNvGraphicFramePr>
            <a:graphicFrameLocks noGrp="1"/>
          </p:cNvGraphicFramePr>
          <p:nvPr/>
        </p:nvGraphicFramePr>
        <p:xfrm>
          <a:off x="6248400" y="4724400"/>
          <a:ext cx="685800" cy="19812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4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87606C58-A119-4D40-9CD4-252D126040C6}"/>
              </a:ext>
            </a:extLst>
          </p:cNvPr>
          <p:cNvSpPr/>
          <p:nvPr/>
        </p:nvSpPr>
        <p:spPr>
          <a:xfrm>
            <a:off x="6569060" y="3813050"/>
            <a:ext cx="2227490" cy="6126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 + 2 * 4 - 7</a:t>
            </a:r>
          </a:p>
        </p:txBody>
      </p:sp>
    </p:spTree>
    <p:extLst>
      <p:ext uri="{BB962C8B-B14F-4D97-AF65-F5344CB8AC3E}">
        <p14:creationId xmlns:p14="http://schemas.microsoft.com/office/powerpoint/2010/main" val="323344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8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8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8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8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38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" y="56968"/>
            <a:ext cx="8229600" cy="453252"/>
          </a:xfrm>
        </p:spPr>
        <p:txBody>
          <a:bodyPr/>
          <a:lstStyle/>
          <a:p>
            <a:pPr eaLnBrk="1" hangingPunct="1"/>
            <a:r>
              <a:rPr lang="en-US" altLang="en-US" dirty="0"/>
              <a:t>Exercise solution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33411"/>
            <a:ext cx="9144000" cy="6424590"/>
          </a:xfrm>
        </p:spPr>
        <p:txBody>
          <a:bodyPr>
            <a:noAutofit/>
          </a:bodyPr>
          <a:lstStyle/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2000" b="1" dirty="0">
                <a:solidFill>
                  <a:srgbClr val="008000"/>
                </a:solidFill>
                <a:latin typeface="Courier New" pitchFamily="49" charset="0"/>
              </a:rPr>
              <a:t>// Evaluates the </a:t>
            </a:r>
            <a:r>
              <a:rPr lang="en-US" altLang="en-US" sz="2000" b="1">
                <a:solidFill>
                  <a:srgbClr val="008000"/>
                </a:solidFill>
                <a:latin typeface="Courier New" pitchFamily="49" charset="0"/>
              </a:rPr>
              <a:t>given expression </a:t>
            </a:r>
            <a:r>
              <a:rPr lang="en-US" altLang="en-US" sz="2000" b="1" dirty="0">
                <a:solidFill>
                  <a:srgbClr val="008000"/>
                </a:solidFill>
                <a:latin typeface="Courier New" pitchFamily="49" charset="0"/>
              </a:rPr>
              <a:t>and returns its result.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2000" b="1" dirty="0">
                <a:solidFill>
                  <a:srgbClr val="008000"/>
                </a:solidFill>
                <a:latin typeface="Courier New" pitchFamily="49" charset="0"/>
              </a:rPr>
              <a:t>// Precondition: string represents a legal postfix expression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public static </a:t>
            </a:r>
            <a:r>
              <a:rPr lang="en-US" altLang="en-US" sz="2000" dirty="0" err="1">
                <a:latin typeface="Courier New" pitchFamily="49" charset="0"/>
              </a:rPr>
              <a:t>int</a:t>
            </a:r>
            <a:r>
              <a:rPr lang="en-US" altLang="en-US" sz="2000" dirty="0">
                <a:latin typeface="Courier New" pitchFamily="49" charset="0"/>
              </a:rPr>
              <a:t> </a:t>
            </a:r>
            <a:r>
              <a:rPr lang="en-US" altLang="en-US" sz="2000" b="1" dirty="0" err="1">
                <a:latin typeface="Courier New" pitchFamily="49" charset="0"/>
              </a:rPr>
              <a:t>postfixEvaluate</a:t>
            </a:r>
            <a:r>
              <a:rPr lang="en-US" altLang="en-US" sz="2000" dirty="0">
                <a:latin typeface="Courier New" pitchFamily="49" charset="0"/>
              </a:rPr>
              <a:t>(String expression) {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   </a:t>
            </a:r>
            <a:r>
              <a:rPr lang="en-US" altLang="en-US" sz="2000" dirty="0">
                <a:solidFill>
                  <a:srgbClr val="FF0000"/>
                </a:solidFill>
                <a:latin typeface="Courier New" pitchFamily="49" charset="0"/>
              </a:rPr>
              <a:t>Stack&lt;Integer&gt; s = new Stack&lt;Integer&gt;();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   Scanner input = new Scanner(expression);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   while (</a:t>
            </a:r>
            <a:r>
              <a:rPr lang="en-US" altLang="en-US" sz="2000" dirty="0" err="1">
                <a:latin typeface="Courier New" pitchFamily="49" charset="0"/>
              </a:rPr>
              <a:t>input.hasNext</a:t>
            </a:r>
            <a:r>
              <a:rPr lang="en-US" altLang="en-US" sz="2000" dirty="0">
                <a:latin typeface="Courier New" pitchFamily="49" charset="0"/>
              </a:rPr>
              <a:t>()) {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       if (</a:t>
            </a:r>
            <a:r>
              <a:rPr lang="en-US" altLang="en-US" sz="2000" dirty="0" err="1">
                <a:latin typeface="Courier New" pitchFamily="49" charset="0"/>
              </a:rPr>
              <a:t>input.hasNextInt</a:t>
            </a:r>
            <a:r>
              <a:rPr lang="en-US" altLang="en-US" sz="2000" dirty="0">
                <a:latin typeface="Courier New" pitchFamily="49" charset="0"/>
              </a:rPr>
              <a:t>()) {  </a:t>
            </a:r>
            <a:r>
              <a:rPr lang="en-US" altLang="en-US" sz="2000" b="1" dirty="0">
                <a:solidFill>
                  <a:srgbClr val="008000"/>
                </a:solidFill>
                <a:latin typeface="Courier New" pitchFamily="49" charset="0"/>
              </a:rPr>
              <a:t>// an operand (integer)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Courier New" pitchFamily="49" charset="0"/>
              </a:rPr>
              <a:t>           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itchFamily="49" charset="0"/>
              </a:rPr>
              <a:t>s.push</a:t>
            </a: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itchFamily="49" charset="0"/>
              </a:rPr>
              <a:t>input.nextInt</a:t>
            </a: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</a:rPr>
              <a:t>());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       } else {                     </a:t>
            </a:r>
            <a:r>
              <a:rPr lang="en-US" altLang="en-US" sz="2000" b="1" dirty="0">
                <a:solidFill>
                  <a:srgbClr val="008000"/>
                </a:solidFill>
                <a:latin typeface="Courier New" pitchFamily="49" charset="0"/>
              </a:rPr>
              <a:t>// an operator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           String operator = </a:t>
            </a:r>
            <a:r>
              <a:rPr lang="en-US" altLang="en-US" sz="2000" dirty="0" err="1">
                <a:latin typeface="Courier New" pitchFamily="49" charset="0"/>
              </a:rPr>
              <a:t>input.next</a:t>
            </a:r>
            <a:r>
              <a:rPr lang="en-US" altLang="en-US" sz="2000" dirty="0"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           </a:t>
            </a:r>
            <a:r>
              <a:rPr lang="en-US" altLang="en-US" sz="2000" dirty="0" err="1">
                <a:latin typeface="Courier New" pitchFamily="49" charset="0"/>
              </a:rPr>
              <a:t>int</a:t>
            </a:r>
            <a:r>
              <a:rPr lang="en-US" altLang="en-US" sz="2000" dirty="0">
                <a:latin typeface="Courier New" pitchFamily="49" charset="0"/>
              </a:rPr>
              <a:t> operand2 =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itchFamily="49" charset="0"/>
              </a:rPr>
              <a:t>s.pop</a:t>
            </a: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</a:rPr>
              <a:t>()</a:t>
            </a:r>
            <a:r>
              <a:rPr lang="en-US" altLang="en-US" sz="2000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           </a:t>
            </a:r>
            <a:r>
              <a:rPr lang="en-US" altLang="en-US" sz="2000" dirty="0" err="1">
                <a:latin typeface="Courier New" pitchFamily="49" charset="0"/>
              </a:rPr>
              <a:t>int</a:t>
            </a:r>
            <a:r>
              <a:rPr lang="en-US" altLang="en-US" sz="2000" dirty="0">
                <a:latin typeface="Courier New" pitchFamily="49" charset="0"/>
              </a:rPr>
              <a:t> operand1 =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itchFamily="49" charset="0"/>
              </a:rPr>
              <a:t>s.pop</a:t>
            </a: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</a:rPr>
              <a:t>()</a:t>
            </a:r>
            <a:r>
              <a:rPr lang="en-US" altLang="en-US" sz="2000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           if (</a:t>
            </a:r>
            <a:r>
              <a:rPr lang="en-US" altLang="en-US" sz="2000" dirty="0" err="1">
                <a:latin typeface="Courier New" pitchFamily="49" charset="0"/>
              </a:rPr>
              <a:t>operator.equals</a:t>
            </a:r>
            <a:r>
              <a:rPr lang="en-US" altLang="en-US" sz="2000" dirty="0">
                <a:latin typeface="Courier New" pitchFamily="49" charset="0"/>
              </a:rPr>
              <a:t>("+")) {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               </a:t>
            </a:r>
            <a:r>
              <a:rPr lang="en-US" altLang="en-US" sz="2000" dirty="0" err="1">
                <a:latin typeface="Courier New" pitchFamily="49" charset="0"/>
              </a:rPr>
              <a:t>s.push</a:t>
            </a:r>
            <a:r>
              <a:rPr lang="en-US" altLang="en-US" sz="2000" dirty="0">
                <a:latin typeface="Courier New" pitchFamily="49" charset="0"/>
              </a:rPr>
              <a:t>(operand1 + operand2);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           } else if (</a:t>
            </a:r>
            <a:r>
              <a:rPr lang="en-US" altLang="en-US" sz="2000" dirty="0" err="1">
                <a:latin typeface="Courier New" pitchFamily="49" charset="0"/>
              </a:rPr>
              <a:t>operator.equals</a:t>
            </a:r>
            <a:r>
              <a:rPr lang="en-US" altLang="en-US" sz="2000" dirty="0">
                <a:latin typeface="Courier New" pitchFamily="49" charset="0"/>
              </a:rPr>
              <a:t>("-")) {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               </a:t>
            </a:r>
            <a:r>
              <a:rPr lang="en-US" altLang="en-US" sz="2000" dirty="0" err="1">
                <a:latin typeface="Courier New" pitchFamily="49" charset="0"/>
              </a:rPr>
              <a:t>s.push</a:t>
            </a:r>
            <a:r>
              <a:rPr lang="en-US" altLang="en-US" sz="2000" dirty="0">
                <a:latin typeface="Courier New" pitchFamily="49" charset="0"/>
              </a:rPr>
              <a:t>(operand1 - operand2);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           } else if (</a:t>
            </a:r>
            <a:r>
              <a:rPr lang="en-US" altLang="en-US" sz="2000" dirty="0" err="1">
                <a:latin typeface="Courier New" pitchFamily="49" charset="0"/>
              </a:rPr>
              <a:t>operator.equals</a:t>
            </a:r>
            <a:r>
              <a:rPr lang="en-US" altLang="en-US" sz="2000" dirty="0">
                <a:latin typeface="Courier New" pitchFamily="49" charset="0"/>
              </a:rPr>
              <a:t>("*")) {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               </a:t>
            </a:r>
            <a:r>
              <a:rPr lang="en-US" altLang="en-US" sz="2000" dirty="0" err="1">
                <a:latin typeface="Courier New" pitchFamily="49" charset="0"/>
              </a:rPr>
              <a:t>s.push</a:t>
            </a:r>
            <a:r>
              <a:rPr lang="en-US" altLang="en-US" sz="2000" dirty="0">
                <a:latin typeface="Courier New" pitchFamily="49" charset="0"/>
              </a:rPr>
              <a:t>(operand1 * operand2);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           } else {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               </a:t>
            </a:r>
            <a:r>
              <a:rPr lang="en-US" altLang="en-US" sz="2000" dirty="0" err="1">
                <a:latin typeface="Courier New" pitchFamily="49" charset="0"/>
              </a:rPr>
              <a:t>s.push</a:t>
            </a:r>
            <a:r>
              <a:rPr lang="en-US" altLang="en-US" sz="2000" dirty="0">
                <a:latin typeface="Courier New" pitchFamily="49" charset="0"/>
              </a:rPr>
              <a:t>(operand1 / operand2);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           }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       }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   return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itchFamily="49" charset="0"/>
              </a:rPr>
              <a:t>s.pop</a:t>
            </a: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</a:rPr>
              <a:t>()</a:t>
            </a:r>
            <a:r>
              <a:rPr lang="en-US" altLang="en-US" sz="2000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6338630" y="5925325"/>
            <a:ext cx="2496325" cy="8065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en-US" sz="2000" dirty="0"/>
              <a:t>"5 2 4 * + 7 -"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110443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" y="56967"/>
            <a:ext cx="8229600" cy="414848"/>
          </a:xfrm>
        </p:spPr>
        <p:txBody>
          <a:bodyPr/>
          <a:lstStyle/>
          <a:p>
            <a:pPr eaLnBrk="1" hangingPunct="1"/>
            <a:r>
              <a:rPr lang="en-US" altLang="en-US" dirty="0"/>
              <a:t>Exercise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395005"/>
            <a:ext cx="9144000" cy="6462995"/>
          </a:xfrm>
        </p:spPr>
        <p:txBody>
          <a:bodyPr>
            <a:noAutofit/>
          </a:bodyPr>
          <a:lstStyle/>
          <a:p>
            <a:r>
              <a:rPr lang="en-US" altLang="en-US" sz="2400" dirty="0"/>
              <a:t>import </a:t>
            </a:r>
            <a:r>
              <a:rPr lang="en-US" altLang="en-US" sz="2400" dirty="0" err="1"/>
              <a:t>java.util.Scanner</a:t>
            </a:r>
            <a:r>
              <a:rPr lang="en-US" altLang="en-US" sz="2400" dirty="0"/>
              <a:t>;</a:t>
            </a:r>
          </a:p>
          <a:p>
            <a:r>
              <a:rPr lang="en-US" altLang="en-US" sz="2400" dirty="0"/>
              <a:t>import </a:t>
            </a:r>
            <a:r>
              <a:rPr lang="en-US" altLang="en-US" sz="2400" dirty="0" err="1"/>
              <a:t>java.util.Stack</a:t>
            </a:r>
            <a:r>
              <a:rPr lang="en-US" altLang="en-US" sz="2400" dirty="0"/>
              <a:t>;</a:t>
            </a:r>
          </a:p>
          <a:p>
            <a:r>
              <a:rPr lang="en-US" altLang="en-US" sz="2400" dirty="0"/>
              <a:t>public class Evaluation {</a:t>
            </a:r>
          </a:p>
          <a:p>
            <a:r>
              <a:rPr lang="en-US" altLang="en-US" sz="2400" dirty="0"/>
              <a:t>    public static void main(String[] </a:t>
            </a:r>
            <a:r>
              <a:rPr lang="en-US" altLang="en-US" sz="2400" dirty="0" err="1"/>
              <a:t>args</a:t>
            </a:r>
            <a:r>
              <a:rPr lang="en-US" altLang="en-US" sz="2400" dirty="0"/>
              <a:t>) {</a:t>
            </a:r>
          </a:p>
          <a:p>
            <a:r>
              <a:rPr lang="en-US" altLang="en-US" sz="2400" dirty="0"/>
              <a:t>      String s = "5 2 4 * + 7 -";</a:t>
            </a:r>
          </a:p>
          <a:p>
            <a:r>
              <a:rPr lang="en-US" altLang="en-US" sz="2400" dirty="0"/>
              <a:t>      </a:t>
            </a:r>
            <a:r>
              <a:rPr lang="en-US" altLang="en-US" sz="2400" dirty="0" err="1"/>
              <a:t>System.out.println</a:t>
            </a:r>
            <a:r>
              <a:rPr lang="en-US" altLang="en-US" sz="2400" dirty="0"/>
              <a:t>("The result of the calculation is " + 	</a:t>
            </a:r>
            <a:r>
              <a:rPr lang="en-US" altLang="en-US" sz="2400" dirty="0" err="1">
                <a:solidFill>
                  <a:srgbClr val="FF0000"/>
                </a:solidFill>
              </a:rPr>
              <a:t>postfixEvaluate</a:t>
            </a:r>
            <a:r>
              <a:rPr lang="en-US" altLang="en-US" sz="2400" dirty="0">
                <a:solidFill>
                  <a:srgbClr val="FF0000"/>
                </a:solidFill>
              </a:rPr>
              <a:t>(s)</a:t>
            </a:r>
            <a:r>
              <a:rPr lang="en-US" altLang="en-US" sz="2400" dirty="0"/>
              <a:t>);</a:t>
            </a:r>
          </a:p>
          <a:p>
            <a:r>
              <a:rPr lang="en-US" altLang="en-US" sz="24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1332874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6858001"/>
          </a:xfrm>
        </p:spPr>
        <p:txBody>
          <a:bodyPr>
            <a:noAutofit/>
          </a:bodyPr>
          <a:lstStyle/>
          <a:p>
            <a:r>
              <a:rPr lang="en-US" altLang="en-US" sz="1500" dirty="0"/>
              <a:t>public static </a:t>
            </a:r>
            <a:r>
              <a:rPr lang="en-US" altLang="en-US" sz="1500" dirty="0" err="1"/>
              <a:t>int</a:t>
            </a:r>
            <a:r>
              <a:rPr lang="en-US" altLang="en-US" sz="1500" dirty="0"/>
              <a:t> </a:t>
            </a:r>
            <a:r>
              <a:rPr lang="en-US" altLang="en-US" sz="1500" dirty="0" err="1">
                <a:solidFill>
                  <a:srgbClr val="FF0000"/>
                </a:solidFill>
              </a:rPr>
              <a:t>postfixEvaluate</a:t>
            </a:r>
            <a:r>
              <a:rPr lang="en-US" altLang="en-US" sz="1500" dirty="0"/>
              <a:t>(String expression) {</a:t>
            </a:r>
          </a:p>
          <a:p>
            <a:r>
              <a:rPr lang="en-US" altLang="en-US" sz="1500" dirty="0">
                <a:solidFill>
                  <a:srgbClr val="FF0000"/>
                </a:solidFill>
              </a:rPr>
              <a:t>    Stack&lt;Integer&gt; s = new Stack&lt;&gt;();</a:t>
            </a:r>
          </a:p>
          <a:p>
            <a:r>
              <a:rPr lang="en-US" altLang="en-US" sz="1500" dirty="0"/>
              <a:t>    Scanner input = new Scanner(expression);</a:t>
            </a:r>
          </a:p>
          <a:p>
            <a:r>
              <a:rPr lang="en-US" altLang="en-US" sz="1500" dirty="0"/>
              <a:t>    while (</a:t>
            </a:r>
            <a:r>
              <a:rPr lang="en-US" altLang="en-US" sz="1500" dirty="0" err="1"/>
              <a:t>input.hasNext</a:t>
            </a:r>
            <a:r>
              <a:rPr lang="en-US" altLang="en-US" sz="1500" dirty="0"/>
              <a:t>()) {</a:t>
            </a:r>
          </a:p>
          <a:p>
            <a:r>
              <a:rPr lang="en-US" altLang="en-US" sz="1500" dirty="0"/>
              <a:t>        if (</a:t>
            </a:r>
            <a:r>
              <a:rPr lang="en-US" altLang="en-US" sz="1500" dirty="0" err="1"/>
              <a:t>input.hasNextInt</a:t>
            </a:r>
            <a:r>
              <a:rPr lang="en-US" altLang="en-US" sz="1500" dirty="0"/>
              <a:t>()) {  </a:t>
            </a:r>
            <a:r>
              <a:rPr lang="en-US" altLang="en-US" sz="1500" dirty="0">
                <a:solidFill>
                  <a:srgbClr val="00B050"/>
                </a:solidFill>
              </a:rPr>
              <a:t>// an operand (integer)</a:t>
            </a:r>
          </a:p>
          <a:p>
            <a:r>
              <a:rPr lang="en-US" altLang="en-US" sz="1500" dirty="0"/>
              <a:t>            </a:t>
            </a:r>
            <a:r>
              <a:rPr lang="en-US" altLang="en-US" sz="1500" dirty="0" err="1"/>
              <a:t>s.push</a:t>
            </a:r>
            <a:r>
              <a:rPr lang="en-US" altLang="en-US" sz="1500" dirty="0"/>
              <a:t>(</a:t>
            </a:r>
            <a:r>
              <a:rPr lang="en-US" altLang="en-US" sz="1500" dirty="0" err="1"/>
              <a:t>input.nextInt</a:t>
            </a:r>
            <a:r>
              <a:rPr lang="en-US" altLang="en-US" sz="1500" dirty="0"/>
              <a:t>());</a:t>
            </a:r>
          </a:p>
          <a:p>
            <a:r>
              <a:rPr lang="en-US" altLang="en-US" sz="1500" dirty="0"/>
              <a:t>        } else {                     </a:t>
            </a:r>
            <a:r>
              <a:rPr lang="en-US" altLang="en-US" sz="1500" dirty="0">
                <a:solidFill>
                  <a:srgbClr val="00B050"/>
                </a:solidFill>
              </a:rPr>
              <a:t>// an operator</a:t>
            </a:r>
          </a:p>
          <a:p>
            <a:r>
              <a:rPr lang="en-US" altLang="en-US" sz="1500" dirty="0"/>
              <a:t>            String operator = </a:t>
            </a:r>
            <a:r>
              <a:rPr lang="en-US" altLang="en-US" sz="1500" dirty="0" err="1"/>
              <a:t>input.next</a:t>
            </a:r>
            <a:r>
              <a:rPr lang="en-US" altLang="en-US" sz="1500" dirty="0"/>
              <a:t>();</a:t>
            </a:r>
          </a:p>
          <a:p>
            <a:r>
              <a:rPr lang="en-US" altLang="en-US" sz="1500" dirty="0">
                <a:solidFill>
                  <a:srgbClr val="FF0000"/>
                </a:solidFill>
              </a:rPr>
              <a:t>            </a:t>
            </a:r>
            <a:r>
              <a:rPr lang="en-US" altLang="en-US" sz="1500" dirty="0" err="1">
                <a:solidFill>
                  <a:srgbClr val="FF0000"/>
                </a:solidFill>
              </a:rPr>
              <a:t>int</a:t>
            </a:r>
            <a:r>
              <a:rPr lang="en-US" altLang="en-US" sz="1500" dirty="0">
                <a:solidFill>
                  <a:srgbClr val="FF0000"/>
                </a:solidFill>
              </a:rPr>
              <a:t> operand2 = </a:t>
            </a:r>
            <a:r>
              <a:rPr lang="en-US" altLang="en-US" sz="1500" dirty="0" err="1">
                <a:solidFill>
                  <a:srgbClr val="FF0000"/>
                </a:solidFill>
              </a:rPr>
              <a:t>s.pop</a:t>
            </a:r>
            <a:r>
              <a:rPr lang="en-US" altLang="en-US" sz="1500" dirty="0">
                <a:solidFill>
                  <a:srgbClr val="FF0000"/>
                </a:solidFill>
              </a:rPr>
              <a:t>();</a:t>
            </a:r>
          </a:p>
          <a:p>
            <a:r>
              <a:rPr lang="en-US" altLang="en-US" sz="1500" dirty="0"/>
              <a:t>            </a:t>
            </a:r>
            <a:r>
              <a:rPr lang="en-US" altLang="en-US" sz="1500" dirty="0" err="1">
                <a:solidFill>
                  <a:srgbClr val="FF0000"/>
                </a:solidFill>
              </a:rPr>
              <a:t>int</a:t>
            </a:r>
            <a:r>
              <a:rPr lang="en-US" altLang="en-US" sz="1500" dirty="0">
                <a:solidFill>
                  <a:srgbClr val="FF0000"/>
                </a:solidFill>
              </a:rPr>
              <a:t> operand1 = </a:t>
            </a:r>
            <a:r>
              <a:rPr lang="en-US" altLang="en-US" sz="1500" dirty="0" err="1">
                <a:solidFill>
                  <a:srgbClr val="FF0000"/>
                </a:solidFill>
              </a:rPr>
              <a:t>s.pop</a:t>
            </a:r>
            <a:r>
              <a:rPr lang="en-US" altLang="en-US" sz="1500" dirty="0">
                <a:solidFill>
                  <a:srgbClr val="FF0000"/>
                </a:solidFill>
              </a:rPr>
              <a:t>();</a:t>
            </a:r>
          </a:p>
          <a:p>
            <a:r>
              <a:rPr lang="en-US" altLang="en-US" sz="1500" dirty="0"/>
              <a:t>            if (</a:t>
            </a:r>
            <a:r>
              <a:rPr lang="en-US" altLang="en-US" sz="1500" dirty="0" err="1"/>
              <a:t>operator.equals</a:t>
            </a:r>
            <a:r>
              <a:rPr lang="en-US" altLang="en-US" sz="1500" dirty="0"/>
              <a:t>("+")) {</a:t>
            </a:r>
          </a:p>
          <a:p>
            <a:r>
              <a:rPr lang="en-US" altLang="en-US" sz="1500" dirty="0">
                <a:solidFill>
                  <a:srgbClr val="FF0000"/>
                </a:solidFill>
              </a:rPr>
              <a:t>                </a:t>
            </a:r>
            <a:r>
              <a:rPr lang="en-US" altLang="en-US" sz="1500" dirty="0" err="1">
                <a:solidFill>
                  <a:srgbClr val="FF0000"/>
                </a:solidFill>
              </a:rPr>
              <a:t>s.push</a:t>
            </a:r>
            <a:r>
              <a:rPr lang="en-US" altLang="en-US" sz="1500" dirty="0">
                <a:solidFill>
                  <a:srgbClr val="FF0000"/>
                </a:solidFill>
              </a:rPr>
              <a:t>(operand1 + operand2);</a:t>
            </a:r>
          </a:p>
          <a:p>
            <a:r>
              <a:rPr lang="en-US" altLang="en-US" sz="1500" dirty="0"/>
              <a:t>            } else if (</a:t>
            </a:r>
            <a:r>
              <a:rPr lang="en-US" altLang="en-US" sz="1500" dirty="0" err="1"/>
              <a:t>operator.equals</a:t>
            </a:r>
            <a:r>
              <a:rPr lang="en-US" altLang="en-US" sz="1500" dirty="0"/>
              <a:t>("-")) {</a:t>
            </a:r>
          </a:p>
          <a:p>
            <a:r>
              <a:rPr lang="en-US" altLang="en-US" sz="1500" dirty="0">
                <a:solidFill>
                  <a:srgbClr val="FF0000"/>
                </a:solidFill>
              </a:rPr>
              <a:t>                </a:t>
            </a:r>
            <a:r>
              <a:rPr lang="en-US" altLang="en-US" sz="1500" dirty="0" err="1">
                <a:solidFill>
                  <a:srgbClr val="FF0000"/>
                </a:solidFill>
              </a:rPr>
              <a:t>s.push</a:t>
            </a:r>
            <a:r>
              <a:rPr lang="en-US" altLang="en-US" sz="1500" dirty="0">
                <a:solidFill>
                  <a:srgbClr val="FF0000"/>
                </a:solidFill>
              </a:rPr>
              <a:t>(operand1 - operand2);</a:t>
            </a:r>
          </a:p>
          <a:p>
            <a:r>
              <a:rPr lang="en-US" altLang="en-US" sz="1500" dirty="0"/>
              <a:t>            } else if (</a:t>
            </a:r>
            <a:r>
              <a:rPr lang="en-US" altLang="en-US" sz="1500" dirty="0" err="1"/>
              <a:t>operator.equals</a:t>
            </a:r>
            <a:r>
              <a:rPr lang="en-US" altLang="en-US" sz="1500" dirty="0"/>
              <a:t>("*")) {</a:t>
            </a:r>
          </a:p>
          <a:p>
            <a:r>
              <a:rPr lang="en-US" altLang="en-US" sz="1500" dirty="0">
                <a:solidFill>
                  <a:srgbClr val="FF0000"/>
                </a:solidFill>
              </a:rPr>
              <a:t>                </a:t>
            </a:r>
            <a:r>
              <a:rPr lang="en-US" altLang="en-US" sz="1500" dirty="0" err="1">
                <a:solidFill>
                  <a:srgbClr val="FF0000"/>
                </a:solidFill>
              </a:rPr>
              <a:t>s.push</a:t>
            </a:r>
            <a:r>
              <a:rPr lang="en-US" altLang="en-US" sz="1500" dirty="0">
                <a:solidFill>
                  <a:srgbClr val="FF0000"/>
                </a:solidFill>
              </a:rPr>
              <a:t>(operand1 * operand2);</a:t>
            </a:r>
          </a:p>
          <a:p>
            <a:r>
              <a:rPr lang="en-US" altLang="en-US" sz="1500" dirty="0"/>
              <a:t>            } else {</a:t>
            </a:r>
          </a:p>
          <a:p>
            <a:r>
              <a:rPr lang="en-US" altLang="en-US" sz="1500" dirty="0"/>
              <a:t>                </a:t>
            </a:r>
            <a:r>
              <a:rPr lang="en-US" altLang="en-US" sz="1500" dirty="0" err="1">
                <a:solidFill>
                  <a:srgbClr val="FF0000"/>
                </a:solidFill>
              </a:rPr>
              <a:t>s.push</a:t>
            </a:r>
            <a:r>
              <a:rPr lang="en-US" altLang="en-US" sz="1500" dirty="0">
                <a:solidFill>
                  <a:srgbClr val="FF0000"/>
                </a:solidFill>
              </a:rPr>
              <a:t>(operand1 / operand2);</a:t>
            </a:r>
          </a:p>
          <a:p>
            <a:r>
              <a:rPr lang="en-US" altLang="en-US" sz="1500" dirty="0"/>
              <a:t>            }</a:t>
            </a:r>
          </a:p>
          <a:p>
            <a:r>
              <a:rPr lang="en-US" altLang="en-US" sz="1500" dirty="0"/>
              <a:t>        }</a:t>
            </a:r>
          </a:p>
          <a:p>
            <a:r>
              <a:rPr lang="en-US" altLang="en-US" sz="1500" dirty="0"/>
              <a:t>    }</a:t>
            </a:r>
          </a:p>
          <a:p>
            <a:r>
              <a:rPr lang="en-US" altLang="en-US" sz="1500" dirty="0"/>
              <a:t>    </a:t>
            </a:r>
            <a:r>
              <a:rPr lang="en-US" altLang="en-US" sz="1500" dirty="0">
                <a:solidFill>
                  <a:srgbClr val="FF0000"/>
                </a:solidFill>
              </a:rPr>
              <a:t>return </a:t>
            </a:r>
            <a:r>
              <a:rPr lang="en-US" altLang="en-US" sz="1500" dirty="0" err="1">
                <a:solidFill>
                  <a:srgbClr val="FF0000"/>
                </a:solidFill>
              </a:rPr>
              <a:t>s.pop</a:t>
            </a:r>
            <a:r>
              <a:rPr lang="en-US" altLang="en-US" sz="1500" dirty="0">
                <a:solidFill>
                  <a:srgbClr val="FF0000"/>
                </a:solidFill>
              </a:rPr>
              <a:t>();</a:t>
            </a:r>
          </a:p>
          <a:p>
            <a:r>
              <a:rPr lang="en-US" altLang="en-US" sz="1500" dirty="0"/>
              <a:t>    }</a:t>
            </a:r>
          </a:p>
          <a:p>
            <a:r>
              <a:rPr lang="en-US" altLang="en-US" sz="1500" dirty="0"/>
              <a:t>}</a:t>
            </a:r>
          </a:p>
          <a:p>
            <a:endParaRPr lang="en-US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5489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" y="56967"/>
            <a:ext cx="8229600" cy="491657"/>
          </a:xfrm>
        </p:spPr>
        <p:txBody>
          <a:bodyPr/>
          <a:lstStyle/>
          <a:p>
            <a:pPr eaLnBrk="1" hangingPunct="1"/>
            <a:r>
              <a:rPr lang="en-US" altLang="en-US" dirty="0"/>
              <a:t>Stacks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13410" y="433411"/>
            <a:ext cx="9257410" cy="642459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b="1" dirty="0">
                <a:solidFill>
                  <a:srgbClr val="FF0000"/>
                </a:solidFill>
              </a:rPr>
              <a:t>stack</a:t>
            </a:r>
            <a:r>
              <a:rPr lang="en-US" altLang="en-US" dirty="0"/>
              <a:t>: A collection based on the principle of adding elements and retrieving them in the opposite order.</a:t>
            </a:r>
          </a:p>
          <a:p>
            <a:pPr lvl="1" eaLnBrk="1" hangingPunct="1"/>
            <a:r>
              <a:rPr lang="en-US" altLang="en-US" dirty="0">
                <a:solidFill>
                  <a:srgbClr val="0070C0"/>
                </a:solidFill>
              </a:rPr>
              <a:t>Last-In, First-Out ("LIFO")</a:t>
            </a:r>
          </a:p>
          <a:p>
            <a:pPr lvl="1" eaLnBrk="1" hangingPunct="1"/>
            <a:r>
              <a:rPr lang="en-US" altLang="en-US" dirty="0"/>
              <a:t>The elements are stored in order of insertion,</a:t>
            </a:r>
            <a:br>
              <a:rPr lang="en-US" altLang="en-US" dirty="0"/>
            </a:br>
            <a:r>
              <a:rPr lang="en-US" altLang="en-US" dirty="0"/>
              <a:t>but we do not think of them as having </a:t>
            </a:r>
          </a:p>
          <a:p>
            <a:pPr marL="393192" lvl="1" indent="0" eaLnBrk="1" hangingPunct="1">
              <a:buNone/>
            </a:pPr>
            <a:r>
              <a:rPr lang="en-US" altLang="en-US" dirty="0"/>
              <a:t>   indexes.</a:t>
            </a:r>
          </a:p>
          <a:p>
            <a:pPr lvl="1" eaLnBrk="1" hangingPunct="1"/>
            <a:r>
              <a:rPr lang="en-US" altLang="en-US" dirty="0"/>
              <a:t>The client can only add/remove/examine </a:t>
            </a:r>
            <a:br>
              <a:rPr lang="en-US" altLang="en-US" dirty="0"/>
            </a:br>
            <a:r>
              <a:rPr lang="en-US" altLang="en-US" dirty="0"/>
              <a:t>the last element added (the "top").</a:t>
            </a:r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basic stack operations:</a:t>
            </a:r>
          </a:p>
          <a:p>
            <a:pPr lvl="1" eaLnBrk="1" hangingPunct="1"/>
            <a:r>
              <a:rPr lang="en-US" altLang="en-US" b="1" dirty="0">
                <a:solidFill>
                  <a:srgbClr val="0070C0"/>
                </a:solidFill>
              </a:rPr>
              <a:t>push</a:t>
            </a:r>
            <a:r>
              <a:rPr lang="en-US" altLang="en-US" dirty="0"/>
              <a:t>: Add an element to the top.</a:t>
            </a:r>
          </a:p>
          <a:p>
            <a:pPr lvl="1" eaLnBrk="1" hangingPunct="1"/>
            <a:r>
              <a:rPr lang="en-US" altLang="en-US" b="1" dirty="0">
                <a:solidFill>
                  <a:srgbClr val="0070C0"/>
                </a:solidFill>
              </a:rPr>
              <a:t>pop</a:t>
            </a:r>
            <a:r>
              <a:rPr lang="en-US" altLang="en-US" dirty="0"/>
              <a:t>: Remove the top element.</a:t>
            </a:r>
          </a:p>
          <a:p>
            <a:pPr lvl="1" eaLnBrk="1" hangingPunct="1"/>
            <a:r>
              <a:rPr lang="en-US" altLang="en-US" b="1" dirty="0">
                <a:solidFill>
                  <a:srgbClr val="0070C0"/>
                </a:solidFill>
              </a:rPr>
              <a:t>peek</a:t>
            </a:r>
            <a:r>
              <a:rPr lang="en-US" altLang="en-US" dirty="0"/>
              <a:t>: Examine the top element.</a:t>
            </a:r>
          </a:p>
        </p:txBody>
      </p:sp>
      <p:pic>
        <p:nvPicPr>
          <p:cNvPr id="922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6425" y="2101270"/>
            <a:ext cx="110807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7" descr="stac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763" y="3962400"/>
            <a:ext cx="2071687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9354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AC5209F-37D1-473B-8EAE-A823A82D28A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839200" cy="533400"/>
          </a:xfrm>
          <a:noFill/>
        </p:spPr>
        <p:txBody>
          <a:bodyPr/>
          <a:lstStyle/>
          <a:p>
            <a:r>
              <a:rPr lang="en-US" altLang="en-US" sz="3600" dirty="0"/>
              <a:t>Stacks</a:t>
            </a:r>
          </a:p>
        </p:txBody>
      </p:sp>
      <p:sp>
        <p:nvSpPr>
          <p:cNvPr id="35844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2133600" y="2430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5846" name="Rectangle 5"/>
          <p:cNvSpPr>
            <a:spLocks noChangeArrowheads="1"/>
          </p:cNvSpPr>
          <p:nvPr/>
        </p:nvSpPr>
        <p:spPr bwMode="auto">
          <a:xfrm>
            <a:off x="3462338" y="3095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5847" name="Rectangle 6"/>
          <p:cNvSpPr>
            <a:spLocks noChangeArrowheads="1"/>
          </p:cNvSpPr>
          <p:nvPr/>
        </p:nvSpPr>
        <p:spPr bwMode="auto">
          <a:xfrm>
            <a:off x="2343150" y="1643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584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55425" y="702245"/>
            <a:ext cx="8683775" cy="1964755"/>
          </a:xfrm>
          <a:noFill/>
        </p:spPr>
        <p:txBody>
          <a:bodyPr>
            <a:normAutofit fontScale="92500"/>
          </a:bodyPr>
          <a:lstStyle/>
          <a:p>
            <a:pPr marL="0" indent="0">
              <a:lnSpc>
                <a:spcPct val="110000"/>
              </a:lnSpc>
              <a:buFont typeface="Monotype Sorts" pitchFamily="2" charset="2"/>
              <a:buNone/>
            </a:pPr>
            <a:r>
              <a:rPr lang="en-US" altLang="en-US" dirty="0">
                <a:cs typeface="Courier New" pitchFamily="49" charset="0"/>
              </a:rPr>
              <a:t>A </a:t>
            </a:r>
            <a:r>
              <a:rPr lang="en-US" altLang="en-US" dirty="0">
                <a:solidFill>
                  <a:srgbClr val="FF0000"/>
                </a:solidFill>
                <a:cs typeface="Courier New" pitchFamily="49" charset="0"/>
              </a:rPr>
              <a:t>stack </a:t>
            </a:r>
            <a:r>
              <a:rPr lang="en-US" altLang="en-US" dirty="0">
                <a:cs typeface="Courier New" pitchFamily="49" charset="0"/>
              </a:rPr>
              <a:t>can be viewed as a special type of list, where the elements are accessed, inserted, and deleted only from the end, called the top, of the </a:t>
            </a:r>
            <a:r>
              <a:rPr lang="en-US" altLang="en-US" dirty="0">
                <a:solidFill>
                  <a:srgbClr val="FF0000"/>
                </a:solidFill>
                <a:cs typeface="Courier New" pitchFamily="49" charset="0"/>
              </a:rPr>
              <a:t>stack</a:t>
            </a:r>
            <a:r>
              <a:rPr lang="en-US" altLang="en-US" dirty="0">
                <a:cs typeface="Courier New" pitchFamily="49" charset="0"/>
              </a:rPr>
              <a:t>. </a:t>
            </a:r>
          </a:p>
        </p:txBody>
      </p: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2914650" y="3119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5850" name="Rectangle 9"/>
          <p:cNvSpPr>
            <a:spLocks noChangeArrowheads="1"/>
          </p:cNvSpPr>
          <p:nvPr/>
        </p:nvSpPr>
        <p:spPr bwMode="auto">
          <a:xfrm>
            <a:off x="2252663" y="2566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5851" name="Rectangle 10"/>
          <p:cNvSpPr>
            <a:spLocks noChangeArrowheads="1"/>
          </p:cNvSpPr>
          <p:nvPr/>
        </p:nvSpPr>
        <p:spPr bwMode="auto">
          <a:xfrm>
            <a:off x="2143125" y="2171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5852" name="Rectangle 11"/>
          <p:cNvSpPr>
            <a:spLocks noChangeArrowheads="1"/>
          </p:cNvSpPr>
          <p:nvPr/>
        </p:nvSpPr>
        <p:spPr bwMode="auto">
          <a:xfrm>
            <a:off x="2000250" y="2257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5853" name="Rectangle 12"/>
          <p:cNvSpPr>
            <a:spLocks noChangeArrowheads="1"/>
          </p:cNvSpPr>
          <p:nvPr/>
        </p:nvSpPr>
        <p:spPr bwMode="auto">
          <a:xfrm>
            <a:off x="2200275" y="2114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5854" name="Rectangle 13"/>
          <p:cNvSpPr>
            <a:spLocks noChangeArrowheads="1"/>
          </p:cNvSpPr>
          <p:nvPr/>
        </p:nvSpPr>
        <p:spPr bwMode="auto">
          <a:xfrm>
            <a:off x="2200275" y="2400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0" y="2590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5856" name="Rectangle 17"/>
          <p:cNvSpPr>
            <a:spLocks noChangeArrowheads="1"/>
          </p:cNvSpPr>
          <p:nvPr/>
        </p:nvSpPr>
        <p:spPr bwMode="auto">
          <a:xfrm>
            <a:off x="0" y="2590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35857" name="Object 16"/>
          <p:cNvGraphicFramePr>
            <a:graphicFrameLocks noChangeAspect="1"/>
          </p:cNvGraphicFramePr>
          <p:nvPr/>
        </p:nvGraphicFramePr>
        <p:xfrm>
          <a:off x="609600" y="2895600"/>
          <a:ext cx="7696200" cy="345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Picture" r:id="rId3" imgW="3736848" imgH="1674876" progId="Word.Picture.8">
                  <p:embed/>
                </p:oleObj>
              </mc:Choice>
              <mc:Fallback>
                <p:oleObj name="Picture" r:id="rId3" imgW="3736848" imgH="1674876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895600"/>
                        <a:ext cx="7696200" cy="345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2656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8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Stacks in computer science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en-US" dirty="0"/>
              <a:t>Programming languages and compilers:</a:t>
            </a:r>
          </a:p>
          <a:p>
            <a:pPr lvl="1" eaLnBrk="1" hangingPunct="1"/>
            <a:r>
              <a:rPr lang="en-US" altLang="en-US" dirty="0"/>
              <a:t>method calls are placed onto a </a:t>
            </a:r>
            <a:r>
              <a:rPr lang="en-US" altLang="en-US" dirty="0">
                <a:solidFill>
                  <a:srgbClr val="0070C0"/>
                </a:solidFill>
              </a:rPr>
              <a:t>stack</a:t>
            </a:r>
            <a:r>
              <a:rPr lang="en-US" altLang="en-US" dirty="0"/>
              <a:t> </a:t>
            </a:r>
            <a:r>
              <a:rPr lang="en-US" altLang="en-US" i="1" dirty="0"/>
              <a:t>(call=push, return=pop)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compilers use stacks to evaluate expressions</a:t>
            </a:r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Matching up related pairs of things:</a:t>
            </a:r>
          </a:p>
          <a:p>
            <a:pPr lvl="1" eaLnBrk="1" hangingPunct="1"/>
            <a:r>
              <a:rPr lang="en-US" altLang="en-US" dirty="0"/>
              <a:t>find out whether a string is a palindrome</a:t>
            </a:r>
          </a:p>
          <a:p>
            <a:pPr lvl="1" eaLnBrk="1" hangingPunct="1"/>
            <a:r>
              <a:rPr lang="en-US" altLang="en-US" dirty="0"/>
              <a:t>examine a file to see if its braces </a:t>
            </a:r>
            <a:r>
              <a:rPr lang="en-US" altLang="en-US" dirty="0">
                <a:latin typeface="Courier New" pitchFamily="49" charset="0"/>
              </a:rPr>
              <a:t>{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itchFamily="49" charset="0"/>
              </a:rPr>
              <a:t>}</a:t>
            </a:r>
            <a:r>
              <a:rPr lang="en-US" altLang="en-US" dirty="0"/>
              <a:t> and other operators match</a:t>
            </a:r>
          </a:p>
          <a:p>
            <a:pPr lvl="1" eaLnBrk="1" hangingPunct="1"/>
            <a:r>
              <a:rPr lang="en-US" altLang="en-US" dirty="0"/>
              <a:t>convert "infix" expressions to "postfix" or "prefix"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Sophisticated algorithms:</a:t>
            </a:r>
          </a:p>
          <a:p>
            <a:pPr lvl="1" eaLnBrk="1" hangingPunct="1"/>
            <a:r>
              <a:rPr lang="en-US" altLang="en-US" dirty="0"/>
              <a:t>many programs use an "undo stack" of previous operations</a:t>
            </a:r>
          </a:p>
        </p:txBody>
      </p:sp>
      <p:graphicFrame>
        <p:nvGraphicFramePr>
          <p:cNvPr id="215073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920246"/>
              </p:ext>
            </p:extLst>
          </p:nvPr>
        </p:nvGraphicFramePr>
        <p:xfrm>
          <a:off x="6761085" y="2161635"/>
          <a:ext cx="2092325" cy="1539876"/>
        </p:xfrm>
        <a:graphic>
          <a:graphicData uri="http://schemas.openxmlformats.org/drawingml/2006/table">
            <a:tbl>
              <a:tblPr/>
              <a:tblGrid>
                <a:gridCol w="1076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7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method3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return </a:t>
                      </a:r>
                      <a:r>
                        <a:rPr kumimoji="0" lang="en-US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var</a:t>
                      </a:r>
                      <a:endParaRPr kumimoji="0" lang="en-US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local </a:t>
                      </a:r>
                      <a:r>
                        <a:rPr kumimoji="0" lang="en-US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vars</a:t>
                      </a:r>
                      <a:endParaRPr kumimoji="0" lang="en-US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parameters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method2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return </a:t>
                      </a:r>
                      <a:r>
                        <a:rPr kumimoji="0" lang="en-US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var</a:t>
                      </a:r>
                      <a:endParaRPr kumimoji="0" lang="en-US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local </a:t>
                      </a:r>
                      <a:r>
                        <a:rPr kumimoji="0" lang="en-US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vars</a:t>
                      </a:r>
                      <a:endParaRPr kumimoji="0" lang="en-US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parameters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7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method1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return </a:t>
                      </a:r>
                      <a:r>
                        <a:rPr kumimoji="0" lang="en-US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var</a:t>
                      </a:r>
                      <a:endParaRPr kumimoji="0" lang="en-US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local </a:t>
                      </a:r>
                      <a:r>
                        <a:rPr kumimoji="0" lang="en-US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vars</a:t>
                      </a:r>
                      <a:endParaRPr kumimoji="0" lang="en-US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parameters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4975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Class </a:t>
            </a:r>
            <a:r>
              <a:rPr lang="en-US" altLang="en-US">
                <a:latin typeface="Courier New" pitchFamily="49" charset="0"/>
              </a:rPr>
              <a:t>Stack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5000"/>
              </a:lnSpc>
            </a:pPr>
            <a:endParaRPr lang="en-US" altLang="en-US" dirty="0"/>
          </a:p>
          <a:p>
            <a:pPr lvl="1" eaLnBrk="1" hangingPunct="1">
              <a:lnSpc>
                <a:spcPct val="95000"/>
              </a:lnSpc>
            </a:pPr>
            <a:endParaRPr lang="en-US" altLang="en-US" dirty="0"/>
          </a:p>
          <a:p>
            <a:pPr lvl="1" eaLnBrk="1" hangingPunct="1">
              <a:lnSpc>
                <a:spcPct val="95000"/>
              </a:lnSpc>
            </a:pPr>
            <a:endParaRPr lang="en-US" altLang="en-US" dirty="0"/>
          </a:p>
          <a:p>
            <a:pPr lvl="1" eaLnBrk="1" hangingPunct="1">
              <a:lnSpc>
                <a:spcPct val="95000"/>
              </a:lnSpc>
            </a:pPr>
            <a:endParaRPr lang="en-US" altLang="en-US" dirty="0"/>
          </a:p>
          <a:p>
            <a:pPr lvl="1" eaLnBrk="1" hangingPunct="1">
              <a:lnSpc>
                <a:spcPct val="95000"/>
              </a:lnSpc>
            </a:pPr>
            <a:endParaRPr lang="en-US" altLang="en-US" dirty="0"/>
          </a:p>
          <a:p>
            <a:pPr lvl="1" eaLnBrk="1" hangingPunct="1">
              <a:lnSpc>
                <a:spcPct val="95000"/>
              </a:lnSpc>
            </a:pPr>
            <a:endParaRPr lang="en-US" altLang="en-US" dirty="0"/>
          </a:p>
          <a:p>
            <a:pPr lvl="1" eaLnBrk="1" hangingPunct="1">
              <a:lnSpc>
                <a:spcPct val="95000"/>
              </a:lnSpc>
            </a:pPr>
            <a:endParaRPr lang="en-US" altLang="en-US" dirty="0"/>
          </a:p>
          <a:p>
            <a:pPr lvl="1" eaLnBrk="1" hangingPunct="1">
              <a:lnSpc>
                <a:spcPct val="95000"/>
              </a:lnSpc>
            </a:pPr>
            <a:endParaRPr lang="en-US" altLang="en-US" dirty="0"/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</a:rPr>
              <a:t>Stack&lt;Integer&gt; s = new Stack&lt;Integer&gt;();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 err="1">
                <a:latin typeface="Courier New" pitchFamily="49" charset="0"/>
              </a:rPr>
              <a:t>s.push</a:t>
            </a:r>
            <a:r>
              <a:rPr lang="en-US" altLang="en-US" sz="2000" dirty="0">
                <a:latin typeface="Courier New" pitchFamily="49" charset="0"/>
              </a:rPr>
              <a:t>(42);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 err="1">
                <a:latin typeface="Courier New" pitchFamily="49" charset="0"/>
              </a:rPr>
              <a:t>s.push</a:t>
            </a:r>
            <a:r>
              <a:rPr lang="en-US" altLang="en-US" sz="2000" dirty="0">
                <a:latin typeface="Courier New" pitchFamily="49" charset="0"/>
              </a:rPr>
              <a:t>(-3);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 err="1">
                <a:latin typeface="Courier New" pitchFamily="49" charset="0"/>
              </a:rPr>
              <a:t>s.push</a:t>
            </a:r>
            <a:r>
              <a:rPr lang="en-US" altLang="en-US" sz="2000" dirty="0">
                <a:latin typeface="Courier New" pitchFamily="49" charset="0"/>
              </a:rPr>
              <a:t>(17);                  </a:t>
            </a:r>
            <a:r>
              <a:rPr lang="en-US" altLang="en-US" sz="2000" b="1" dirty="0">
                <a:solidFill>
                  <a:srgbClr val="008000"/>
                </a:solidFill>
                <a:latin typeface="Courier New" pitchFamily="49" charset="0"/>
              </a:rPr>
              <a:t>// bottom [42, -3, 17] top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sz="800" dirty="0">
              <a:latin typeface="Courier New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 err="1">
                <a:latin typeface="Courier New" pitchFamily="49" charset="0"/>
              </a:rPr>
              <a:t>System.out.println</a:t>
            </a:r>
            <a:r>
              <a:rPr lang="en-US" altLang="en-US" sz="2000" dirty="0">
                <a:latin typeface="Courier New" pitchFamily="49" charset="0"/>
              </a:rPr>
              <a:t>(</a:t>
            </a:r>
            <a:r>
              <a:rPr lang="en-US" altLang="en-US" sz="2000" dirty="0" err="1">
                <a:latin typeface="Courier New" pitchFamily="49" charset="0"/>
              </a:rPr>
              <a:t>s.pop</a:t>
            </a:r>
            <a:r>
              <a:rPr lang="en-US" altLang="en-US" sz="2000" dirty="0">
                <a:latin typeface="Courier New" pitchFamily="49" charset="0"/>
              </a:rPr>
              <a:t>()); </a:t>
            </a:r>
            <a:r>
              <a:rPr lang="en-US" altLang="en-US" sz="2000" b="1" dirty="0">
                <a:solidFill>
                  <a:srgbClr val="008000"/>
                </a:solidFill>
                <a:latin typeface="Courier New" pitchFamily="49" charset="0"/>
              </a:rPr>
              <a:t>// 17</a:t>
            </a:r>
          </a:p>
          <a:p>
            <a:pPr eaLnBrk="1" hangingPunct="1">
              <a:buFontTx/>
              <a:buNone/>
            </a:pPr>
            <a:endParaRPr lang="en-US" altLang="en-US" sz="2000" dirty="0">
              <a:latin typeface="Courier New" pitchFamily="49" charset="0"/>
            </a:endParaRPr>
          </a:p>
          <a:p>
            <a:pPr lvl="1" eaLnBrk="1" hangingPunct="1"/>
            <a:r>
              <a:rPr lang="en-US" altLang="en-US" dirty="0">
                <a:latin typeface="Courier New" pitchFamily="49" charset="0"/>
              </a:rPr>
              <a:t>Stack</a:t>
            </a:r>
            <a:r>
              <a:rPr lang="en-US" altLang="en-US" dirty="0"/>
              <a:t> has other methods, but we do not recommend you to use them.</a:t>
            </a:r>
          </a:p>
        </p:txBody>
      </p:sp>
      <p:graphicFrame>
        <p:nvGraphicFramePr>
          <p:cNvPr id="216165" name="Group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652552"/>
              </p:ext>
            </p:extLst>
          </p:nvPr>
        </p:nvGraphicFramePr>
        <p:xfrm>
          <a:off x="539475" y="894270"/>
          <a:ext cx="7691437" cy="2743200"/>
        </p:xfrm>
        <a:graphic>
          <a:graphicData uri="http://schemas.openxmlformats.org/drawingml/2006/table">
            <a:tbl>
              <a:tblPr/>
              <a:tblGrid>
                <a:gridCol w="187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1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Stack&lt;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E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&gt;()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constructs a new stack with elements of type </a:t>
                      </a: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E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push(</a:t>
                      </a: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places given value on top of stack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pop()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removes top value from stack and returns it;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throws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EmptyStackException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 if stack is empty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peek()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returns top value from stack without removing it;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throws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EmptyStackException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 if stack is empty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4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size()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returns number of elements in stack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4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isEmpty()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returns 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true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 if stack has no elements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0009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Stack limitations/idioms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/>
            <a:r>
              <a:rPr lang="en-US" altLang="en-US" dirty="0"/>
              <a:t>Remember: You cannot loop over a stack in the usual way.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800" dirty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itchFamily="49" charset="0"/>
              </a:rPr>
              <a:t>	Stack&lt;Integer&gt; s = new Stack&lt;Integer&gt;();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itchFamily="49" charset="0"/>
              </a:rPr>
              <a:t>	</a:t>
            </a:r>
            <a:r>
              <a:rPr lang="en-US" altLang="en-US" b="1" dirty="0"/>
              <a:t>...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itchFamily="49" charset="0"/>
              </a:rPr>
              <a:t>	for (</a:t>
            </a:r>
            <a:r>
              <a:rPr lang="en-US" altLang="en-US" dirty="0" err="1">
                <a:latin typeface="Courier New" pitchFamily="49" charset="0"/>
              </a:rPr>
              <a:t>int</a:t>
            </a:r>
            <a:r>
              <a:rPr lang="en-US" altLang="en-US" dirty="0">
                <a:latin typeface="Courier New" pitchFamily="49" charset="0"/>
              </a:rPr>
              <a:t> </a:t>
            </a:r>
            <a:r>
              <a:rPr lang="en-US" altLang="en-US" dirty="0" err="1">
                <a:latin typeface="Courier New" pitchFamily="49" charset="0"/>
              </a:rPr>
              <a:t>i</a:t>
            </a:r>
            <a:r>
              <a:rPr lang="en-US" altLang="en-US" dirty="0">
                <a:latin typeface="Courier New" pitchFamily="49" charset="0"/>
              </a:rPr>
              <a:t> = 0; </a:t>
            </a:r>
            <a:r>
              <a:rPr lang="en-US" altLang="en-US" dirty="0" err="1">
                <a:latin typeface="Courier New" pitchFamily="49" charset="0"/>
              </a:rPr>
              <a:t>i</a:t>
            </a:r>
            <a:r>
              <a:rPr lang="en-US" altLang="en-US" dirty="0">
                <a:latin typeface="Courier New" pitchFamily="49" charset="0"/>
              </a:rPr>
              <a:t> &lt; </a:t>
            </a:r>
            <a:r>
              <a:rPr lang="en-US" altLang="en-US" dirty="0" err="1">
                <a:latin typeface="Courier New" pitchFamily="49" charset="0"/>
              </a:rPr>
              <a:t>s.size</a:t>
            </a:r>
            <a:r>
              <a:rPr lang="en-US" altLang="en-US" dirty="0">
                <a:latin typeface="Courier New" pitchFamily="49" charset="0"/>
              </a:rPr>
              <a:t>(); </a:t>
            </a:r>
            <a:r>
              <a:rPr lang="en-US" altLang="en-US" dirty="0" err="1">
                <a:latin typeface="Courier New" pitchFamily="49" charset="0"/>
              </a:rPr>
              <a:t>i</a:t>
            </a:r>
            <a:r>
              <a:rPr lang="en-US" altLang="en-US" dirty="0">
                <a:latin typeface="Courier New" pitchFamily="49" charset="0"/>
              </a:rPr>
              <a:t>++)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itchFamily="49" charset="0"/>
              </a:rPr>
              <a:t>	    </a:t>
            </a:r>
            <a:r>
              <a:rPr lang="en-US" altLang="en-US" b="1" dirty="0"/>
              <a:t>do something with </a:t>
            </a:r>
            <a:r>
              <a:rPr lang="en-US" altLang="en-US" dirty="0" err="1">
                <a:latin typeface="Courier New" pitchFamily="49" charset="0"/>
              </a:rPr>
              <a:t>s.get</a:t>
            </a:r>
            <a:r>
              <a:rPr lang="en-US" altLang="en-US" dirty="0">
                <a:latin typeface="Courier New" pitchFamily="49" charset="0"/>
              </a:rPr>
              <a:t>(</a:t>
            </a:r>
            <a:r>
              <a:rPr lang="en-US" altLang="en-US" dirty="0" err="1">
                <a:latin typeface="Courier New" pitchFamily="49" charset="0"/>
              </a:rPr>
              <a:t>i</a:t>
            </a:r>
            <a:r>
              <a:rPr lang="en-US" altLang="en-US" dirty="0">
                <a:latin typeface="Courier New" pitchFamily="49" charset="0"/>
              </a:rPr>
              <a:t>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itchFamily="49" charset="0"/>
              </a:rPr>
              <a:t>	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dirty="0">
              <a:latin typeface="Courier New" pitchFamily="49" charset="0"/>
            </a:endParaRPr>
          </a:p>
          <a:p>
            <a:pPr eaLnBrk="1" hangingPunct="1"/>
            <a:r>
              <a:rPr lang="en-US" altLang="en-US" dirty="0"/>
              <a:t>Instead, you must pull contents out of the stack to view them.</a:t>
            </a:r>
          </a:p>
          <a:p>
            <a:pPr lvl="1" eaLnBrk="1" hangingPunct="1"/>
            <a:r>
              <a:rPr lang="en-US" altLang="en-US" dirty="0"/>
              <a:t>common idiom: Removing each element until the stack is empty.</a:t>
            </a:r>
          </a:p>
          <a:p>
            <a:pPr lvl="1" eaLnBrk="1" hangingPunct="1">
              <a:buFontTx/>
              <a:buNone/>
            </a:pPr>
            <a:endParaRPr lang="en-US" altLang="en-US" dirty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itchFamily="49" charset="0"/>
              </a:rPr>
              <a:t>	while (!</a:t>
            </a:r>
            <a:r>
              <a:rPr lang="en-US" altLang="en-US" dirty="0" err="1">
                <a:latin typeface="Courier New" pitchFamily="49" charset="0"/>
              </a:rPr>
              <a:t>s.isEmpty</a:t>
            </a:r>
            <a:r>
              <a:rPr lang="en-US" altLang="en-US" dirty="0">
                <a:latin typeface="Courier New" pitchFamily="49" charset="0"/>
              </a:rPr>
              <a:t>())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itchFamily="49" charset="0"/>
              </a:rPr>
              <a:t>	    </a:t>
            </a:r>
            <a:r>
              <a:rPr lang="en-US" altLang="en-US" b="1" dirty="0"/>
              <a:t>do something with</a:t>
            </a:r>
            <a:r>
              <a:rPr lang="en-US" altLang="en-US" dirty="0">
                <a:latin typeface="Courier New" pitchFamily="49" charset="0"/>
              </a:rPr>
              <a:t> </a:t>
            </a:r>
            <a:r>
              <a:rPr lang="en-US" altLang="en-US" dirty="0" err="1">
                <a:latin typeface="Courier New" pitchFamily="49" charset="0"/>
              </a:rPr>
              <a:t>s.pop</a:t>
            </a:r>
            <a:r>
              <a:rPr lang="en-US" altLang="en-US" dirty="0">
                <a:latin typeface="Courier New" pitchFamily="49" charset="0"/>
              </a:rPr>
              <a:t>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itchFamily="49" charset="0"/>
              </a:rPr>
              <a:t>	}</a:t>
            </a:r>
          </a:p>
        </p:txBody>
      </p:sp>
      <p:grpSp>
        <p:nvGrpSpPr>
          <p:cNvPr id="217094" name="Group 6"/>
          <p:cNvGrpSpPr>
            <a:grpSpLocks/>
          </p:cNvGrpSpPr>
          <p:nvPr/>
        </p:nvGrpSpPr>
        <p:grpSpPr bwMode="auto">
          <a:xfrm>
            <a:off x="846715" y="1976971"/>
            <a:ext cx="5410200" cy="990600"/>
            <a:chOff x="576" y="1488"/>
            <a:chExt cx="3744" cy="624"/>
          </a:xfrm>
        </p:grpSpPr>
        <p:sp>
          <p:nvSpPr>
            <p:cNvPr id="13317" name="Line 4"/>
            <p:cNvSpPr>
              <a:spLocks noChangeShapeType="1"/>
            </p:cNvSpPr>
            <p:nvPr/>
          </p:nvSpPr>
          <p:spPr bwMode="auto">
            <a:xfrm>
              <a:off x="576" y="1536"/>
              <a:ext cx="3744" cy="57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18" name="Line 5"/>
            <p:cNvSpPr>
              <a:spLocks noChangeShapeType="1"/>
            </p:cNvSpPr>
            <p:nvPr/>
          </p:nvSpPr>
          <p:spPr bwMode="auto">
            <a:xfrm flipH="1">
              <a:off x="576" y="1488"/>
              <a:ext cx="3744" cy="62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7678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70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70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" y="56967"/>
            <a:ext cx="8229600" cy="414848"/>
          </a:xfrm>
        </p:spPr>
        <p:txBody>
          <a:bodyPr/>
          <a:lstStyle/>
          <a:p>
            <a:pPr eaLnBrk="1" hangingPunct="1"/>
            <a:r>
              <a:rPr lang="en-US" altLang="en-US" dirty="0"/>
              <a:t>Exercise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10220"/>
            <a:ext cx="9144000" cy="6347780"/>
          </a:xfrm>
        </p:spPr>
        <p:txBody>
          <a:bodyPr>
            <a:normAutofit fontScale="62500" lnSpcReduction="20000"/>
          </a:bodyPr>
          <a:lstStyle/>
          <a:p>
            <a:r>
              <a:rPr lang="en-US" altLang="en-US" dirty="0"/>
              <a:t>import </a:t>
            </a:r>
            <a:r>
              <a:rPr lang="en-US" altLang="en-US" dirty="0" err="1"/>
              <a:t>java.util.Stack</a:t>
            </a:r>
            <a:r>
              <a:rPr lang="en-US" altLang="en-US" dirty="0"/>
              <a:t>;</a:t>
            </a:r>
          </a:p>
          <a:p>
            <a:endParaRPr lang="en-US" altLang="en-US" dirty="0"/>
          </a:p>
          <a:p>
            <a:r>
              <a:rPr lang="en-US" altLang="en-US" dirty="0"/>
              <a:t>public class </a:t>
            </a:r>
            <a:r>
              <a:rPr lang="en-US" altLang="en-US" dirty="0" err="1"/>
              <a:t>StackExample</a:t>
            </a:r>
            <a:r>
              <a:rPr lang="en-US" altLang="en-US" dirty="0"/>
              <a:t> {</a:t>
            </a:r>
          </a:p>
          <a:p>
            <a:r>
              <a:rPr lang="en-US" altLang="en-US" dirty="0"/>
              <a:t>    public static void main(String[] </a:t>
            </a:r>
            <a:r>
              <a:rPr lang="en-US" altLang="en-US" dirty="0" err="1"/>
              <a:t>args</a:t>
            </a:r>
            <a:r>
              <a:rPr lang="en-US" altLang="en-US" dirty="0"/>
              <a:t>) {</a:t>
            </a:r>
          </a:p>
          <a:p>
            <a:r>
              <a:rPr lang="en-US" altLang="en-US" dirty="0"/>
              <a:t>        String[] data = {"to", "be", "or", "not", "to", "be"};</a:t>
            </a:r>
          </a:p>
          <a:p>
            <a:r>
              <a:rPr lang="en-US" altLang="en-US" dirty="0"/>
              <a:t>        </a:t>
            </a:r>
            <a:r>
              <a:rPr lang="en-US" altLang="en-US" dirty="0">
                <a:solidFill>
                  <a:srgbClr val="FF0000"/>
                </a:solidFill>
              </a:rPr>
              <a:t>Stack&lt;String&gt; s = new Stack&lt;&gt;();</a:t>
            </a:r>
          </a:p>
          <a:p>
            <a:endParaRPr lang="en-US" altLang="en-US" dirty="0"/>
          </a:p>
          <a:p>
            <a:r>
              <a:rPr lang="en-US" altLang="en-US" dirty="0"/>
              <a:t>        for (String </a:t>
            </a:r>
            <a:r>
              <a:rPr lang="en-US" altLang="en-US" dirty="0" err="1"/>
              <a:t>str</a:t>
            </a:r>
            <a:r>
              <a:rPr lang="en-US" altLang="en-US" dirty="0"/>
              <a:t> : data) {</a:t>
            </a:r>
          </a:p>
          <a:p>
            <a:r>
              <a:rPr lang="en-US" altLang="en-US" dirty="0"/>
              <a:t>            </a:t>
            </a:r>
            <a:r>
              <a:rPr lang="en-US" altLang="en-US" dirty="0" err="1">
                <a:solidFill>
                  <a:srgbClr val="FF0000"/>
                </a:solidFill>
              </a:rPr>
              <a:t>s.push</a:t>
            </a:r>
            <a:r>
              <a:rPr lang="en-US" altLang="en-US" dirty="0">
                <a:solidFill>
                  <a:srgbClr val="FF0000"/>
                </a:solidFill>
              </a:rPr>
              <a:t>(</a:t>
            </a:r>
            <a:r>
              <a:rPr lang="en-US" altLang="en-US" dirty="0" err="1">
                <a:solidFill>
                  <a:srgbClr val="FF0000"/>
                </a:solidFill>
              </a:rPr>
              <a:t>str</a:t>
            </a:r>
            <a:r>
              <a:rPr lang="en-US" altLang="en-US" dirty="0">
                <a:solidFill>
                  <a:srgbClr val="FF0000"/>
                </a:solidFill>
              </a:rPr>
              <a:t>);</a:t>
            </a:r>
          </a:p>
          <a:p>
            <a:r>
              <a:rPr lang="en-US" altLang="en-US" dirty="0"/>
              <a:t>        }</a:t>
            </a:r>
          </a:p>
          <a:p>
            <a:endParaRPr lang="en-US" altLang="en-US" dirty="0"/>
          </a:p>
          <a:p>
            <a:r>
              <a:rPr lang="en-US" altLang="en-US" dirty="0"/>
              <a:t>        </a:t>
            </a:r>
            <a:r>
              <a:rPr lang="en-US" altLang="en-US" dirty="0" err="1"/>
              <a:t>System.out.println</a:t>
            </a:r>
            <a:r>
              <a:rPr lang="en-US" altLang="en-US" dirty="0"/>
              <a:t>("stack = " + </a:t>
            </a:r>
            <a:r>
              <a:rPr lang="en-US" altLang="en-US" dirty="0">
                <a:solidFill>
                  <a:srgbClr val="FF0000"/>
                </a:solidFill>
              </a:rPr>
              <a:t>s</a:t>
            </a:r>
            <a:r>
              <a:rPr lang="en-US" altLang="en-US" dirty="0"/>
              <a:t>);</a:t>
            </a:r>
          </a:p>
          <a:p>
            <a:r>
              <a:rPr lang="en-US" altLang="en-US" dirty="0"/>
              <a:t>        </a:t>
            </a:r>
            <a:r>
              <a:rPr lang="en-US" altLang="en-US" dirty="0" err="1"/>
              <a:t>System.out.println</a:t>
            </a:r>
            <a:r>
              <a:rPr lang="en-US" altLang="en-US" dirty="0"/>
              <a:t>("size  = " + </a:t>
            </a:r>
            <a:r>
              <a:rPr lang="en-US" altLang="en-US" dirty="0" err="1">
                <a:solidFill>
                  <a:srgbClr val="FF0000"/>
                </a:solidFill>
              </a:rPr>
              <a:t>s.size</a:t>
            </a:r>
            <a:r>
              <a:rPr lang="en-US" altLang="en-US" dirty="0">
                <a:solidFill>
                  <a:srgbClr val="FF0000"/>
                </a:solidFill>
              </a:rPr>
              <a:t>()</a:t>
            </a:r>
            <a:r>
              <a:rPr lang="en-US" altLang="en-US" dirty="0"/>
              <a:t>);</a:t>
            </a:r>
          </a:p>
          <a:p>
            <a:r>
              <a:rPr lang="en-US" altLang="en-US" dirty="0"/>
              <a:t>        </a:t>
            </a:r>
            <a:r>
              <a:rPr lang="en-US" altLang="en-US" dirty="0" err="1"/>
              <a:t>System.out.println</a:t>
            </a:r>
            <a:r>
              <a:rPr lang="en-US" altLang="en-US" dirty="0"/>
              <a:t>("peek  = " + </a:t>
            </a:r>
            <a:r>
              <a:rPr lang="en-US" altLang="en-US" dirty="0" err="1">
                <a:solidFill>
                  <a:srgbClr val="FF0000"/>
                </a:solidFill>
              </a:rPr>
              <a:t>s.peek</a:t>
            </a:r>
            <a:r>
              <a:rPr lang="en-US" altLang="en-US" dirty="0">
                <a:solidFill>
                  <a:srgbClr val="FF0000"/>
                </a:solidFill>
              </a:rPr>
              <a:t>()</a:t>
            </a:r>
            <a:r>
              <a:rPr lang="en-US" altLang="en-US" dirty="0"/>
              <a:t>);</a:t>
            </a:r>
          </a:p>
          <a:p>
            <a:r>
              <a:rPr lang="en-US" altLang="en-US" dirty="0"/>
              <a:t>        </a:t>
            </a:r>
            <a:r>
              <a:rPr lang="en-US" altLang="en-US" dirty="0">
                <a:solidFill>
                  <a:srgbClr val="FF0000"/>
                </a:solidFill>
              </a:rPr>
              <a:t>while (!</a:t>
            </a:r>
            <a:r>
              <a:rPr lang="en-US" altLang="en-US" dirty="0" err="1">
                <a:solidFill>
                  <a:srgbClr val="FF0000"/>
                </a:solidFill>
              </a:rPr>
              <a:t>s.isEmpty</a:t>
            </a:r>
            <a:r>
              <a:rPr lang="en-US" altLang="en-US" dirty="0">
                <a:solidFill>
                  <a:srgbClr val="FF0000"/>
                </a:solidFill>
              </a:rPr>
              <a:t>()) {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            </a:t>
            </a:r>
            <a:r>
              <a:rPr lang="en-US" altLang="en-US" dirty="0" err="1">
                <a:solidFill>
                  <a:srgbClr val="FF0000"/>
                </a:solidFill>
              </a:rPr>
              <a:t>System.out.print</a:t>
            </a:r>
            <a:r>
              <a:rPr lang="en-US" altLang="en-US" dirty="0">
                <a:solidFill>
                  <a:srgbClr val="FF0000"/>
                </a:solidFill>
              </a:rPr>
              <a:t>(</a:t>
            </a:r>
            <a:r>
              <a:rPr lang="en-US" altLang="en-US" dirty="0" err="1">
                <a:solidFill>
                  <a:srgbClr val="FF0000"/>
                </a:solidFill>
              </a:rPr>
              <a:t>s.pop</a:t>
            </a:r>
            <a:r>
              <a:rPr lang="en-US" altLang="en-US" dirty="0">
                <a:solidFill>
                  <a:srgbClr val="FF0000"/>
                </a:solidFill>
              </a:rPr>
              <a:t>() + " ");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        }</a:t>
            </a:r>
          </a:p>
          <a:p>
            <a:r>
              <a:rPr lang="en-US" altLang="en-US" dirty="0"/>
              <a:t>        </a:t>
            </a:r>
            <a:r>
              <a:rPr lang="en-US" altLang="en-US" dirty="0" err="1"/>
              <a:t>System.out.println</a:t>
            </a:r>
            <a:r>
              <a:rPr lang="en-US" altLang="en-US" dirty="0"/>
              <a:t>();</a:t>
            </a:r>
          </a:p>
          <a:p>
            <a:r>
              <a:rPr lang="en-US" altLang="en-US" dirty="0"/>
              <a:t>    }</a:t>
            </a:r>
          </a:p>
          <a:p>
            <a:r>
              <a:rPr lang="en-US" altLang="en-US" dirty="0"/>
              <a:t>}</a:t>
            </a:r>
          </a:p>
        </p:txBody>
      </p:sp>
      <p:sp>
        <p:nvSpPr>
          <p:cNvPr id="2" name="矩形 1"/>
          <p:cNvSpPr/>
          <p:nvPr/>
        </p:nvSpPr>
        <p:spPr>
          <a:xfrm>
            <a:off x="5378505" y="4926795"/>
            <a:ext cx="3571665" cy="13825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stack = [to, be, or, not, to, be]</a:t>
            </a:r>
          </a:p>
          <a:p>
            <a:r>
              <a:rPr lang="en-US" sz="2000" dirty="0"/>
              <a:t>size  = 6</a:t>
            </a:r>
          </a:p>
          <a:p>
            <a:r>
              <a:rPr lang="en-US" sz="2000" dirty="0"/>
              <a:t>peek  = be</a:t>
            </a:r>
          </a:p>
          <a:p>
            <a:r>
              <a:rPr lang="en-US" sz="2000" dirty="0"/>
              <a:t>be to not or be to </a:t>
            </a:r>
          </a:p>
        </p:txBody>
      </p:sp>
    </p:spTree>
    <p:extLst>
      <p:ext uri="{BB962C8B-B14F-4D97-AF65-F5344CB8AC3E}">
        <p14:creationId xmlns:p14="http://schemas.microsoft.com/office/powerpoint/2010/main" val="53282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200"/>
              <a:t>What happened to my stack?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dirty="0"/>
              <a:t>To write a method </a:t>
            </a:r>
            <a:r>
              <a:rPr lang="en-US" altLang="en-US" dirty="0">
                <a:solidFill>
                  <a:srgbClr val="FF0000"/>
                </a:solidFill>
                <a:latin typeface="Courier New" pitchFamily="49" charset="0"/>
              </a:rPr>
              <a:t>max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that accepts a </a:t>
            </a:r>
            <a:r>
              <a:rPr lang="en-US" altLang="en-US" dirty="0">
                <a:solidFill>
                  <a:srgbClr val="0070C0"/>
                </a:solidFill>
              </a:rPr>
              <a:t>Stack of integers</a:t>
            </a:r>
            <a:r>
              <a:rPr lang="en-US" altLang="en-US" dirty="0"/>
              <a:t> and </a:t>
            </a:r>
            <a:r>
              <a:rPr lang="en-US" altLang="en-US" dirty="0">
                <a:solidFill>
                  <a:srgbClr val="0070C0"/>
                </a:solidFill>
              </a:rPr>
              <a:t>returns the largest integer in the stack</a:t>
            </a:r>
            <a:r>
              <a:rPr lang="en-US" altLang="en-US" dirty="0"/>
              <a:t>.</a:t>
            </a:r>
          </a:p>
          <a:p>
            <a:pPr lvl="1" eaLnBrk="1" hangingPunct="1"/>
            <a:r>
              <a:rPr lang="en-US" altLang="en-US" dirty="0"/>
              <a:t>The following solution is seemingly correct: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dirty="0">
              <a:latin typeface="Courier New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b="1" dirty="0">
                <a:solidFill>
                  <a:srgbClr val="008000"/>
                </a:solidFill>
                <a:latin typeface="Courier New" pitchFamily="49" charset="0"/>
              </a:rPr>
              <a:t>// Precondition: </a:t>
            </a:r>
            <a:r>
              <a:rPr lang="en-US" altLang="en-US" b="1" dirty="0" err="1">
                <a:solidFill>
                  <a:srgbClr val="008000"/>
                </a:solidFill>
                <a:latin typeface="Courier New" pitchFamily="49" charset="0"/>
              </a:rPr>
              <a:t>s.size</a:t>
            </a:r>
            <a:r>
              <a:rPr lang="en-US" altLang="en-US" b="1" dirty="0">
                <a:solidFill>
                  <a:srgbClr val="008000"/>
                </a:solidFill>
                <a:latin typeface="Courier New" pitchFamily="49" charset="0"/>
              </a:rPr>
              <a:t>() &gt; 0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600" b="1" dirty="0">
                <a:latin typeface="Courier New" pitchFamily="49" charset="0"/>
              </a:rPr>
              <a:t>public static </a:t>
            </a:r>
            <a:r>
              <a:rPr lang="en-US" altLang="en-US" sz="2600" b="1" dirty="0" err="1">
                <a:latin typeface="Courier New" pitchFamily="49" charset="0"/>
              </a:rPr>
              <a:t>int</a:t>
            </a:r>
            <a:r>
              <a:rPr lang="en-US" altLang="en-US" sz="2600" b="1" dirty="0">
                <a:latin typeface="Courier New" pitchFamily="49" charset="0"/>
              </a:rPr>
              <a:t> max(</a:t>
            </a:r>
            <a:r>
              <a:rPr lang="en-US" altLang="en-US" sz="2600" b="1" dirty="0">
                <a:solidFill>
                  <a:srgbClr val="FF0000"/>
                </a:solidFill>
                <a:latin typeface="Courier New" pitchFamily="49" charset="0"/>
              </a:rPr>
              <a:t>Stack&lt;Integer&gt; s</a:t>
            </a:r>
            <a:r>
              <a:rPr lang="en-US" altLang="en-US" sz="2600" b="1" dirty="0">
                <a:latin typeface="Courier New" pitchFamily="49" charset="0"/>
              </a:rPr>
              <a:t>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600" b="1" dirty="0">
                <a:latin typeface="Courier New" pitchFamily="49" charset="0"/>
              </a:rPr>
              <a:t>    </a:t>
            </a:r>
            <a:r>
              <a:rPr lang="en-US" altLang="en-US" sz="2600" b="1" dirty="0" err="1">
                <a:latin typeface="Courier New" pitchFamily="49" charset="0"/>
              </a:rPr>
              <a:t>int</a:t>
            </a:r>
            <a:r>
              <a:rPr lang="en-US" altLang="en-US" sz="2600" b="1" dirty="0">
                <a:latin typeface="Courier New" pitchFamily="49" charset="0"/>
              </a:rPr>
              <a:t> </a:t>
            </a:r>
            <a:r>
              <a:rPr lang="en-US" altLang="en-US" sz="2600" b="1" dirty="0" err="1">
                <a:latin typeface="Courier New" pitchFamily="49" charset="0"/>
              </a:rPr>
              <a:t>maxValue</a:t>
            </a:r>
            <a:r>
              <a:rPr lang="en-US" altLang="en-US" sz="2600" b="1" dirty="0">
                <a:latin typeface="Courier New" pitchFamily="49" charset="0"/>
              </a:rPr>
              <a:t> = </a:t>
            </a:r>
            <a:r>
              <a:rPr lang="en-US" altLang="en-US" sz="2600" b="1" dirty="0" err="1">
                <a:latin typeface="Courier New" pitchFamily="49" charset="0"/>
              </a:rPr>
              <a:t>s.pop</a:t>
            </a:r>
            <a:r>
              <a:rPr lang="en-US" altLang="en-US" sz="2600" b="1" dirty="0">
                <a:latin typeface="Courier New" pitchFamily="49" charset="0"/>
              </a:rPr>
              <a:t>();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sz="2600" b="1" dirty="0">
              <a:latin typeface="Courier New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600" b="1" dirty="0">
                <a:latin typeface="Courier New" pitchFamily="49" charset="0"/>
              </a:rPr>
              <a:t>    while (!</a:t>
            </a:r>
            <a:r>
              <a:rPr lang="en-US" altLang="en-US" sz="2600" b="1" dirty="0" err="1">
                <a:latin typeface="Courier New" pitchFamily="49" charset="0"/>
              </a:rPr>
              <a:t>s.isEmpty</a:t>
            </a:r>
            <a:r>
              <a:rPr lang="en-US" altLang="en-US" sz="2600" b="1" dirty="0">
                <a:latin typeface="Courier New" pitchFamily="49" charset="0"/>
              </a:rPr>
              <a:t>())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600" b="1" dirty="0">
                <a:latin typeface="Courier New" pitchFamily="49" charset="0"/>
              </a:rPr>
              <a:t>        </a:t>
            </a:r>
            <a:r>
              <a:rPr lang="en-US" altLang="en-US" sz="2600" b="1" dirty="0" err="1">
                <a:latin typeface="Courier New" pitchFamily="49" charset="0"/>
              </a:rPr>
              <a:t>int</a:t>
            </a:r>
            <a:r>
              <a:rPr lang="en-US" altLang="en-US" sz="2600" b="1" dirty="0">
                <a:latin typeface="Courier New" pitchFamily="49" charset="0"/>
              </a:rPr>
              <a:t> next = </a:t>
            </a:r>
            <a:r>
              <a:rPr lang="en-US" altLang="en-US" sz="2600" b="1" dirty="0" err="1">
                <a:latin typeface="Courier New" pitchFamily="49" charset="0"/>
              </a:rPr>
              <a:t>s.pop</a:t>
            </a:r>
            <a:r>
              <a:rPr lang="en-US" altLang="en-US" sz="2600" b="1" dirty="0">
                <a:latin typeface="Courier New" pitchFamily="49" charset="0"/>
              </a:rPr>
              <a:t>();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600" b="1" dirty="0">
                <a:latin typeface="Courier New" pitchFamily="49" charset="0"/>
              </a:rPr>
              <a:t>        </a:t>
            </a:r>
            <a:r>
              <a:rPr lang="en-US" altLang="en-US" sz="2600" b="1" dirty="0" err="1">
                <a:latin typeface="Courier New" pitchFamily="49" charset="0"/>
              </a:rPr>
              <a:t>maxValue</a:t>
            </a:r>
            <a:r>
              <a:rPr lang="en-US" altLang="en-US" sz="2600" b="1" dirty="0">
                <a:latin typeface="Courier New" pitchFamily="49" charset="0"/>
              </a:rPr>
              <a:t> = </a:t>
            </a:r>
            <a:r>
              <a:rPr lang="en-US" altLang="en-US" sz="2600" b="1" dirty="0" err="1">
                <a:latin typeface="Courier New" pitchFamily="49" charset="0"/>
              </a:rPr>
              <a:t>Math.max</a:t>
            </a:r>
            <a:r>
              <a:rPr lang="en-US" altLang="en-US" sz="2600" b="1" dirty="0">
                <a:latin typeface="Courier New" pitchFamily="49" charset="0"/>
              </a:rPr>
              <a:t>(</a:t>
            </a:r>
            <a:r>
              <a:rPr lang="en-US" altLang="en-US" sz="2600" b="1" dirty="0" err="1">
                <a:latin typeface="Courier New" pitchFamily="49" charset="0"/>
              </a:rPr>
              <a:t>maxValue</a:t>
            </a:r>
            <a:r>
              <a:rPr lang="en-US" altLang="en-US" sz="2600" b="1" dirty="0">
                <a:latin typeface="Courier New" pitchFamily="49" charset="0"/>
              </a:rPr>
              <a:t>, next);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600" b="1" dirty="0">
                <a:latin typeface="Courier New" pitchFamily="49" charset="0"/>
              </a:rPr>
              <a:t>    }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600" b="1" dirty="0">
                <a:latin typeface="Courier New" pitchFamily="49" charset="0"/>
              </a:rPr>
              <a:t>    return </a:t>
            </a:r>
            <a:r>
              <a:rPr lang="en-US" altLang="en-US" sz="2600" b="1" dirty="0" err="1">
                <a:latin typeface="Courier New" pitchFamily="49" charset="0"/>
              </a:rPr>
              <a:t>maxValue</a:t>
            </a:r>
            <a:r>
              <a:rPr lang="en-US" altLang="en-US" sz="2600" b="1" dirty="0">
                <a:latin typeface="Courier New" pitchFamily="49" charset="0"/>
              </a:rPr>
              <a:t>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600" b="1" dirty="0">
                <a:latin typeface="Courier New" pitchFamily="49" charset="0"/>
              </a:rPr>
              <a:t>}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dirty="0">
              <a:latin typeface="Courier New" pitchFamily="49" charset="0"/>
            </a:endParaRPr>
          </a:p>
          <a:p>
            <a:pPr lvl="1" eaLnBrk="1" hangingPunct="1"/>
            <a:r>
              <a:rPr lang="en-US" altLang="en-US" dirty="0"/>
              <a:t>The algorithm is correct, but what is wrong with the code?</a:t>
            </a:r>
          </a:p>
        </p:txBody>
      </p:sp>
    </p:spTree>
    <p:extLst>
      <p:ext uri="{BB962C8B-B14F-4D97-AF65-F5344CB8AC3E}">
        <p14:creationId xmlns:p14="http://schemas.microsoft.com/office/powerpoint/2010/main" val="5553392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68168</TotalTime>
  <Words>3817</Words>
  <Application>Microsoft Office PowerPoint</Application>
  <PresentationFormat>On-screen Show (4:3)</PresentationFormat>
  <Paragraphs>570</Paragraphs>
  <Slides>29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Monotype Sorts</vt:lpstr>
      <vt:lpstr>Arial</vt:lpstr>
      <vt:lpstr>Calibri</vt:lpstr>
      <vt:lpstr>Constantia</vt:lpstr>
      <vt:lpstr>Courier New</vt:lpstr>
      <vt:lpstr>Tahoma</vt:lpstr>
      <vt:lpstr>Times New Roman</vt:lpstr>
      <vt:lpstr>Verdana</vt:lpstr>
      <vt:lpstr>Wingdings 2</vt:lpstr>
      <vt:lpstr>流畅</vt:lpstr>
      <vt:lpstr>Picture</vt:lpstr>
      <vt:lpstr>Chapter 14 Stacks and Queues </vt:lpstr>
      <vt:lpstr>Stacks and queues</vt:lpstr>
      <vt:lpstr>Stacks</vt:lpstr>
      <vt:lpstr>Stacks</vt:lpstr>
      <vt:lpstr>Stacks in computer science</vt:lpstr>
      <vt:lpstr>Class Stack</vt:lpstr>
      <vt:lpstr>Stack limitations/idioms</vt:lpstr>
      <vt:lpstr>Exercise</vt:lpstr>
      <vt:lpstr>What happened to my stack?</vt:lpstr>
      <vt:lpstr>What happened to my stack?</vt:lpstr>
      <vt:lpstr>Exercise</vt:lpstr>
      <vt:lpstr>Queues</vt:lpstr>
      <vt:lpstr>Queues</vt:lpstr>
      <vt:lpstr>Queues in computer science</vt:lpstr>
      <vt:lpstr>Programming with Queues</vt:lpstr>
      <vt:lpstr>Using LinkedList for Queue</vt:lpstr>
      <vt:lpstr>Queue idioms</vt:lpstr>
      <vt:lpstr>Exercise</vt:lpstr>
      <vt:lpstr>Mixing stacks and queues</vt:lpstr>
      <vt:lpstr>Exercise</vt:lpstr>
      <vt:lpstr>Sum of a Queue Exercises</vt:lpstr>
      <vt:lpstr>Sum of a Queue -auxiliary queue</vt:lpstr>
      <vt:lpstr>Sum of a Queue –use the original queue</vt:lpstr>
      <vt:lpstr>Remove values from a Queue</vt:lpstr>
      <vt:lpstr>Stack/queue exercise</vt:lpstr>
      <vt:lpstr>Postfix algorithm</vt:lpstr>
      <vt:lpstr>Exercise solution</vt:lpstr>
      <vt:lpstr>Exercise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 Arrays</dc:title>
  <dc:creator>Y. Daniel Liang</dc:creator>
  <cp:lastModifiedBy>Deng, Heidi</cp:lastModifiedBy>
  <cp:revision>534</cp:revision>
  <dcterms:created xsi:type="dcterms:W3CDTF">1995-06-10T17:31:50Z</dcterms:created>
  <dcterms:modified xsi:type="dcterms:W3CDTF">2020-11-17T00:51:38Z</dcterms:modified>
</cp:coreProperties>
</file>