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2" r:id="rId4"/>
    <p:sldId id="263" r:id="rId5"/>
    <p:sldId id="261" r:id="rId6"/>
    <p:sldId id="258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949" autoAdjust="0"/>
  </p:normalViewPr>
  <p:slideViewPr>
    <p:cSldViewPr snapToGrid="0">
      <p:cViewPr varScale="1">
        <p:scale>
          <a:sx n="82" d="100"/>
          <a:sy n="82" d="100"/>
        </p:scale>
        <p:origin x="16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9108D-05FE-414A-9DAD-4074F1801218}" type="doc">
      <dgm:prSet loTypeId="urn:microsoft.com/office/officeart/2005/8/layout/radial4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CB7CB87-4355-4B4F-A3CB-1A08B9EB3754}">
      <dgm:prSet/>
      <dgm:spPr/>
      <dgm:t>
        <a:bodyPr/>
        <a:lstStyle/>
        <a:p>
          <a:r>
            <a:rPr lang="en-US" dirty="0"/>
            <a:t>What drives repeat business?</a:t>
          </a:r>
        </a:p>
      </dgm:t>
    </dgm:pt>
    <dgm:pt modelId="{2E98AF64-95EC-4581-A15C-30CD40DD6778}" type="parTrans" cxnId="{8C6F3FCE-AEEA-4A1F-AF33-F1B83E518AC4}">
      <dgm:prSet/>
      <dgm:spPr/>
      <dgm:t>
        <a:bodyPr/>
        <a:lstStyle/>
        <a:p>
          <a:endParaRPr lang="en-US"/>
        </a:p>
      </dgm:t>
    </dgm:pt>
    <dgm:pt modelId="{F81F913E-5E16-4C94-A960-4CADD7DC3113}" type="sibTrans" cxnId="{8C6F3FCE-AEEA-4A1F-AF33-F1B83E518AC4}">
      <dgm:prSet/>
      <dgm:spPr/>
      <dgm:t>
        <a:bodyPr/>
        <a:lstStyle/>
        <a:p>
          <a:endParaRPr lang="en-US"/>
        </a:p>
      </dgm:t>
    </dgm:pt>
    <dgm:pt modelId="{1AE62EEA-52FA-4324-B993-C2C1F4BE7BFF}">
      <dgm:prSet/>
      <dgm:spPr/>
      <dgm:t>
        <a:bodyPr/>
        <a:lstStyle/>
        <a:p>
          <a:r>
            <a:rPr lang="en-US" dirty="0"/>
            <a:t>Need to understand and segment customers</a:t>
          </a:r>
        </a:p>
      </dgm:t>
    </dgm:pt>
    <dgm:pt modelId="{CB7851C3-1FEA-478A-A8A8-4AAAAD1DF099}" type="parTrans" cxnId="{EC9977B3-1A39-4060-A12D-D20FAA66B6A5}">
      <dgm:prSet/>
      <dgm:spPr/>
      <dgm:t>
        <a:bodyPr/>
        <a:lstStyle/>
        <a:p>
          <a:endParaRPr lang="en-US"/>
        </a:p>
      </dgm:t>
    </dgm:pt>
    <dgm:pt modelId="{2DAB18E8-6023-4BDD-9328-DCD4F85B8372}" type="sibTrans" cxnId="{EC9977B3-1A39-4060-A12D-D20FAA66B6A5}">
      <dgm:prSet/>
      <dgm:spPr/>
      <dgm:t>
        <a:bodyPr/>
        <a:lstStyle/>
        <a:p>
          <a:endParaRPr lang="en-US"/>
        </a:p>
      </dgm:t>
    </dgm:pt>
    <dgm:pt modelId="{16532D3D-4937-4F20-B09C-7BD0D055A2C6}">
      <dgm:prSet/>
      <dgm:spPr/>
      <dgm:t>
        <a:bodyPr/>
        <a:lstStyle/>
        <a:p>
          <a:r>
            <a:rPr lang="en-US" dirty="0"/>
            <a:t>Need more KPI’s beyond sales and cost metrics</a:t>
          </a:r>
        </a:p>
      </dgm:t>
    </dgm:pt>
    <dgm:pt modelId="{A2F6EAF5-9030-4A5B-AF5B-DE4066C18B55}" type="parTrans" cxnId="{872E90E5-5DC9-459B-8D98-33C726BBF1D0}">
      <dgm:prSet/>
      <dgm:spPr/>
      <dgm:t>
        <a:bodyPr/>
        <a:lstStyle/>
        <a:p>
          <a:endParaRPr lang="en-US"/>
        </a:p>
      </dgm:t>
    </dgm:pt>
    <dgm:pt modelId="{6F917F29-BA8C-4341-B150-AA27D55E3179}" type="sibTrans" cxnId="{872E90E5-5DC9-459B-8D98-33C726BBF1D0}">
      <dgm:prSet/>
      <dgm:spPr/>
      <dgm:t>
        <a:bodyPr/>
        <a:lstStyle/>
        <a:p>
          <a:endParaRPr lang="en-US"/>
        </a:p>
      </dgm:t>
    </dgm:pt>
    <dgm:pt modelId="{FC69C7F1-A3E1-49BC-AE4A-6024E9993608}" type="pres">
      <dgm:prSet presAssocID="{DD09108D-05FE-414A-9DAD-4074F180121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E457C0-EEC4-4144-9582-7436AF01E24E}" type="pres">
      <dgm:prSet presAssocID="{ACB7CB87-4355-4B4F-A3CB-1A08B9EB3754}" presName="centerShape" presStyleLbl="node0" presStyleIdx="0" presStyleCnt="1"/>
      <dgm:spPr/>
    </dgm:pt>
    <dgm:pt modelId="{1874DE83-C993-48E1-94DC-55EB7F84369B}" type="pres">
      <dgm:prSet presAssocID="{CB7851C3-1FEA-478A-A8A8-4AAAAD1DF099}" presName="parTrans" presStyleLbl="bgSibTrans2D1" presStyleIdx="0" presStyleCnt="2"/>
      <dgm:spPr/>
    </dgm:pt>
    <dgm:pt modelId="{781CE8B8-E14A-4896-B940-3032C81935F0}" type="pres">
      <dgm:prSet presAssocID="{1AE62EEA-52FA-4324-B993-C2C1F4BE7BFF}" presName="node" presStyleLbl="node1" presStyleIdx="0" presStyleCnt="2">
        <dgm:presLayoutVars>
          <dgm:bulletEnabled val="1"/>
        </dgm:presLayoutVars>
      </dgm:prSet>
      <dgm:spPr/>
    </dgm:pt>
    <dgm:pt modelId="{048D9D0E-42BF-4DAA-9441-7A5B6B1B078E}" type="pres">
      <dgm:prSet presAssocID="{A2F6EAF5-9030-4A5B-AF5B-DE4066C18B55}" presName="parTrans" presStyleLbl="bgSibTrans2D1" presStyleIdx="1" presStyleCnt="2"/>
      <dgm:spPr/>
    </dgm:pt>
    <dgm:pt modelId="{6A3081ED-EB9D-40F8-9718-AD16F3081D0A}" type="pres">
      <dgm:prSet presAssocID="{16532D3D-4937-4F20-B09C-7BD0D055A2C6}" presName="node" presStyleLbl="node1" presStyleIdx="1" presStyleCnt="2">
        <dgm:presLayoutVars>
          <dgm:bulletEnabled val="1"/>
        </dgm:presLayoutVars>
      </dgm:prSet>
      <dgm:spPr/>
    </dgm:pt>
  </dgm:ptLst>
  <dgm:cxnLst>
    <dgm:cxn modelId="{EC9977B3-1A39-4060-A12D-D20FAA66B6A5}" srcId="{ACB7CB87-4355-4B4F-A3CB-1A08B9EB3754}" destId="{1AE62EEA-52FA-4324-B993-C2C1F4BE7BFF}" srcOrd="0" destOrd="0" parTransId="{CB7851C3-1FEA-478A-A8A8-4AAAAD1DF099}" sibTransId="{2DAB18E8-6023-4BDD-9328-DCD4F85B8372}"/>
    <dgm:cxn modelId="{872E90E5-5DC9-459B-8D98-33C726BBF1D0}" srcId="{ACB7CB87-4355-4B4F-A3CB-1A08B9EB3754}" destId="{16532D3D-4937-4F20-B09C-7BD0D055A2C6}" srcOrd="1" destOrd="0" parTransId="{A2F6EAF5-9030-4A5B-AF5B-DE4066C18B55}" sibTransId="{6F917F29-BA8C-4341-B150-AA27D55E3179}"/>
    <dgm:cxn modelId="{E5FD12EC-5084-4821-BE00-766A1C97ECD4}" type="presOf" srcId="{16532D3D-4937-4F20-B09C-7BD0D055A2C6}" destId="{6A3081ED-EB9D-40F8-9718-AD16F3081D0A}" srcOrd="0" destOrd="0" presId="urn:microsoft.com/office/officeart/2005/8/layout/radial4"/>
    <dgm:cxn modelId="{EADAB10C-3772-4C77-9507-239D1473E3E7}" type="presOf" srcId="{A2F6EAF5-9030-4A5B-AF5B-DE4066C18B55}" destId="{048D9D0E-42BF-4DAA-9441-7A5B6B1B078E}" srcOrd="0" destOrd="0" presId="urn:microsoft.com/office/officeart/2005/8/layout/radial4"/>
    <dgm:cxn modelId="{8CA01F3F-0224-4F3C-9267-2E6C82DE8124}" type="presOf" srcId="{CB7851C3-1FEA-478A-A8A8-4AAAAD1DF099}" destId="{1874DE83-C993-48E1-94DC-55EB7F84369B}" srcOrd="0" destOrd="0" presId="urn:microsoft.com/office/officeart/2005/8/layout/radial4"/>
    <dgm:cxn modelId="{8D2C3F9D-3E7B-48CA-8C18-05A0BC836CC4}" type="presOf" srcId="{ACB7CB87-4355-4B4F-A3CB-1A08B9EB3754}" destId="{68E457C0-EEC4-4144-9582-7436AF01E24E}" srcOrd="0" destOrd="0" presId="urn:microsoft.com/office/officeart/2005/8/layout/radial4"/>
    <dgm:cxn modelId="{FE169103-E178-462C-B5C5-E5D7D797B214}" type="presOf" srcId="{1AE62EEA-52FA-4324-B993-C2C1F4BE7BFF}" destId="{781CE8B8-E14A-4896-B940-3032C81935F0}" srcOrd="0" destOrd="0" presId="urn:microsoft.com/office/officeart/2005/8/layout/radial4"/>
    <dgm:cxn modelId="{8C6F3FCE-AEEA-4A1F-AF33-F1B83E518AC4}" srcId="{DD09108D-05FE-414A-9DAD-4074F1801218}" destId="{ACB7CB87-4355-4B4F-A3CB-1A08B9EB3754}" srcOrd="0" destOrd="0" parTransId="{2E98AF64-95EC-4581-A15C-30CD40DD6778}" sibTransId="{F81F913E-5E16-4C94-A960-4CADD7DC3113}"/>
    <dgm:cxn modelId="{B94C58AE-FC22-480C-BC80-EDA894C80987}" type="presOf" srcId="{DD09108D-05FE-414A-9DAD-4074F1801218}" destId="{FC69C7F1-A3E1-49BC-AE4A-6024E9993608}" srcOrd="0" destOrd="0" presId="urn:microsoft.com/office/officeart/2005/8/layout/radial4"/>
    <dgm:cxn modelId="{9FD9970D-340E-4BFE-9DA2-9696888ED5E2}" type="presParOf" srcId="{FC69C7F1-A3E1-49BC-AE4A-6024E9993608}" destId="{68E457C0-EEC4-4144-9582-7436AF01E24E}" srcOrd="0" destOrd="0" presId="urn:microsoft.com/office/officeart/2005/8/layout/radial4"/>
    <dgm:cxn modelId="{9F5519FA-9C0D-4B87-BE39-BBE9C4D545BB}" type="presParOf" srcId="{FC69C7F1-A3E1-49BC-AE4A-6024E9993608}" destId="{1874DE83-C993-48E1-94DC-55EB7F84369B}" srcOrd="1" destOrd="0" presId="urn:microsoft.com/office/officeart/2005/8/layout/radial4"/>
    <dgm:cxn modelId="{599F82D7-96A7-4712-A4BE-2A0E3C6FCF4A}" type="presParOf" srcId="{FC69C7F1-A3E1-49BC-AE4A-6024E9993608}" destId="{781CE8B8-E14A-4896-B940-3032C81935F0}" srcOrd="2" destOrd="0" presId="urn:microsoft.com/office/officeart/2005/8/layout/radial4"/>
    <dgm:cxn modelId="{632AEA1E-87CC-4F60-996D-93A177AAB2AE}" type="presParOf" srcId="{FC69C7F1-A3E1-49BC-AE4A-6024E9993608}" destId="{048D9D0E-42BF-4DAA-9441-7A5B6B1B078E}" srcOrd="3" destOrd="0" presId="urn:microsoft.com/office/officeart/2005/8/layout/radial4"/>
    <dgm:cxn modelId="{F716F688-8331-4492-9EEC-8708891AD68D}" type="presParOf" srcId="{FC69C7F1-A3E1-49BC-AE4A-6024E9993608}" destId="{6A3081ED-EB9D-40F8-9718-AD16F3081D0A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2E86FB-D35B-46D8-AEBC-6BCBA745AED3}" type="doc">
      <dgm:prSet loTypeId="urn:microsoft.com/office/officeart/2005/8/layout/cycle2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C1F7537-1C71-407D-8661-3C4C2F8CC3D2}">
      <dgm:prSet phldrT="[Text]"/>
      <dgm:spPr/>
      <dgm:t>
        <a:bodyPr/>
        <a:lstStyle/>
        <a:p>
          <a:r>
            <a:rPr lang="en-US" b="1" dirty="0"/>
            <a:t>Import source data</a:t>
          </a:r>
        </a:p>
      </dgm:t>
    </dgm:pt>
    <dgm:pt modelId="{300D46E9-8214-4B81-98F7-5BF4E9F4BCE2}" type="parTrans" cxnId="{19745C18-707C-479A-8887-CB81F6D62DFD}">
      <dgm:prSet/>
      <dgm:spPr/>
      <dgm:t>
        <a:bodyPr/>
        <a:lstStyle/>
        <a:p>
          <a:endParaRPr lang="en-US"/>
        </a:p>
      </dgm:t>
    </dgm:pt>
    <dgm:pt modelId="{9E2818E6-7323-4CFA-A484-3C78B815C349}" type="sibTrans" cxnId="{19745C18-707C-479A-8887-CB81F6D62DFD}">
      <dgm:prSet/>
      <dgm:spPr/>
      <dgm:t>
        <a:bodyPr/>
        <a:lstStyle/>
        <a:p>
          <a:endParaRPr lang="en-US"/>
        </a:p>
      </dgm:t>
    </dgm:pt>
    <dgm:pt modelId="{EF05CCAE-94FB-47C5-9E20-2BB69A49BF37}">
      <dgm:prSet phldrT="[Text]"/>
      <dgm:spPr/>
      <dgm:t>
        <a:bodyPr/>
        <a:lstStyle/>
        <a:p>
          <a:r>
            <a:rPr lang="en-US" b="1" dirty="0"/>
            <a:t>ETL to data warehouse</a:t>
          </a:r>
        </a:p>
      </dgm:t>
    </dgm:pt>
    <dgm:pt modelId="{01C70EED-C470-4B95-8984-F7B3DD6BE79A}" type="sibTrans" cxnId="{6F51C6B8-228D-494E-AFEF-AAB4144290B5}">
      <dgm:prSet/>
      <dgm:spPr/>
      <dgm:t>
        <a:bodyPr/>
        <a:lstStyle/>
        <a:p>
          <a:endParaRPr lang="en-US"/>
        </a:p>
      </dgm:t>
    </dgm:pt>
    <dgm:pt modelId="{76753388-3E72-4EA6-B884-75CA084B6E7D}" type="parTrans" cxnId="{6F51C6B8-228D-494E-AFEF-AAB4144290B5}">
      <dgm:prSet/>
      <dgm:spPr/>
      <dgm:t>
        <a:bodyPr/>
        <a:lstStyle/>
        <a:p>
          <a:endParaRPr lang="en-US"/>
        </a:p>
      </dgm:t>
    </dgm:pt>
    <dgm:pt modelId="{4F20B239-7141-4209-98D7-014647BE3FD9}">
      <dgm:prSet phldrT="[Text]"/>
      <dgm:spPr/>
      <dgm:t>
        <a:bodyPr/>
        <a:lstStyle/>
        <a:p>
          <a:r>
            <a:rPr lang="en-US" b="1" dirty="0"/>
            <a:t>Track features in operations</a:t>
          </a:r>
        </a:p>
      </dgm:t>
    </dgm:pt>
    <dgm:pt modelId="{7BC8C054-1A17-49B3-B3D3-1C113DEC3A88}" type="sibTrans" cxnId="{2A7D903E-41CC-4734-8991-73C57B1DEF50}">
      <dgm:prSet/>
      <dgm:spPr/>
      <dgm:t>
        <a:bodyPr/>
        <a:lstStyle/>
        <a:p>
          <a:endParaRPr lang="en-US"/>
        </a:p>
      </dgm:t>
    </dgm:pt>
    <dgm:pt modelId="{1640495B-CA62-4DB7-832F-8B08DD3C3CCB}" type="parTrans" cxnId="{2A7D903E-41CC-4734-8991-73C57B1DEF50}">
      <dgm:prSet/>
      <dgm:spPr/>
      <dgm:t>
        <a:bodyPr/>
        <a:lstStyle/>
        <a:p>
          <a:endParaRPr lang="en-US"/>
        </a:p>
      </dgm:t>
    </dgm:pt>
    <dgm:pt modelId="{D65C761D-8546-41FE-8FD6-58B2C81DEE2F}">
      <dgm:prSet phldrT="[Text]"/>
      <dgm:spPr/>
      <dgm:t>
        <a:bodyPr/>
        <a:lstStyle/>
        <a:p>
          <a:r>
            <a:rPr lang="en-US" b="1" dirty="0"/>
            <a:t>Observe patterns and clusters</a:t>
          </a:r>
        </a:p>
      </dgm:t>
    </dgm:pt>
    <dgm:pt modelId="{8510248F-F7DA-4B39-9BA3-EB5D7EE72E6E}" type="sibTrans" cxnId="{4FAD805D-B8EC-4F8D-9E34-C56FF1FCCE62}">
      <dgm:prSet/>
      <dgm:spPr/>
      <dgm:t>
        <a:bodyPr/>
        <a:lstStyle/>
        <a:p>
          <a:endParaRPr lang="en-US"/>
        </a:p>
      </dgm:t>
    </dgm:pt>
    <dgm:pt modelId="{AAB356C1-9925-41B3-A31D-C00AD47F8E5A}" type="parTrans" cxnId="{4FAD805D-B8EC-4F8D-9E34-C56FF1FCCE62}">
      <dgm:prSet/>
      <dgm:spPr/>
      <dgm:t>
        <a:bodyPr/>
        <a:lstStyle/>
        <a:p>
          <a:endParaRPr lang="en-US"/>
        </a:p>
      </dgm:t>
    </dgm:pt>
    <dgm:pt modelId="{492152C7-EAE6-48C5-BFF9-50C31AD68C8B}">
      <dgm:prSet phldrT="[Text]"/>
      <dgm:spPr/>
      <dgm:t>
        <a:bodyPr/>
        <a:lstStyle/>
        <a:p>
          <a:r>
            <a:rPr lang="en-US" b="1" dirty="0"/>
            <a:t>Create new features &amp; KPI</a:t>
          </a:r>
        </a:p>
      </dgm:t>
    </dgm:pt>
    <dgm:pt modelId="{04CBE0D4-B176-43CE-AE25-85667C653F48}" type="sibTrans" cxnId="{AA22E44D-CAE9-4B1A-8020-8E54CE964EC3}">
      <dgm:prSet/>
      <dgm:spPr/>
      <dgm:t>
        <a:bodyPr/>
        <a:lstStyle/>
        <a:p>
          <a:endParaRPr lang="en-US"/>
        </a:p>
      </dgm:t>
    </dgm:pt>
    <dgm:pt modelId="{359B87D7-AE00-4F8C-8624-F9D7B7BE5161}" type="parTrans" cxnId="{AA22E44D-CAE9-4B1A-8020-8E54CE964EC3}">
      <dgm:prSet/>
      <dgm:spPr/>
      <dgm:t>
        <a:bodyPr/>
        <a:lstStyle/>
        <a:p>
          <a:endParaRPr lang="en-US"/>
        </a:p>
      </dgm:t>
    </dgm:pt>
    <dgm:pt modelId="{B45D45F5-88B4-45BA-92A4-0FCB7857FC14}" type="pres">
      <dgm:prSet presAssocID="{9A2E86FB-D35B-46D8-AEBC-6BCBA745AED3}" presName="cycle" presStyleCnt="0">
        <dgm:presLayoutVars>
          <dgm:dir/>
          <dgm:resizeHandles val="exact"/>
        </dgm:presLayoutVars>
      </dgm:prSet>
      <dgm:spPr/>
    </dgm:pt>
    <dgm:pt modelId="{388618E7-6DB7-44A2-86E7-6709BF6C1D78}" type="pres">
      <dgm:prSet presAssocID="{EC1F7537-1C71-407D-8661-3C4C2F8CC3D2}" presName="node" presStyleLbl="node1" presStyleIdx="0" presStyleCnt="5">
        <dgm:presLayoutVars>
          <dgm:bulletEnabled val="1"/>
        </dgm:presLayoutVars>
      </dgm:prSet>
      <dgm:spPr/>
    </dgm:pt>
    <dgm:pt modelId="{A7F16CF1-E6A7-4EF0-B562-F56AA39464B4}" type="pres">
      <dgm:prSet presAssocID="{9E2818E6-7323-4CFA-A484-3C78B815C349}" presName="sibTrans" presStyleLbl="sibTrans2D1" presStyleIdx="0" presStyleCnt="5"/>
      <dgm:spPr/>
    </dgm:pt>
    <dgm:pt modelId="{94C90444-42A3-4B83-B348-22AEBA282A70}" type="pres">
      <dgm:prSet presAssocID="{9E2818E6-7323-4CFA-A484-3C78B815C349}" presName="connectorText" presStyleLbl="sibTrans2D1" presStyleIdx="0" presStyleCnt="5"/>
      <dgm:spPr/>
    </dgm:pt>
    <dgm:pt modelId="{171F66AA-DFE7-4A0F-8320-F73D390D7023}" type="pres">
      <dgm:prSet presAssocID="{EF05CCAE-94FB-47C5-9E20-2BB69A49BF37}" presName="node" presStyleLbl="node1" presStyleIdx="1" presStyleCnt="5">
        <dgm:presLayoutVars>
          <dgm:bulletEnabled val="1"/>
        </dgm:presLayoutVars>
      </dgm:prSet>
      <dgm:spPr/>
    </dgm:pt>
    <dgm:pt modelId="{F5E5FAEF-14FB-4267-8ECC-617319CAD0F3}" type="pres">
      <dgm:prSet presAssocID="{01C70EED-C470-4B95-8984-F7B3DD6BE79A}" presName="sibTrans" presStyleLbl="sibTrans2D1" presStyleIdx="1" presStyleCnt="5"/>
      <dgm:spPr/>
    </dgm:pt>
    <dgm:pt modelId="{36EB0532-A462-42C5-940D-877FF583C12D}" type="pres">
      <dgm:prSet presAssocID="{01C70EED-C470-4B95-8984-F7B3DD6BE79A}" presName="connectorText" presStyleLbl="sibTrans2D1" presStyleIdx="1" presStyleCnt="5"/>
      <dgm:spPr/>
    </dgm:pt>
    <dgm:pt modelId="{7C4BA0FF-0BE7-4B10-B1C4-69A8399EA6C4}" type="pres">
      <dgm:prSet presAssocID="{4F20B239-7141-4209-98D7-014647BE3FD9}" presName="node" presStyleLbl="node1" presStyleIdx="2" presStyleCnt="5">
        <dgm:presLayoutVars>
          <dgm:bulletEnabled val="1"/>
        </dgm:presLayoutVars>
      </dgm:prSet>
      <dgm:spPr/>
    </dgm:pt>
    <dgm:pt modelId="{FF743144-58AB-447C-B6FA-2CED1607B12F}" type="pres">
      <dgm:prSet presAssocID="{7BC8C054-1A17-49B3-B3D3-1C113DEC3A88}" presName="sibTrans" presStyleLbl="sibTrans2D1" presStyleIdx="2" presStyleCnt="5"/>
      <dgm:spPr/>
    </dgm:pt>
    <dgm:pt modelId="{56AAF5C8-DC1C-4C58-95D0-A49F8D204A96}" type="pres">
      <dgm:prSet presAssocID="{7BC8C054-1A17-49B3-B3D3-1C113DEC3A88}" presName="connectorText" presStyleLbl="sibTrans2D1" presStyleIdx="2" presStyleCnt="5"/>
      <dgm:spPr/>
    </dgm:pt>
    <dgm:pt modelId="{4177EB25-4534-4028-A7B4-4E9CED0C87B4}" type="pres">
      <dgm:prSet presAssocID="{D65C761D-8546-41FE-8FD6-58B2C81DEE2F}" presName="node" presStyleLbl="node1" presStyleIdx="3" presStyleCnt="5">
        <dgm:presLayoutVars>
          <dgm:bulletEnabled val="1"/>
        </dgm:presLayoutVars>
      </dgm:prSet>
      <dgm:spPr/>
    </dgm:pt>
    <dgm:pt modelId="{988C0722-6581-4472-B72B-583982AB41FA}" type="pres">
      <dgm:prSet presAssocID="{8510248F-F7DA-4B39-9BA3-EB5D7EE72E6E}" presName="sibTrans" presStyleLbl="sibTrans2D1" presStyleIdx="3" presStyleCnt="5"/>
      <dgm:spPr/>
    </dgm:pt>
    <dgm:pt modelId="{83995EBC-CD47-4460-A5C7-ACBE63E10CAA}" type="pres">
      <dgm:prSet presAssocID="{8510248F-F7DA-4B39-9BA3-EB5D7EE72E6E}" presName="connectorText" presStyleLbl="sibTrans2D1" presStyleIdx="3" presStyleCnt="5"/>
      <dgm:spPr/>
    </dgm:pt>
    <dgm:pt modelId="{0DAB8D05-7AA6-43E1-9BB1-11F4130BDB8E}" type="pres">
      <dgm:prSet presAssocID="{492152C7-EAE6-48C5-BFF9-50C31AD68C8B}" presName="node" presStyleLbl="node1" presStyleIdx="4" presStyleCnt="5">
        <dgm:presLayoutVars>
          <dgm:bulletEnabled val="1"/>
        </dgm:presLayoutVars>
      </dgm:prSet>
      <dgm:spPr/>
    </dgm:pt>
    <dgm:pt modelId="{91C5FDB7-98C9-4B91-8EAF-59A18274B3E9}" type="pres">
      <dgm:prSet presAssocID="{04CBE0D4-B176-43CE-AE25-85667C653F48}" presName="sibTrans" presStyleLbl="sibTrans2D1" presStyleIdx="4" presStyleCnt="5"/>
      <dgm:spPr/>
    </dgm:pt>
    <dgm:pt modelId="{C56FE362-1889-4B92-AD9C-864D5AFB8A07}" type="pres">
      <dgm:prSet presAssocID="{04CBE0D4-B176-43CE-AE25-85667C653F48}" presName="connectorText" presStyleLbl="sibTrans2D1" presStyleIdx="4" presStyleCnt="5"/>
      <dgm:spPr/>
    </dgm:pt>
  </dgm:ptLst>
  <dgm:cxnLst>
    <dgm:cxn modelId="{FE46C831-A2A5-4AE6-93B3-72A23FFECB3B}" type="presOf" srcId="{8510248F-F7DA-4B39-9BA3-EB5D7EE72E6E}" destId="{988C0722-6581-4472-B72B-583982AB41FA}" srcOrd="0" destOrd="0" presId="urn:microsoft.com/office/officeart/2005/8/layout/cycle2"/>
    <dgm:cxn modelId="{649FF86A-9CF6-4798-85CC-194FE1D5AA90}" type="presOf" srcId="{7BC8C054-1A17-49B3-B3D3-1C113DEC3A88}" destId="{FF743144-58AB-447C-B6FA-2CED1607B12F}" srcOrd="0" destOrd="0" presId="urn:microsoft.com/office/officeart/2005/8/layout/cycle2"/>
    <dgm:cxn modelId="{32B962FE-EB00-46AE-AA22-60BCDFF0FC06}" type="presOf" srcId="{9A2E86FB-D35B-46D8-AEBC-6BCBA745AED3}" destId="{B45D45F5-88B4-45BA-92A4-0FCB7857FC14}" srcOrd="0" destOrd="0" presId="urn:microsoft.com/office/officeart/2005/8/layout/cycle2"/>
    <dgm:cxn modelId="{AC4197E1-9EA7-45D8-A389-4788921D88AA}" type="presOf" srcId="{EF05CCAE-94FB-47C5-9E20-2BB69A49BF37}" destId="{171F66AA-DFE7-4A0F-8320-F73D390D7023}" srcOrd="0" destOrd="0" presId="urn:microsoft.com/office/officeart/2005/8/layout/cycle2"/>
    <dgm:cxn modelId="{642C3866-2075-477A-B4F1-327D719014CA}" type="presOf" srcId="{01C70EED-C470-4B95-8984-F7B3DD6BE79A}" destId="{F5E5FAEF-14FB-4267-8ECC-617319CAD0F3}" srcOrd="0" destOrd="0" presId="urn:microsoft.com/office/officeart/2005/8/layout/cycle2"/>
    <dgm:cxn modelId="{537EECAD-7D29-448F-B05B-F0111A28F502}" type="presOf" srcId="{9E2818E6-7323-4CFA-A484-3C78B815C349}" destId="{A7F16CF1-E6A7-4EF0-B562-F56AA39464B4}" srcOrd="0" destOrd="0" presId="urn:microsoft.com/office/officeart/2005/8/layout/cycle2"/>
    <dgm:cxn modelId="{E6202EBA-F173-4432-9EC3-D03D6733FDE3}" type="presOf" srcId="{D65C761D-8546-41FE-8FD6-58B2C81DEE2F}" destId="{4177EB25-4534-4028-A7B4-4E9CED0C87B4}" srcOrd="0" destOrd="0" presId="urn:microsoft.com/office/officeart/2005/8/layout/cycle2"/>
    <dgm:cxn modelId="{19745C18-707C-479A-8887-CB81F6D62DFD}" srcId="{9A2E86FB-D35B-46D8-AEBC-6BCBA745AED3}" destId="{EC1F7537-1C71-407D-8661-3C4C2F8CC3D2}" srcOrd="0" destOrd="0" parTransId="{300D46E9-8214-4B81-98F7-5BF4E9F4BCE2}" sibTransId="{9E2818E6-7323-4CFA-A484-3C78B815C349}"/>
    <dgm:cxn modelId="{143A0604-06D2-4594-9145-1484101C6355}" type="presOf" srcId="{EC1F7537-1C71-407D-8661-3C4C2F8CC3D2}" destId="{388618E7-6DB7-44A2-86E7-6709BF6C1D78}" srcOrd="0" destOrd="0" presId="urn:microsoft.com/office/officeart/2005/8/layout/cycle2"/>
    <dgm:cxn modelId="{B170A8D1-DCA4-422A-BAFE-58A64FAEDD4B}" type="presOf" srcId="{01C70EED-C470-4B95-8984-F7B3DD6BE79A}" destId="{36EB0532-A462-42C5-940D-877FF583C12D}" srcOrd="1" destOrd="0" presId="urn:microsoft.com/office/officeart/2005/8/layout/cycle2"/>
    <dgm:cxn modelId="{17D9C8D5-7875-4B3F-8F67-88F75D00940B}" type="presOf" srcId="{9E2818E6-7323-4CFA-A484-3C78B815C349}" destId="{94C90444-42A3-4B83-B348-22AEBA282A70}" srcOrd="1" destOrd="0" presId="urn:microsoft.com/office/officeart/2005/8/layout/cycle2"/>
    <dgm:cxn modelId="{2A7D903E-41CC-4734-8991-73C57B1DEF50}" srcId="{9A2E86FB-D35B-46D8-AEBC-6BCBA745AED3}" destId="{4F20B239-7141-4209-98D7-014647BE3FD9}" srcOrd="2" destOrd="0" parTransId="{1640495B-CA62-4DB7-832F-8B08DD3C3CCB}" sibTransId="{7BC8C054-1A17-49B3-B3D3-1C113DEC3A88}"/>
    <dgm:cxn modelId="{98C7D8E8-4AC0-495B-8428-E2CF2EAF068D}" type="presOf" srcId="{492152C7-EAE6-48C5-BFF9-50C31AD68C8B}" destId="{0DAB8D05-7AA6-43E1-9BB1-11F4130BDB8E}" srcOrd="0" destOrd="0" presId="urn:microsoft.com/office/officeart/2005/8/layout/cycle2"/>
    <dgm:cxn modelId="{4FAD805D-B8EC-4F8D-9E34-C56FF1FCCE62}" srcId="{9A2E86FB-D35B-46D8-AEBC-6BCBA745AED3}" destId="{D65C761D-8546-41FE-8FD6-58B2C81DEE2F}" srcOrd="3" destOrd="0" parTransId="{AAB356C1-9925-41B3-A31D-C00AD47F8E5A}" sibTransId="{8510248F-F7DA-4B39-9BA3-EB5D7EE72E6E}"/>
    <dgm:cxn modelId="{C46E9AD8-E1FE-4841-98DE-03C49C8DB74F}" type="presOf" srcId="{8510248F-F7DA-4B39-9BA3-EB5D7EE72E6E}" destId="{83995EBC-CD47-4460-A5C7-ACBE63E10CAA}" srcOrd="1" destOrd="0" presId="urn:microsoft.com/office/officeart/2005/8/layout/cycle2"/>
    <dgm:cxn modelId="{98D13DBA-E46C-4414-95AA-71F1AD162206}" type="presOf" srcId="{7BC8C054-1A17-49B3-B3D3-1C113DEC3A88}" destId="{56AAF5C8-DC1C-4C58-95D0-A49F8D204A96}" srcOrd="1" destOrd="0" presId="urn:microsoft.com/office/officeart/2005/8/layout/cycle2"/>
    <dgm:cxn modelId="{AA22E44D-CAE9-4B1A-8020-8E54CE964EC3}" srcId="{9A2E86FB-D35B-46D8-AEBC-6BCBA745AED3}" destId="{492152C7-EAE6-48C5-BFF9-50C31AD68C8B}" srcOrd="4" destOrd="0" parTransId="{359B87D7-AE00-4F8C-8624-F9D7B7BE5161}" sibTransId="{04CBE0D4-B176-43CE-AE25-85667C653F48}"/>
    <dgm:cxn modelId="{6B26DE18-2603-43E4-B5EA-0F838A8B1135}" type="presOf" srcId="{04CBE0D4-B176-43CE-AE25-85667C653F48}" destId="{C56FE362-1889-4B92-AD9C-864D5AFB8A07}" srcOrd="1" destOrd="0" presId="urn:microsoft.com/office/officeart/2005/8/layout/cycle2"/>
    <dgm:cxn modelId="{5C6FE1DE-0DE8-4B37-B989-227B098B2F3B}" type="presOf" srcId="{04CBE0D4-B176-43CE-AE25-85667C653F48}" destId="{91C5FDB7-98C9-4B91-8EAF-59A18274B3E9}" srcOrd="0" destOrd="0" presId="urn:microsoft.com/office/officeart/2005/8/layout/cycle2"/>
    <dgm:cxn modelId="{6F51C6B8-228D-494E-AFEF-AAB4144290B5}" srcId="{9A2E86FB-D35B-46D8-AEBC-6BCBA745AED3}" destId="{EF05CCAE-94FB-47C5-9E20-2BB69A49BF37}" srcOrd="1" destOrd="0" parTransId="{76753388-3E72-4EA6-B884-75CA084B6E7D}" sibTransId="{01C70EED-C470-4B95-8984-F7B3DD6BE79A}"/>
    <dgm:cxn modelId="{8DD3F6D8-169E-48DC-8EED-680B415D13C7}" type="presOf" srcId="{4F20B239-7141-4209-98D7-014647BE3FD9}" destId="{7C4BA0FF-0BE7-4B10-B1C4-69A8399EA6C4}" srcOrd="0" destOrd="0" presId="urn:microsoft.com/office/officeart/2005/8/layout/cycle2"/>
    <dgm:cxn modelId="{2F7D033C-393A-4FDB-8F83-4238953CC0E3}" type="presParOf" srcId="{B45D45F5-88B4-45BA-92A4-0FCB7857FC14}" destId="{388618E7-6DB7-44A2-86E7-6709BF6C1D78}" srcOrd="0" destOrd="0" presId="urn:microsoft.com/office/officeart/2005/8/layout/cycle2"/>
    <dgm:cxn modelId="{64883D14-FAB6-4BB6-A137-F16F68D0D67E}" type="presParOf" srcId="{B45D45F5-88B4-45BA-92A4-0FCB7857FC14}" destId="{A7F16CF1-E6A7-4EF0-B562-F56AA39464B4}" srcOrd="1" destOrd="0" presId="urn:microsoft.com/office/officeart/2005/8/layout/cycle2"/>
    <dgm:cxn modelId="{AEAE1FFA-3A54-4B9E-BD5E-7BA3BA8B782C}" type="presParOf" srcId="{A7F16CF1-E6A7-4EF0-B562-F56AA39464B4}" destId="{94C90444-42A3-4B83-B348-22AEBA282A70}" srcOrd="0" destOrd="0" presId="urn:microsoft.com/office/officeart/2005/8/layout/cycle2"/>
    <dgm:cxn modelId="{C78EA55B-9401-4BD5-84E7-B2C12791A289}" type="presParOf" srcId="{B45D45F5-88B4-45BA-92A4-0FCB7857FC14}" destId="{171F66AA-DFE7-4A0F-8320-F73D390D7023}" srcOrd="2" destOrd="0" presId="urn:microsoft.com/office/officeart/2005/8/layout/cycle2"/>
    <dgm:cxn modelId="{9C59C9B4-10B4-437D-91A8-54751E1C29AD}" type="presParOf" srcId="{B45D45F5-88B4-45BA-92A4-0FCB7857FC14}" destId="{F5E5FAEF-14FB-4267-8ECC-617319CAD0F3}" srcOrd="3" destOrd="0" presId="urn:microsoft.com/office/officeart/2005/8/layout/cycle2"/>
    <dgm:cxn modelId="{DB8BDA57-2FBF-4FD7-B9CA-B338C24514B2}" type="presParOf" srcId="{F5E5FAEF-14FB-4267-8ECC-617319CAD0F3}" destId="{36EB0532-A462-42C5-940D-877FF583C12D}" srcOrd="0" destOrd="0" presId="urn:microsoft.com/office/officeart/2005/8/layout/cycle2"/>
    <dgm:cxn modelId="{6E4CF5A8-6A58-4A29-A618-97E26376E79C}" type="presParOf" srcId="{B45D45F5-88B4-45BA-92A4-0FCB7857FC14}" destId="{7C4BA0FF-0BE7-4B10-B1C4-69A8399EA6C4}" srcOrd="4" destOrd="0" presId="urn:microsoft.com/office/officeart/2005/8/layout/cycle2"/>
    <dgm:cxn modelId="{032F039B-E6E1-4F38-AF74-EA345C08A83E}" type="presParOf" srcId="{B45D45F5-88B4-45BA-92A4-0FCB7857FC14}" destId="{FF743144-58AB-447C-B6FA-2CED1607B12F}" srcOrd="5" destOrd="0" presId="urn:microsoft.com/office/officeart/2005/8/layout/cycle2"/>
    <dgm:cxn modelId="{4A21BBAB-5770-4857-8F7A-CFB0158574BD}" type="presParOf" srcId="{FF743144-58AB-447C-B6FA-2CED1607B12F}" destId="{56AAF5C8-DC1C-4C58-95D0-A49F8D204A96}" srcOrd="0" destOrd="0" presId="urn:microsoft.com/office/officeart/2005/8/layout/cycle2"/>
    <dgm:cxn modelId="{3D89A8A3-0584-4489-A6A0-5EB5ACFFDCD0}" type="presParOf" srcId="{B45D45F5-88B4-45BA-92A4-0FCB7857FC14}" destId="{4177EB25-4534-4028-A7B4-4E9CED0C87B4}" srcOrd="6" destOrd="0" presId="urn:microsoft.com/office/officeart/2005/8/layout/cycle2"/>
    <dgm:cxn modelId="{4127185E-11CB-4EE6-A872-CA78D6B69B2C}" type="presParOf" srcId="{B45D45F5-88B4-45BA-92A4-0FCB7857FC14}" destId="{988C0722-6581-4472-B72B-583982AB41FA}" srcOrd="7" destOrd="0" presId="urn:microsoft.com/office/officeart/2005/8/layout/cycle2"/>
    <dgm:cxn modelId="{403C84AD-3AB6-416E-8EE0-E885CCC96FF6}" type="presParOf" srcId="{988C0722-6581-4472-B72B-583982AB41FA}" destId="{83995EBC-CD47-4460-A5C7-ACBE63E10CAA}" srcOrd="0" destOrd="0" presId="urn:microsoft.com/office/officeart/2005/8/layout/cycle2"/>
    <dgm:cxn modelId="{1778CAC9-63FB-484F-A5AA-ED06CB80735C}" type="presParOf" srcId="{B45D45F5-88B4-45BA-92A4-0FCB7857FC14}" destId="{0DAB8D05-7AA6-43E1-9BB1-11F4130BDB8E}" srcOrd="8" destOrd="0" presId="urn:microsoft.com/office/officeart/2005/8/layout/cycle2"/>
    <dgm:cxn modelId="{8253AFA4-9DC4-437A-BB99-CA069D42509E}" type="presParOf" srcId="{B45D45F5-88B4-45BA-92A4-0FCB7857FC14}" destId="{91C5FDB7-98C9-4B91-8EAF-59A18274B3E9}" srcOrd="9" destOrd="0" presId="urn:microsoft.com/office/officeart/2005/8/layout/cycle2"/>
    <dgm:cxn modelId="{31157E5A-6BEC-4888-813C-DD9584BE1C23}" type="presParOf" srcId="{91C5FDB7-98C9-4B91-8EAF-59A18274B3E9}" destId="{C56FE362-1889-4B92-AD9C-864D5AFB8A0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457C0-EEC4-4144-9582-7436AF01E24E}">
      <dsp:nvSpPr>
        <dsp:cNvPr id="0" name=""/>
        <dsp:cNvSpPr/>
      </dsp:nvSpPr>
      <dsp:spPr>
        <a:xfrm>
          <a:off x="2593374" y="1822863"/>
          <a:ext cx="2392061" cy="23920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What drives repeat business?</a:t>
          </a:r>
        </a:p>
      </dsp:txBody>
      <dsp:txXfrm>
        <a:off x="2943683" y="2173172"/>
        <a:ext cx="1691443" cy="1691443"/>
      </dsp:txXfrm>
    </dsp:sp>
    <dsp:sp modelId="{1874DE83-C993-48E1-94DC-55EB7F84369B}">
      <dsp:nvSpPr>
        <dsp:cNvPr id="0" name=""/>
        <dsp:cNvSpPr/>
      </dsp:nvSpPr>
      <dsp:spPr>
        <a:xfrm rot="12900000">
          <a:off x="964761" y="1374944"/>
          <a:ext cx="1927301" cy="681737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CE8B8-E14A-4896-B940-3032C81935F0}">
      <dsp:nvSpPr>
        <dsp:cNvPr id="0" name=""/>
        <dsp:cNvSpPr/>
      </dsp:nvSpPr>
      <dsp:spPr>
        <a:xfrm>
          <a:off x="2806" y="254102"/>
          <a:ext cx="2272458" cy="18179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Need to understand and segment customers</a:t>
          </a:r>
        </a:p>
      </dsp:txBody>
      <dsp:txXfrm>
        <a:off x="56052" y="307348"/>
        <a:ext cx="2165966" cy="1711475"/>
      </dsp:txXfrm>
    </dsp:sp>
    <dsp:sp modelId="{048D9D0E-42BF-4DAA-9441-7A5B6B1B078E}">
      <dsp:nvSpPr>
        <dsp:cNvPr id="0" name=""/>
        <dsp:cNvSpPr/>
      </dsp:nvSpPr>
      <dsp:spPr>
        <a:xfrm rot="19500000">
          <a:off x="4686747" y="1374944"/>
          <a:ext cx="1927301" cy="681737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081ED-EB9D-40F8-9718-AD16F3081D0A}">
      <dsp:nvSpPr>
        <dsp:cNvPr id="0" name=""/>
        <dsp:cNvSpPr/>
      </dsp:nvSpPr>
      <dsp:spPr>
        <a:xfrm>
          <a:off x="5303544" y="254102"/>
          <a:ext cx="2272458" cy="18179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Need more KPI’s beyond sales and cost metrics</a:t>
          </a:r>
        </a:p>
      </dsp:txBody>
      <dsp:txXfrm>
        <a:off x="5356790" y="307348"/>
        <a:ext cx="2165966" cy="1711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sp:txBody>
      <dsp:txXfrm>
        <a:off x="4517009" y="0"/>
        <a:ext cx="2242509" cy="440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sp:txBody>
      <dsp:txXfrm>
        <a:off x="4517009" y="0"/>
        <a:ext cx="2242509" cy="4409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618E7-6DB7-44A2-86E7-6709BF6C1D78}">
      <dsp:nvSpPr>
        <dsp:cNvPr id="0" name=""/>
        <dsp:cNvSpPr/>
      </dsp:nvSpPr>
      <dsp:spPr>
        <a:xfrm>
          <a:off x="3635207" y="1420"/>
          <a:ext cx="1545339" cy="15453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Import source data</a:t>
          </a:r>
        </a:p>
      </dsp:txBody>
      <dsp:txXfrm>
        <a:off x="3861517" y="227730"/>
        <a:ext cx="1092719" cy="1092719"/>
      </dsp:txXfrm>
    </dsp:sp>
    <dsp:sp modelId="{A7F16CF1-E6A7-4EF0-B562-F56AA39464B4}">
      <dsp:nvSpPr>
        <dsp:cNvPr id="0" name=""/>
        <dsp:cNvSpPr/>
      </dsp:nvSpPr>
      <dsp:spPr>
        <a:xfrm rot="2160000">
          <a:off x="5131584" y="1188166"/>
          <a:ext cx="410293" cy="52155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143338" y="1256301"/>
        <a:ext cx="287205" cy="312932"/>
      </dsp:txXfrm>
    </dsp:sp>
    <dsp:sp modelId="{171F66AA-DFE7-4A0F-8320-F73D390D7023}">
      <dsp:nvSpPr>
        <dsp:cNvPr id="0" name=""/>
        <dsp:cNvSpPr/>
      </dsp:nvSpPr>
      <dsp:spPr>
        <a:xfrm>
          <a:off x="5511703" y="1364775"/>
          <a:ext cx="1545339" cy="15453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ETL to data warehouse</a:t>
          </a:r>
        </a:p>
      </dsp:txBody>
      <dsp:txXfrm>
        <a:off x="5738013" y="1591085"/>
        <a:ext cx="1092719" cy="1092719"/>
      </dsp:txXfrm>
    </dsp:sp>
    <dsp:sp modelId="{F5E5FAEF-14FB-4267-8ECC-617319CAD0F3}">
      <dsp:nvSpPr>
        <dsp:cNvPr id="0" name=""/>
        <dsp:cNvSpPr/>
      </dsp:nvSpPr>
      <dsp:spPr>
        <a:xfrm rot="6480000">
          <a:off x="5724436" y="2968602"/>
          <a:ext cx="410293" cy="52155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5804998" y="3014380"/>
        <a:ext cx="287205" cy="312932"/>
      </dsp:txXfrm>
    </dsp:sp>
    <dsp:sp modelId="{7C4BA0FF-0BE7-4B10-B1C4-69A8399EA6C4}">
      <dsp:nvSpPr>
        <dsp:cNvPr id="0" name=""/>
        <dsp:cNvSpPr/>
      </dsp:nvSpPr>
      <dsp:spPr>
        <a:xfrm>
          <a:off x="4794945" y="3570729"/>
          <a:ext cx="1545339" cy="15453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Track features in operations</a:t>
          </a:r>
        </a:p>
      </dsp:txBody>
      <dsp:txXfrm>
        <a:off x="5021255" y="3797039"/>
        <a:ext cx="1092719" cy="1092719"/>
      </dsp:txXfrm>
    </dsp:sp>
    <dsp:sp modelId="{FF743144-58AB-447C-B6FA-2CED1607B12F}">
      <dsp:nvSpPr>
        <dsp:cNvPr id="0" name=""/>
        <dsp:cNvSpPr/>
      </dsp:nvSpPr>
      <dsp:spPr>
        <a:xfrm rot="10800000">
          <a:off x="4214342" y="4082623"/>
          <a:ext cx="410293" cy="52155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337430" y="4186933"/>
        <a:ext cx="287205" cy="312932"/>
      </dsp:txXfrm>
    </dsp:sp>
    <dsp:sp modelId="{4177EB25-4534-4028-A7B4-4E9CED0C87B4}">
      <dsp:nvSpPr>
        <dsp:cNvPr id="0" name=""/>
        <dsp:cNvSpPr/>
      </dsp:nvSpPr>
      <dsp:spPr>
        <a:xfrm>
          <a:off x="2475468" y="3570729"/>
          <a:ext cx="1545339" cy="15453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Observe patterns and clusters</a:t>
          </a:r>
        </a:p>
      </dsp:txBody>
      <dsp:txXfrm>
        <a:off x="2701778" y="3797039"/>
        <a:ext cx="1092719" cy="1092719"/>
      </dsp:txXfrm>
    </dsp:sp>
    <dsp:sp modelId="{988C0722-6581-4472-B72B-583982AB41FA}">
      <dsp:nvSpPr>
        <dsp:cNvPr id="0" name=""/>
        <dsp:cNvSpPr/>
      </dsp:nvSpPr>
      <dsp:spPr>
        <a:xfrm rot="15120000">
          <a:off x="2688200" y="2990690"/>
          <a:ext cx="410293" cy="52155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768762" y="3153532"/>
        <a:ext cx="287205" cy="312932"/>
      </dsp:txXfrm>
    </dsp:sp>
    <dsp:sp modelId="{0DAB8D05-7AA6-43E1-9BB1-11F4130BDB8E}">
      <dsp:nvSpPr>
        <dsp:cNvPr id="0" name=""/>
        <dsp:cNvSpPr/>
      </dsp:nvSpPr>
      <dsp:spPr>
        <a:xfrm>
          <a:off x="1758710" y="1364775"/>
          <a:ext cx="1545339" cy="15453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Create new features &amp; KPI</a:t>
          </a:r>
        </a:p>
      </dsp:txBody>
      <dsp:txXfrm>
        <a:off x="1985020" y="1591085"/>
        <a:ext cx="1092719" cy="1092719"/>
      </dsp:txXfrm>
    </dsp:sp>
    <dsp:sp modelId="{91C5FDB7-98C9-4B91-8EAF-59A18274B3E9}">
      <dsp:nvSpPr>
        <dsp:cNvPr id="0" name=""/>
        <dsp:cNvSpPr/>
      </dsp:nvSpPr>
      <dsp:spPr>
        <a:xfrm rot="19440000">
          <a:off x="3255087" y="1201817"/>
          <a:ext cx="410293" cy="52155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266841" y="1342302"/>
        <a:ext cx="287205" cy="3129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sp:txBody>
      <dsp:txXfrm>
        <a:off x="4517009" y="0"/>
        <a:ext cx="2242509" cy="4409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sp:txBody>
      <dsp:txXfrm>
        <a:off x="4517009" y="0"/>
        <a:ext cx="2242509" cy="4409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sp:txBody>
      <dsp:txXfrm>
        <a:off x="4517009" y="0"/>
        <a:ext cx="2242509" cy="4409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sp:txBody>
      <dsp:txXfrm>
        <a:off x="4517009" y="0"/>
        <a:ext cx="2242509" cy="440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A9113-FAD9-4C05-BCA5-79F2E0912F7D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DB7F9-0612-44E7-9446-F6C24B37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Cashier</a:t>
            </a:r>
          </a:p>
          <a:p>
            <a:r>
              <a:rPr lang="en-US" dirty="0"/>
              <a:t>Sea of Data</a:t>
            </a:r>
          </a:p>
          <a:p>
            <a:r>
              <a:rPr lang="en-US" dirty="0"/>
              <a:t>Gut feelings vs historical data</a:t>
            </a:r>
          </a:p>
          <a:p>
            <a:r>
              <a:rPr lang="en-US" dirty="0"/>
              <a:t>Combine a more scientific approach to our information with the gut decisions made by seasoned ops professionals </a:t>
            </a:r>
          </a:p>
          <a:p>
            <a:r>
              <a:rPr lang="en-US" dirty="0"/>
              <a:t>KYC – complex </a:t>
            </a:r>
            <a:r>
              <a:rPr lang="en-US" dirty="0" err="1"/>
              <a:t>bc</a:t>
            </a:r>
            <a:r>
              <a:rPr lang="en-US" dirty="0"/>
              <a:t> of diversity of products</a:t>
            </a:r>
          </a:p>
          <a:p>
            <a:pPr lvl="1"/>
            <a:r>
              <a:rPr lang="en-US" dirty="0"/>
              <a:t>Many tourists who won’t return in a year </a:t>
            </a:r>
          </a:p>
          <a:p>
            <a:pPr lvl="1"/>
            <a:r>
              <a:rPr lang="en-US" dirty="0"/>
              <a:t>How do you capture those who might?</a:t>
            </a:r>
          </a:p>
          <a:p>
            <a:endParaRPr lang="en-US" dirty="0"/>
          </a:p>
          <a:p>
            <a:r>
              <a:rPr lang="en-US" dirty="0"/>
              <a:t>Cashier</a:t>
            </a:r>
          </a:p>
          <a:p>
            <a:r>
              <a:rPr lang="en-US" dirty="0"/>
              <a:t>Sea of Data</a:t>
            </a:r>
          </a:p>
          <a:p>
            <a:r>
              <a:rPr lang="en-US" dirty="0"/>
              <a:t>Gut feelings vs historical data</a:t>
            </a:r>
          </a:p>
          <a:p>
            <a:r>
              <a:rPr lang="en-US" dirty="0"/>
              <a:t>Combine a more scientific approach to our information with the gut decisions made by seasoned ops professionals </a:t>
            </a:r>
          </a:p>
          <a:p>
            <a:r>
              <a:rPr lang="en-US" dirty="0"/>
              <a:t>KYC – complex </a:t>
            </a:r>
            <a:r>
              <a:rPr lang="en-US" dirty="0" err="1"/>
              <a:t>bc</a:t>
            </a:r>
            <a:r>
              <a:rPr lang="en-US" dirty="0"/>
              <a:t> of diversity of products</a:t>
            </a:r>
          </a:p>
          <a:p>
            <a:pPr lvl="1"/>
            <a:r>
              <a:rPr lang="en-US" dirty="0"/>
              <a:t>Many tourists who won’t return in a year </a:t>
            </a:r>
          </a:p>
          <a:p>
            <a:pPr lvl="1"/>
            <a:r>
              <a:rPr lang="en-US" dirty="0"/>
              <a:t>How do you capture those who might?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B7F9-0612-44E7-9446-F6C24B3722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2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B7F9-0612-44E7-9446-F6C24B3722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Market (retail grocery business &amp; quick service meals) </a:t>
            </a:r>
          </a:p>
          <a:p>
            <a:pPr lvl="1"/>
            <a:r>
              <a:rPr lang="en-US" dirty="0"/>
              <a:t>2015 NY retail sales</a:t>
            </a:r>
          </a:p>
          <a:p>
            <a:pPr lvl="1"/>
            <a:r>
              <a:rPr lang="en-US" dirty="0"/>
              <a:t>828K observations</a:t>
            </a:r>
          </a:p>
          <a:p>
            <a:pPr lvl="1"/>
            <a:r>
              <a:rPr lang="en-US" dirty="0"/>
              <a:t>17 features</a:t>
            </a:r>
          </a:p>
          <a:p>
            <a:pPr lvl="1"/>
            <a:r>
              <a:rPr lang="en-US" dirty="0"/>
              <a:t>Extracted from counterpoint DW (clean) </a:t>
            </a:r>
          </a:p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Someone who spends money twice in a 90 day period using a credit card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B7F9-0612-44E7-9446-F6C24B3722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1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Exploration and Insights</a:t>
            </a:r>
          </a:p>
          <a:p>
            <a:pPr lvl="1"/>
            <a:r>
              <a:rPr lang="en-US" dirty="0"/>
              <a:t>K-Means cluster analysis to identify groups of customers.</a:t>
            </a:r>
          </a:p>
          <a:p>
            <a:pPr lvl="1"/>
            <a:r>
              <a:rPr lang="en-US" dirty="0"/>
              <a:t>Hypothesis: subset of products drives repeat business </a:t>
            </a:r>
          </a:p>
          <a:p>
            <a:pPr lvl="2"/>
            <a:r>
              <a:rPr lang="en-US" dirty="0"/>
              <a:t>Cult following prime rib </a:t>
            </a:r>
          </a:p>
          <a:p>
            <a:pPr lvl="1"/>
            <a:r>
              <a:rPr lang="en-US" dirty="0"/>
              <a:t>Are there metrics that we don’t actively track that we should be tracking on a regular basis?</a:t>
            </a:r>
          </a:p>
          <a:p>
            <a:pPr lvl="1"/>
            <a:r>
              <a:rPr lang="en-US" dirty="0"/>
              <a:t>Have a sea of data and I want to pinpoint what’s important to focus on</a:t>
            </a:r>
          </a:p>
          <a:p>
            <a:pPr lvl="1"/>
            <a:r>
              <a:rPr lang="en-US" dirty="0"/>
              <a:t>Intend to create more features </a:t>
            </a:r>
          </a:p>
          <a:p>
            <a:pPr lvl="1"/>
            <a:r>
              <a:rPr lang="en-US" dirty="0"/>
              <a:t>Random forests because decision tree will help show what is most important (because most important things are asked first).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B7F9-0612-44E7-9446-F6C24B3722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2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5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4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032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968"/>
            <a:ext cx="10515600" cy="5138995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994236" y="642276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eataly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2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5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8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7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2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7FC3E-57F0-4FD6-89A7-19B9004659F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7234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</a:t>
            </a:r>
            <a:r>
              <a:rPr lang="en-US" sz="8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eataly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6909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i="1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predicting repeat customers with sales data</a:t>
            </a:r>
          </a:p>
        </p:txBody>
      </p:sp>
    </p:spTree>
    <p:extLst>
      <p:ext uri="{BB962C8B-B14F-4D97-AF65-F5344CB8AC3E}">
        <p14:creationId xmlns:p14="http://schemas.microsoft.com/office/powerpoint/2010/main" val="87628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ataly needs to better analyze its customers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6251536"/>
              </p:ext>
            </p:extLst>
          </p:nvPr>
        </p:nvGraphicFramePr>
        <p:xfrm>
          <a:off x="2306595" y="1358609"/>
          <a:ext cx="7578810" cy="446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54831059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4023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question must be limited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908" y="2309446"/>
            <a:ext cx="8628184" cy="3867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>
                <a:solidFill>
                  <a:schemeClr val="tx2"/>
                </a:solidFill>
              </a:rPr>
              <a:t>What features and values from Eataly’s POS transaction data will best predict the likelihood of a repeat visit within 90 days?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04559873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64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is to track new features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311472"/>
              </p:ext>
            </p:extLst>
          </p:nvPr>
        </p:nvGraphicFramePr>
        <p:xfrm>
          <a:off x="1688123" y="955064"/>
          <a:ext cx="8815754" cy="511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04559873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6270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application provides a sea of clean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754" y="4806461"/>
            <a:ext cx="10515600" cy="9133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828K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observations  | 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15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features  | 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NYC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market  | 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2015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Jan - Dec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17379"/>
              </p:ext>
            </p:extLst>
          </p:nvPr>
        </p:nvGraphicFramePr>
        <p:xfrm>
          <a:off x="345830" y="1573469"/>
          <a:ext cx="11459314" cy="2574598"/>
        </p:xfrm>
        <a:graphic>
          <a:graphicData uri="http://schemas.openxmlformats.org/drawingml/2006/table">
            <a:tbl>
              <a:tblPr/>
              <a:tblGrid>
                <a:gridCol w="713976">
                  <a:extLst>
                    <a:ext uri="{9D8B030D-6E8A-4147-A177-3AD203B41FA5}">
                      <a16:colId xmlns:a16="http://schemas.microsoft.com/office/drawing/2014/main" val="1223064837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2180219578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763376622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4137848168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2689394840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2987396605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2072199914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1722339279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1818623125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893660732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122734066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2786227422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2747609446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987742732"/>
                    </a:ext>
                  </a:extLst>
                </a:gridCol>
                <a:gridCol w="1463650">
                  <a:extLst>
                    <a:ext uri="{9D8B030D-6E8A-4147-A177-3AD203B41FA5}">
                      <a16:colId xmlns:a16="http://schemas.microsoft.com/office/drawing/2014/main" val="2194214879"/>
                    </a:ext>
                  </a:extLst>
                </a:gridCol>
              </a:tblGrid>
              <a:tr h="702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effectLst/>
                        </a:rPr>
                        <a:t>TicketDate</a:t>
                      </a:r>
                      <a:endParaRPr lang="en-US" sz="10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effectLst/>
                        </a:rPr>
                        <a:t>TicketTime</a:t>
                      </a:r>
                      <a:endParaRPr lang="en-US" sz="10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effectLst/>
                        </a:rPr>
                        <a:t>PriorVisits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effectLst/>
                        </a:rPr>
                        <a:t>SaleLines</a:t>
                      </a:r>
                      <a:endParaRPr lang="en-US" sz="10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effectLst/>
                        </a:rPr>
                        <a:t>ReturnLines</a:t>
                      </a:r>
                      <a:endParaRPr lang="en-US" sz="10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effectLst/>
                        </a:rPr>
                        <a:t>NetAmount</a:t>
                      </a:r>
                      <a:endParaRPr lang="en-US" sz="10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effectLst/>
                        </a:rPr>
                        <a:t>NetRetail</a:t>
                      </a:r>
                      <a:endParaRPr lang="en-US" sz="1000" b="1" dirty="0">
                        <a:effectLst/>
                      </a:endParaRP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Amount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effectLst/>
                        </a:rPr>
                        <a:t>NetQSR</a:t>
                      </a:r>
                      <a:endParaRPr lang="en-US" sz="1000" b="1" dirty="0">
                        <a:effectLst/>
                      </a:endParaRP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Amount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Station</a:t>
                      </a: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Group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Unique</a:t>
                      </a: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Items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effectLst/>
                        </a:rPr>
                        <a:t>UniqueCategories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Has</a:t>
                      </a: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Retail</a:t>
                      </a: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Products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Has</a:t>
                      </a: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QSR</a:t>
                      </a: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Products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Returned</a:t>
                      </a: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Bags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effectLst/>
                        </a:rPr>
                        <a:t>WillReturn</a:t>
                      </a:r>
                      <a:endParaRPr lang="en-US" sz="10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9501"/>
                  </a:ext>
                </a:extLst>
              </a:tr>
              <a:tr h="374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2015-08-31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14:07:30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13.20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13.20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Other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640728"/>
                  </a:ext>
                </a:extLst>
              </a:tr>
              <a:tr h="374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2015-08-31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14:15:12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6.60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6.60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Other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664732"/>
                  </a:ext>
                </a:extLst>
              </a:tr>
              <a:tr h="374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2015-08-31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14:17:04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6.16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6.16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Other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876414"/>
                  </a:ext>
                </a:extLst>
              </a:tr>
              <a:tr h="374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2015-08-31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14:25:18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2.80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2.80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Other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996261"/>
                  </a:ext>
                </a:extLst>
              </a:tr>
              <a:tr h="374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2015-08-31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14:25:49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3.40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3.40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Other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874752"/>
                  </a:ext>
                </a:extLst>
              </a:tr>
            </a:tbl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93404985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730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shows potential already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61018"/>
              </p:ext>
            </p:extLst>
          </p:nvPr>
        </p:nvGraphicFramePr>
        <p:xfrm>
          <a:off x="459954" y="1509230"/>
          <a:ext cx="6257369" cy="3988204"/>
        </p:xfrm>
        <a:graphic>
          <a:graphicData uri="http://schemas.openxmlformats.org/drawingml/2006/table">
            <a:tbl>
              <a:tblPr/>
              <a:tblGrid>
                <a:gridCol w="1872938">
                  <a:extLst>
                    <a:ext uri="{9D8B030D-6E8A-4147-A177-3AD203B41FA5}">
                      <a16:colId xmlns:a16="http://schemas.microsoft.com/office/drawing/2014/main" val="326786630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3161792614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1462783539"/>
                    </a:ext>
                  </a:extLst>
                </a:gridCol>
                <a:gridCol w="1031631">
                  <a:extLst>
                    <a:ext uri="{9D8B030D-6E8A-4147-A177-3AD203B41FA5}">
                      <a16:colId xmlns:a16="http://schemas.microsoft.com/office/drawing/2014/main" val="985156416"/>
                    </a:ext>
                  </a:extLst>
                </a:gridCol>
                <a:gridCol w="1207477">
                  <a:extLst>
                    <a:ext uri="{9D8B030D-6E8A-4147-A177-3AD203B41FA5}">
                      <a16:colId xmlns:a16="http://schemas.microsoft.com/office/drawing/2014/main" val="294264546"/>
                    </a:ext>
                  </a:extLst>
                </a:gridCol>
              </a:tblGrid>
              <a:tr h="50539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Lunch Junkie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Sampler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Regular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Pro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419377"/>
                  </a:ext>
                </a:extLst>
              </a:tr>
              <a:tr h="2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 err="1">
                          <a:effectLst/>
                        </a:rPr>
                        <a:t>PriorVisits</a:t>
                      </a:r>
                      <a:endParaRPr lang="en-US" sz="1500" b="1" dirty="0">
                        <a:effectLst/>
                      </a:endParaRP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2.170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3.711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3.169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6.016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839385"/>
                  </a:ext>
                </a:extLst>
              </a:tr>
              <a:tr h="2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 err="1">
                          <a:effectLst/>
                        </a:rPr>
                        <a:t>SaleLines</a:t>
                      </a:r>
                      <a:endParaRPr lang="en-US" sz="1500" b="1" dirty="0">
                        <a:effectLst/>
                      </a:endParaRP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1.687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12.728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3.111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5.437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10899"/>
                  </a:ext>
                </a:extLst>
              </a:tr>
              <a:tr h="2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 err="1">
                          <a:effectLst/>
                        </a:rPr>
                        <a:t>ReturnLines</a:t>
                      </a:r>
                      <a:endParaRPr lang="en-US" sz="1500" b="1" dirty="0">
                        <a:effectLst/>
                      </a:endParaRP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0.001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0.001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0.003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1.034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98711"/>
                  </a:ext>
                </a:extLst>
              </a:tr>
              <a:tr h="2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 err="1">
                          <a:effectLst/>
                        </a:rPr>
                        <a:t>NetAmount</a:t>
                      </a:r>
                      <a:endParaRPr lang="en-US" sz="1500" b="1" dirty="0">
                        <a:effectLst/>
                      </a:endParaRP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14.349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105.468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22.869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39.195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279974"/>
                  </a:ext>
                </a:extLst>
              </a:tr>
              <a:tr h="2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 err="1">
                          <a:effectLst/>
                        </a:rPr>
                        <a:t>NetRetailAmount</a:t>
                      </a:r>
                      <a:endParaRPr lang="en-US" sz="1500" b="1" dirty="0">
                        <a:effectLst/>
                      </a:endParaRP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1.706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102.893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22.474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38.506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715058"/>
                  </a:ext>
                </a:extLst>
              </a:tr>
              <a:tr h="2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 err="1">
                          <a:effectLst/>
                        </a:rPr>
                        <a:t>NetQSRAmount</a:t>
                      </a:r>
                      <a:endParaRPr lang="en-US" sz="1500" b="1" dirty="0">
                        <a:effectLst/>
                      </a:endParaRP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12.604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2.137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0.323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0.722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853163"/>
                  </a:ext>
                </a:extLst>
              </a:tr>
              <a:tr h="2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 err="1">
                          <a:effectLst/>
                        </a:rPr>
                        <a:t>UniqueItems</a:t>
                      </a:r>
                      <a:endParaRPr lang="en-US" sz="1500" b="1" dirty="0">
                        <a:effectLst/>
                      </a:endParaRP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1.638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11.534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2.895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6.075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469300"/>
                  </a:ext>
                </a:extLst>
              </a:tr>
              <a:tr h="264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 err="1">
                          <a:effectLst/>
                        </a:rPr>
                        <a:t>UniqueCategories</a:t>
                      </a:r>
                      <a:endParaRPr lang="en-US" sz="1500" b="1" dirty="0">
                        <a:effectLst/>
                      </a:endParaRP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1.263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5.849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2.041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3.991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02866"/>
                  </a:ext>
                </a:extLst>
              </a:tr>
              <a:tr h="278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 err="1">
                          <a:effectLst/>
                        </a:rPr>
                        <a:t>HasRetailProducts</a:t>
                      </a:r>
                      <a:endParaRPr lang="en-US" sz="1500" b="1" dirty="0">
                        <a:effectLst/>
                      </a:endParaRP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0.186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1.000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0.993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0.994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487185"/>
                  </a:ext>
                </a:extLst>
              </a:tr>
              <a:tr h="2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 err="1">
                          <a:effectLst/>
                        </a:rPr>
                        <a:t>HasQSRProducts</a:t>
                      </a:r>
                      <a:endParaRPr lang="en-US" sz="1500" b="1" dirty="0">
                        <a:effectLst/>
                      </a:endParaRP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0.998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0.161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0.032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0.062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140546"/>
                  </a:ext>
                </a:extLst>
              </a:tr>
              <a:tr h="2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 err="1">
                          <a:effectLst/>
                        </a:rPr>
                        <a:t>ReturnedBags</a:t>
                      </a:r>
                      <a:endParaRPr lang="en-US" sz="1500" b="1" dirty="0">
                        <a:effectLst/>
                      </a:endParaRP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0.000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0.001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0.000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0.987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8350"/>
                  </a:ext>
                </a:extLst>
              </a:tr>
              <a:tr h="2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 err="1">
                          <a:effectLst/>
                        </a:rPr>
                        <a:t>IsFrontEnd</a:t>
                      </a:r>
                      <a:endParaRPr lang="en-US" sz="1500" b="1" dirty="0">
                        <a:effectLst/>
                      </a:endParaRP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0.012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0.981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0.716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0.995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438101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182217" y="1835344"/>
            <a:ext cx="4466525" cy="3335975"/>
            <a:chOff x="429724" y="1738954"/>
            <a:chExt cx="4466525" cy="33359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724" y="1923620"/>
              <a:ext cx="4466525" cy="315130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725517" y="1738954"/>
              <a:ext cx="1874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Inertia vs Clusters</a:t>
              </a:r>
            </a:p>
          </p:txBody>
        </p:sp>
      </p:grpSp>
      <p:sp>
        <p:nvSpPr>
          <p:cNvPr id="9" name="Down Arrow 8"/>
          <p:cNvSpPr/>
          <p:nvPr/>
        </p:nvSpPr>
        <p:spPr>
          <a:xfrm rot="1878271">
            <a:off x="9057924" y="3012423"/>
            <a:ext cx="715108" cy="9964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654050486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9512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are feature selection and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338"/>
            <a:ext cx="10515600" cy="45826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Random forests and logistic regression will help me select features more effectively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Domain knowledge suggests that certain best-selling products may deserve their own feature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 will definitely add more features, although my computer can hardly handle the current dataset.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92681337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33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2554"/>
            <a:ext cx="12192000" cy="199292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262554"/>
            <a:ext cx="12192000" cy="1992923"/>
          </a:xfrm>
          <a:solidFill>
            <a:schemeClr val="tx2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5981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548</Words>
  <Application>Microsoft Office PowerPoint</Application>
  <PresentationFormat>Widescreen</PresentationFormat>
  <Paragraphs>239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repeataly</vt:lpstr>
      <vt:lpstr>Eataly needs to better analyze its customers</vt:lpstr>
      <vt:lpstr>Scope of question must be limited</vt:lpstr>
      <vt:lpstr>The goal is to track new features</vt:lpstr>
      <vt:lpstr>POS application provides a sea of clean data</vt:lpstr>
      <vt:lpstr>k-means clustering shows potential already</vt:lpstr>
      <vt:lpstr>Next steps are feature selection and creation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 Yui</dc:creator>
  <cp:lastModifiedBy>Zen Yui</cp:lastModifiedBy>
  <cp:revision>58</cp:revision>
  <dcterms:created xsi:type="dcterms:W3CDTF">2016-03-02T03:25:50Z</dcterms:created>
  <dcterms:modified xsi:type="dcterms:W3CDTF">2016-03-02T08:34:43Z</dcterms:modified>
</cp:coreProperties>
</file>