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7456A-61AF-13BE-68BC-25DDFBF1673F}" v="1" dt="2024-08-06T06:48:44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43BE1-AE0F-409A-8F5F-EA045062C6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DD51B8-985B-4700-A4C1-8C07DBC28F59}">
      <dgm:prSet/>
      <dgm:spPr/>
      <dgm:t>
        <a:bodyPr/>
        <a:lstStyle/>
        <a:p>
          <a:r>
            <a:rPr lang="en-US"/>
            <a:t>Moving Average can smooth out the data, reducing the noise</a:t>
          </a:r>
        </a:p>
      </dgm:t>
    </dgm:pt>
    <dgm:pt modelId="{33D58FDE-3CA6-4C26-B17C-978DD92A7441}" type="parTrans" cxnId="{6762F816-5E69-47B1-8F98-8A2E255A71CF}">
      <dgm:prSet/>
      <dgm:spPr/>
      <dgm:t>
        <a:bodyPr/>
        <a:lstStyle/>
        <a:p>
          <a:endParaRPr lang="en-US"/>
        </a:p>
      </dgm:t>
    </dgm:pt>
    <dgm:pt modelId="{B92EE592-FE70-43C2-BF5C-E6F5A8CB36EC}" type="sibTrans" cxnId="{6762F816-5E69-47B1-8F98-8A2E255A71CF}">
      <dgm:prSet/>
      <dgm:spPr/>
      <dgm:t>
        <a:bodyPr/>
        <a:lstStyle/>
        <a:p>
          <a:endParaRPr lang="en-US"/>
        </a:p>
      </dgm:t>
    </dgm:pt>
    <dgm:pt modelId="{78A6626B-2B9E-47C9-BDDA-EE5FFFF9EC6E}">
      <dgm:prSet/>
      <dgm:spPr/>
      <dgm:t>
        <a:bodyPr/>
        <a:lstStyle/>
        <a:p>
          <a:r>
            <a:rPr lang="en-US"/>
            <a:t>What will be the effect of this if we applied in LSTM?</a:t>
          </a:r>
        </a:p>
      </dgm:t>
    </dgm:pt>
    <dgm:pt modelId="{937D8299-B7C5-4C24-8FB8-27963BF52CF4}" type="parTrans" cxnId="{D2760627-B1BC-4A7B-B51F-5458BA359292}">
      <dgm:prSet/>
      <dgm:spPr/>
      <dgm:t>
        <a:bodyPr/>
        <a:lstStyle/>
        <a:p>
          <a:endParaRPr lang="en-US"/>
        </a:p>
      </dgm:t>
    </dgm:pt>
    <dgm:pt modelId="{EC405841-4126-40BA-8F38-5BDA5125AA5A}" type="sibTrans" cxnId="{D2760627-B1BC-4A7B-B51F-5458BA359292}">
      <dgm:prSet/>
      <dgm:spPr/>
      <dgm:t>
        <a:bodyPr/>
        <a:lstStyle/>
        <a:p>
          <a:endParaRPr lang="en-US"/>
        </a:p>
      </dgm:t>
    </dgm:pt>
    <dgm:pt modelId="{D120E6E8-87E3-4AC9-AC2F-032A7386658F}" type="pres">
      <dgm:prSet presAssocID="{C0B43BE1-AE0F-409A-8F5F-EA045062C658}" presName="root" presStyleCnt="0">
        <dgm:presLayoutVars>
          <dgm:dir/>
          <dgm:resizeHandles val="exact"/>
        </dgm:presLayoutVars>
      </dgm:prSet>
      <dgm:spPr/>
    </dgm:pt>
    <dgm:pt modelId="{F32068B5-2E6B-476A-951F-42E0250FF9BF}" type="pres">
      <dgm:prSet presAssocID="{72DD51B8-985B-4700-A4C1-8C07DBC28F59}" presName="compNode" presStyleCnt="0"/>
      <dgm:spPr/>
    </dgm:pt>
    <dgm:pt modelId="{26EA830A-C89E-4CC3-AB03-8A5A77995CD6}" type="pres">
      <dgm:prSet presAssocID="{72DD51B8-985B-4700-A4C1-8C07DBC28F59}" presName="bgRect" presStyleLbl="bgShp" presStyleIdx="0" presStyleCnt="2"/>
      <dgm:spPr/>
    </dgm:pt>
    <dgm:pt modelId="{F06DB2A8-2D13-4C93-9B44-5E9FD9481DDD}" type="pres">
      <dgm:prSet presAssocID="{72DD51B8-985B-4700-A4C1-8C07DBC28F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9F7318A2-1A92-4EC2-BB91-5FDA6592BCBC}" type="pres">
      <dgm:prSet presAssocID="{72DD51B8-985B-4700-A4C1-8C07DBC28F59}" presName="spaceRect" presStyleCnt="0"/>
      <dgm:spPr/>
    </dgm:pt>
    <dgm:pt modelId="{C256E179-7F01-4000-9EBE-824A8B92155E}" type="pres">
      <dgm:prSet presAssocID="{72DD51B8-985B-4700-A4C1-8C07DBC28F59}" presName="parTx" presStyleLbl="revTx" presStyleIdx="0" presStyleCnt="2">
        <dgm:presLayoutVars>
          <dgm:chMax val="0"/>
          <dgm:chPref val="0"/>
        </dgm:presLayoutVars>
      </dgm:prSet>
      <dgm:spPr/>
    </dgm:pt>
    <dgm:pt modelId="{8B3D6C80-4B9A-48AE-AE05-10CCF6613FE3}" type="pres">
      <dgm:prSet presAssocID="{B92EE592-FE70-43C2-BF5C-E6F5A8CB36EC}" presName="sibTrans" presStyleCnt="0"/>
      <dgm:spPr/>
    </dgm:pt>
    <dgm:pt modelId="{5FA8C0B0-7609-4192-8D92-90A6F3720E0E}" type="pres">
      <dgm:prSet presAssocID="{78A6626B-2B9E-47C9-BDDA-EE5FFFF9EC6E}" presName="compNode" presStyleCnt="0"/>
      <dgm:spPr/>
    </dgm:pt>
    <dgm:pt modelId="{3596DE5A-BB89-45C6-8206-CCE8C6AF799F}" type="pres">
      <dgm:prSet presAssocID="{78A6626B-2B9E-47C9-BDDA-EE5FFFF9EC6E}" presName="bgRect" presStyleLbl="bgShp" presStyleIdx="1" presStyleCnt="2"/>
      <dgm:spPr/>
    </dgm:pt>
    <dgm:pt modelId="{307B4D91-AF46-4874-A722-21EC99D0AFE6}" type="pres">
      <dgm:prSet presAssocID="{78A6626B-2B9E-47C9-BDDA-EE5FFFF9EC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3B0128B-C28D-48F2-8AE4-7EB7613EBA2D}" type="pres">
      <dgm:prSet presAssocID="{78A6626B-2B9E-47C9-BDDA-EE5FFFF9EC6E}" presName="spaceRect" presStyleCnt="0"/>
      <dgm:spPr/>
    </dgm:pt>
    <dgm:pt modelId="{FB656677-C6E7-4F97-95E4-71D219CA93A6}" type="pres">
      <dgm:prSet presAssocID="{78A6626B-2B9E-47C9-BDDA-EE5FFFF9EC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762F816-5E69-47B1-8F98-8A2E255A71CF}" srcId="{C0B43BE1-AE0F-409A-8F5F-EA045062C658}" destId="{72DD51B8-985B-4700-A4C1-8C07DBC28F59}" srcOrd="0" destOrd="0" parTransId="{33D58FDE-3CA6-4C26-B17C-978DD92A7441}" sibTransId="{B92EE592-FE70-43C2-BF5C-E6F5A8CB36EC}"/>
    <dgm:cxn modelId="{D2760627-B1BC-4A7B-B51F-5458BA359292}" srcId="{C0B43BE1-AE0F-409A-8F5F-EA045062C658}" destId="{78A6626B-2B9E-47C9-BDDA-EE5FFFF9EC6E}" srcOrd="1" destOrd="0" parTransId="{937D8299-B7C5-4C24-8FB8-27963BF52CF4}" sibTransId="{EC405841-4126-40BA-8F38-5BDA5125AA5A}"/>
    <dgm:cxn modelId="{6451A031-004E-4E98-B72B-194E8013A6E2}" type="presOf" srcId="{78A6626B-2B9E-47C9-BDDA-EE5FFFF9EC6E}" destId="{FB656677-C6E7-4F97-95E4-71D219CA93A6}" srcOrd="0" destOrd="0" presId="urn:microsoft.com/office/officeart/2018/2/layout/IconVerticalSolidList"/>
    <dgm:cxn modelId="{388B89A0-37ED-41D0-976F-6C0126979BA2}" type="presOf" srcId="{72DD51B8-985B-4700-A4C1-8C07DBC28F59}" destId="{C256E179-7F01-4000-9EBE-824A8B92155E}" srcOrd="0" destOrd="0" presId="urn:microsoft.com/office/officeart/2018/2/layout/IconVerticalSolidList"/>
    <dgm:cxn modelId="{B6A8C5D1-3B58-41CC-9FDF-A3EFC687BC87}" type="presOf" srcId="{C0B43BE1-AE0F-409A-8F5F-EA045062C658}" destId="{D120E6E8-87E3-4AC9-AC2F-032A7386658F}" srcOrd="0" destOrd="0" presId="urn:microsoft.com/office/officeart/2018/2/layout/IconVerticalSolidList"/>
    <dgm:cxn modelId="{1F8C701D-D4EC-481C-A2DF-8B0DE6B349BD}" type="presParOf" srcId="{D120E6E8-87E3-4AC9-AC2F-032A7386658F}" destId="{F32068B5-2E6B-476A-951F-42E0250FF9BF}" srcOrd="0" destOrd="0" presId="urn:microsoft.com/office/officeart/2018/2/layout/IconVerticalSolidList"/>
    <dgm:cxn modelId="{DF9A7F7A-83C4-4E5A-9AC1-8F8EC9118AC8}" type="presParOf" srcId="{F32068B5-2E6B-476A-951F-42E0250FF9BF}" destId="{26EA830A-C89E-4CC3-AB03-8A5A77995CD6}" srcOrd="0" destOrd="0" presId="urn:microsoft.com/office/officeart/2018/2/layout/IconVerticalSolidList"/>
    <dgm:cxn modelId="{525AA0CD-AD46-4FC3-8FD8-9388A60F9822}" type="presParOf" srcId="{F32068B5-2E6B-476A-951F-42E0250FF9BF}" destId="{F06DB2A8-2D13-4C93-9B44-5E9FD9481DDD}" srcOrd="1" destOrd="0" presId="urn:microsoft.com/office/officeart/2018/2/layout/IconVerticalSolidList"/>
    <dgm:cxn modelId="{2BABC065-D75E-4D22-9E38-3AE8CEE465D9}" type="presParOf" srcId="{F32068B5-2E6B-476A-951F-42E0250FF9BF}" destId="{9F7318A2-1A92-4EC2-BB91-5FDA6592BCBC}" srcOrd="2" destOrd="0" presId="urn:microsoft.com/office/officeart/2018/2/layout/IconVerticalSolidList"/>
    <dgm:cxn modelId="{CD218073-05AF-4E3D-9142-2B04DBCA6073}" type="presParOf" srcId="{F32068B5-2E6B-476A-951F-42E0250FF9BF}" destId="{C256E179-7F01-4000-9EBE-824A8B92155E}" srcOrd="3" destOrd="0" presId="urn:microsoft.com/office/officeart/2018/2/layout/IconVerticalSolidList"/>
    <dgm:cxn modelId="{BB154597-E0A9-4B32-8033-2C4717707335}" type="presParOf" srcId="{D120E6E8-87E3-4AC9-AC2F-032A7386658F}" destId="{8B3D6C80-4B9A-48AE-AE05-10CCF6613FE3}" srcOrd="1" destOrd="0" presId="urn:microsoft.com/office/officeart/2018/2/layout/IconVerticalSolidList"/>
    <dgm:cxn modelId="{0AB074B8-11D5-4B4A-A361-113FB1BC490C}" type="presParOf" srcId="{D120E6E8-87E3-4AC9-AC2F-032A7386658F}" destId="{5FA8C0B0-7609-4192-8D92-90A6F3720E0E}" srcOrd="2" destOrd="0" presId="urn:microsoft.com/office/officeart/2018/2/layout/IconVerticalSolidList"/>
    <dgm:cxn modelId="{1639D67E-8DBF-4C4E-ACBE-7F82DB2B526B}" type="presParOf" srcId="{5FA8C0B0-7609-4192-8D92-90A6F3720E0E}" destId="{3596DE5A-BB89-45C6-8206-CCE8C6AF799F}" srcOrd="0" destOrd="0" presId="urn:microsoft.com/office/officeart/2018/2/layout/IconVerticalSolidList"/>
    <dgm:cxn modelId="{BE9F4121-B672-4C2E-A740-96078D0D54BF}" type="presParOf" srcId="{5FA8C0B0-7609-4192-8D92-90A6F3720E0E}" destId="{307B4D91-AF46-4874-A722-21EC99D0AFE6}" srcOrd="1" destOrd="0" presId="urn:microsoft.com/office/officeart/2018/2/layout/IconVerticalSolidList"/>
    <dgm:cxn modelId="{74C14185-ADED-462E-B159-BFA116AA506E}" type="presParOf" srcId="{5FA8C0B0-7609-4192-8D92-90A6F3720E0E}" destId="{13B0128B-C28D-48F2-8AE4-7EB7613EBA2D}" srcOrd="2" destOrd="0" presId="urn:microsoft.com/office/officeart/2018/2/layout/IconVerticalSolidList"/>
    <dgm:cxn modelId="{03595BC1-5632-4404-80E1-C667C72C78F3}" type="presParOf" srcId="{5FA8C0B0-7609-4192-8D92-90A6F3720E0E}" destId="{FB656677-C6E7-4F97-95E4-71D219CA93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A830A-C89E-4CC3-AB03-8A5A77995CD6}">
      <dsp:nvSpPr>
        <dsp:cNvPr id="0" name=""/>
        <dsp:cNvSpPr/>
      </dsp:nvSpPr>
      <dsp:spPr>
        <a:xfrm>
          <a:off x="0" y="651113"/>
          <a:ext cx="9753600" cy="12020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DB2A8-2D13-4C93-9B44-5E9FD9481DDD}">
      <dsp:nvSpPr>
        <dsp:cNvPr id="0" name=""/>
        <dsp:cNvSpPr/>
      </dsp:nvSpPr>
      <dsp:spPr>
        <a:xfrm>
          <a:off x="363621" y="921575"/>
          <a:ext cx="661130" cy="661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6E179-7F01-4000-9EBE-824A8B92155E}">
      <dsp:nvSpPr>
        <dsp:cNvPr id="0" name=""/>
        <dsp:cNvSpPr/>
      </dsp:nvSpPr>
      <dsp:spPr>
        <a:xfrm>
          <a:off x="1388373" y="651113"/>
          <a:ext cx="8365226" cy="1202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7" tIns="127217" rIns="127217" bIns="1272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Moving Average can smooth out the data, reducing the noise</a:t>
          </a:r>
        </a:p>
      </dsp:txBody>
      <dsp:txXfrm>
        <a:off x="1388373" y="651113"/>
        <a:ext cx="8365226" cy="1202055"/>
      </dsp:txXfrm>
    </dsp:sp>
    <dsp:sp modelId="{3596DE5A-BB89-45C6-8206-CCE8C6AF799F}">
      <dsp:nvSpPr>
        <dsp:cNvPr id="0" name=""/>
        <dsp:cNvSpPr/>
      </dsp:nvSpPr>
      <dsp:spPr>
        <a:xfrm>
          <a:off x="0" y="2153681"/>
          <a:ext cx="9753600" cy="12020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B4D91-AF46-4874-A722-21EC99D0AFE6}">
      <dsp:nvSpPr>
        <dsp:cNvPr id="0" name=""/>
        <dsp:cNvSpPr/>
      </dsp:nvSpPr>
      <dsp:spPr>
        <a:xfrm>
          <a:off x="363621" y="2424144"/>
          <a:ext cx="661130" cy="661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6677-C6E7-4F97-95E4-71D219CA93A6}">
      <dsp:nvSpPr>
        <dsp:cNvPr id="0" name=""/>
        <dsp:cNvSpPr/>
      </dsp:nvSpPr>
      <dsp:spPr>
        <a:xfrm>
          <a:off x="1388373" y="2153681"/>
          <a:ext cx="8365226" cy="1202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7" tIns="127217" rIns="127217" bIns="1272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will be the effect of this if we applied in LSTM?</a:t>
          </a:r>
        </a:p>
      </dsp:txBody>
      <dsp:txXfrm>
        <a:off x="1388373" y="2153681"/>
        <a:ext cx="8365226" cy="1202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1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3" r:id="rId6"/>
    <p:sldLayoutId id="2147483718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 descr="A marble with brown and aqua colors">
            <a:extLst>
              <a:ext uri="{FF2B5EF4-FFF2-40B4-BE49-F238E27FC236}">
                <a16:creationId xmlns:a16="http://schemas.microsoft.com/office/drawing/2014/main" id="{8C410853-5405-57EE-60BB-F9BB40A7D2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9070" r="-2" b="18195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02828"/>
            <a:ext cx="7521633" cy="1764256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Patient-based Real Time Quality Control using Unsupervised 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905949"/>
            <a:ext cx="7732059" cy="613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14375253 Zi En Tham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E288-2889-D72D-C99D-D05F7EA6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Without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B44E-F5D0-B711-60B2-C7260D0B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onsolas"/>
                <a:cs typeface="Times New Roman"/>
              </a:rPr>
              <a:t>Sequences are constructed for both the training and test sets. </a:t>
            </a:r>
          </a:p>
          <a:p>
            <a:r>
              <a:rPr lang="en-US" dirty="0">
                <a:latin typeface="Consolas"/>
                <a:cs typeface="Times New Roman"/>
              </a:rPr>
              <a:t>Each sequence represents a series of data points arranged in chronological order. </a:t>
            </a:r>
          </a:p>
          <a:p>
            <a:r>
              <a:rPr lang="en-US" dirty="0">
                <a:latin typeface="Consolas"/>
                <a:cs typeface="Times New Roman"/>
              </a:rPr>
              <a:t>In this context, where data pertains to daily maintenance activities, sequences are organized to contain data points from the same day and avoid spanning into the next day. </a:t>
            </a:r>
          </a:p>
          <a:p>
            <a:r>
              <a:rPr lang="en-US" dirty="0">
                <a:latin typeface="Consolas"/>
                <a:cs typeface="Times New Roman"/>
              </a:rPr>
              <a:t>In cases where the last sequence of a day extends into the subsequent day, the last sequence is disregarded, and a new sequence begins at the start of the next day. </a:t>
            </a:r>
            <a:endParaRPr lang="en-US" dirty="0">
              <a:latin typeface="Consolas"/>
            </a:endParaRPr>
          </a:p>
          <a:p>
            <a:r>
              <a:rPr lang="en-US" dirty="0"/>
              <a:t>Bigger sequence equals may have better </a:t>
            </a:r>
            <a:r>
              <a:rPr lang="en-US" dirty="0" err="1"/>
              <a:t>generalisation</a:t>
            </a:r>
            <a:r>
              <a:rPr lang="en-US" dirty="0"/>
              <a:t>, essentially finding the "golden line"</a:t>
            </a:r>
          </a:p>
          <a:p>
            <a:r>
              <a:rPr lang="en-US" dirty="0"/>
              <a:t>Train the LSTM using training sets (sodium and creatinine is trained separately)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CD65-FAF3-B87E-B1CE-C99082F8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With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C06C-4D50-C331-132E-3494D4B1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 </a:t>
            </a:r>
            <a:r>
              <a:rPr lang="en-US" u="sng" dirty="0"/>
              <a:t>rolling mean</a:t>
            </a:r>
            <a:r>
              <a:rPr lang="en-US" dirty="0"/>
              <a:t> on training and test set separately</a:t>
            </a:r>
          </a:p>
          <a:p>
            <a:r>
              <a:rPr lang="en-US" dirty="0"/>
              <a:t>Create sequences</a:t>
            </a:r>
          </a:p>
          <a:p>
            <a:r>
              <a:rPr lang="en-US" dirty="0"/>
              <a:t>Will have same LSTM architecture for comparison purposes</a:t>
            </a:r>
          </a:p>
          <a:p>
            <a:r>
              <a:rPr lang="en-US" dirty="0"/>
              <a:t>Train the LSTM using training sets (sodium and creatinine is trained separately)</a:t>
            </a:r>
          </a:p>
        </p:txBody>
      </p:sp>
    </p:spTree>
    <p:extLst>
      <p:ext uri="{BB962C8B-B14F-4D97-AF65-F5344CB8AC3E}">
        <p14:creationId xmlns:p14="http://schemas.microsoft.com/office/powerpoint/2010/main" val="99370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66A0-1FD7-B8ED-5602-BB1CFCAC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793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LSTM Architecture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6ECD022-7BE9-F0F7-96DF-87FF4A2C0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472" y="1279945"/>
            <a:ext cx="4585749" cy="4006568"/>
          </a:xfr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5911C4F-B263-9ACF-662B-7F9BB1EE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1" y="5516726"/>
            <a:ext cx="11109740" cy="7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7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DCBE-2D82-E26C-7F75-BADC6374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7434-5820-8E8D-2A3E-C80E516D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calculate the </a:t>
            </a:r>
            <a:r>
              <a:rPr lang="en-US" u="sng" dirty="0"/>
              <a:t>mean square error loss (</a:t>
            </a:r>
            <a:r>
              <a:rPr lang="en-US" u="sng" dirty="0" err="1"/>
              <a:t>mse</a:t>
            </a:r>
            <a:r>
              <a:rPr lang="en-US" u="sng" dirty="0"/>
              <a:t> loss)</a:t>
            </a:r>
            <a:r>
              <a:rPr lang="en-US" dirty="0"/>
              <a:t> between the reconstructed and the actual value</a:t>
            </a:r>
          </a:p>
          <a:p>
            <a:r>
              <a:rPr lang="en-US" dirty="0"/>
              <a:t>If the </a:t>
            </a:r>
            <a:r>
              <a:rPr lang="en-US" dirty="0" err="1"/>
              <a:t>mse</a:t>
            </a:r>
            <a:r>
              <a:rPr lang="en-US" dirty="0"/>
              <a:t> loss exceeded a predefined threshold, anomaly is found</a:t>
            </a:r>
          </a:p>
        </p:txBody>
      </p:sp>
    </p:spTree>
    <p:extLst>
      <p:ext uri="{BB962C8B-B14F-4D97-AF65-F5344CB8AC3E}">
        <p14:creationId xmlns:p14="http://schemas.microsoft.com/office/powerpoint/2010/main" val="128175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CBE3-12C9-469B-A744-284BCB30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table with numbers and percentages&#10;&#10;Description automatically generated">
            <a:extLst>
              <a:ext uri="{FF2B5EF4-FFF2-40B4-BE49-F238E27FC236}">
                <a16:creationId xmlns:a16="http://schemas.microsoft.com/office/drawing/2014/main" id="{5E685FB5-D546-2229-DB52-9B1F4E6FE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" y="2418062"/>
            <a:ext cx="12187080" cy="1333048"/>
          </a:xfrm>
        </p:spPr>
      </p:pic>
      <p:pic>
        <p:nvPicPr>
          <p:cNvPr id="7" name="Picture 6" descr="A table with numbers and percentages&#10;&#10;Description automatically generated">
            <a:extLst>
              <a:ext uri="{FF2B5EF4-FFF2-40B4-BE49-F238E27FC236}">
                <a16:creationId xmlns:a16="http://schemas.microsoft.com/office/drawing/2014/main" id="{2B18B04D-E1EF-191E-1FB5-170E516B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0178"/>
            <a:ext cx="12181267" cy="13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FDB9-794C-49F5-19E4-6877D374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Final Model's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36FB-9379-C288-0DA5-F21BE8EE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Threshold value for </a:t>
            </a:r>
            <a:r>
              <a:rPr lang="en-US" dirty="0" err="1"/>
              <a:t>mse</a:t>
            </a:r>
            <a:r>
              <a:rPr lang="en-US" dirty="0"/>
              <a:t> loss: 0.03 for all LSTM and analytes</a:t>
            </a:r>
          </a:p>
          <a:p>
            <a:r>
              <a:rPr lang="en-US" dirty="0"/>
              <a:t>Threshold value for control limit: 3 for both analytes</a:t>
            </a:r>
          </a:p>
          <a:p>
            <a:r>
              <a:rPr lang="en-US" dirty="0"/>
              <a:t>Size of sequence: 150 for creatinine, 70 for sodium</a:t>
            </a:r>
          </a:p>
          <a:p>
            <a:r>
              <a:rPr lang="en-US" dirty="0"/>
              <a:t>Moving Average window size for both LSTM: 50</a:t>
            </a:r>
          </a:p>
          <a:p>
            <a:r>
              <a:rPr lang="en-US" dirty="0"/>
              <a:t>Moving Average window size for MA experiment: 70 for sodium, 50 for creatinine</a:t>
            </a:r>
          </a:p>
        </p:txBody>
      </p:sp>
    </p:spTree>
    <p:extLst>
      <p:ext uri="{BB962C8B-B14F-4D97-AF65-F5344CB8AC3E}">
        <p14:creationId xmlns:p14="http://schemas.microsoft.com/office/powerpoint/2010/main" val="284636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2064-0435-2023-47F7-F4858A10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3EA1-91F3-2866-F9D2-5C8AAB38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/>
                <a:cs typeface="Arial"/>
              </a:rPr>
              <a:t>LSTM with Moving Average overall performs the best</a:t>
            </a:r>
            <a:endParaRPr lang="en-US" dirty="0"/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High accuracy and overall FPR is below 6%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However, its performance is worst for sodium at +-5% bias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Arial"/>
              </a:rPr>
              <a:t>LSTM without Moving Average (average performance)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Moderately high accuracy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However, FPR is above 10% for creatinine on average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It has the highest accuracy for sodium at +- 5%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Arial"/>
              </a:rPr>
              <a:t>Simple Moving Average (average performance)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Moderately high accuracy, with FPR remains below 10% for both sodium and creatinine</a:t>
            </a:r>
          </a:p>
        </p:txBody>
      </p:sp>
    </p:spTree>
    <p:extLst>
      <p:ext uri="{BB962C8B-B14F-4D97-AF65-F5344CB8AC3E}">
        <p14:creationId xmlns:p14="http://schemas.microsoft.com/office/powerpoint/2010/main" val="197417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5974-E6A7-5527-EAFD-0F5A89A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85FC-55DA-54A1-7229-1388AB5F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LSTM with Moving Average can be deemed as successful in detecting anomalies for when there is a sudden shifts</a:t>
            </a:r>
          </a:p>
          <a:p>
            <a:r>
              <a:rPr lang="en-US"/>
              <a:t>Moving Average is good at smoothing out the noise, however, too much of it may cause a loss of information</a:t>
            </a:r>
            <a:endParaRPr lang="en-US" dirty="0"/>
          </a:p>
          <a:p>
            <a:r>
              <a:rPr lang="en-US"/>
              <a:t>This eliminates the need to calculate control limits</a:t>
            </a:r>
            <a:endParaRPr lang="en-US" dirty="0"/>
          </a:p>
          <a:p>
            <a:r>
              <a:rPr lang="en-US"/>
              <a:t>However, it is computationally intensive to run and require a lots of data to train</a:t>
            </a:r>
          </a:p>
          <a:p>
            <a:r>
              <a:rPr lang="en-US"/>
              <a:t>As seen with the 5% bias change, LSTM may not do well if the anomalies are slightly abnormal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9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9A58-62A1-827B-9FD8D0F7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CAF2-85E0-56F5-87CD-77679856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ea typeface="+mn-lt"/>
                <a:cs typeface="+mn-lt"/>
              </a:rPr>
              <a:t>More anomaly scenario such as gradual shifts</a:t>
            </a:r>
            <a:endParaRPr lang="en-AU"/>
          </a:p>
          <a:p>
            <a:r>
              <a:rPr lang="en-AU" dirty="0">
                <a:ea typeface="+mn-lt"/>
                <a:cs typeface="+mn-lt"/>
              </a:rPr>
              <a:t>Different Average of Normal technique as baseline including exponential moving average, moving standard deviation...</a:t>
            </a:r>
            <a:endParaRPr lang="en-US" dirty="0"/>
          </a:p>
          <a:p>
            <a:r>
              <a:rPr lang="en-AU" dirty="0">
                <a:ea typeface="+mn-lt"/>
                <a:cs typeface="+mn-lt"/>
              </a:rPr>
              <a:t>Different types of analytes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E1DD8A-FA62-44F6-ADF0-705D9C737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1EBB85-DB2E-4D8A-AE65-08E4F93EB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31291"/>
          </a:xfrm>
          <a:custGeom>
            <a:avLst/>
            <a:gdLst>
              <a:gd name="connsiteX0" fmla="*/ 0 w 12192000"/>
              <a:gd name="connsiteY0" fmla="*/ 0 h 1831291"/>
              <a:gd name="connsiteX1" fmla="*/ 12192000 w 12192000"/>
              <a:gd name="connsiteY1" fmla="*/ 0 h 1831291"/>
              <a:gd name="connsiteX2" fmla="*/ 12192000 w 12192000"/>
              <a:gd name="connsiteY2" fmla="*/ 1380648 h 1831291"/>
              <a:gd name="connsiteX3" fmla="*/ 11997819 w 12192000"/>
              <a:gd name="connsiteY3" fmla="*/ 1418997 h 1831291"/>
              <a:gd name="connsiteX4" fmla="*/ 11725810 w 12192000"/>
              <a:gd name="connsiteY4" fmla="*/ 1509991 h 1831291"/>
              <a:gd name="connsiteX5" fmla="*/ 11557802 w 12192000"/>
              <a:gd name="connsiteY5" fmla="*/ 1548100 h 1831291"/>
              <a:gd name="connsiteX6" fmla="*/ 11428514 w 12192000"/>
              <a:gd name="connsiteY6" fmla="*/ 1552879 h 1831291"/>
              <a:gd name="connsiteX7" fmla="*/ 11115074 w 12192000"/>
              <a:gd name="connsiteY7" fmla="*/ 1573437 h 1831291"/>
              <a:gd name="connsiteX8" fmla="*/ 10916008 w 12192000"/>
              <a:gd name="connsiteY8" fmla="*/ 1565602 h 1831291"/>
              <a:gd name="connsiteX9" fmla="*/ 10300086 w 12192000"/>
              <a:gd name="connsiteY9" fmla="*/ 1610430 h 1831291"/>
              <a:gd name="connsiteX10" fmla="*/ 10132608 w 12192000"/>
              <a:gd name="connsiteY10" fmla="*/ 1613934 h 1831291"/>
              <a:gd name="connsiteX11" fmla="*/ 9811596 w 12192000"/>
              <a:gd name="connsiteY11" fmla="*/ 1596121 h 1831291"/>
              <a:gd name="connsiteX12" fmla="*/ 9586202 w 12192000"/>
              <a:gd name="connsiteY12" fmla="*/ 1601130 h 1831291"/>
              <a:gd name="connsiteX13" fmla="*/ 9410402 w 12192000"/>
              <a:gd name="connsiteY13" fmla="*/ 1583423 h 1831291"/>
              <a:gd name="connsiteX14" fmla="*/ 9141234 w 12192000"/>
              <a:gd name="connsiteY14" fmla="*/ 1569719 h 1831291"/>
              <a:gd name="connsiteX15" fmla="*/ 8900114 w 12192000"/>
              <a:gd name="connsiteY15" fmla="*/ 1529484 h 1831291"/>
              <a:gd name="connsiteX16" fmla="*/ 8813316 w 12192000"/>
              <a:gd name="connsiteY16" fmla="*/ 1508554 h 1831291"/>
              <a:gd name="connsiteX17" fmla="*/ 8616434 w 12192000"/>
              <a:gd name="connsiteY17" fmla="*/ 1483418 h 1831291"/>
              <a:gd name="connsiteX18" fmla="*/ 8526176 w 12192000"/>
              <a:gd name="connsiteY18" fmla="*/ 1499729 h 1831291"/>
              <a:gd name="connsiteX19" fmla="*/ 8484664 w 12192000"/>
              <a:gd name="connsiteY19" fmla="*/ 1509526 h 1831291"/>
              <a:gd name="connsiteX20" fmla="*/ 8413784 w 12192000"/>
              <a:gd name="connsiteY20" fmla="*/ 1511129 h 1831291"/>
              <a:gd name="connsiteX21" fmla="*/ 8058480 w 12192000"/>
              <a:gd name="connsiteY21" fmla="*/ 1501010 h 1831291"/>
              <a:gd name="connsiteX22" fmla="*/ 7404089 w 12192000"/>
              <a:gd name="connsiteY22" fmla="*/ 1369993 h 1831291"/>
              <a:gd name="connsiteX23" fmla="*/ 7139022 w 12192000"/>
              <a:gd name="connsiteY23" fmla="*/ 1269575 h 1831291"/>
              <a:gd name="connsiteX24" fmla="*/ 7083165 w 12192000"/>
              <a:gd name="connsiteY24" fmla="*/ 1261358 h 1831291"/>
              <a:gd name="connsiteX25" fmla="*/ 6989501 w 12192000"/>
              <a:gd name="connsiteY25" fmla="*/ 1250309 h 1831291"/>
              <a:gd name="connsiteX26" fmla="*/ 6750086 w 12192000"/>
              <a:gd name="connsiteY26" fmla="*/ 1225673 h 1831291"/>
              <a:gd name="connsiteX27" fmla="*/ 6683846 w 12192000"/>
              <a:gd name="connsiteY27" fmla="*/ 1216453 h 1831291"/>
              <a:gd name="connsiteX28" fmla="*/ 6485414 w 12192000"/>
              <a:gd name="connsiteY28" fmla="*/ 1193557 h 1831291"/>
              <a:gd name="connsiteX29" fmla="*/ 5864027 w 12192000"/>
              <a:gd name="connsiteY29" fmla="*/ 1205617 h 1831291"/>
              <a:gd name="connsiteX30" fmla="*/ 5633027 w 12192000"/>
              <a:gd name="connsiteY30" fmla="*/ 1231428 h 1831291"/>
              <a:gd name="connsiteX31" fmla="*/ 5143560 w 12192000"/>
              <a:gd name="connsiteY31" fmla="*/ 1221314 h 1831291"/>
              <a:gd name="connsiteX32" fmla="*/ 4857451 w 12192000"/>
              <a:gd name="connsiteY32" fmla="*/ 1202119 h 1831291"/>
              <a:gd name="connsiteX33" fmla="*/ 4672517 w 12192000"/>
              <a:gd name="connsiteY33" fmla="*/ 1177747 h 1831291"/>
              <a:gd name="connsiteX34" fmla="*/ 4315985 w 12192000"/>
              <a:gd name="connsiteY34" fmla="*/ 1182528 h 1831291"/>
              <a:gd name="connsiteX35" fmla="*/ 4119102 w 12192000"/>
              <a:gd name="connsiteY35" fmla="*/ 1193187 h 1831291"/>
              <a:gd name="connsiteX36" fmla="*/ 3996261 w 12192000"/>
              <a:gd name="connsiteY36" fmla="*/ 1245377 h 1831291"/>
              <a:gd name="connsiteX37" fmla="*/ 3831685 w 12192000"/>
              <a:gd name="connsiteY37" fmla="*/ 1278499 h 1831291"/>
              <a:gd name="connsiteX38" fmla="*/ 3667850 w 12192000"/>
              <a:gd name="connsiteY38" fmla="*/ 1335496 h 1831291"/>
              <a:gd name="connsiteX39" fmla="*/ 3253027 w 12192000"/>
              <a:gd name="connsiteY39" fmla="*/ 1423218 h 1831291"/>
              <a:gd name="connsiteX40" fmla="*/ 3098634 w 12192000"/>
              <a:gd name="connsiteY40" fmla="*/ 1462154 h 1831291"/>
              <a:gd name="connsiteX41" fmla="*/ 3039431 w 12192000"/>
              <a:gd name="connsiteY41" fmla="*/ 1450396 h 1831291"/>
              <a:gd name="connsiteX42" fmla="*/ 2679939 w 12192000"/>
              <a:gd name="connsiteY42" fmla="*/ 1534194 h 1831291"/>
              <a:gd name="connsiteX43" fmla="*/ 2472963 w 12192000"/>
              <a:gd name="connsiteY43" fmla="*/ 1574229 h 1831291"/>
              <a:gd name="connsiteX44" fmla="*/ 2074392 w 12192000"/>
              <a:gd name="connsiteY44" fmla="*/ 1665223 h 1831291"/>
              <a:gd name="connsiteX45" fmla="*/ 1777096 w 12192000"/>
              <a:gd name="connsiteY45" fmla="*/ 1708112 h 1831291"/>
              <a:gd name="connsiteX46" fmla="*/ 1708777 w 12192000"/>
              <a:gd name="connsiteY46" fmla="*/ 1721187 h 1831291"/>
              <a:gd name="connsiteX47" fmla="*/ 1463656 w 12192000"/>
              <a:gd name="connsiteY47" fmla="*/ 1728668 h 1831291"/>
              <a:gd name="connsiteX48" fmla="*/ 1258262 w 12192000"/>
              <a:gd name="connsiteY48" fmla="*/ 1733490 h 1831291"/>
              <a:gd name="connsiteX49" fmla="*/ 617029 w 12192000"/>
              <a:gd name="connsiteY49" fmla="*/ 1828943 h 1831291"/>
              <a:gd name="connsiteX50" fmla="*/ 531815 w 12192000"/>
              <a:gd name="connsiteY50" fmla="*/ 1826116 h 1831291"/>
              <a:gd name="connsiteX51" fmla="*/ 153850 w 12192000"/>
              <a:gd name="connsiteY51" fmla="*/ 1795647 h 1831291"/>
              <a:gd name="connsiteX52" fmla="*/ 0 w 12192000"/>
              <a:gd name="connsiteY52" fmla="*/ 1792985 h 18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1831291">
                <a:moveTo>
                  <a:pt x="0" y="0"/>
                </a:moveTo>
                <a:lnTo>
                  <a:pt x="12192000" y="0"/>
                </a:lnTo>
                <a:lnTo>
                  <a:pt x="12192000" y="1380648"/>
                </a:lnTo>
                <a:lnTo>
                  <a:pt x="11997819" y="1418997"/>
                </a:lnTo>
                <a:cubicBezTo>
                  <a:pt x="11796635" y="1450691"/>
                  <a:pt x="11957056" y="1489093"/>
                  <a:pt x="11725810" y="1509991"/>
                </a:cubicBezTo>
                <a:cubicBezTo>
                  <a:pt x="11629498" y="1536399"/>
                  <a:pt x="11598258" y="1537478"/>
                  <a:pt x="11557802" y="1548100"/>
                </a:cubicBezTo>
                <a:cubicBezTo>
                  <a:pt x="11522694" y="1557982"/>
                  <a:pt x="11454880" y="1543642"/>
                  <a:pt x="11428514" y="1552879"/>
                </a:cubicBezTo>
                <a:cubicBezTo>
                  <a:pt x="11240821" y="1538118"/>
                  <a:pt x="11200492" y="1571317"/>
                  <a:pt x="11115074" y="1573437"/>
                </a:cubicBezTo>
                <a:cubicBezTo>
                  <a:pt x="11045464" y="1560502"/>
                  <a:pt x="10986068" y="1578237"/>
                  <a:pt x="10916008" y="1565602"/>
                </a:cubicBezTo>
                <a:cubicBezTo>
                  <a:pt x="10533594" y="1584051"/>
                  <a:pt x="10430653" y="1602374"/>
                  <a:pt x="10300086" y="1610430"/>
                </a:cubicBezTo>
                <a:cubicBezTo>
                  <a:pt x="10169519" y="1618486"/>
                  <a:pt x="10176778" y="1612560"/>
                  <a:pt x="10132608" y="1613934"/>
                </a:cubicBezTo>
                <a:cubicBezTo>
                  <a:pt x="10082090" y="1630965"/>
                  <a:pt x="10059490" y="1590110"/>
                  <a:pt x="9811596" y="1596121"/>
                </a:cubicBezTo>
                <a:cubicBezTo>
                  <a:pt x="9760826" y="1614885"/>
                  <a:pt x="9602030" y="1614722"/>
                  <a:pt x="9586202" y="1601130"/>
                </a:cubicBezTo>
                <a:cubicBezTo>
                  <a:pt x="9520018" y="1596310"/>
                  <a:pt x="9460154" y="1580137"/>
                  <a:pt x="9410402" y="1583423"/>
                </a:cubicBezTo>
                <a:lnTo>
                  <a:pt x="9141234" y="1569719"/>
                </a:lnTo>
                <a:cubicBezTo>
                  <a:pt x="9036636" y="1534639"/>
                  <a:pt x="8954702" y="1551887"/>
                  <a:pt x="8900114" y="1529484"/>
                </a:cubicBezTo>
                <a:cubicBezTo>
                  <a:pt x="8892622" y="1527772"/>
                  <a:pt x="8814982" y="1512977"/>
                  <a:pt x="8813316" y="1508554"/>
                </a:cubicBezTo>
                <a:cubicBezTo>
                  <a:pt x="8766036" y="1500874"/>
                  <a:pt x="8664290" y="1484889"/>
                  <a:pt x="8616434" y="1483418"/>
                </a:cubicBezTo>
                <a:cubicBezTo>
                  <a:pt x="8596858" y="1484674"/>
                  <a:pt x="8544722" y="1497008"/>
                  <a:pt x="8526176" y="1499729"/>
                </a:cubicBezTo>
                <a:lnTo>
                  <a:pt x="8484664" y="1509526"/>
                </a:lnTo>
                <a:cubicBezTo>
                  <a:pt x="8476568" y="1511153"/>
                  <a:pt x="8421038" y="1506722"/>
                  <a:pt x="8413784" y="1511129"/>
                </a:cubicBezTo>
                <a:cubicBezTo>
                  <a:pt x="8120762" y="1483619"/>
                  <a:pt x="8441394" y="1538427"/>
                  <a:pt x="8058480" y="1501010"/>
                </a:cubicBezTo>
                <a:cubicBezTo>
                  <a:pt x="7675565" y="1463591"/>
                  <a:pt x="7538759" y="1400030"/>
                  <a:pt x="7404089" y="1369993"/>
                </a:cubicBezTo>
                <a:cubicBezTo>
                  <a:pt x="7250846" y="1331420"/>
                  <a:pt x="7192509" y="1287681"/>
                  <a:pt x="7139022" y="1269575"/>
                </a:cubicBezTo>
                <a:cubicBezTo>
                  <a:pt x="7113985" y="1257497"/>
                  <a:pt x="7102375" y="1267846"/>
                  <a:pt x="7083165" y="1261358"/>
                </a:cubicBezTo>
                <a:lnTo>
                  <a:pt x="6989501" y="1250309"/>
                </a:lnTo>
                <a:lnTo>
                  <a:pt x="6750086" y="1225673"/>
                </a:lnTo>
                <a:lnTo>
                  <a:pt x="6683846" y="1216453"/>
                </a:lnTo>
                <a:lnTo>
                  <a:pt x="6485414" y="1193557"/>
                </a:lnTo>
                <a:cubicBezTo>
                  <a:pt x="6173372" y="1162990"/>
                  <a:pt x="6096432" y="1223621"/>
                  <a:pt x="5864027" y="1205617"/>
                </a:cubicBezTo>
                <a:cubicBezTo>
                  <a:pt x="5806031" y="1208752"/>
                  <a:pt x="5714024" y="1223204"/>
                  <a:pt x="5633027" y="1231428"/>
                </a:cubicBezTo>
                <a:cubicBezTo>
                  <a:pt x="5472932" y="1216365"/>
                  <a:pt x="5471994" y="1266252"/>
                  <a:pt x="5143560" y="1221314"/>
                </a:cubicBezTo>
                <a:cubicBezTo>
                  <a:pt x="5014297" y="1216428"/>
                  <a:pt x="4935958" y="1209381"/>
                  <a:pt x="4857451" y="1202119"/>
                </a:cubicBezTo>
                <a:cubicBezTo>
                  <a:pt x="4837386" y="1194416"/>
                  <a:pt x="4690737" y="1187855"/>
                  <a:pt x="4672517" y="1177747"/>
                </a:cubicBezTo>
                <a:cubicBezTo>
                  <a:pt x="4582273" y="1172373"/>
                  <a:pt x="4408221" y="1179954"/>
                  <a:pt x="4315985" y="1182528"/>
                </a:cubicBezTo>
                <a:cubicBezTo>
                  <a:pt x="4223749" y="1185101"/>
                  <a:pt x="4162965" y="1183833"/>
                  <a:pt x="4119102" y="1193187"/>
                </a:cubicBezTo>
                <a:lnTo>
                  <a:pt x="3996261" y="1245377"/>
                </a:lnTo>
                <a:cubicBezTo>
                  <a:pt x="3915481" y="1228114"/>
                  <a:pt x="3908732" y="1268037"/>
                  <a:pt x="3831685" y="1278499"/>
                </a:cubicBezTo>
                <a:cubicBezTo>
                  <a:pt x="3742025" y="1299415"/>
                  <a:pt x="3768094" y="1307675"/>
                  <a:pt x="3667850" y="1335496"/>
                </a:cubicBezTo>
                <a:cubicBezTo>
                  <a:pt x="3603528" y="1390543"/>
                  <a:pt x="3335151" y="1386935"/>
                  <a:pt x="3253027" y="1423218"/>
                </a:cubicBezTo>
                <a:cubicBezTo>
                  <a:pt x="3177511" y="1441066"/>
                  <a:pt x="3129445" y="1452763"/>
                  <a:pt x="3098634" y="1462154"/>
                </a:cubicBezTo>
                <a:cubicBezTo>
                  <a:pt x="3088588" y="1461256"/>
                  <a:pt x="3049713" y="1453005"/>
                  <a:pt x="3039431" y="1450396"/>
                </a:cubicBezTo>
                <a:cubicBezTo>
                  <a:pt x="2836760" y="1456075"/>
                  <a:pt x="2778569" y="1514609"/>
                  <a:pt x="2679939" y="1534194"/>
                </a:cubicBezTo>
                <a:cubicBezTo>
                  <a:pt x="2619918" y="1546625"/>
                  <a:pt x="2573887" y="1552391"/>
                  <a:pt x="2472963" y="1574229"/>
                </a:cubicBezTo>
                <a:cubicBezTo>
                  <a:pt x="2271779" y="1605923"/>
                  <a:pt x="2305638" y="1644325"/>
                  <a:pt x="2074392" y="1665223"/>
                </a:cubicBezTo>
                <a:cubicBezTo>
                  <a:pt x="1926773" y="1731836"/>
                  <a:pt x="1838032" y="1698786"/>
                  <a:pt x="1777096" y="1708112"/>
                </a:cubicBezTo>
                <a:cubicBezTo>
                  <a:pt x="1744161" y="1711087"/>
                  <a:pt x="1754171" y="1719388"/>
                  <a:pt x="1708777" y="1721187"/>
                </a:cubicBezTo>
                <a:cubicBezTo>
                  <a:pt x="1603045" y="1711355"/>
                  <a:pt x="1537688" y="1728728"/>
                  <a:pt x="1463656" y="1728668"/>
                </a:cubicBezTo>
                <a:cubicBezTo>
                  <a:pt x="1394047" y="1715733"/>
                  <a:pt x="1328322" y="1746126"/>
                  <a:pt x="1258262" y="1733490"/>
                </a:cubicBezTo>
                <a:cubicBezTo>
                  <a:pt x="875848" y="1751939"/>
                  <a:pt x="991225" y="1807178"/>
                  <a:pt x="617029" y="1828943"/>
                </a:cubicBezTo>
                <a:cubicBezTo>
                  <a:pt x="495541" y="1836010"/>
                  <a:pt x="575984" y="1824744"/>
                  <a:pt x="531815" y="1826116"/>
                </a:cubicBezTo>
                <a:cubicBezTo>
                  <a:pt x="481296" y="1843149"/>
                  <a:pt x="401743" y="1789638"/>
                  <a:pt x="153850" y="1795647"/>
                </a:cubicBezTo>
                <a:cubicBezTo>
                  <a:pt x="65214" y="1790125"/>
                  <a:pt x="82594" y="1761996"/>
                  <a:pt x="0" y="1792985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D6181-DF0F-1C34-07C4-CF22D285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756" y="721743"/>
            <a:ext cx="8991601" cy="170844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B856-9CED-F005-7BA7-BBFBDC6F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669" y="2755590"/>
            <a:ext cx="6688182" cy="3569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To monitor the accuracy and precision of test results</a:t>
            </a:r>
          </a:p>
          <a:p>
            <a:pPr algn="ctr"/>
            <a:r>
              <a:rPr lang="en-US">
                <a:latin typeface="Arial"/>
                <a:cs typeface="Arial"/>
              </a:rPr>
              <a:t>Continuously evaluates the quality of test results in real-time by comparing them to expected values for each individual patient</a:t>
            </a:r>
          </a:p>
          <a:p>
            <a:pPr algn="ctr"/>
            <a:r>
              <a:rPr lang="en-US">
                <a:latin typeface="Arial"/>
                <a:cs typeface="Arial"/>
              </a:rPr>
              <a:t>Traditionally, PBRTQC uses some of the variants of Average of Normal (a type of statistical technique)</a:t>
            </a:r>
          </a:p>
          <a:p>
            <a:pPr algn="ctr"/>
            <a:r>
              <a:rPr lang="en-US">
                <a:latin typeface="Arial"/>
                <a:cs typeface="Arial"/>
              </a:rPr>
              <a:t>This study attempts to leverage machine learning technique on such task as proof of concept</a:t>
            </a:r>
          </a:p>
          <a:p>
            <a:pPr algn="ctr"/>
            <a:endParaRPr lang="en-US">
              <a:latin typeface="Arial"/>
              <a:cs typeface="Arial"/>
            </a:endParaRPr>
          </a:p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9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7D0E-C4E4-11A0-A930-4D69BF6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915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Concept of Unsupervised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CA8D-DD5E-AB60-E359-ED014932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12467"/>
            <a:ext cx="9493250" cy="4912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LSTM?</a:t>
            </a:r>
            <a:endParaRPr lang="en-US"/>
          </a:p>
          <a:p>
            <a:pPr lvl="1">
              <a:buFont typeface="Consolas" panose="020B0604020202020204" pitchFamily="34" charset="0"/>
              <a:buChar char="+"/>
            </a:pPr>
            <a:r>
              <a:rPr lang="en-US" sz="1600" dirty="0">
                <a:solidFill>
                  <a:srgbClr val="FFFFFF"/>
                </a:solidFill>
                <a:latin typeface="Consolas"/>
                <a:cs typeface="Calibri"/>
              </a:rPr>
              <a:t>A  type of Recurrent Neural Network</a:t>
            </a:r>
          </a:p>
          <a:p>
            <a:pPr lvl="1">
              <a:buFont typeface="Consolas" panose="020B0604020202020204" pitchFamily="34" charset="0"/>
              <a:buChar char="+"/>
            </a:pPr>
            <a:r>
              <a:rPr lang="en-US" sz="1600" dirty="0">
                <a:solidFill>
                  <a:srgbClr val="FFFFFF"/>
                </a:solidFill>
                <a:latin typeface="Consolas"/>
                <a:cs typeface="Calibri"/>
              </a:rPr>
              <a:t>Applies the learned information to develop a prediction</a:t>
            </a:r>
          </a:p>
          <a:p>
            <a:pPr lvl="1">
              <a:buFont typeface="Consolas" panose="020B0604020202020204" pitchFamily="34" charset="0"/>
              <a:buChar char="+"/>
            </a:pPr>
            <a:r>
              <a:rPr lang="en-US" sz="1600" dirty="0">
                <a:solidFill>
                  <a:srgbClr val="FFFFFF"/>
                </a:solidFill>
                <a:latin typeface="Consolas"/>
                <a:cs typeface="Calibri"/>
              </a:rPr>
              <a:t>Capture long-range dependencies and retain information over extended time steps</a:t>
            </a:r>
          </a:p>
          <a:p>
            <a:pPr lvl="1">
              <a:buFont typeface="Consolas" panose="020B0604020202020204" pitchFamily="34" charset="0"/>
              <a:buChar char="+"/>
            </a:pPr>
            <a:r>
              <a:rPr lang="en-US" sz="1600" dirty="0">
                <a:solidFill>
                  <a:srgbClr val="FFFFFF"/>
                </a:solidFill>
                <a:latin typeface="Consolas"/>
                <a:cs typeface="Calibri"/>
              </a:rPr>
              <a:t>Suitable for time series and sequence data</a:t>
            </a:r>
          </a:p>
          <a:p>
            <a:pPr marL="0" indent="0">
              <a:buNone/>
            </a:pPr>
            <a:r>
              <a:rPr lang="en-US" sz="2000" b="1" dirty="0"/>
              <a:t>Why and How Unsupervised Approach?</a:t>
            </a:r>
          </a:p>
          <a:p>
            <a:pPr lvl="1"/>
            <a:r>
              <a:rPr lang="en-US" sz="1600" dirty="0"/>
              <a:t>Data are often </a:t>
            </a:r>
            <a:r>
              <a:rPr lang="en-US" sz="1600" dirty="0" err="1"/>
              <a:t>unlabelled</a:t>
            </a:r>
            <a:r>
              <a:rPr lang="en-US" sz="1600" dirty="0"/>
              <a:t>, hard to determine which is anomalous in real life</a:t>
            </a:r>
          </a:p>
          <a:p>
            <a:pPr lvl="1"/>
            <a:r>
              <a:rPr lang="en-US" sz="1600" dirty="0"/>
              <a:t>LSTM will attempt to learn what a "normal" pattern looks like</a:t>
            </a:r>
          </a:p>
          <a:p>
            <a:pPr lvl="1"/>
            <a:r>
              <a:rPr lang="en-US" sz="1600" dirty="0"/>
              <a:t>LSTM will then reconstruct it</a:t>
            </a:r>
          </a:p>
          <a:p>
            <a:pPr lvl="1"/>
            <a:r>
              <a:rPr lang="en-US" sz="1600" dirty="0"/>
              <a:t>If the reconstructed and the actual value differs too much, it will mark as anomalous</a:t>
            </a:r>
          </a:p>
          <a:p>
            <a:pPr lvl="1"/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Supervised learning will make LSTM to learn which data is anomalous, in unsupervised, LSTM will not know which data is anomalous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17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E1DD8A-FA62-44F6-ADF0-705D9C737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1EBB85-DB2E-4D8A-AE65-08E4F93EB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31291"/>
          </a:xfrm>
          <a:custGeom>
            <a:avLst/>
            <a:gdLst>
              <a:gd name="connsiteX0" fmla="*/ 0 w 12192000"/>
              <a:gd name="connsiteY0" fmla="*/ 0 h 1831291"/>
              <a:gd name="connsiteX1" fmla="*/ 12192000 w 12192000"/>
              <a:gd name="connsiteY1" fmla="*/ 0 h 1831291"/>
              <a:gd name="connsiteX2" fmla="*/ 12192000 w 12192000"/>
              <a:gd name="connsiteY2" fmla="*/ 1380648 h 1831291"/>
              <a:gd name="connsiteX3" fmla="*/ 11997819 w 12192000"/>
              <a:gd name="connsiteY3" fmla="*/ 1418997 h 1831291"/>
              <a:gd name="connsiteX4" fmla="*/ 11725810 w 12192000"/>
              <a:gd name="connsiteY4" fmla="*/ 1509991 h 1831291"/>
              <a:gd name="connsiteX5" fmla="*/ 11557802 w 12192000"/>
              <a:gd name="connsiteY5" fmla="*/ 1548100 h 1831291"/>
              <a:gd name="connsiteX6" fmla="*/ 11428514 w 12192000"/>
              <a:gd name="connsiteY6" fmla="*/ 1552879 h 1831291"/>
              <a:gd name="connsiteX7" fmla="*/ 11115074 w 12192000"/>
              <a:gd name="connsiteY7" fmla="*/ 1573437 h 1831291"/>
              <a:gd name="connsiteX8" fmla="*/ 10916008 w 12192000"/>
              <a:gd name="connsiteY8" fmla="*/ 1565602 h 1831291"/>
              <a:gd name="connsiteX9" fmla="*/ 10300086 w 12192000"/>
              <a:gd name="connsiteY9" fmla="*/ 1610430 h 1831291"/>
              <a:gd name="connsiteX10" fmla="*/ 10132608 w 12192000"/>
              <a:gd name="connsiteY10" fmla="*/ 1613934 h 1831291"/>
              <a:gd name="connsiteX11" fmla="*/ 9811596 w 12192000"/>
              <a:gd name="connsiteY11" fmla="*/ 1596121 h 1831291"/>
              <a:gd name="connsiteX12" fmla="*/ 9586202 w 12192000"/>
              <a:gd name="connsiteY12" fmla="*/ 1601130 h 1831291"/>
              <a:gd name="connsiteX13" fmla="*/ 9410402 w 12192000"/>
              <a:gd name="connsiteY13" fmla="*/ 1583423 h 1831291"/>
              <a:gd name="connsiteX14" fmla="*/ 9141234 w 12192000"/>
              <a:gd name="connsiteY14" fmla="*/ 1569719 h 1831291"/>
              <a:gd name="connsiteX15" fmla="*/ 8900114 w 12192000"/>
              <a:gd name="connsiteY15" fmla="*/ 1529484 h 1831291"/>
              <a:gd name="connsiteX16" fmla="*/ 8813316 w 12192000"/>
              <a:gd name="connsiteY16" fmla="*/ 1508554 h 1831291"/>
              <a:gd name="connsiteX17" fmla="*/ 8616434 w 12192000"/>
              <a:gd name="connsiteY17" fmla="*/ 1483418 h 1831291"/>
              <a:gd name="connsiteX18" fmla="*/ 8526176 w 12192000"/>
              <a:gd name="connsiteY18" fmla="*/ 1499729 h 1831291"/>
              <a:gd name="connsiteX19" fmla="*/ 8484664 w 12192000"/>
              <a:gd name="connsiteY19" fmla="*/ 1509526 h 1831291"/>
              <a:gd name="connsiteX20" fmla="*/ 8413784 w 12192000"/>
              <a:gd name="connsiteY20" fmla="*/ 1511129 h 1831291"/>
              <a:gd name="connsiteX21" fmla="*/ 8058480 w 12192000"/>
              <a:gd name="connsiteY21" fmla="*/ 1501010 h 1831291"/>
              <a:gd name="connsiteX22" fmla="*/ 7404089 w 12192000"/>
              <a:gd name="connsiteY22" fmla="*/ 1369993 h 1831291"/>
              <a:gd name="connsiteX23" fmla="*/ 7139022 w 12192000"/>
              <a:gd name="connsiteY23" fmla="*/ 1269575 h 1831291"/>
              <a:gd name="connsiteX24" fmla="*/ 7083165 w 12192000"/>
              <a:gd name="connsiteY24" fmla="*/ 1261358 h 1831291"/>
              <a:gd name="connsiteX25" fmla="*/ 6989501 w 12192000"/>
              <a:gd name="connsiteY25" fmla="*/ 1250309 h 1831291"/>
              <a:gd name="connsiteX26" fmla="*/ 6750086 w 12192000"/>
              <a:gd name="connsiteY26" fmla="*/ 1225673 h 1831291"/>
              <a:gd name="connsiteX27" fmla="*/ 6683846 w 12192000"/>
              <a:gd name="connsiteY27" fmla="*/ 1216453 h 1831291"/>
              <a:gd name="connsiteX28" fmla="*/ 6485414 w 12192000"/>
              <a:gd name="connsiteY28" fmla="*/ 1193557 h 1831291"/>
              <a:gd name="connsiteX29" fmla="*/ 5864027 w 12192000"/>
              <a:gd name="connsiteY29" fmla="*/ 1205617 h 1831291"/>
              <a:gd name="connsiteX30" fmla="*/ 5633027 w 12192000"/>
              <a:gd name="connsiteY30" fmla="*/ 1231428 h 1831291"/>
              <a:gd name="connsiteX31" fmla="*/ 5143560 w 12192000"/>
              <a:gd name="connsiteY31" fmla="*/ 1221314 h 1831291"/>
              <a:gd name="connsiteX32" fmla="*/ 4857451 w 12192000"/>
              <a:gd name="connsiteY32" fmla="*/ 1202119 h 1831291"/>
              <a:gd name="connsiteX33" fmla="*/ 4672517 w 12192000"/>
              <a:gd name="connsiteY33" fmla="*/ 1177747 h 1831291"/>
              <a:gd name="connsiteX34" fmla="*/ 4315985 w 12192000"/>
              <a:gd name="connsiteY34" fmla="*/ 1182528 h 1831291"/>
              <a:gd name="connsiteX35" fmla="*/ 4119102 w 12192000"/>
              <a:gd name="connsiteY35" fmla="*/ 1193187 h 1831291"/>
              <a:gd name="connsiteX36" fmla="*/ 3996261 w 12192000"/>
              <a:gd name="connsiteY36" fmla="*/ 1245377 h 1831291"/>
              <a:gd name="connsiteX37" fmla="*/ 3831685 w 12192000"/>
              <a:gd name="connsiteY37" fmla="*/ 1278499 h 1831291"/>
              <a:gd name="connsiteX38" fmla="*/ 3667850 w 12192000"/>
              <a:gd name="connsiteY38" fmla="*/ 1335496 h 1831291"/>
              <a:gd name="connsiteX39" fmla="*/ 3253027 w 12192000"/>
              <a:gd name="connsiteY39" fmla="*/ 1423218 h 1831291"/>
              <a:gd name="connsiteX40" fmla="*/ 3098634 w 12192000"/>
              <a:gd name="connsiteY40" fmla="*/ 1462154 h 1831291"/>
              <a:gd name="connsiteX41" fmla="*/ 3039431 w 12192000"/>
              <a:gd name="connsiteY41" fmla="*/ 1450396 h 1831291"/>
              <a:gd name="connsiteX42" fmla="*/ 2679939 w 12192000"/>
              <a:gd name="connsiteY42" fmla="*/ 1534194 h 1831291"/>
              <a:gd name="connsiteX43" fmla="*/ 2472963 w 12192000"/>
              <a:gd name="connsiteY43" fmla="*/ 1574229 h 1831291"/>
              <a:gd name="connsiteX44" fmla="*/ 2074392 w 12192000"/>
              <a:gd name="connsiteY44" fmla="*/ 1665223 h 1831291"/>
              <a:gd name="connsiteX45" fmla="*/ 1777096 w 12192000"/>
              <a:gd name="connsiteY45" fmla="*/ 1708112 h 1831291"/>
              <a:gd name="connsiteX46" fmla="*/ 1708777 w 12192000"/>
              <a:gd name="connsiteY46" fmla="*/ 1721187 h 1831291"/>
              <a:gd name="connsiteX47" fmla="*/ 1463656 w 12192000"/>
              <a:gd name="connsiteY47" fmla="*/ 1728668 h 1831291"/>
              <a:gd name="connsiteX48" fmla="*/ 1258262 w 12192000"/>
              <a:gd name="connsiteY48" fmla="*/ 1733490 h 1831291"/>
              <a:gd name="connsiteX49" fmla="*/ 617029 w 12192000"/>
              <a:gd name="connsiteY49" fmla="*/ 1828943 h 1831291"/>
              <a:gd name="connsiteX50" fmla="*/ 531815 w 12192000"/>
              <a:gd name="connsiteY50" fmla="*/ 1826116 h 1831291"/>
              <a:gd name="connsiteX51" fmla="*/ 153850 w 12192000"/>
              <a:gd name="connsiteY51" fmla="*/ 1795647 h 1831291"/>
              <a:gd name="connsiteX52" fmla="*/ 0 w 12192000"/>
              <a:gd name="connsiteY52" fmla="*/ 1792985 h 18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1831291">
                <a:moveTo>
                  <a:pt x="0" y="0"/>
                </a:moveTo>
                <a:lnTo>
                  <a:pt x="12192000" y="0"/>
                </a:lnTo>
                <a:lnTo>
                  <a:pt x="12192000" y="1380648"/>
                </a:lnTo>
                <a:lnTo>
                  <a:pt x="11997819" y="1418997"/>
                </a:lnTo>
                <a:cubicBezTo>
                  <a:pt x="11796635" y="1450691"/>
                  <a:pt x="11957056" y="1489093"/>
                  <a:pt x="11725810" y="1509991"/>
                </a:cubicBezTo>
                <a:cubicBezTo>
                  <a:pt x="11629498" y="1536399"/>
                  <a:pt x="11598258" y="1537478"/>
                  <a:pt x="11557802" y="1548100"/>
                </a:cubicBezTo>
                <a:cubicBezTo>
                  <a:pt x="11522694" y="1557982"/>
                  <a:pt x="11454880" y="1543642"/>
                  <a:pt x="11428514" y="1552879"/>
                </a:cubicBezTo>
                <a:cubicBezTo>
                  <a:pt x="11240821" y="1538118"/>
                  <a:pt x="11200492" y="1571317"/>
                  <a:pt x="11115074" y="1573437"/>
                </a:cubicBezTo>
                <a:cubicBezTo>
                  <a:pt x="11045464" y="1560502"/>
                  <a:pt x="10986068" y="1578237"/>
                  <a:pt x="10916008" y="1565602"/>
                </a:cubicBezTo>
                <a:cubicBezTo>
                  <a:pt x="10533594" y="1584051"/>
                  <a:pt x="10430653" y="1602374"/>
                  <a:pt x="10300086" y="1610430"/>
                </a:cubicBezTo>
                <a:cubicBezTo>
                  <a:pt x="10169519" y="1618486"/>
                  <a:pt x="10176778" y="1612560"/>
                  <a:pt x="10132608" y="1613934"/>
                </a:cubicBezTo>
                <a:cubicBezTo>
                  <a:pt x="10082090" y="1630965"/>
                  <a:pt x="10059490" y="1590110"/>
                  <a:pt x="9811596" y="1596121"/>
                </a:cubicBezTo>
                <a:cubicBezTo>
                  <a:pt x="9760826" y="1614885"/>
                  <a:pt x="9602030" y="1614722"/>
                  <a:pt x="9586202" y="1601130"/>
                </a:cubicBezTo>
                <a:cubicBezTo>
                  <a:pt x="9520018" y="1596310"/>
                  <a:pt x="9460154" y="1580137"/>
                  <a:pt x="9410402" y="1583423"/>
                </a:cubicBezTo>
                <a:lnTo>
                  <a:pt x="9141234" y="1569719"/>
                </a:lnTo>
                <a:cubicBezTo>
                  <a:pt x="9036636" y="1534639"/>
                  <a:pt x="8954702" y="1551887"/>
                  <a:pt x="8900114" y="1529484"/>
                </a:cubicBezTo>
                <a:cubicBezTo>
                  <a:pt x="8892622" y="1527772"/>
                  <a:pt x="8814982" y="1512977"/>
                  <a:pt x="8813316" y="1508554"/>
                </a:cubicBezTo>
                <a:cubicBezTo>
                  <a:pt x="8766036" y="1500874"/>
                  <a:pt x="8664290" y="1484889"/>
                  <a:pt x="8616434" y="1483418"/>
                </a:cubicBezTo>
                <a:cubicBezTo>
                  <a:pt x="8596858" y="1484674"/>
                  <a:pt x="8544722" y="1497008"/>
                  <a:pt x="8526176" y="1499729"/>
                </a:cubicBezTo>
                <a:lnTo>
                  <a:pt x="8484664" y="1509526"/>
                </a:lnTo>
                <a:cubicBezTo>
                  <a:pt x="8476568" y="1511153"/>
                  <a:pt x="8421038" y="1506722"/>
                  <a:pt x="8413784" y="1511129"/>
                </a:cubicBezTo>
                <a:cubicBezTo>
                  <a:pt x="8120762" y="1483619"/>
                  <a:pt x="8441394" y="1538427"/>
                  <a:pt x="8058480" y="1501010"/>
                </a:cubicBezTo>
                <a:cubicBezTo>
                  <a:pt x="7675565" y="1463591"/>
                  <a:pt x="7538759" y="1400030"/>
                  <a:pt x="7404089" y="1369993"/>
                </a:cubicBezTo>
                <a:cubicBezTo>
                  <a:pt x="7250846" y="1331420"/>
                  <a:pt x="7192509" y="1287681"/>
                  <a:pt x="7139022" y="1269575"/>
                </a:cubicBezTo>
                <a:cubicBezTo>
                  <a:pt x="7113985" y="1257497"/>
                  <a:pt x="7102375" y="1267846"/>
                  <a:pt x="7083165" y="1261358"/>
                </a:cubicBezTo>
                <a:lnTo>
                  <a:pt x="6989501" y="1250309"/>
                </a:lnTo>
                <a:lnTo>
                  <a:pt x="6750086" y="1225673"/>
                </a:lnTo>
                <a:lnTo>
                  <a:pt x="6683846" y="1216453"/>
                </a:lnTo>
                <a:lnTo>
                  <a:pt x="6485414" y="1193557"/>
                </a:lnTo>
                <a:cubicBezTo>
                  <a:pt x="6173372" y="1162990"/>
                  <a:pt x="6096432" y="1223621"/>
                  <a:pt x="5864027" y="1205617"/>
                </a:cubicBezTo>
                <a:cubicBezTo>
                  <a:pt x="5806031" y="1208752"/>
                  <a:pt x="5714024" y="1223204"/>
                  <a:pt x="5633027" y="1231428"/>
                </a:cubicBezTo>
                <a:cubicBezTo>
                  <a:pt x="5472932" y="1216365"/>
                  <a:pt x="5471994" y="1266252"/>
                  <a:pt x="5143560" y="1221314"/>
                </a:cubicBezTo>
                <a:cubicBezTo>
                  <a:pt x="5014297" y="1216428"/>
                  <a:pt x="4935958" y="1209381"/>
                  <a:pt x="4857451" y="1202119"/>
                </a:cubicBezTo>
                <a:cubicBezTo>
                  <a:pt x="4837386" y="1194416"/>
                  <a:pt x="4690737" y="1187855"/>
                  <a:pt x="4672517" y="1177747"/>
                </a:cubicBezTo>
                <a:cubicBezTo>
                  <a:pt x="4582273" y="1172373"/>
                  <a:pt x="4408221" y="1179954"/>
                  <a:pt x="4315985" y="1182528"/>
                </a:cubicBezTo>
                <a:cubicBezTo>
                  <a:pt x="4223749" y="1185101"/>
                  <a:pt x="4162965" y="1183833"/>
                  <a:pt x="4119102" y="1193187"/>
                </a:cubicBezTo>
                <a:lnTo>
                  <a:pt x="3996261" y="1245377"/>
                </a:lnTo>
                <a:cubicBezTo>
                  <a:pt x="3915481" y="1228114"/>
                  <a:pt x="3908732" y="1268037"/>
                  <a:pt x="3831685" y="1278499"/>
                </a:cubicBezTo>
                <a:cubicBezTo>
                  <a:pt x="3742025" y="1299415"/>
                  <a:pt x="3768094" y="1307675"/>
                  <a:pt x="3667850" y="1335496"/>
                </a:cubicBezTo>
                <a:cubicBezTo>
                  <a:pt x="3603528" y="1390543"/>
                  <a:pt x="3335151" y="1386935"/>
                  <a:pt x="3253027" y="1423218"/>
                </a:cubicBezTo>
                <a:cubicBezTo>
                  <a:pt x="3177511" y="1441066"/>
                  <a:pt x="3129445" y="1452763"/>
                  <a:pt x="3098634" y="1462154"/>
                </a:cubicBezTo>
                <a:cubicBezTo>
                  <a:pt x="3088588" y="1461256"/>
                  <a:pt x="3049713" y="1453005"/>
                  <a:pt x="3039431" y="1450396"/>
                </a:cubicBezTo>
                <a:cubicBezTo>
                  <a:pt x="2836760" y="1456075"/>
                  <a:pt x="2778569" y="1514609"/>
                  <a:pt x="2679939" y="1534194"/>
                </a:cubicBezTo>
                <a:cubicBezTo>
                  <a:pt x="2619918" y="1546625"/>
                  <a:pt x="2573887" y="1552391"/>
                  <a:pt x="2472963" y="1574229"/>
                </a:cubicBezTo>
                <a:cubicBezTo>
                  <a:pt x="2271779" y="1605923"/>
                  <a:pt x="2305638" y="1644325"/>
                  <a:pt x="2074392" y="1665223"/>
                </a:cubicBezTo>
                <a:cubicBezTo>
                  <a:pt x="1926773" y="1731836"/>
                  <a:pt x="1838032" y="1698786"/>
                  <a:pt x="1777096" y="1708112"/>
                </a:cubicBezTo>
                <a:cubicBezTo>
                  <a:pt x="1744161" y="1711087"/>
                  <a:pt x="1754171" y="1719388"/>
                  <a:pt x="1708777" y="1721187"/>
                </a:cubicBezTo>
                <a:cubicBezTo>
                  <a:pt x="1603045" y="1711355"/>
                  <a:pt x="1537688" y="1728728"/>
                  <a:pt x="1463656" y="1728668"/>
                </a:cubicBezTo>
                <a:cubicBezTo>
                  <a:pt x="1394047" y="1715733"/>
                  <a:pt x="1328322" y="1746126"/>
                  <a:pt x="1258262" y="1733490"/>
                </a:cubicBezTo>
                <a:cubicBezTo>
                  <a:pt x="875848" y="1751939"/>
                  <a:pt x="991225" y="1807178"/>
                  <a:pt x="617029" y="1828943"/>
                </a:cubicBezTo>
                <a:cubicBezTo>
                  <a:pt x="495541" y="1836010"/>
                  <a:pt x="575984" y="1824744"/>
                  <a:pt x="531815" y="1826116"/>
                </a:cubicBezTo>
                <a:cubicBezTo>
                  <a:pt x="481296" y="1843149"/>
                  <a:pt x="401743" y="1789638"/>
                  <a:pt x="153850" y="1795647"/>
                </a:cubicBezTo>
                <a:cubicBezTo>
                  <a:pt x="65214" y="1790125"/>
                  <a:pt x="82594" y="1761996"/>
                  <a:pt x="0" y="1792985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0B0A4-8C5D-B082-2ABC-5B45E698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756" y="721743"/>
            <a:ext cx="8991601" cy="170844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C697-5E3C-C58C-F83B-C95DDBFD5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756" y="2435329"/>
            <a:ext cx="6688182" cy="3569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Moving Average</a:t>
            </a:r>
          </a:p>
          <a:p>
            <a:pPr marL="0" indent="0" algn="ctr">
              <a:buNone/>
            </a:pPr>
            <a:r>
              <a:rPr lang="en-US" sz="2000" b="1" dirty="0"/>
              <a:t>LSTM without Moving Average as Preprocessing</a:t>
            </a:r>
          </a:p>
          <a:p>
            <a:pPr marL="0" indent="0" algn="ctr">
              <a:buNone/>
            </a:pPr>
            <a:r>
              <a:rPr lang="en-US" sz="2000" b="1" dirty="0"/>
              <a:t>LSTM with Moving Average as Preprocessing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60996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EC36-B96D-642D-8230-9A2EF29C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Bias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8C4A-4BE8-C79E-1B56-CCB3A825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Sodium and Creatinine have been selected due to their very different distribution (both are trained separately for each methodology)</a:t>
            </a:r>
          </a:p>
          <a:p>
            <a:r>
              <a:rPr lang="en-US" dirty="0"/>
              <a:t>For each dataset (sodium and creatinine), only the Day (based on 'Recorded') and Result are retained</a:t>
            </a:r>
          </a:p>
          <a:p>
            <a:r>
              <a:rPr lang="en-US" dirty="0"/>
              <a:t>80% training set, 20% test set</a:t>
            </a:r>
          </a:p>
          <a:p>
            <a:r>
              <a:rPr lang="en-US" b="1" dirty="0"/>
              <a:t>Bias Simulation (Shift Anomalies):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Biased is only introduced in the test 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every 'Day', after the 300th Result, a bias is introduced for the rest of the 'Result' of that 'Day'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rate is +-20%, +-10%, +-5% (6 different bias)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9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194ACD1D-EC09-EAB0-5F53-D83F3CAA6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670" y="772909"/>
            <a:ext cx="4742483" cy="53077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40134-CBFE-A9AD-C4F8-918759AF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06" y="2006668"/>
            <a:ext cx="4251186" cy="28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8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69C-813E-7833-FA50-E848258D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E90E-06F7-42AA-B127-85101A67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Creatinine</a:t>
            </a:r>
            <a:endParaRPr lang="en-US" sz="1800"/>
          </a:p>
          <a:p>
            <a:r>
              <a:rPr lang="en-US" sz="2000" dirty="0"/>
              <a:t>Box-cox transformation</a:t>
            </a:r>
          </a:p>
          <a:p>
            <a:r>
              <a:rPr lang="en-US" sz="2000" dirty="0"/>
              <a:t>Min-max </a:t>
            </a:r>
            <a:r>
              <a:rPr lang="en-US" sz="2000" dirty="0" err="1"/>
              <a:t>normalisation</a:t>
            </a:r>
            <a:endParaRPr lang="en-US" sz="2000"/>
          </a:p>
          <a:p>
            <a:pPr marL="0" indent="0">
              <a:buNone/>
            </a:pPr>
            <a:r>
              <a:rPr lang="en-US" sz="2400" b="1" dirty="0"/>
              <a:t>Sodium</a:t>
            </a:r>
          </a:p>
          <a:p>
            <a:r>
              <a:rPr lang="en-US" sz="2000" dirty="0"/>
              <a:t>Min-max </a:t>
            </a:r>
            <a:r>
              <a:rPr lang="en-US" sz="2000" dirty="0" err="1"/>
              <a:t>normalisation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8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C150-ACF6-56E2-ECF6-752BF316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8F73-E518-E179-6ABC-B08CD9F2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Control Limit Calculation:</a:t>
            </a:r>
            <a:endParaRPr lang="en-US" dirty="0"/>
          </a:p>
          <a:p>
            <a:r>
              <a:rPr lang="en-US" dirty="0"/>
              <a:t>Symmetric CL</a:t>
            </a:r>
          </a:p>
          <a:p>
            <a:r>
              <a:rPr lang="en-US"/>
              <a:t>We find the standard deviation based on the </a:t>
            </a:r>
            <a:r>
              <a:rPr lang="en-US" u="sng"/>
              <a:t>mean</a:t>
            </a:r>
            <a:r>
              <a:rPr lang="en-US"/>
              <a:t> of the training sets</a:t>
            </a:r>
          </a:p>
          <a:p>
            <a:r>
              <a:rPr lang="en-US" dirty="0"/>
              <a:t>We defined a threshold value and + - onto the standard deviation to form the upper and lower control limit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/>
              <a:t>Finding anomalies:</a:t>
            </a:r>
          </a:p>
          <a:p>
            <a:r>
              <a:rPr lang="en-US" dirty="0" err="1"/>
              <a:t>Concat</a:t>
            </a:r>
            <a:r>
              <a:rPr lang="en-US" dirty="0"/>
              <a:t> back the training and biased test set</a:t>
            </a:r>
          </a:p>
          <a:p>
            <a:r>
              <a:rPr lang="en-US" dirty="0"/>
              <a:t>Perform </a:t>
            </a:r>
            <a:r>
              <a:rPr lang="en-US" u="sng" dirty="0"/>
              <a:t>rolling mean</a:t>
            </a:r>
            <a:r>
              <a:rPr lang="en-US" dirty="0"/>
              <a:t> of a fixed window size</a:t>
            </a:r>
          </a:p>
          <a:p>
            <a:r>
              <a:rPr lang="en-US"/>
              <a:t>Based on the rolling mean, any points that falls outside the control limit is counted as anomaly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692EF5-B5FF-2EF9-9537-AD1A2B66D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310247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5682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LeftStep">
      <a:dk1>
        <a:srgbClr val="000000"/>
      </a:dk1>
      <a:lt1>
        <a:srgbClr val="FFFFFF"/>
      </a:lt1>
      <a:dk2>
        <a:srgbClr val="203922"/>
      </a:dk2>
      <a:lt2>
        <a:srgbClr val="E8E4E2"/>
      </a:lt2>
      <a:accent1>
        <a:srgbClr val="80A7BA"/>
      </a:accent1>
      <a:accent2>
        <a:srgbClr val="76ACA7"/>
      </a:accent2>
      <a:accent3>
        <a:srgbClr val="81AA95"/>
      </a:accent3>
      <a:accent4>
        <a:srgbClr val="78B07C"/>
      </a:accent4>
      <a:accent5>
        <a:srgbClr val="8EA980"/>
      </a:accent5>
      <a:accent6>
        <a:srgbClr val="9AA772"/>
      </a:accent6>
      <a:hlink>
        <a:srgbClr val="A8765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AfterhoursVTI</vt:lpstr>
      <vt:lpstr>Patient-based Real Time Quality Control using Unsupervised LSTM</vt:lpstr>
      <vt:lpstr>Background</vt:lpstr>
      <vt:lpstr>The Concept of Unsupervised LSTM</vt:lpstr>
      <vt:lpstr>Methodology</vt:lpstr>
      <vt:lpstr>Datasets and Bias Simulation</vt:lpstr>
      <vt:lpstr>PowerPoint Presentation</vt:lpstr>
      <vt:lpstr>Data Preprocessing</vt:lpstr>
      <vt:lpstr>Moving Average</vt:lpstr>
      <vt:lpstr>PowerPoint Presentation</vt:lpstr>
      <vt:lpstr>LSTM Without Moving Average</vt:lpstr>
      <vt:lpstr>LSTM With Moving Average</vt:lpstr>
      <vt:lpstr>LSTM Architecture</vt:lpstr>
      <vt:lpstr>Reconstruction Error</vt:lpstr>
      <vt:lpstr>Results</vt:lpstr>
      <vt:lpstr>The Final Model's Parameters</vt:lpstr>
      <vt:lpstr>Findings</vt:lpstr>
      <vt:lpstr>Conclusion</vt:lpstr>
      <vt:lpstr>Future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539</cp:revision>
  <dcterms:created xsi:type="dcterms:W3CDTF">2024-05-22T16:31:47Z</dcterms:created>
  <dcterms:modified xsi:type="dcterms:W3CDTF">2024-08-06T06:50:12Z</dcterms:modified>
</cp:coreProperties>
</file>