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5" r:id="rId4"/>
    <p:sldId id="281" r:id="rId5"/>
    <p:sldId id="265" r:id="rId6"/>
    <p:sldId id="276" r:id="rId7"/>
    <p:sldId id="279" r:id="rId8"/>
    <p:sldId id="282" r:id="rId9"/>
    <p:sldId id="283" r:id="rId10"/>
    <p:sldId id="278" r:id="rId11"/>
    <p:sldId id="284" r:id="rId12"/>
    <p:sldId id="285" r:id="rId13"/>
    <p:sldId id="286" r:id="rId14"/>
    <p:sldId id="287" r:id="rId15"/>
    <p:sldId id="27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20/11/2019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BR" smtClean="0"/>
              <a:pPr/>
              <a:t>20/11/2019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oliveira@cloudfy.net.b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eoliveirajunior/ProgramacaoReati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620688"/>
            <a:ext cx="3105150" cy="26003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3E1D4BD-5370-41C1-845A-F52F60345DCF}"/>
              </a:ext>
            </a:extLst>
          </p:cNvPr>
          <p:cNvSpPr txBox="1"/>
          <p:nvPr/>
        </p:nvSpPr>
        <p:spPr>
          <a:xfrm>
            <a:off x="909836" y="40050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Programação Reativa do ponto de vista corporativo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84816" y="1829914"/>
            <a:ext cx="2121164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05980" y="105977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Segunda versão do PDV (Inicio de 2019)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D77477-EF74-4202-9E6B-1AFDE98E61F0}"/>
              </a:ext>
            </a:extLst>
          </p:cNvPr>
          <p:cNvSpPr txBox="1"/>
          <p:nvPr/>
        </p:nvSpPr>
        <p:spPr>
          <a:xfrm>
            <a:off x="621804" y="1627146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Implementação em </a:t>
            </a:r>
            <a:r>
              <a:rPr lang="pt-BR" dirty="0" err="1"/>
              <a:t>Ionic</a:t>
            </a:r>
            <a:r>
              <a:rPr lang="pt-BR" dirty="0"/>
              <a:t>/Angular 7/</a:t>
            </a:r>
            <a:r>
              <a:rPr lang="pt-BR" dirty="0" err="1"/>
              <a:t>Electron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Backend</a:t>
            </a:r>
            <a:r>
              <a:rPr lang="pt-BR" dirty="0"/>
              <a:t> reescrito em </a:t>
            </a:r>
            <a:r>
              <a:rPr lang="pt-BR" dirty="0" err="1"/>
              <a:t>NodeJS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Backend</a:t>
            </a:r>
            <a:r>
              <a:rPr lang="pt-BR" dirty="0"/>
              <a:t> e </a:t>
            </a:r>
            <a:r>
              <a:rPr lang="pt-BR" dirty="0" err="1"/>
              <a:t>frontend</a:t>
            </a:r>
            <a:r>
              <a:rPr lang="pt-BR" dirty="0"/>
              <a:t> utilizando programação reativa (orientado a notificações)</a:t>
            </a:r>
          </a:p>
          <a:p>
            <a:pPr marL="285750" indent="-285750">
              <a:buFontTx/>
              <a:buChar char="-"/>
            </a:pPr>
            <a:r>
              <a:rPr lang="pt-BR" dirty="0"/>
              <a:t>Eliminado quase toda utilização de threads em </a:t>
            </a:r>
            <a:r>
              <a:rPr lang="pt-BR" dirty="0" err="1"/>
              <a:t>sleep</a:t>
            </a:r>
            <a:r>
              <a:rPr lang="pt-BR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dirty="0"/>
              <a:t>Mesmo código-fonte e aplicação funcionando em ambiente Windows, Mac, Linux, Android e IOS </a:t>
            </a:r>
          </a:p>
          <a:p>
            <a:pPr marL="285750" indent="-285750">
              <a:buFontTx/>
              <a:buChar char="-"/>
            </a:pPr>
            <a:r>
              <a:rPr lang="pt-BR" dirty="0"/>
              <a:t>Utilizado </a:t>
            </a:r>
            <a:r>
              <a:rPr lang="pt-BR" dirty="0" err="1"/>
              <a:t>Websockets</a:t>
            </a:r>
            <a:r>
              <a:rPr lang="pt-BR" dirty="0"/>
              <a:t> para notificação de alteração do </a:t>
            </a:r>
            <a:r>
              <a:rPr lang="pt-BR" dirty="0" err="1"/>
              <a:t>backend</a:t>
            </a:r>
            <a:r>
              <a:rPr lang="pt-BR" dirty="0"/>
              <a:t> para o front.</a:t>
            </a:r>
          </a:p>
          <a:p>
            <a:pPr marL="285750" indent="-285750">
              <a:buFontTx/>
              <a:buChar char="-"/>
            </a:pPr>
            <a:r>
              <a:rPr lang="pt-BR" dirty="0"/>
              <a:t>Utilizado </a:t>
            </a:r>
            <a:r>
              <a:rPr lang="pt-BR" dirty="0" err="1"/>
              <a:t>Api</a:t>
            </a:r>
            <a:r>
              <a:rPr lang="pt-BR" dirty="0"/>
              <a:t> </a:t>
            </a:r>
            <a:r>
              <a:rPr lang="pt-BR" dirty="0" err="1"/>
              <a:t>notify</a:t>
            </a:r>
            <a:r>
              <a:rPr lang="pt-BR" dirty="0"/>
              <a:t> do </a:t>
            </a:r>
            <a:r>
              <a:rPr lang="pt-BR" dirty="0" err="1"/>
              <a:t>postgresql</a:t>
            </a:r>
            <a:r>
              <a:rPr lang="pt-BR" dirty="0"/>
              <a:t> (Não é necessário realizar </a:t>
            </a:r>
            <a:r>
              <a:rPr lang="pt-BR" dirty="0" err="1"/>
              <a:t>querys</a:t>
            </a:r>
            <a:r>
              <a:rPr lang="pt-BR" dirty="0"/>
              <a:t> no banco de dados para verificar alteração de dados. </a:t>
            </a:r>
            <a:r>
              <a:rPr lang="pt-BR" dirty="0" err="1"/>
              <a:t>Notify</a:t>
            </a:r>
            <a:r>
              <a:rPr lang="pt-BR" dirty="0"/>
              <a:t> é ativado por triggers).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210E89-D207-4644-AE6E-E030D2673955}"/>
              </a:ext>
            </a:extLst>
          </p:cNvPr>
          <p:cNvSpPr txBox="1"/>
          <p:nvPr/>
        </p:nvSpPr>
        <p:spPr>
          <a:xfrm>
            <a:off x="405780" y="502256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Ganhos e resoluções de problemas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04DA40-6891-4C56-9D6A-8AC7390DA04A}"/>
              </a:ext>
            </a:extLst>
          </p:cNvPr>
          <p:cNvSpPr txBox="1"/>
          <p:nvPr/>
        </p:nvSpPr>
        <p:spPr>
          <a:xfrm>
            <a:off x="405780" y="538067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Atualização de dados instantânea (ao atualizar um registro na retaguarda, O mesmo é atualizado em tempo real no PDV)</a:t>
            </a:r>
          </a:p>
          <a:p>
            <a:pPr marL="285750" indent="-285750">
              <a:buFontTx/>
              <a:buChar char="-"/>
            </a:pPr>
            <a:r>
              <a:rPr lang="pt-BR" dirty="0"/>
              <a:t>Servidor </a:t>
            </a:r>
            <a:r>
              <a:rPr lang="pt-BR" dirty="0" err="1"/>
              <a:t>backend</a:t>
            </a:r>
            <a:r>
              <a:rPr lang="pt-BR" dirty="0"/>
              <a:t> com carga atual de 1000 </a:t>
            </a:r>
            <a:r>
              <a:rPr lang="pt-BR" dirty="0" err="1"/>
              <a:t>PDV´s</a:t>
            </a:r>
            <a:r>
              <a:rPr lang="pt-BR" dirty="0"/>
              <a:t> simultâneos com zero gargalo rodando em um servidor com apenas 2 núcleos e 2 GB de </a:t>
            </a:r>
            <a:r>
              <a:rPr lang="pt-BR" dirty="0" err="1"/>
              <a:t>ram</a:t>
            </a:r>
            <a:r>
              <a:rPr lang="pt-BR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Trafego de dados reduzido drasticamente</a:t>
            </a:r>
          </a:p>
        </p:txBody>
      </p:sp>
    </p:spTree>
    <p:extLst>
      <p:ext uri="{BB962C8B-B14F-4D97-AF65-F5344CB8AC3E}">
        <p14:creationId xmlns:p14="http://schemas.microsoft.com/office/powerpoint/2010/main" val="28643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1629916" y="378026"/>
            <a:ext cx="8568952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pt-BR" sz="2800" b="1" dirty="0">
                <a:solidFill>
                  <a:srgbClr val="0070C0"/>
                </a:solidFill>
              </a:rPr>
              <a:t>Sincronização de dados (Segunda versão)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0760CFA-9F79-4449-B293-09D71C12D33D}"/>
              </a:ext>
            </a:extLst>
          </p:cNvPr>
          <p:cNvSpPr/>
          <p:nvPr/>
        </p:nvSpPr>
        <p:spPr>
          <a:xfrm>
            <a:off x="693812" y="1916832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 da 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5DA224-141D-4CE5-9943-DC55B95D5A77}"/>
              </a:ext>
            </a:extLst>
          </p:cNvPr>
          <p:cNvSpPr/>
          <p:nvPr/>
        </p:nvSpPr>
        <p:spPr>
          <a:xfrm>
            <a:off x="4582244" y="1916832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conexão no </a:t>
            </a:r>
            <a:r>
              <a:rPr lang="pt-BR" dirty="0" err="1"/>
              <a:t>Websocket</a:t>
            </a:r>
            <a:r>
              <a:rPr lang="pt-BR" dirty="0"/>
              <a:t> e aguarda eventos de alteração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F02A8B-74E7-46F7-9CE8-83613EBCD3A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30116" y="24928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B65E8B44-982B-492C-B7D0-79755A270737}"/>
              </a:ext>
            </a:extLst>
          </p:cNvPr>
          <p:cNvSpPr/>
          <p:nvPr/>
        </p:nvSpPr>
        <p:spPr>
          <a:xfrm>
            <a:off x="8424067" y="1694147"/>
            <a:ext cx="3109790" cy="15974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Recebeu evento de alteração de dados?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EB60BF34-5C73-454B-9E64-3F790153F99C}"/>
              </a:ext>
            </a:extLst>
          </p:cNvPr>
          <p:cNvSpPr/>
          <p:nvPr/>
        </p:nvSpPr>
        <p:spPr>
          <a:xfrm>
            <a:off x="8754826" y="4596334"/>
            <a:ext cx="2448272" cy="15841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Sincroniza dado especifico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9E7F694-48FD-4559-8BB4-148E7705156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978962" y="3291644"/>
            <a:ext cx="0" cy="1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A31F87-FCFB-4960-8A65-A84BDF04FF3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246540" y="2492896"/>
            <a:ext cx="117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84816" y="1829914"/>
            <a:ext cx="2121164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05980" y="105977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OK, Mas o que diabos é Programação Reativa?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D77477-EF74-4202-9E6B-1AFDE98E61F0}"/>
              </a:ext>
            </a:extLst>
          </p:cNvPr>
          <p:cNvSpPr txBox="1"/>
          <p:nvPr/>
        </p:nvSpPr>
        <p:spPr>
          <a:xfrm>
            <a:off x="549796" y="1746569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Programação orientada a Fluxo de dados (</a:t>
            </a:r>
            <a:r>
              <a:rPr lang="pt-BR" dirty="0" err="1"/>
              <a:t>Stream</a:t>
            </a:r>
            <a:r>
              <a:rPr lang="pt-BR" dirty="0"/>
              <a:t>) assíncronos no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Um </a:t>
            </a:r>
            <a:r>
              <a:rPr lang="pt-BR" dirty="0" err="1"/>
              <a:t>Stream</a:t>
            </a:r>
            <a:r>
              <a:rPr lang="pt-BR" dirty="0"/>
              <a:t> pode emitir diversos valores e mudar de estado diversas vezes no tempo. 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Listener</a:t>
            </a:r>
            <a:r>
              <a:rPr lang="pt-BR" dirty="0"/>
              <a:t> se “inscrevem” (</a:t>
            </a:r>
            <a:r>
              <a:rPr lang="pt-BR" dirty="0" err="1"/>
              <a:t>Subscribe</a:t>
            </a:r>
            <a:r>
              <a:rPr lang="pt-BR" dirty="0"/>
              <a:t>) nos </a:t>
            </a:r>
            <a:r>
              <a:rPr lang="pt-BR" dirty="0" err="1"/>
              <a:t>stream</a:t>
            </a:r>
            <a:r>
              <a:rPr lang="pt-BR" dirty="0"/>
              <a:t> e escutam por alterações, executando determinada ação para cada nova mudança ou estado desse </a:t>
            </a:r>
            <a:r>
              <a:rPr lang="pt-BR" dirty="0" err="1"/>
              <a:t>stream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: Reage a eventos -&gt; Ao invés de utilizar múltiplas threads síncronas, reage aos eventos de forma assíncronas e não bloqueantes</a:t>
            </a:r>
          </a:p>
          <a:p>
            <a:pPr marL="285750" indent="-285750">
              <a:buFontTx/>
              <a:buChar char="-"/>
            </a:pPr>
            <a:r>
              <a:rPr lang="pt-BR" dirty="0"/>
              <a:t>Utiliza o padrão </a:t>
            </a:r>
            <a:r>
              <a:rPr lang="pt-BR" dirty="0" err="1"/>
              <a:t>Observer</a:t>
            </a:r>
            <a:r>
              <a:rPr lang="pt-BR" dirty="0"/>
              <a:t> e paradigma orientado a notificações.</a:t>
            </a:r>
          </a:p>
          <a:p>
            <a:pPr marL="285750" indent="-285750">
              <a:buFontTx/>
              <a:buChar char="-"/>
            </a:pPr>
            <a:r>
              <a:rPr lang="pt-BR" dirty="0"/>
              <a:t>Exemplo de implementação muito utilizada: </a:t>
            </a:r>
            <a:r>
              <a:rPr lang="pt-BR" dirty="0" err="1"/>
              <a:t>Rx</a:t>
            </a:r>
            <a:r>
              <a:rPr lang="pt-BR" dirty="0"/>
              <a:t> (Java, </a:t>
            </a:r>
            <a:r>
              <a:rPr lang="pt-BR" dirty="0" err="1"/>
              <a:t>javascript</a:t>
            </a:r>
            <a:r>
              <a:rPr lang="pt-BR" dirty="0"/>
              <a:t>, Ruby,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Php</a:t>
            </a:r>
            <a:r>
              <a:rPr lang="pt-BR" dirty="0"/>
              <a:t>, C++ e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Um ou mais </a:t>
            </a:r>
            <a:r>
              <a:rPr lang="pt-BR" dirty="0" err="1"/>
              <a:t>streams</a:t>
            </a:r>
            <a:r>
              <a:rPr lang="pt-BR" dirty="0"/>
              <a:t> podem se combinar para formar um novo </a:t>
            </a:r>
            <a:r>
              <a:rPr lang="pt-BR" dirty="0" err="1"/>
              <a:t>stream</a:t>
            </a:r>
            <a:r>
              <a:rPr lang="pt-BR" dirty="0"/>
              <a:t> (exemplo de </a:t>
            </a:r>
            <a:r>
              <a:rPr lang="pt-BR" dirty="0" err="1"/>
              <a:t>observables</a:t>
            </a:r>
            <a:r>
              <a:rPr lang="pt-BR" dirty="0"/>
              <a:t> combinados: merge, </a:t>
            </a:r>
            <a:r>
              <a:rPr lang="pt-BR" dirty="0" err="1"/>
              <a:t>concat</a:t>
            </a:r>
            <a:r>
              <a:rPr lang="pt-BR" dirty="0"/>
              <a:t>, </a:t>
            </a:r>
            <a:r>
              <a:rPr lang="pt-BR" dirty="0" err="1"/>
              <a:t>join</a:t>
            </a:r>
            <a:r>
              <a:rPr lang="pt-BR" dirty="0"/>
              <a:t>, switch, zip)</a:t>
            </a:r>
          </a:p>
          <a:p>
            <a:pPr marL="285750" indent="-285750">
              <a:buFontTx/>
              <a:buChar char="-"/>
            </a:pPr>
            <a:r>
              <a:rPr lang="pt-BR" dirty="0"/>
              <a:t>Funções de transformações nos </a:t>
            </a:r>
            <a:r>
              <a:rPr lang="pt-BR" dirty="0" err="1"/>
              <a:t>Streams</a:t>
            </a:r>
            <a:r>
              <a:rPr lang="pt-BR" dirty="0"/>
              <a:t> (Map, </a:t>
            </a:r>
            <a:r>
              <a:rPr lang="pt-BR" dirty="0" err="1"/>
              <a:t>Reduce</a:t>
            </a:r>
            <a:r>
              <a:rPr lang="pt-BR" dirty="0"/>
              <a:t>, </a:t>
            </a:r>
            <a:r>
              <a:rPr lang="pt-BR" dirty="0" err="1"/>
              <a:t>GroupBy</a:t>
            </a:r>
            <a:r>
              <a:rPr lang="pt-BR" dirty="0"/>
              <a:t>, </a:t>
            </a:r>
            <a:r>
              <a:rPr lang="pt-BR" dirty="0" err="1"/>
              <a:t>Scan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41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84816" y="1829914"/>
            <a:ext cx="2121164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386000" y="2564904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Não entendi nada! Pode exemplificar por favor?</a:t>
            </a:r>
          </a:p>
        </p:txBody>
      </p:sp>
    </p:spTree>
    <p:extLst>
      <p:ext uri="{BB962C8B-B14F-4D97-AF65-F5344CB8AC3E}">
        <p14:creationId xmlns:p14="http://schemas.microsoft.com/office/powerpoint/2010/main" val="35997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-98276" y="5633864"/>
            <a:ext cx="79928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jose.oliveira@cloudfy.net.br</a:t>
            </a:r>
            <a:endParaRPr lang="pt-BR" dirty="0"/>
          </a:p>
          <a:p>
            <a:pPr lvl="2"/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https://github.com/zeoliveirajunior/ProgramacaoReativa</a:t>
            </a:r>
            <a:endParaRPr lang="pt-BR" dirty="0"/>
          </a:p>
          <a:p>
            <a:pPr lvl="2"/>
            <a:r>
              <a:rPr lang="pt-BR" u="sng" dirty="0">
                <a:solidFill>
                  <a:srgbClr val="0070C0"/>
                </a:solidFill>
              </a:rPr>
              <a:t>www.cloudfy.net.br</a:t>
            </a:r>
          </a:p>
        </p:txBody>
      </p:sp>
      <p:sp>
        <p:nvSpPr>
          <p:cNvPr id="9" name="Espaço Reservado para Conteúdo 13"/>
          <p:cNvSpPr txBox="1">
            <a:spLocks/>
          </p:cNvSpPr>
          <p:nvPr/>
        </p:nvSpPr>
        <p:spPr>
          <a:xfrm>
            <a:off x="4510236" y="2852936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pt-BR" sz="3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309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0" y="1656725"/>
            <a:ext cx="5760640" cy="590974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pt-BR" sz="2800" b="1" dirty="0">
                <a:solidFill>
                  <a:srgbClr val="0070C0"/>
                </a:solidFill>
              </a:rPr>
              <a:t>José Carlos de Oliveira Junior</a:t>
            </a:r>
          </a:p>
          <a:p>
            <a:pPr marL="45720" indent="0"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7908" y="4109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0548" y="2348880"/>
            <a:ext cx="7056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/>
              <a:t>Engenheiro eletricista – Ênfase em eletrônica e telecom. – UTFPR</a:t>
            </a:r>
          </a:p>
          <a:p>
            <a:pPr marL="285750" indent="-285750" algn="just">
              <a:buFontTx/>
              <a:buChar char="-"/>
            </a:pPr>
            <a:r>
              <a:rPr lang="pt-BR" dirty="0" err="1"/>
              <a:t>Pos</a:t>
            </a:r>
            <a:r>
              <a:rPr lang="pt-BR" dirty="0"/>
              <a:t> graduação Eng. Software – PUC-PR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11 anos de experiencia como programador </a:t>
            </a:r>
            <a:r>
              <a:rPr lang="pt-BR" dirty="0" err="1"/>
              <a:t>Fullstack</a:t>
            </a:r>
            <a:r>
              <a:rPr lang="pt-BR" dirty="0"/>
              <a:t> (Java/</a:t>
            </a:r>
            <a:r>
              <a:rPr lang="pt-BR" dirty="0" err="1"/>
              <a:t>NodeJS</a:t>
            </a:r>
            <a:r>
              <a:rPr lang="pt-BR" dirty="0"/>
              <a:t>)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Maior parte da experiencia com aplicações para área financeira e bancaria. 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Socio fundador da </a:t>
            </a:r>
            <a:r>
              <a:rPr lang="pt-BR" dirty="0" err="1"/>
              <a:t>Cloudfy</a:t>
            </a:r>
            <a:r>
              <a:rPr lang="pt-BR" dirty="0"/>
              <a:t> systems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FEE822-68E5-4D64-8EAD-674A3CD75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1" y="238053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078188" y="692696"/>
            <a:ext cx="3348372" cy="590974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pt-BR" sz="2800" b="1" dirty="0" err="1">
                <a:solidFill>
                  <a:srgbClr val="0070C0"/>
                </a:solidFill>
              </a:rPr>
              <a:t>Cloudfy</a:t>
            </a:r>
            <a:r>
              <a:rPr lang="pt-BR" sz="2800" b="1" dirty="0">
                <a:solidFill>
                  <a:srgbClr val="0070C0"/>
                </a:solidFill>
              </a:rPr>
              <a:t> systems</a:t>
            </a:r>
          </a:p>
          <a:p>
            <a:pPr marL="45720" indent="0" algn="ctr"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7908" y="4109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82D523-9754-4DAF-9D20-FEEDAB7C70D1}"/>
              </a:ext>
            </a:extLst>
          </p:cNvPr>
          <p:cNvSpPr txBox="1"/>
          <p:nvPr/>
        </p:nvSpPr>
        <p:spPr>
          <a:xfrm>
            <a:off x="693812" y="263691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Startup de tecnologia fundada em 2016</a:t>
            </a:r>
          </a:p>
          <a:p>
            <a:pPr marL="285750" indent="-285750">
              <a:buFontTx/>
              <a:buChar char="-"/>
            </a:pPr>
            <a:r>
              <a:rPr lang="pt-BR" dirty="0"/>
              <a:t>Foco em desenvolvimento de </a:t>
            </a:r>
            <a:r>
              <a:rPr lang="pt-BR" dirty="0" err="1"/>
              <a:t>ERP´s</a:t>
            </a:r>
            <a:r>
              <a:rPr lang="pt-BR" dirty="0"/>
              <a:t> em nuvem para área varejista (Padarias, restaurante, Bares e casas noturnas)</a:t>
            </a:r>
          </a:p>
          <a:p>
            <a:pPr marL="285750" indent="-285750">
              <a:buFontTx/>
              <a:buChar char="-"/>
            </a:pPr>
            <a:r>
              <a:rPr lang="pt-BR" dirty="0"/>
              <a:t>Atualmente possui mais de 300 clientes espalhados por Paraná, São Paulo, Minas gerais, Rio de janeiro e Brasília.</a:t>
            </a:r>
          </a:p>
          <a:p>
            <a:pPr marL="285750" indent="-285750">
              <a:buFontTx/>
              <a:buChar char="-"/>
            </a:pPr>
            <a:r>
              <a:rPr lang="pt-BR" dirty="0"/>
              <a:t>Crescimento médio anual de 105% </a:t>
            </a:r>
          </a:p>
          <a:p>
            <a:pPr marL="285750" indent="-285750">
              <a:buFontTx/>
              <a:buChar char="-"/>
            </a:pPr>
            <a:r>
              <a:rPr lang="pt-BR" dirty="0"/>
              <a:t>Inicio em uma garagem, hoje com sede própria e 9 funcionários. </a:t>
            </a:r>
          </a:p>
        </p:txBody>
      </p:sp>
    </p:spTree>
    <p:extLst>
      <p:ext uri="{BB962C8B-B14F-4D97-AF65-F5344CB8AC3E}">
        <p14:creationId xmlns:p14="http://schemas.microsoft.com/office/powerpoint/2010/main" val="29547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64770" y="404664"/>
            <a:ext cx="8136904" cy="4320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sz="2400" b="1" dirty="0">
                <a:solidFill>
                  <a:srgbClr val="0070C0"/>
                </a:solidFill>
              </a:rPr>
              <a:t>O Produto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28762" y="1533530"/>
            <a:ext cx="2121164" cy="461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11ACA2-B4A4-4957-92B8-B0D09FA8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705213"/>
            <a:ext cx="8361560" cy="5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854052" y="124823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8D5662-1DBC-4F46-AA97-B8DCE0B8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60648"/>
            <a:ext cx="6912768" cy="32911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4D55AB-6E6A-44CC-BE26-FDBF086E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3637652"/>
            <a:ext cx="6057081" cy="32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84816" y="1829914"/>
            <a:ext cx="2121164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3972" y="9807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Diferencial do ERP em relação aos concorrentes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D77477-EF74-4202-9E6B-1AFDE98E61F0}"/>
              </a:ext>
            </a:extLst>
          </p:cNvPr>
          <p:cNvSpPr txBox="1"/>
          <p:nvPr/>
        </p:nvSpPr>
        <p:spPr>
          <a:xfrm>
            <a:off x="621804" y="1756069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100 % em Nuvem (Informação disponível de qualquer lugar, em tempo real a qualquer hora</a:t>
            </a:r>
          </a:p>
          <a:p>
            <a:pPr marL="285750" indent="-285750">
              <a:buFontTx/>
              <a:buChar char="-"/>
            </a:pPr>
            <a:r>
              <a:rPr lang="pt-BR" dirty="0"/>
              <a:t>Funcionamento Offline em caso de perda de conexão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Aplicação robusta, estável e simples para o usuário</a:t>
            </a:r>
          </a:p>
          <a:p>
            <a:pPr marL="285750" indent="-285750">
              <a:buFontTx/>
              <a:buChar char="-"/>
            </a:pPr>
            <a:r>
              <a:rPr lang="pt-BR" dirty="0"/>
              <a:t>Integração com quase todo tipo de hardware (Balanças, micro terminais, catracas, </a:t>
            </a:r>
            <a:r>
              <a:rPr lang="pt-BR" dirty="0" err="1"/>
              <a:t>barcode</a:t>
            </a:r>
            <a:r>
              <a:rPr lang="pt-BR" dirty="0"/>
              <a:t> scanners, impressoras, ECF, </a:t>
            </a:r>
            <a:r>
              <a:rPr lang="pt-BR" dirty="0" err="1"/>
              <a:t>Cfe</a:t>
            </a:r>
            <a:r>
              <a:rPr lang="pt-BR" dirty="0"/>
              <a:t>-SAT)</a:t>
            </a:r>
          </a:p>
          <a:p>
            <a:pPr marL="285750" indent="-285750">
              <a:buFontTx/>
              <a:buChar char="-"/>
            </a:pPr>
            <a:r>
              <a:rPr lang="pt-BR" dirty="0"/>
              <a:t>Automação completa do estabelecimento.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Aplicativo Mobile para gestão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ERP Completo na retaguarda (Modulo financeiro, estoque, Fiscal, Compras, Vendas, CRM, Produção, Delivery/Encomendas)</a:t>
            </a:r>
          </a:p>
          <a:p>
            <a:pPr marL="285750" indent="-285750">
              <a:buFontTx/>
              <a:buChar char="-"/>
            </a:pPr>
            <a:r>
              <a:rPr lang="pt-BR" dirty="0"/>
              <a:t>Totem de autoatendimento, cardápio digital, self-checkout.</a:t>
            </a:r>
          </a:p>
        </p:txBody>
      </p:sp>
    </p:spTree>
    <p:extLst>
      <p:ext uri="{BB962C8B-B14F-4D97-AF65-F5344CB8AC3E}">
        <p14:creationId xmlns:p14="http://schemas.microsoft.com/office/powerpoint/2010/main" val="3787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84816" y="1829914"/>
            <a:ext cx="2121164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05980" y="105977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Desafios em termos de desenvolvimento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D77477-EF74-4202-9E6B-1AFDE98E61F0}"/>
              </a:ext>
            </a:extLst>
          </p:cNvPr>
          <p:cNvSpPr txBox="1"/>
          <p:nvPr/>
        </p:nvSpPr>
        <p:spPr>
          <a:xfrm>
            <a:off x="621804" y="1756069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Funcionamento offline da aplicação.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Sincronização de dados (Atualização em tempo real)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Transparência para 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38377B-C1E6-4A63-BF0A-1E41C4A4E8AD}"/>
              </a:ext>
            </a:extLst>
          </p:cNvPr>
          <p:cNvSpPr txBox="1"/>
          <p:nvPr/>
        </p:nvSpPr>
        <p:spPr>
          <a:xfrm>
            <a:off x="422126" y="290928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090678-06B1-47FB-B457-37E40F1B850D}"/>
              </a:ext>
            </a:extLst>
          </p:cNvPr>
          <p:cNvSpPr txBox="1"/>
          <p:nvPr/>
        </p:nvSpPr>
        <p:spPr>
          <a:xfrm>
            <a:off x="412998" y="350851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Base de dados local sincronizada com a retaguarda. (Primeira versão, </a:t>
            </a:r>
            <a:r>
              <a:rPr lang="pt-BR" dirty="0" err="1"/>
              <a:t>PostgresSQL</a:t>
            </a:r>
            <a:r>
              <a:rPr lang="pt-BR" dirty="0"/>
              <a:t>, Nova versão utilizada um </a:t>
            </a:r>
            <a:r>
              <a:rPr lang="pt-BR" dirty="0" err="1"/>
              <a:t>SQLite</a:t>
            </a:r>
            <a:r>
              <a:rPr lang="pt-BR" dirty="0"/>
              <a:t> devido a compatibilidade com a versão Mobile)</a:t>
            </a:r>
          </a:p>
          <a:p>
            <a:pPr marL="285750" indent="-285750">
              <a:buFontTx/>
              <a:buChar char="-"/>
            </a:pPr>
            <a:r>
              <a:rPr lang="pt-BR" dirty="0"/>
              <a:t>Notificação do </a:t>
            </a:r>
            <a:r>
              <a:rPr lang="pt-BR" dirty="0" err="1"/>
              <a:t>backend</a:t>
            </a:r>
            <a:r>
              <a:rPr lang="pt-BR" dirty="0"/>
              <a:t> para a aplicação caso ocorra mudança de dados na retaguarda.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Sincronizar os dados novamente da retaguarda para o front.</a:t>
            </a:r>
          </a:p>
          <a:p>
            <a:pPr marL="285750" indent="-285750">
              <a:buFontTx/>
              <a:buChar char="-"/>
            </a:pPr>
            <a:r>
              <a:rPr lang="pt-BR" dirty="0"/>
              <a:t>Dados gerados pelo PDV – Entram em uma fila de envio e serão enviados quando o sistema estiver online e autenticado. </a:t>
            </a:r>
          </a:p>
          <a:p>
            <a:pPr marL="285750" indent="-285750">
              <a:buFontTx/>
              <a:buChar char="-"/>
            </a:pPr>
            <a:r>
              <a:rPr lang="pt-BR" dirty="0"/>
              <a:t>Caso a aplicação fique offline, a fila aguarda até que a conexão se reestabeleça. </a:t>
            </a:r>
          </a:p>
        </p:txBody>
      </p:sp>
    </p:spTree>
    <p:extLst>
      <p:ext uri="{BB962C8B-B14F-4D97-AF65-F5344CB8AC3E}">
        <p14:creationId xmlns:p14="http://schemas.microsoft.com/office/powerpoint/2010/main" val="25492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84816" y="1829914"/>
            <a:ext cx="2121164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05980" y="105977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Primeira versão do PDV – Outubro de 2016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D77477-EF74-4202-9E6B-1AFDE98E61F0}"/>
              </a:ext>
            </a:extLst>
          </p:cNvPr>
          <p:cNvSpPr txBox="1"/>
          <p:nvPr/>
        </p:nvSpPr>
        <p:spPr>
          <a:xfrm>
            <a:off x="621804" y="1756069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Implementação em </a:t>
            </a:r>
            <a:r>
              <a:rPr lang="pt-BR" dirty="0" err="1"/>
              <a:t>JavaFX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Utilizado programação Imperativa simples (Threads)</a:t>
            </a:r>
          </a:p>
          <a:p>
            <a:pPr marL="285750" indent="-285750">
              <a:buFontTx/>
              <a:buChar char="-"/>
            </a:pPr>
            <a:r>
              <a:rPr lang="pt-BR" dirty="0"/>
              <a:t>Pouco tempo para implementar a solução (Apenas 1 mês para conclusão do primeiro modulo)</a:t>
            </a:r>
          </a:p>
          <a:p>
            <a:pPr marL="285750" indent="-285750">
              <a:buFontTx/>
              <a:buChar char="-"/>
            </a:pPr>
            <a:r>
              <a:rPr lang="pt-BR" dirty="0"/>
              <a:t>Utilizada base de dados SQL (</a:t>
            </a:r>
            <a:r>
              <a:rPr lang="pt-BR" dirty="0" err="1"/>
              <a:t>Postgresql</a:t>
            </a:r>
            <a:r>
              <a:rPr lang="pt-BR" dirty="0"/>
              <a:t>) no </a:t>
            </a:r>
            <a:r>
              <a:rPr lang="pt-BR" dirty="0" err="1"/>
              <a:t>frontend</a:t>
            </a:r>
            <a:r>
              <a:rPr lang="pt-BR" dirty="0"/>
              <a:t> para sincronização dos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210E89-D207-4644-AE6E-E030D2673955}"/>
              </a:ext>
            </a:extLst>
          </p:cNvPr>
          <p:cNvSpPr txBox="1"/>
          <p:nvPr/>
        </p:nvSpPr>
        <p:spPr>
          <a:xfrm>
            <a:off x="428178" y="362867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Principais problemas da implementação: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04DA40-6891-4C56-9D6A-8AC7390DA04A}"/>
              </a:ext>
            </a:extLst>
          </p:cNvPr>
          <p:cNvSpPr txBox="1"/>
          <p:nvPr/>
        </p:nvSpPr>
        <p:spPr>
          <a:xfrm>
            <a:off x="405780" y="4116277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Utilizado pool de </a:t>
            </a:r>
            <a:r>
              <a:rPr lang="pt-BR" dirty="0" err="1"/>
              <a:t>querys</a:t>
            </a:r>
            <a:r>
              <a:rPr lang="pt-BR" dirty="0"/>
              <a:t> a cada 10s por PDV (Sistema ia de tempos em tempos no </a:t>
            </a:r>
            <a:r>
              <a:rPr lang="pt-BR" dirty="0" err="1"/>
              <a:t>backend</a:t>
            </a:r>
            <a:r>
              <a:rPr lang="pt-BR" dirty="0"/>
              <a:t> para verificar se houve mudança nos dados)</a:t>
            </a:r>
          </a:p>
          <a:p>
            <a:pPr marL="285750" indent="-285750">
              <a:buFontTx/>
              <a:buChar char="-"/>
            </a:pPr>
            <a:r>
              <a:rPr lang="pt-BR" dirty="0"/>
              <a:t>A cada nova verificação, era necessário trafegar o token de autenticação ( em média 5 </a:t>
            </a:r>
            <a:r>
              <a:rPr lang="pt-BR" dirty="0" err="1"/>
              <a:t>kbs</a:t>
            </a:r>
            <a:r>
              <a:rPr lang="pt-BR" dirty="0"/>
              <a:t> de informação, pois a sessão é </a:t>
            </a:r>
            <a:r>
              <a:rPr lang="pt-BR" dirty="0" err="1"/>
              <a:t>stateless</a:t>
            </a:r>
            <a:r>
              <a:rPr lang="pt-BR" dirty="0"/>
              <a:t> (JWT)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Consumo de recursos da maquina servidora e do banco de dados</a:t>
            </a:r>
          </a:p>
          <a:p>
            <a:pPr marL="285750" indent="-285750">
              <a:buFontTx/>
              <a:buChar char="-"/>
            </a:pPr>
            <a:r>
              <a:rPr lang="pt-BR" dirty="0"/>
              <a:t>Custo alto com trafego de dados (43 </a:t>
            </a:r>
            <a:r>
              <a:rPr lang="pt-BR" dirty="0" err="1"/>
              <a:t>mb</a:t>
            </a:r>
            <a:r>
              <a:rPr lang="pt-BR" dirty="0"/>
              <a:t> por dia por PDV apenas com o token de autenticação)</a:t>
            </a:r>
          </a:p>
          <a:p>
            <a:pPr marL="285750" indent="-285750">
              <a:buFontTx/>
              <a:buChar char="-"/>
            </a:pPr>
            <a:r>
              <a:rPr lang="pt-BR" dirty="0"/>
              <a:t>Aumento de IO do banco de dados</a:t>
            </a:r>
          </a:p>
          <a:p>
            <a:pPr marL="285750" indent="-285750">
              <a:buFontTx/>
              <a:buChar char="-"/>
            </a:pPr>
            <a:r>
              <a:rPr lang="pt-BR" dirty="0"/>
              <a:t>Tecnologia </a:t>
            </a:r>
            <a:r>
              <a:rPr lang="pt-BR" dirty="0" err="1"/>
              <a:t>JavaFX</a:t>
            </a:r>
            <a:r>
              <a:rPr lang="pt-BR" dirty="0"/>
              <a:t> com diversos Bug e problemas na Versão 8 do Java.</a:t>
            </a:r>
          </a:p>
        </p:txBody>
      </p:sp>
    </p:spTree>
    <p:extLst>
      <p:ext uri="{BB962C8B-B14F-4D97-AF65-F5344CB8AC3E}">
        <p14:creationId xmlns:p14="http://schemas.microsoft.com/office/powerpoint/2010/main" val="17377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0648"/>
            <a:ext cx="1512168" cy="1266325"/>
          </a:xfrm>
          <a:prstGeom prst="rect">
            <a:avLst/>
          </a:prstGeom>
        </p:spPr>
      </p:pic>
      <p:sp>
        <p:nvSpPr>
          <p:cNvPr id="33" name="Espaço Reservado para Conteúdo 13"/>
          <p:cNvSpPr txBox="1">
            <a:spLocks/>
          </p:cNvSpPr>
          <p:nvPr/>
        </p:nvSpPr>
        <p:spPr>
          <a:xfrm>
            <a:off x="2205980" y="337910"/>
            <a:ext cx="8568952" cy="59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pt-BR" sz="2800" b="1" dirty="0">
                <a:solidFill>
                  <a:srgbClr val="0070C0"/>
                </a:solidFill>
              </a:rPr>
              <a:t>Sincronização de dados (Primeira versão)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0760CFA-9F79-4449-B293-09D71C12D33D}"/>
              </a:ext>
            </a:extLst>
          </p:cNvPr>
          <p:cNvSpPr/>
          <p:nvPr/>
        </p:nvSpPr>
        <p:spPr>
          <a:xfrm>
            <a:off x="693812" y="1916832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 da 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5DA224-141D-4CE5-9943-DC55B95D5A77}"/>
              </a:ext>
            </a:extLst>
          </p:cNvPr>
          <p:cNvSpPr/>
          <p:nvPr/>
        </p:nvSpPr>
        <p:spPr>
          <a:xfrm>
            <a:off x="4582244" y="1916832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 alteração de dados no </a:t>
            </a:r>
            <a:r>
              <a:rPr lang="pt-BR" dirty="0" err="1"/>
              <a:t>backend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F02A8B-74E7-46F7-9CE8-83613EBCD3A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30116" y="24928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697887BF-A935-4B2E-ADF3-9D956B0F1D58}"/>
              </a:ext>
            </a:extLst>
          </p:cNvPr>
          <p:cNvSpPr/>
          <p:nvPr/>
        </p:nvSpPr>
        <p:spPr>
          <a:xfrm>
            <a:off x="8038628" y="1916832"/>
            <a:ext cx="2664296" cy="115212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 alterado?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01DB48F6-F967-4B89-9303-5A35AD5DA4B6}"/>
              </a:ext>
            </a:extLst>
          </p:cNvPr>
          <p:cNvSpPr/>
          <p:nvPr/>
        </p:nvSpPr>
        <p:spPr>
          <a:xfrm>
            <a:off x="8326660" y="4035949"/>
            <a:ext cx="2088232" cy="1368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Atualização da base de dados local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EF38A22-B3AC-48C5-AF51-851B47C2EBF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7246540" y="249289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56281DE-03B6-4CBB-B854-0C5502B820B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370776" y="3068960"/>
            <a:ext cx="0" cy="96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63662F1-33CE-4E5C-9F85-DB2DE087AF80}"/>
              </a:ext>
            </a:extLst>
          </p:cNvPr>
          <p:cNvSpPr/>
          <p:nvPr/>
        </p:nvSpPr>
        <p:spPr>
          <a:xfrm>
            <a:off x="5158308" y="4370068"/>
            <a:ext cx="1692186" cy="699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Aguardar 10 segundos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5520853-1282-4B1D-906D-C301E539B31E}"/>
              </a:ext>
            </a:extLst>
          </p:cNvPr>
          <p:cNvCxnSpPr>
            <a:stCxn id="13" idx="1"/>
            <a:endCxn id="27" idx="3"/>
          </p:cNvCxnSpPr>
          <p:nvPr/>
        </p:nvCxnSpPr>
        <p:spPr>
          <a:xfrm flipH="1">
            <a:off x="6850494" y="4720025"/>
            <a:ext cx="147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2F1663F-2743-4579-A2EE-9D314744EE69}"/>
              </a:ext>
            </a:extLst>
          </p:cNvPr>
          <p:cNvCxnSpPr>
            <a:stCxn id="27" idx="0"/>
          </p:cNvCxnSpPr>
          <p:nvPr/>
        </p:nvCxnSpPr>
        <p:spPr>
          <a:xfrm flipV="1">
            <a:off x="6004401" y="3068960"/>
            <a:ext cx="18003" cy="130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B9E65B-EFED-4276-B3DE-A2138B34CB5D}"/>
              </a:ext>
            </a:extLst>
          </p:cNvPr>
          <p:cNvSpPr txBox="1"/>
          <p:nvPr/>
        </p:nvSpPr>
        <p:spPr>
          <a:xfrm>
            <a:off x="9464256" y="340028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3D44A77-DA18-40F4-9B64-D27FF20F226F}"/>
              </a:ext>
            </a:extLst>
          </p:cNvPr>
          <p:cNvSpPr txBox="1"/>
          <p:nvPr/>
        </p:nvSpPr>
        <p:spPr>
          <a:xfrm>
            <a:off x="10774932" y="21586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568C238F-CF00-469C-A834-FEADAB824F2B}"/>
              </a:ext>
            </a:extLst>
          </p:cNvPr>
          <p:cNvCxnSpPr>
            <a:stCxn id="12" idx="3"/>
          </p:cNvCxnSpPr>
          <p:nvPr/>
        </p:nvCxnSpPr>
        <p:spPr>
          <a:xfrm>
            <a:off x="10702924" y="2492896"/>
            <a:ext cx="7920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614E99-4D68-4CB8-9D67-8C425049FE2D}"/>
              </a:ext>
            </a:extLst>
          </p:cNvPr>
          <p:cNvCxnSpPr/>
          <p:nvPr/>
        </p:nvCxnSpPr>
        <p:spPr>
          <a:xfrm>
            <a:off x="11495012" y="2492896"/>
            <a:ext cx="0" cy="34563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F52293F-C508-4CC8-B144-4913D57956BE}"/>
              </a:ext>
            </a:extLst>
          </p:cNvPr>
          <p:cNvCxnSpPr/>
          <p:nvPr/>
        </p:nvCxnSpPr>
        <p:spPr>
          <a:xfrm flipH="1">
            <a:off x="6022404" y="5949280"/>
            <a:ext cx="54726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9A197D3-E06B-448C-AEE2-740FD0E38B2E}"/>
              </a:ext>
            </a:extLst>
          </p:cNvPr>
          <p:cNvCxnSpPr>
            <a:endCxn id="27" idx="2"/>
          </p:cNvCxnSpPr>
          <p:nvPr/>
        </p:nvCxnSpPr>
        <p:spPr>
          <a:xfrm flipH="1" flipV="1">
            <a:off x="6004401" y="5069982"/>
            <a:ext cx="18003" cy="87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contrastes empresariais (widescreen)</Template>
  <TotalTime>0</TotalTime>
  <Words>929</Words>
  <Application>Microsoft Office PowerPoint</Application>
  <PresentationFormat>Personalizar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Franklin Gothic Medium</vt:lpstr>
      <vt:lpstr>Business Contrast 16x9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2016-10-06T19:01:44Z</dcterms:created>
  <dcterms:modified xsi:type="dcterms:W3CDTF">2019-11-20T07:12:56Z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