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 b="def" i="def"/>
      <a:tcStyle>
        <a:tcBdr/>
        <a:fill>
          <a:solidFill>
            <a:srgbClr val="E6F1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 b="def" i="def"/>
      <a:tcStyle>
        <a:tcBdr/>
        <a:fill>
          <a:solidFill>
            <a:srgbClr val="FCF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 b="def" i="def"/>
      <a:tcStyle>
        <a:tcBdr/>
        <a:fill>
          <a:solidFill>
            <a:srgbClr val="EF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b="1" sz="1200">
        <a:latin typeface="+mn-lt"/>
        <a:ea typeface="+mn-ea"/>
        <a:cs typeface="+mn-cs"/>
        <a:sym typeface="Franklin Gothic Medium"/>
      </a:defRPr>
    </a:lvl1pPr>
    <a:lvl2pPr indent="228600" latinLnBrk="0">
      <a:defRPr b="1" sz="1200">
        <a:latin typeface="+mn-lt"/>
        <a:ea typeface="+mn-ea"/>
        <a:cs typeface="+mn-cs"/>
        <a:sym typeface="Franklin Gothic Medium"/>
      </a:defRPr>
    </a:lvl2pPr>
    <a:lvl3pPr indent="457200" latinLnBrk="0">
      <a:defRPr b="1" sz="1200">
        <a:latin typeface="+mn-lt"/>
        <a:ea typeface="+mn-ea"/>
        <a:cs typeface="+mn-cs"/>
        <a:sym typeface="Franklin Gothic Medium"/>
      </a:defRPr>
    </a:lvl3pPr>
    <a:lvl4pPr indent="685800" latinLnBrk="0">
      <a:defRPr b="1" sz="1200">
        <a:latin typeface="+mn-lt"/>
        <a:ea typeface="+mn-ea"/>
        <a:cs typeface="+mn-cs"/>
        <a:sym typeface="Franklin Gothic Medium"/>
      </a:defRPr>
    </a:lvl4pPr>
    <a:lvl5pPr indent="914400" latinLnBrk="0">
      <a:defRPr b="1" sz="1200">
        <a:latin typeface="+mn-lt"/>
        <a:ea typeface="+mn-ea"/>
        <a:cs typeface="+mn-cs"/>
        <a:sym typeface="Franklin Gothic Medium"/>
      </a:defRPr>
    </a:lvl5pPr>
    <a:lvl6pPr indent="1143000" latinLnBrk="0">
      <a:defRPr b="1" sz="1200">
        <a:latin typeface="+mn-lt"/>
        <a:ea typeface="+mn-ea"/>
        <a:cs typeface="+mn-cs"/>
        <a:sym typeface="Franklin Gothic Medium"/>
      </a:defRPr>
    </a:lvl6pPr>
    <a:lvl7pPr indent="1371600" latinLnBrk="0">
      <a:defRPr b="1" sz="1200">
        <a:latin typeface="+mn-lt"/>
        <a:ea typeface="+mn-ea"/>
        <a:cs typeface="+mn-cs"/>
        <a:sym typeface="Franklin Gothic Medium"/>
      </a:defRPr>
    </a:lvl7pPr>
    <a:lvl8pPr indent="1600200" latinLnBrk="0">
      <a:defRPr b="1" sz="1200">
        <a:latin typeface="+mn-lt"/>
        <a:ea typeface="+mn-ea"/>
        <a:cs typeface="+mn-cs"/>
        <a:sym typeface="Franklin Gothic Medium"/>
      </a:defRPr>
    </a:lvl8pPr>
    <a:lvl9pPr indent="1828800" latinLnBrk="0">
      <a:defRPr b="1" sz="1200">
        <a:latin typeface="+mn-lt"/>
        <a:ea typeface="+mn-ea"/>
        <a:cs typeface="+mn-cs"/>
        <a:sym typeface="Franklin Gothic Medium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Slide de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de Corpo Um…"/>
          <p:cNvSpPr txBox="1"/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beçalho da Seçã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de Corpo Um…"/>
          <p:cNvSpPr txBox="1"/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as Partes de Conteúd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de Corpo Um…"/>
          <p:cNvSpPr txBox="1"/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çã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/>
          <p:nvPr>
            <p:ph type="title"/>
          </p:nvPr>
        </p:nvSpPr>
        <p:spPr>
          <a:xfrm>
            <a:off x="1065211" y="533400"/>
            <a:ext cx="8686803" cy="10668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8" name="Nível de Corpo Um…"/>
          <p:cNvSpPr txBox="1"/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/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mente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/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/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7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/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3" name="Espaço Reservado para Imagem 2"/>
          <p:cNvSpPr/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ível de Corpo Um…"/>
          <p:cNvSpPr txBox="1"/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9506609" y="6169871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b="1" baseline="0" cap="none" i="0" spc="0" strike="noStrike" sz="2000" u="none">
          <a:solidFill>
            <a:srgbClr val="595959"/>
          </a:solidFill>
          <a:uFillTx/>
          <a:latin typeface="+mn-lt"/>
          <a:ea typeface="+mn-ea"/>
          <a:cs typeface="+mn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mailto:jose.oliveira@cloudfy.net.br" TargetMode="External"/><Relationship Id="rId4" Type="http://schemas.openxmlformats.org/officeDocument/2006/relationships/hyperlink" Target="https://github.com/zeoliveirajunior/ProgramacaoReativ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3" descr="Imagem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908" y="620687"/>
            <a:ext cx="3105151" cy="2600326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CaixaDeTexto 1"/>
          <p:cNvSpPr txBox="1"/>
          <p:nvPr/>
        </p:nvSpPr>
        <p:spPr>
          <a:xfrm>
            <a:off x="909836" y="4005064"/>
            <a:ext cx="547260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5778"/>
                </a:solidFill>
              </a:defRPr>
            </a:lvl1pPr>
          </a:lstStyle>
          <a:p>
            <a:pPr/>
            <a:r>
              <a:t>Programação Reativa do ponto de vista corporativo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aixaDeTexto 10"/>
          <p:cNvSpPr txBox="1"/>
          <p:nvPr/>
        </p:nvSpPr>
        <p:spPr>
          <a:xfrm>
            <a:off x="2205980" y="1059779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Primeira versão do PDV – Outubro de 2016</a:t>
            </a:r>
          </a:p>
        </p:txBody>
      </p:sp>
      <p:sp>
        <p:nvSpPr>
          <p:cNvPr id="140" name="CaixaDeTexto 8"/>
          <p:cNvSpPr txBox="1"/>
          <p:nvPr/>
        </p:nvSpPr>
        <p:spPr>
          <a:xfrm>
            <a:off x="621803" y="1756068"/>
            <a:ext cx="7776866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Implementação em JavaFX</a:t>
            </a:r>
          </a:p>
          <a:p>
            <a:pPr marL="285750" indent="-285750">
              <a:buSzPct val="100000"/>
              <a:buChar char="-"/>
            </a:pPr>
            <a:r>
              <a:t>Utilizado programação Imperativa simples (Threads)</a:t>
            </a:r>
          </a:p>
          <a:p>
            <a:pPr marL="285750" indent="-285750">
              <a:buSzPct val="100000"/>
              <a:buChar char="-"/>
            </a:pPr>
            <a:r>
              <a:t>Pouco tempo para implementar a solução (Apenas 1 mês para conclusão do primeiro modulo)</a:t>
            </a:r>
          </a:p>
          <a:p>
            <a:pPr marL="285750" indent="-285750">
              <a:buSzPct val="100000"/>
              <a:buChar char="-"/>
            </a:pPr>
            <a:r>
              <a:t>Utilizada base de dados SQL (Postgresql) no frontend para sincronização dos dados</a:t>
            </a:r>
          </a:p>
        </p:txBody>
      </p:sp>
      <p:sp>
        <p:nvSpPr>
          <p:cNvPr id="141" name="CaixaDeTexto 9"/>
          <p:cNvSpPr txBox="1"/>
          <p:nvPr/>
        </p:nvSpPr>
        <p:spPr>
          <a:xfrm>
            <a:off x="428177" y="3628669"/>
            <a:ext cx="7776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Principais problemas da implementação:</a:t>
            </a:r>
          </a:p>
        </p:txBody>
      </p:sp>
      <p:sp>
        <p:nvSpPr>
          <p:cNvPr id="142" name="CaixaDeTexto 11"/>
          <p:cNvSpPr txBox="1"/>
          <p:nvPr/>
        </p:nvSpPr>
        <p:spPr>
          <a:xfrm>
            <a:off x="405779" y="4116276"/>
            <a:ext cx="10662524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Utilizado pool de querys a cada 10s por PDV (Sistema ia de tempos em tempos no backend para verificar se houve mudança nos dados)</a:t>
            </a:r>
          </a:p>
          <a:p>
            <a:pPr marL="285750" indent="-285750">
              <a:buSzPct val="100000"/>
              <a:buChar char="-"/>
            </a:pPr>
            <a:r>
              <a:t>A cada nova verificação, era necessário trafegar o token de autenticação ( em média 5 kbs de informação, pois a sessão é stateless (JWT)</a:t>
            </a:r>
          </a:p>
          <a:p>
            <a:pPr marL="285750" indent="-285750">
              <a:buSzPct val="100000"/>
              <a:buChar char="-"/>
            </a:pPr>
            <a:r>
              <a:t>Consumo de recursos da maquina servidora e do banco de dados</a:t>
            </a:r>
          </a:p>
          <a:p>
            <a:pPr marL="285750" indent="-285750">
              <a:buSzPct val="100000"/>
              <a:buChar char="-"/>
            </a:pPr>
            <a:r>
              <a:t>Custo alto com trafego de dados (43 mb por dia por PDV apenas com o token de autenticação)</a:t>
            </a:r>
          </a:p>
          <a:p>
            <a:pPr marL="285750" indent="-285750">
              <a:buSzPct val="100000"/>
              <a:buChar char="-"/>
            </a:pPr>
            <a:r>
              <a:t>Aumento de IO do banco de dados</a:t>
            </a:r>
          </a:p>
          <a:p>
            <a:pPr marL="285750" indent="-285750">
              <a:buSzPct val="100000"/>
              <a:buChar char="-"/>
            </a:pPr>
            <a:r>
              <a:t>Tecnologia JavaFX com diversos Bug e problemas na Versão 8 do Java.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Espaço Reservado para Conteúdo 13"/>
          <p:cNvSpPr txBox="1"/>
          <p:nvPr/>
        </p:nvSpPr>
        <p:spPr>
          <a:xfrm>
            <a:off x="2205980" y="337909"/>
            <a:ext cx="856895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5719" algn="ctr">
              <a:lnSpc>
                <a:spcPct val="90000"/>
              </a:lnSpc>
              <a:spcBef>
                <a:spcPts val="1800"/>
              </a:spcBef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Sincronização de dados (Primeira versão)</a:t>
            </a:r>
          </a:p>
        </p:txBody>
      </p:sp>
      <p:grpSp>
        <p:nvGrpSpPr>
          <p:cNvPr id="148" name="Retângulo 2"/>
          <p:cNvGrpSpPr/>
          <p:nvPr/>
        </p:nvGrpSpPr>
        <p:grpSpPr>
          <a:xfrm>
            <a:off x="693812" y="1916832"/>
            <a:ext cx="2736304" cy="1152129"/>
            <a:chOff x="0" y="0"/>
            <a:chExt cx="2736303" cy="1152128"/>
          </a:xfrm>
        </p:grpSpPr>
        <p:sp>
          <p:nvSpPr>
            <p:cNvPr id="146" name="Retângulo"/>
            <p:cNvSpPr/>
            <p:nvPr/>
          </p:nvSpPr>
          <p:spPr>
            <a:xfrm>
              <a:off x="0" y="-1"/>
              <a:ext cx="2736304" cy="115213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Login da aplicação"/>
            <p:cNvSpPr txBox="1"/>
            <p:nvPr/>
          </p:nvSpPr>
          <p:spPr>
            <a:xfrm>
              <a:off x="0" y="390644"/>
              <a:ext cx="27363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Login da aplicação</a:t>
              </a:r>
            </a:p>
          </p:txBody>
        </p:sp>
      </p:grpSp>
      <p:grpSp>
        <p:nvGrpSpPr>
          <p:cNvPr id="151" name="Retângulo 3"/>
          <p:cNvGrpSpPr/>
          <p:nvPr/>
        </p:nvGrpSpPr>
        <p:grpSpPr>
          <a:xfrm>
            <a:off x="4582243" y="1916832"/>
            <a:ext cx="2664297" cy="1152129"/>
            <a:chOff x="0" y="0"/>
            <a:chExt cx="2664296" cy="1152128"/>
          </a:xfrm>
        </p:grpSpPr>
        <p:sp>
          <p:nvSpPr>
            <p:cNvPr id="149" name="Retângulo"/>
            <p:cNvSpPr/>
            <p:nvPr/>
          </p:nvSpPr>
          <p:spPr>
            <a:xfrm>
              <a:off x="-1" y="-1"/>
              <a:ext cx="2664298" cy="115213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Verifica alteração de dados no backend"/>
            <p:cNvSpPr txBox="1"/>
            <p:nvPr/>
          </p:nvSpPr>
          <p:spPr>
            <a:xfrm>
              <a:off x="-1" y="250944"/>
              <a:ext cx="266429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Verifica alteração de dados no backend</a:t>
              </a:r>
            </a:p>
          </p:txBody>
        </p:sp>
      </p:grpSp>
      <p:sp>
        <p:nvSpPr>
          <p:cNvPr id="172" name="Conector de Seta Reta 6"/>
          <p:cNvSpPr/>
          <p:nvPr/>
        </p:nvSpPr>
        <p:spPr>
          <a:xfrm>
            <a:off x="3436615" y="2492896"/>
            <a:ext cx="11392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fill="norm" stroke="1" extrusionOk="0">
                <a:moveTo>
                  <a:pt x="0" y="0"/>
                </a:moveTo>
                <a:cubicBezTo>
                  <a:pt x="7200" y="10800"/>
                  <a:pt x="14400" y="21600"/>
                  <a:pt x="21600" y="10800"/>
                </a:cubicBez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55" name="Fluxograma: Decisão 11"/>
          <p:cNvGrpSpPr/>
          <p:nvPr/>
        </p:nvGrpSpPr>
        <p:grpSpPr>
          <a:xfrm>
            <a:off x="8038627" y="1916832"/>
            <a:ext cx="2664297" cy="1152129"/>
            <a:chOff x="0" y="0"/>
            <a:chExt cx="2664296" cy="1152128"/>
          </a:xfrm>
        </p:grpSpPr>
        <p:sp>
          <p:nvSpPr>
            <p:cNvPr id="153" name="Forma"/>
            <p:cNvSpPr/>
            <p:nvPr/>
          </p:nvSpPr>
          <p:spPr>
            <a:xfrm>
              <a:off x="-1" y="-1"/>
              <a:ext cx="2664298" cy="115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B30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Dado alterado?"/>
            <p:cNvSpPr txBox="1"/>
            <p:nvPr/>
          </p:nvSpPr>
          <p:spPr>
            <a:xfrm>
              <a:off x="666073" y="250944"/>
              <a:ext cx="133215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Dado alterado?</a:t>
              </a:r>
            </a:p>
          </p:txBody>
        </p:sp>
      </p:grpSp>
      <p:grpSp>
        <p:nvGrpSpPr>
          <p:cNvPr id="158" name="Fluxograma: Processo Alternativo 12"/>
          <p:cNvGrpSpPr/>
          <p:nvPr/>
        </p:nvGrpSpPr>
        <p:grpSpPr>
          <a:xfrm>
            <a:off x="8326659" y="4035949"/>
            <a:ext cx="2088233" cy="1368152"/>
            <a:chOff x="0" y="0"/>
            <a:chExt cx="2088232" cy="1368151"/>
          </a:xfrm>
        </p:grpSpPr>
        <p:sp>
          <p:nvSpPr>
            <p:cNvPr id="156" name="Forma"/>
            <p:cNvSpPr/>
            <p:nvPr/>
          </p:nvSpPr>
          <p:spPr>
            <a:xfrm>
              <a:off x="-1" y="0"/>
              <a:ext cx="2088234" cy="136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56" y="0"/>
                    <a:pt x="2359" y="0"/>
                  </a:cubicBezTo>
                  <a:lnTo>
                    <a:pt x="19241" y="0"/>
                  </a:lnTo>
                  <a:cubicBezTo>
                    <a:pt x="2054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544" y="21600"/>
                    <a:pt x="19241" y="21600"/>
                  </a:cubicBezTo>
                  <a:lnTo>
                    <a:pt x="2359" y="21600"/>
                  </a:lnTo>
                  <a:cubicBezTo>
                    <a:pt x="105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Atualização da base de dados local"/>
            <p:cNvSpPr txBox="1"/>
            <p:nvPr/>
          </p:nvSpPr>
          <p:spPr>
            <a:xfrm>
              <a:off x="114012" y="219255"/>
              <a:ext cx="1860208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Atualização da base de dados local</a:t>
              </a:r>
            </a:p>
          </p:txBody>
        </p:sp>
      </p:grpSp>
      <p:sp>
        <p:nvSpPr>
          <p:cNvPr id="173" name="Conector de Seta Reta 15"/>
          <p:cNvSpPr/>
          <p:nvPr/>
        </p:nvSpPr>
        <p:spPr>
          <a:xfrm>
            <a:off x="7252815" y="2492896"/>
            <a:ext cx="7796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4" name="Conector de Seta Reta 17"/>
          <p:cNvSpPr/>
          <p:nvPr/>
        </p:nvSpPr>
        <p:spPr>
          <a:xfrm>
            <a:off x="9370775" y="3075460"/>
            <a:ext cx="1" cy="95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63" name="Retângulo: Cantos Arredondados 26"/>
          <p:cNvGrpSpPr/>
          <p:nvPr/>
        </p:nvGrpSpPr>
        <p:grpSpPr>
          <a:xfrm>
            <a:off x="5158308" y="4370068"/>
            <a:ext cx="1692187" cy="699915"/>
            <a:chOff x="0" y="0"/>
            <a:chExt cx="1692186" cy="699914"/>
          </a:xfrm>
        </p:grpSpPr>
        <p:sp>
          <p:nvSpPr>
            <p:cNvPr id="161" name="Retângulo Arredondado"/>
            <p:cNvSpPr/>
            <p:nvPr/>
          </p:nvSpPr>
          <p:spPr>
            <a:xfrm>
              <a:off x="0" y="0"/>
              <a:ext cx="1692187" cy="6999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Aguardar 10 segundos"/>
            <p:cNvSpPr txBox="1"/>
            <p:nvPr/>
          </p:nvSpPr>
          <p:spPr>
            <a:xfrm>
              <a:off x="34166" y="24837"/>
              <a:ext cx="162385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Aguardar 10 segundos</a:t>
              </a:r>
            </a:p>
          </p:txBody>
        </p:sp>
      </p:grpSp>
      <p:sp>
        <p:nvSpPr>
          <p:cNvPr id="175" name="Conector de Seta Reta 28"/>
          <p:cNvSpPr/>
          <p:nvPr/>
        </p:nvSpPr>
        <p:spPr>
          <a:xfrm>
            <a:off x="6856933" y="4720025"/>
            <a:ext cx="146337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" name="Conector de Seta Reta 31"/>
          <p:cNvSpPr/>
          <p:nvPr/>
        </p:nvSpPr>
        <p:spPr>
          <a:xfrm flipV="1">
            <a:off x="6004401" y="3068960"/>
            <a:ext cx="18004" cy="1301109"/>
          </a:xfrm>
          <a:prstGeom prst="line">
            <a:avLst/>
          </a:prstGeom>
          <a:ln w="63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CaixaDeTexto 35"/>
          <p:cNvSpPr txBox="1"/>
          <p:nvPr/>
        </p:nvSpPr>
        <p:spPr>
          <a:xfrm>
            <a:off x="9464255" y="3400288"/>
            <a:ext cx="5233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Sim</a:t>
            </a:r>
          </a:p>
        </p:txBody>
      </p:sp>
      <p:sp>
        <p:nvSpPr>
          <p:cNvPr id="167" name="CaixaDeTexto 36"/>
          <p:cNvSpPr txBox="1"/>
          <p:nvPr/>
        </p:nvSpPr>
        <p:spPr>
          <a:xfrm>
            <a:off x="10774932" y="2158638"/>
            <a:ext cx="536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Não</a:t>
            </a:r>
          </a:p>
        </p:txBody>
      </p:sp>
      <p:sp>
        <p:nvSpPr>
          <p:cNvPr id="168" name="Conector reto 38"/>
          <p:cNvSpPr/>
          <p:nvPr/>
        </p:nvSpPr>
        <p:spPr>
          <a:xfrm>
            <a:off x="10702924" y="2492896"/>
            <a:ext cx="792089" cy="1"/>
          </a:xfrm>
          <a:prstGeom prst="line">
            <a:avLst/>
          </a:prstGeom>
          <a:ln w="63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Conector reto 40"/>
          <p:cNvSpPr/>
          <p:nvPr/>
        </p:nvSpPr>
        <p:spPr>
          <a:xfrm>
            <a:off x="11495012" y="2492896"/>
            <a:ext cx="1" cy="3456385"/>
          </a:xfrm>
          <a:prstGeom prst="line">
            <a:avLst/>
          </a:prstGeom>
          <a:ln w="63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Conector reto 42"/>
          <p:cNvSpPr/>
          <p:nvPr/>
        </p:nvSpPr>
        <p:spPr>
          <a:xfrm flipH="1" flipV="1">
            <a:off x="6022404" y="5949279"/>
            <a:ext cx="5472608" cy="1"/>
          </a:xfrm>
          <a:prstGeom prst="line">
            <a:avLst/>
          </a:prstGeom>
          <a:ln w="63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Conector de Seta Reta 44"/>
          <p:cNvSpPr/>
          <p:nvPr/>
        </p:nvSpPr>
        <p:spPr>
          <a:xfrm flipH="1" flipV="1">
            <a:off x="6004400" y="5069982"/>
            <a:ext cx="18004" cy="879299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aixaDeTexto 10"/>
          <p:cNvSpPr txBox="1"/>
          <p:nvPr/>
        </p:nvSpPr>
        <p:spPr>
          <a:xfrm>
            <a:off x="2205980" y="1059779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Segunda versão do PDV (Inicio de 2019)</a:t>
            </a:r>
          </a:p>
        </p:txBody>
      </p:sp>
      <p:sp>
        <p:nvSpPr>
          <p:cNvPr id="179" name="CaixaDeTexto 8"/>
          <p:cNvSpPr txBox="1"/>
          <p:nvPr/>
        </p:nvSpPr>
        <p:spPr>
          <a:xfrm>
            <a:off x="621803" y="1627145"/>
            <a:ext cx="10430845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Implementação em Ionic/Angular 7/Electron</a:t>
            </a:r>
          </a:p>
          <a:p>
            <a:pPr marL="285750" indent="-285750">
              <a:buSzPct val="100000"/>
              <a:buChar char="-"/>
            </a:pPr>
            <a:r>
              <a:t>Backend reescrito em NodeJS</a:t>
            </a:r>
          </a:p>
          <a:p>
            <a:pPr marL="285750" indent="-285750">
              <a:buSzPct val="100000"/>
              <a:buChar char="-"/>
            </a:pPr>
            <a:r>
              <a:t>Backend e frontend utilizando programação reativa (orientado a notificações)</a:t>
            </a:r>
          </a:p>
          <a:p>
            <a:pPr marL="285750" indent="-285750">
              <a:buSzPct val="100000"/>
              <a:buChar char="-"/>
            </a:pPr>
            <a:r>
              <a:t>Eliminado quase toda utilização de threads em sleep.</a:t>
            </a:r>
          </a:p>
          <a:p>
            <a:pPr marL="285750" indent="-285750">
              <a:buSzPct val="100000"/>
              <a:buChar char="-"/>
            </a:pPr>
            <a:r>
              <a:t>Mesmo código-fonte e aplicação funcionando em ambiente Windows, Mac, Linux, Android e IOS </a:t>
            </a:r>
          </a:p>
          <a:p>
            <a:pPr marL="285750" indent="-285750">
              <a:buSzPct val="100000"/>
              <a:buChar char="-"/>
            </a:pPr>
            <a:r>
              <a:t>Utilizado Websockets para notificação de alteração do backend para o front.</a:t>
            </a:r>
          </a:p>
          <a:p>
            <a:pPr marL="285750" indent="-285750">
              <a:buSzPct val="100000"/>
              <a:buChar char="-"/>
            </a:pPr>
            <a:r>
              <a:t>Utilizado Api notify do postgresql (Não é necessário realizar querys no banco de dados para verificar alteração de dados. Notify é ativado por triggers).</a:t>
            </a:r>
          </a:p>
        </p:txBody>
      </p:sp>
      <p:sp>
        <p:nvSpPr>
          <p:cNvPr id="180" name="CaixaDeTexto 9"/>
          <p:cNvSpPr txBox="1"/>
          <p:nvPr/>
        </p:nvSpPr>
        <p:spPr>
          <a:xfrm>
            <a:off x="244276" y="4319548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Ganhos e resoluções de problemas</a:t>
            </a:r>
          </a:p>
        </p:txBody>
      </p:sp>
      <p:sp>
        <p:nvSpPr>
          <p:cNvPr id="181" name="CaixaDeTexto 11"/>
          <p:cNvSpPr txBox="1"/>
          <p:nvPr/>
        </p:nvSpPr>
        <p:spPr>
          <a:xfrm>
            <a:off x="256026" y="4709112"/>
            <a:ext cx="11162399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Atualização de dados instantânea (ao atualizar um registro na retaguarda, O mesmo é atualizado em tempo real no PDV)</a:t>
            </a:r>
          </a:p>
          <a:p>
            <a:pPr marL="285750" indent="-285750">
              <a:buSzPct val="100000"/>
              <a:buChar char="-"/>
            </a:pPr>
            <a:r>
              <a:t>Servidor backend com carga atual de 1000 PDV´s simultâneos com zero gargalo rodando em um servidor com apenas 2 núcleos e 2 GB de ram.</a:t>
            </a:r>
          </a:p>
          <a:p>
            <a:pPr marL="285750" indent="-285750">
              <a:buSzPct val="100000"/>
              <a:buChar char="-"/>
            </a:pPr>
            <a:r>
              <a:t>Trafego de dados reduzido drasticamente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8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Espaço Reservado para Conteúdo 13"/>
          <p:cNvSpPr txBox="1"/>
          <p:nvPr/>
        </p:nvSpPr>
        <p:spPr>
          <a:xfrm>
            <a:off x="1629916" y="378026"/>
            <a:ext cx="856895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45719" algn="ctr">
              <a:lnSpc>
                <a:spcPct val="90000"/>
              </a:lnSpc>
              <a:spcBef>
                <a:spcPts val="1800"/>
              </a:spcBef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Sincronização de dados (Segunda versão)</a:t>
            </a:r>
          </a:p>
        </p:txBody>
      </p:sp>
      <p:grpSp>
        <p:nvGrpSpPr>
          <p:cNvPr id="187" name="Retângulo 2"/>
          <p:cNvGrpSpPr/>
          <p:nvPr/>
        </p:nvGrpSpPr>
        <p:grpSpPr>
          <a:xfrm>
            <a:off x="693812" y="1916832"/>
            <a:ext cx="2736304" cy="1152129"/>
            <a:chOff x="0" y="0"/>
            <a:chExt cx="2736303" cy="1152128"/>
          </a:xfrm>
        </p:grpSpPr>
        <p:sp>
          <p:nvSpPr>
            <p:cNvPr id="185" name="Retângulo"/>
            <p:cNvSpPr/>
            <p:nvPr/>
          </p:nvSpPr>
          <p:spPr>
            <a:xfrm>
              <a:off x="0" y="-1"/>
              <a:ext cx="2736304" cy="115213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Login da aplicação"/>
            <p:cNvSpPr txBox="1"/>
            <p:nvPr/>
          </p:nvSpPr>
          <p:spPr>
            <a:xfrm>
              <a:off x="0" y="390644"/>
              <a:ext cx="27363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Login da aplicação</a:t>
              </a:r>
            </a:p>
          </p:txBody>
        </p:sp>
      </p:grpSp>
      <p:grpSp>
        <p:nvGrpSpPr>
          <p:cNvPr id="190" name="Retângulo 3"/>
          <p:cNvGrpSpPr/>
          <p:nvPr/>
        </p:nvGrpSpPr>
        <p:grpSpPr>
          <a:xfrm>
            <a:off x="4582243" y="1916832"/>
            <a:ext cx="2664297" cy="1152129"/>
            <a:chOff x="0" y="0"/>
            <a:chExt cx="2664296" cy="1152128"/>
          </a:xfrm>
        </p:grpSpPr>
        <p:sp>
          <p:nvSpPr>
            <p:cNvPr id="188" name="Retângulo"/>
            <p:cNvSpPr/>
            <p:nvPr/>
          </p:nvSpPr>
          <p:spPr>
            <a:xfrm>
              <a:off x="-1" y="-1"/>
              <a:ext cx="2664298" cy="115213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Realiza conexão no Websocket e aguarda eventos de alteração"/>
            <p:cNvSpPr txBox="1"/>
            <p:nvPr/>
          </p:nvSpPr>
          <p:spPr>
            <a:xfrm>
              <a:off x="-1" y="111244"/>
              <a:ext cx="2664298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Realiza conexão no Websocket e aguarda eventos de alteração</a:t>
              </a:r>
            </a:p>
          </p:txBody>
        </p:sp>
      </p:grpSp>
      <p:sp>
        <p:nvSpPr>
          <p:cNvPr id="200" name="Conector de Seta Reta 6"/>
          <p:cNvSpPr/>
          <p:nvPr/>
        </p:nvSpPr>
        <p:spPr>
          <a:xfrm>
            <a:off x="3436615" y="2492896"/>
            <a:ext cx="11392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0800" fill="norm" stroke="1" extrusionOk="0">
                <a:moveTo>
                  <a:pt x="0" y="0"/>
                </a:moveTo>
                <a:cubicBezTo>
                  <a:pt x="7200" y="10800"/>
                  <a:pt x="14400" y="21600"/>
                  <a:pt x="21600" y="10800"/>
                </a:cubicBez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4" name="Fluxograma: Decisão 4"/>
          <p:cNvGrpSpPr/>
          <p:nvPr/>
        </p:nvGrpSpPr>
        <p:grpSpPr>
          <a:xfrm>
            <a:off x="8424067" y="1694146"/>
            <a:ext cx="3109791" cy="1597499"/>
            <a:chOff x="0" y="0"/>
            <a:chExt cx="3109790" cy="1597497"/>
          </a:xfrm>
        </p:grpSpPr>
        <p:sp>
          <p:nvSpPr>
            <p:cNvPr id="192" name="Forma"/>
            <p:cNvSpPr/>
            <p:nvPr/>
          </p:nvSpPr>
          <p:spPr>
            <a:xfrm>
              <a:off x="-1" y="-1"/>
              <a:ext cx="3109792" cy="159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Recebeu evento de alteração de dados?"/>
            <p:cNvSpPr txBox="1"/>
            <p:nvPr/>
          </p:nvSpPr>
          <p:spPr>
            <a:xfrm>
              <a:off x="777447" y="194228"/>
              <a:ext cx="1554897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Recebeu evento de alteração de dados?</a:t>
              </a:r>
            </a:p>
          </p:txBody>
        </p:sp>
      </p:grpSp>
      <p:grpSp>
        <p:nvGrpSpPr>
          <p:cNvPr id="197" name="Fluxograma: Processo Alternativo 7"/>
          <p:cNvGrpSpPr/>
          <p:nvPr/>
        </p:nvGrpSpPr>
        <p:grpSpPr>
          <a:xfrm>
            <a:off x="8754826" y="4596334"/>
            <a:ext cx="2448273" cy="1584177"/>
            <a:chOff x="0" y="0"/>
            <a:chExt cx="2448272" cy="1584175"/>
          </a:xfrm>
        </p:grpSpPr>
        <p:sp>
          <p:nvSpPr>
            <p:cNvPr id="195" name="Forma"/>
            <p:cNvSpPr/>
            <p:nvPr/>
          </p:nvSpPr>
          <p:spPr>
            <a:xfrm>
              <a:off x="-1" y="0"/>
              <a:ext cx="2448274" cy="158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43" y="0"/>
                    <a:pt x="2329" y="0"/>
                  </a:cubicBezTo>
                  <a:lnTo>
                    <a:pt x="19271" y="0"/>
                  </a:lnTo>
                  <a:cubicBezTo>
                    <a:pt x="2055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557" y="21600"/>
                    <a:pt x="19271" y="21600"/>
                  </a:cubicBezTo>
                  <a:lnTo>
                    <a:pt x="2329" y="21600"/>
                  </a:lnTo>
                  <a:cubicBezTo>
                    <a:pt x="10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007FA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incroniza dado especifico"/>
            <p:cNvSpPr txBox="1"/>
            <p:nvPr/>
          </p:nvSpPr>
          <p:spPr>
            <a:xfrm>
              <a:off x="132014" y="466967"/>
              <a:ext cx="218424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Sincroniza dado especifico</a:t>
              </a:r>
            </a:p>
          </p:txBody>
        </p:sp>
      </p:grpSp>
      <p:sp>
        <p:nvSpPr>
          <p:cNvPr id="201" name="Conector de Seta Reta 9"/>
          <p:cNvSpPr/>
          <p:nvPr/>
        </p:nvSpPr>
        <p:spPr>
          <a:xfrm>
            <a:off x="9978962" y="3297764"/>
            <a:ext cx="1" cy="1292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2" name="Conector de Seta Reta 13"/>
          <p:cNvSpPr/>
          <p:nvPr/>
        </p:nvSpPr>
        <p:spPr>
          <a:xfrm>
            <a:off x="7252815" y="2492895"/>
            <a:ext cx="116472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CaixaDeTexto 10"/>
          <p:cNvSpPr txBox="1"/>
          <p:nvPr/>
        </p:nvSpPr>
        <p:spPr>
          <a:xfrm>
            <a:off x="2267235" y="503353"/>
            <a:ext cx="7416825" cy="15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100">
                <a:solidFill>
                  <a:srgbClr val="0082B3"/>
                </a:solidFill>
              </a:defRPr>
            </a:lvl1pPr>
          </a:lstStyle>
          <a:p>
            <a:pPr/>
            <a:r>
              <a:t>Programação reativa é um framework? É uma nova linguagem? É um design pattern?</a:t>
            </a:r>
          </a:p>
        </p:txBody>
      </p:sp>
      <p:sp>
        <p:nvSpPr>
          <p:cNvPr id="206" name="CaixaDeTexto 10"/>
          <p:cNvSpPr txBox="1"/>
          <p:nvPr/>
        </p:nvSpPr>
        <p:spPr>
          <a:xfrm>
            <a:off x="2143732" y="2872408"/>
            <a:ext cx="741682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0082B3"/>
                </a:solidFill>
              </a:defRPr>
            </a:lvl1pPr>
          </a:lstStyle>
          <a:p>
            <a:pPr/>
            <a:r>
              <a:t>Não! Programação reativa é um paradigma.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aixaDeTexto 10"/>
          <p:cNvSpPr txBox="1"/>
          <p:nvPr/>
        </p:nvSpPr>
        <p:spPr>
          <a:xfrm>
            <a:off x="2267235" y="503353"/>
            <a:ext cx="741682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2900">
                <a:solidFill>
                  <a:schemeClr val="accent1"/>
                </a:solidFill>
              </a:defRPr>
            </a:lvl1pPr>
          </a:lstStyle>
          <a:p>
            <a:pPr/>
            <a:r>
              <a:t>Mas porque diabos eu quero aprender outro paradigma?</a:t>
            </a:r>
          </a:p>
        </p:txBody>
      </p:sp>
      <p:sp>
        <p:nvSpPr>
          <p:cNvPr id="210" name="CaixaDeTexto 8"/>
          <p:cNvSpPr txBox="1"/>
          <p:nvPr/>
        </p:nvSpPr>
        <p:spPr>
          <a:xfrm>
            <a:off x="806302" y="1803570"/>
            <a:ext cx="777686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Programação assíncrona e concorrência de uma maneira muito simples</a:t>
            </a:r>
          </a:p>
        </p:txBody>
      </p:sp>
      <p:sp>
        <p:nvSpPr>
          <p:cNvPr id="211" name="Facil criar testes automatizados"/>
          <p:cNvSpPr txBox="1"/>
          <p:nvPr/>
        </p:nvSpPr>
        <p:spPr>
          <a:xfrm>
            <a:off x="758434" y="2451167"/>
            <a:ext cx="392180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Facil criar testes automatizados</a:t>
            </a:r>
          </a:p>
        </p:txBody>
      </p:sp>
      <p:sp>
        <p:nvSpPr>
          <p:cNvPr id="212" name="Debuggar e encontrar erros nos códigos torna-se fácil."/>
          <p:cNvSpPr txBox="1"/>
          <p:nvPr/>
        </p:nvSpPr>
        <p:spPr>
          <a:xfrm>
            <a:off x="758434" y="2862487"/>
            <a:ext cx="63602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Debuggar e encontrar erros nos códigos torna-se fácil.</a:t>
            </a:r>
          </a:p>
        </p:txBody>
      </p:sp>
      <p:sp>
        <p:nvSpPr>
          <p:cNvPr id="213" name="Código conciso (30 a 40% menor)"/>
          <p:cNvSpPr txBox="1"/>
          <p:nvPr/>
        </p:nvSpPr>
        <p:spPr>
          <a:xfrm>
            <a:off x="778433" y="3325188"/>
            <a:ext cx="40482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Código conciso (30 a 40% menor)</a:t>
            </a:r>
          </a:p>
        </p:txBody>
      </p:sp>
      <p:sp>
        <p:nvSpPr>
          <p:cNvPr id="214" name="CaixaDeTexto 10"/>
          <p:cNvSpPr txBox="1"/>
          <p:nvPr/>
        </p:nvSpPr>
        <p:spPr>
          <a:xfrm>
            <a:off x="351684" y="3787890"/>
            <a:ext cx="7416825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2900">
                <a:solidFill>
                  <a:schemeClr val="accent1"/>
                </a:solidFill>
              </a:defRPr>
            </a:lvl1pPr>
          </a:lstStyle>
          <a:p>
            <a:pPr/>
            <a:r>
              <a:t>E quem utiliza esse paradigma?</a:t>
            </a:r>
          </a:p>
        </p:txBody>
      </p:sp>
      <p:grpSp>
        <p:nvGrpSpPr>
          <p:cNvPr id="219" name="Grupo"/>
          <p:cNvGrpSpPr/>
          <p:nvPr/>
        </p:nvGrpSpPr>
        <p:grpSpPr>
          <a:xfrm>
            <a:off x="892610" y="4349456"/>
            <a:ext cx="10342238" cy="1429152"/>
            <a:chOff x="0" y="0"/>
            <a:chExt cx="10342237" cy="1429151"/>
          </a:xfrm>
        </p:grpSpPr>
        <p:pic>
          <p:nvPicPr>
            <p:cNvPr id="215" name="ajhduhasudi-e1549292445798.png" descr="ajhduhasudi-e154929244579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18702"/>
              <a:ext cx="2243193" cy="849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google2.0.0.jpg" descr="google2.0.0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89492" y="60060"/>
              <a:ext cx="1931122" cy="1287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microsofts-logo-gets-a-makeover.jpg" descr="microsofts-logo-gets-a-makeover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66913" y="60060"/>
              <a:ext cx="1827593" cy="1369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20180911104538148amazon-logo.jpg" descr="20180911104538148amazon-logo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13944" y="0"/>
              <a:ext cx="3228294" cy="1407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0" name="2018_social_media_popular_app_logo_facebook-512.png" descr="2018_social_media_popular_app_logo_facebook-51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50325" y="5657909"/>
            <a:ext cx="1061329" cy="1061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3"/>
      <p:bldP build="whole" bldLvl="1" animBg="1" rev="0" advAuto="0" spid="210" grpId="1"/>
      <p:bldP build="whole" bldLvl="1" animBg="1" rev="0" advAuto="0" spid="220" grpId="7"/>
      <p:bldP build="whole" bldLvl="1" animBg="1" rev="0" advAuto="0" spid="211" grpId="2"/>
      <p:bldP build="whole" bldLvl="1" animBg="1" rev="0" advAuto="0" spid="213" grpId="4"/>
      <p:bldP build="whole" bldLvl="1" animBg="1" rev="0" advAuto="0" spid="219" grpId="6"/>
      <p:bldP build="whole" bldLvl="1" animBg="1" rev="0" advAuto="0" spid="214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plicação do facebook"/>
          <p:cNvSpPr txBox="1"/>
          <p:nvPr>
            <p:ph type="title"/>
          </p:nvPr>
        </p:nvSpPr>
        <p:spPr>
          <a:xfrm>
            <a:off x="979710" y="191391"/>
            <a:ext cx="4114801" cy="1524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Aplicação do facebook</a:t>
            </a:r>
          </a:p>
        </p:txBody>
      </p:sp>
      <p:sp>
        <p:nvSpPr>
          <p:cNvPr id="223" name="Quase tudo é Assíncrono!…"/>
          <p:cNvSpPr txBox="1"/>
          <p:nvPr>
            <p:ph type="body" sz="quarter" idx="1"/>
          </p:nvPr>
        </p:nvSpPr>
        <p:spPr>
          <a:xfrm>
            <a:off x="979710" y="1934293"/>
            <a:ext cx="4114801" cy="3810001"/>
          </a:xfrm>
          <a:prstGeom prst="rect">
            <a:avLst/>
          </a:prstGeom>
        </p:spPr>
        <p:txBody>
          <a:bodyPr/>
          <a:lstStyle/>
          <a:p>
            <a:pPr/>
            <a:r>
              <a:t>Quase tudo é Assíncrono!</a:t>
            </a:r>
          </a:p>
          <a:p>
            <a:pPr/>
            <a:r>
              <a:t>- Startup</a:t>
            </a:r>
          </a:p>
          <a:p>
            <a:pPr/>
            <a:r>
              <a:t>- Login</a:t>
            </a:r>
          </a:p>
          <a:p>
            <a:pPr/>
            <a:r>
              <a:t>- Load do feed</a:t>
            </a:r>
          </a:p>
          <a:p>
            <a:pPr/>
            <a:r>
              <a:t>- Orientado a eventos (Likes, notificações)</a:t>
            </a:r>
          </a:p>
          <a:p>
            <a:pPr/>
            <a:r>
              <a:t>- Acesso a dados a todo momento</a:t>
            </a:r>
          </a:p>
        </p:txBody>
      </p:sp>
      <p:pic>
        <p:nvPicPr>
          <p:cNvPr id="224" name="413_copy.jpg" descr="413_cop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1558" y="1772165"/>
            <a:ext cx="5653754" cy="302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Utilizando programação imperativa…"/>
          <p:cNvSpPr txBox="1"/>
          <p:nvPr/>
        </p:nvSpPr>
        <p:spPr>
          <a:xfrm>
            <a:off x="821703" y="1934293"/>
            <a:ext cx="41148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>
                <a:solidFill>
                  <a:srgbClr val="595959"/>
                </a:solidFill>
              </a:defRPr>
            </a:pPr>
            <a:r>
              <a:t>Utilizando programação imperativa</a:t>
            </a:r>
          </a:p>
          <a:p>
            <a:pPr marL="180473" indent="-180473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>
                <a:solidFill>
                  <a:srgbClr val="595959"/>
                </a:solidFill>
              </a:defRPr>
            </a:pPr>
            <a:r>
              <a:t>Memory Leaks</a:t>
            </a:r>
          </a:p>
          <a:p>
            <a:pPr marL="180473" indent="-180473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>
                <a:solidFill>
                  <a:srgbClr val="595959"/>
                </a:solidFill>
              </a:defRPr>
            </a:pPr>
            <a:r>
              <a:t>Condição de corrida</a:t>
            </a:r>
          </a:p>
          <a:p>
            <a:pPr marL="180473" indent="-180473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>
                <a:solidFill>
                  <a:srgbClr val="595959"/>
                </a:solidFill>
              </a:defRPr>
            </a:pPr>
            <a:r>
              <a:t>Callbacks aninhados</a:t>
            </a:r>
          </a:p>
          <a:p>
            <a:pPr marL="180473" indent="-180473">
              <a:lnSpc>
                <a:spcPct val="110000"/>
              </a:lnSpc>
              <a:spcBef>
                <a:spcPts val="600"/>
              </a:spcBef>
              <a:buSzPct val="100000"/>
              <a:buChar char="-"/>
              <a:defRPr>
                <a:solidFill>
                  <a:srgbClr val="595959"/>
                </a:solidFill>
              </a:defRPr>
            </a:pPr>
            <a:r>
              <a:t>Maquinas de estados muito complexas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3" grpId="1"/>
      <p:bldP build="whole" bldLvl="1" animBg="1" rev="0" advAuto="0" spid="22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aixaDeTexto 10"/>
          <p:cNvSpPr txBox="1"/>
          <p:nvPr/>
        </p:nvSpPr>
        <p:spPr>
          <a:xfrm>
            <a:off x="2205980" y="1059779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OK, Mas o que diabos é Programação Reativa?</a:t>
            </a:r>
          </a:p>
        </p:txBody>
      </p:sp>
      <p:sp>
        <p:nvSpPr>
          <p:cNvPr id="229" name="CaixaDeTexto 8"/>
          <p:cNvSpPr txBox="1"/>
          <p:nvPr/>
        </p:nvSpPr>
        <p:spPr>
          <a:xfrm>
            <a:off x="454793" y="1746568"/>
            <a:ext cx="777686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Programação orientada a Fluxo de dados (Stream) assíncronos no tempo</a:t>
            </a:r>
          </a:p>
        </p:txBody>
      </p:sp>
      <p:sp>
        <p:nvSpPr>
          <p:cNvPr id="230" name="Um Stream pode emitir diversos valores e mudar de estado diversas vezes no tempo."/>
          <p:cNvSpPr txBox="1"/>
          <p:nvPr/>
        </p:nvSpPr>
        <p:spPr>
          <a:xfrm>
            <a:off x="464191" y="2432791"/>
            <a:ext cx="97406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Um Stream pode emitir diversos valores e mudar de estado diversas vezes no tempo. </a:t>
            </a:r>
          </a:p>
        </p:txBody>
      </p:sp>
      <p:sp>
        <p:nvSpPr>
          <p:cNvPr id="231" name="Listener se “inscrevem” (Subscribe) nos stream e escutam por alterações, executando determinada ação para cada nova mudança ou estado desse stream"/>
          <p:cNvSpPr txBox="1"/>
          <p:nvPr/>
        </p:nvSpPr>
        <p:spPr>
          <a:xfrm>
            <a:off x="464191" y="2839613"/>
            <a:ext cx="122199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Listener se “inscrevem” (Subscribe) nos stream e escutam por alterações, executando determinada ação para cada nova mudança ou estado desse stream</a:t>
            </a:r>
          </a:p>
        </p:txBody>
      </p:sp>
      <p:sp>
        <p:nvSpPr>
          <p:cNvPr id="232" name="Utiliza o padrão Observer e paradigma orientado a notificações."/>
          <p:cNvSpPr txBox="1"/>
          <p:nvPr/>
        </p:nvSpPr>
        <p:spPr>
          <a:xfrm>
            <a:off x="462250" y="3539800"/>
            <a:ext cx="73260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Utiliza o padrão Observer e paradigma orientado a notificações.</a:t>
            </a:r>
          </a:p>
        </p:txBody>
      </p:sp>
      <p:sp>
        <p:nvSpPr>
          <p:cNvPr id="233" name="Exemplo de implementação muito utilizada: Rx (Java, javascript, Ruby, python, Php, C++ e etc)…"/>
          <p:cNvSpPr txBox="1"/>
          <p:nvPr/>
        </p:nvSpPr>
        <p:spPr>
          <a:xfrm>
            <a:off x="464191" y="3955007"/>
            <a:ext cx="1221994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Exemplo de implementação muito utilizada: Rx (Java, javascript, Ruby, python, Php, C++ e etc)</a:t>
            </a:r>
          </a:p>
          <a:p>
            <a:pPr marL="285750" indent="-285750">
              <a:buSzPct val="100000"/>
              <a:buChar char="-"/>
            </a:pPr>
            <a:r>
              <a:t>Um ou mais streams podem se combinar para formar um novo stream (exemplo de observables combinados: merge, concat, join, switch, zip)</a:t>
            </a:r>
          </a:p>
          <a:p>
            <a:pPr marL="285750" indent="-285750">
              <a:buSzPct val="100000"/>
              <a:buChar char="-"/>
            </a:pPr>
            <a:r>
              <a:t>Funções de transformações nos Streams (Map, Reduce, GroupBy, Scan)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2"/>
      <p:bldP build="whole" bldLvl="1" animBg="1" rev="0" advAuto="0" spid="233" grpId="5"/>
      <p:bldP build="whole" bldLvl="1" animBg="1" rev="0" advAuto="0" spid="229" grpId="1"/>
      <p:bldP build="whole" bldLvl="1" animBg="1" rev="0" advAuto="0" spid="232" grpId="4"/>
      <p:bldP build="whole" bldLvl="1" animBg="1" rev="0" advAuto="0" spid="23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l4.jpg" descr="sl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009" y="1305103"/>
            <a:ext cx="8417274" cy="4734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aixaDeTexto 10"/>
          <p:cNvSpPr txBox="1"/>
          <p:nvPr/>
        </p:nvSpPr>
        <p:spPr>
          <a:xfrm>
            <a:off x="2248234" y="636356"/>
            <a:ext cx="7416825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sz="2900">
                <a:solidFill>
                  <a:schemeClr val="accent1"/>
                </a:solidFill>
              </a:defRPr>
            </a:lvl1pPr>
          </a:lstStyle>
          <a:p>
            <a:pPr/>
            <a:r>
              <a:t>Arquitetura e pilares</a:t>
            </a:r>
          </a:p>
        </p:txBody>
      </p:sp>
      <p:sp>
        <p:nvSpPr>
          <p:cNvPr id="240" name="Elástico: Reage à demanda/carga: aplicações podem fazer uso de múltiplos núcleos e múltiplos servidores"/>
          <p:cNvSpPr txBox="1"/>
          <p:nvPr/>
        </p:nvSpPr>
        <p:spPr>
          <a:xfrm>
            <a:off x="668360" y="2062416"/>
            <a:ext cx="9189540" cy="301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Elástico</a:t>
            </a:r>
            <a:r>
              <a:t>: Reage à demanda/carga: aplicações podem fazer uso de múltiplos núcleos e múltiplos servidores</a:t>
            </a:r>
          </a:p>
        </p:txBody>
      </p:sp>
      <p:sp>
        <p:nvSpPr>
          <p:cNvPr id="241" name="Resiliente: Reage às falhas; aplicações reagem e se recuperam de…"/>
          <p:cNvSpPr txBox="1"/>
          <p:nvPr/>
        </p:nvSpPr>
        <p:spPr>
          <a:xfrm>
            <a:off x="657718" y="2571981"/>
            <a:ext cx="921082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Resiliente</a:t>
            </a:r>
            <a:r>
              <a:t>: Reage às falhas; aplicações reagem e se recuperam de</a:t>
            </a:r>
          </a:p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falhas de software, hardware e de conectividade;</a:t>
            </a:r>
          </a:p>
        </p:txBody>
      </p:sp>
      <p:sp>
        <p:nvSpPr>
          <p:cNvPr id="242" name="Message Driven: Reage aos eventos (event driven): em vez de compor…"/>
          <p:cNvSpPr txBox="1"/>
          <p:nvPr/>
        </p:nvSpPr>
        <p:spPr>
          <a:xfrm>
            <a:off x="633420" y="3253643"/>
            <a:ext cx="11159466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Message Driven:</a:t>
            </a:r>
            <a:r>
              <a:t> Reage aos eventos (</a:t>
            </a:r>
            <a:r>
              <a:rPr i="1"/>
              <a:t>event driven</a:t>
            </a:r>
            <a:r>
              <a:t>): em vez de compor</a:t>
            </a:r>
          </a:p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aplicações por múltiplas </a:t>
            </a:r>
            <a:r>
              <a:rPr i="1"/>
              <a:t>threads</a:t>
            </a:r>
            <a:r>
              <a:t> síncronas, sistemas são compostos de gerenciadores de eventos assíncronos e não bloqueantes;</a:t>
            </a:r>
          </a:p>
        </p:txBody>
      </p:sp>
      <p:sp>
        <p:nvSpPr>
          <p:cNvPr id="243" name="Responsivo: Reage aos usuários: aplicações que oferecem interações…"/>
          <p:cNvSpPr txBox="1"/>
          <p:nvPr/>
        </p:nvSpPr>
        <p:spPr>
          <a:xfrm>
            <a:off x="646742" y="3935305"/>
            <a:ext cx="9948595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Responsivo</a:t>
            </a:r>
            <a:r>
              <a:t>: Reage aos usuários: aplicações que oferecem interações</a:t>
            </a:r>
          </a:p>
          <a:p>
            <a:pPr defTabSz="457200">
              <a:lnSpc>
                <a:spcPts val="3500"/>
              </a:lnSpc>
              <a:defRPr b="0" sz="1500">
                <a:ln w="0" cap="flat">
                  <a:solidFill>
                    <a:srgbClr val="242729"/>
                  </a:solidFill>
                  <a:prstDash val="solid"/>
                  <a:miter lim="400000"/>
                </a:ln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ricas e “tempo real” com usuários.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3"/>
      <p:bldP build="whole" bldLvl="1" animBg="1" rev="0" advAuto="0" spid="240" grpId="1"/>
      <p:bldP build="whole" bldLvl="1" animBg="1" rev="0" advAuto="0" spid="241" grpId="2"/>
      <p:bldP build="whole" bldLvl="1" animBg="1" rev="0" advAuto="0" spid="243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Conteúdo 13"/>
          <p:cNvSpPr txBox="1"/>
          <p:nvPr>
            <p:ph type="body" sz="quarter" idx="1"/>
          </p:nvPr>
        </p:nvSpPr>
        <p:spPr>
          <a:xfrm>
            <a:off x="-1" y="1656725"/>
            <a:ext cx="5760642" cy="590975"/>
          </a:xfrm>
          <a:prstGeom prst="rect">
            <a:avLst/>
          </a:prstGeom>
        </p:spPr>
        <p:txBody>
          <a:bodyPr/>
          <a:lstStyle>
            <a:lvl1pPr marL="0" indent="45719" algn="ctr">
              <a:buSzTx/>
              <a:buNone/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José Carlos de Oliveira Junior</a:t>
            </a:r>
          </a:p>
        </p:txBody>
      </p:sp>
      <p:pic>
        <p:nvPicPr>
          <p:cNvPr id="9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CaixaDeTexto 3"/>
          <p:cNvSpPr txBox="1"/>
          <p:nvPr/>
        </p:nvSpPr>
        <p:spPr>
          <a:xfrm>
            <a:off x="2510547" y="2348880"/>
            <a:ext cx="7056784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Char char="-"/>
            </a:pPr>
            <a:r>
              <a:t>Engenheiro eletricista – Ênfase em eletrônica e telecom. – UTFPR</a:t>
            </a:r>
          </a:p>
          <a:p>
            <a:pPr marL="285750" indent="-285750" algn="just">
              <a:buSzPct val="100000"/>
              <a:buChar char="-"/>
            </a:pPr>
            <a:r>
              <a:t>Pos graduação Eng. Software – PUC-PR</a:t>
            </a:r>
          </a:p>
          <a:p>
            <a:pPr marL="285750" indent="-285750" algn="just">
              <a:buSzPct val="100000"/>
              <a:buChar char="-"/>
            </a:pPr>
            <a:r>
              <a:t>11 anos de experiencia como programador Fullstack (Java/NodeJS)</a:t>
            </a:r>
          </a:p>
          <a:p>
            <a:pPr marL="285750" indent="-285750" algn="just">
              <a:buSzPct val="100000"/>
              <a:buChar char="-"/>
            </a:pPr>
            <a:r>
              <a:t>Maior parte da experiencia com aplicações para área financeira e bancaria. </a:t>
            </a:r>
          </a:p>
          <a:p>
            <a:pPr marL="285750" indent="-285750" algn="just">
              <a:buSzPct val="100000"/>
              <a:buChar char="-"/>
            </a:pPr>
            <a:r>
              <a:t>Socio fundador da Cloudfy systems</a:t>
            </a:r>
          </a:p>
        </p:txBody>
      </p:sp>
      <p:pic>
        <p:nvPicPr>
          <p:cNvPr id="100" name="Imagem 4" descr="Imagem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420" y="2380531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CaixaDeTexto 10"/>
          <p:cNvSpPr txBox="1"/>
          <p:nvPr/>
        </p:nvSpPr>
        <p:spPr>
          <a:xfrm>
            <a:off x="2385999" y="2564903"/>
            <a:ext cx="741682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0082B3"/>
                </a:solidFill>
              </a:defRPr>
            </a:lvl1pPr>
          </a:lstStyle>
          <a:p>
            <a:pPr/>
            <a:r>
              <a:t>Não entendi nada! Pode exemplificar por favor?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Espaço Reservado para Conteúdo 13"/>
          <p:cNvSpPr txBox="1"/>
          <p:nvPr/>
        </p:nvSpPr>
        <p:spPr>
          <a:xfrm>
            <a:off x="-98277" y="5633863"/>
            <a:ext cx="7992890" cy="122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2" marL="777240" indent="-182879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/>
              <a:buChar char="•"/>
              <a:defRPr sz="1600">
                <a:solidFill>
                  <a:srgbClr val="595959"/>
                </a:solidFill>
              </a:defRPr>
            </a:pPr>
            <a:r>
              <a:t>Email: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jose.oliveira@cloudfy.net.br</a:t>
            </a:r>
          </a:p>
          <a:p>
            <a:pPr lvl="2" marL="777240" indent="-182879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/>
              <a:buChar char="•"/>
              <a:defRPr sz="1600">
                <a:solidFill>
                  <a:srgbClr val="595959"/>
                </a:solidFill>
              </a:defRPr>
            </a:pPr>
            <a:r>
              <a:t>Github: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https://github.com/zeoliveirajunior/ProgramacaoReativa</a:t>
            </a:r>
          </a:p>
          <a:p>
            <a:pPr lvl="2" marL="777240" indent="-182879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SzPct val="80000"/>
              <a:buFont typeface="Arial"/>
              <a:buChar char="•"/>
              <a:defRPr sz="1600" u="sng">
                <a:solidFill>
                  <a:srgbClr val="0070C0"/>
                </a:solidFill>
              </a:defRPr>
            </a:pPr>
            <a:r>
              <a:t>www.cloudfy.net.br</a:t>
            </a:r>
          </a:p>
        </p:txBody>
      </p:sp>
      <p:sp>
        <p:nvSpPr>
          <p:cNvPr id="250" name="Espaço Reservado para Conteúdo 13"/>
          <p:cNvSpPr txBox="1"/>
          <p:nvPr/>
        </p:nvSpPr>
        <p:spPr>
          <a:xfrm>
            <a:off x="4510235" y="2852935"/>
            <a:ext cx="2520282" cy="648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343814" defTabSz="859536">
              <a:lnSpc>
                <a:spcPct val="90000"/>
              </a:lnSpc>
              <a:spcBef>
                <a:spcPts val="900"/>
              </a:spcBef>
              <a:defRPr sz="3384">
                <a:solidFill>
                  <a:srgbClr val="595959"/>
                </a:solidFill>
              </a:defRPr>
            </a:pPr>
            <a:r>
              <a:t>Obrigado!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Espaço Reservado para Conteúdo 13"/>
          <p:cNvSpPr txBox="1"/>
          <p:nvPr>
            <p:ph type="body" sz="quarter" idx="1"/>
          </p:nvPr>
        </p:nvSpPr>
        <p:spPr>
          <a:xfrm>
            <a:off x="4078187" y="692695"/>
            <a:ext cx="3348373" cy="693251"/>
          </a:xfrm>
          <a:prstGeom prst="rect">
            <a:avLst/>
          </a:prstGeom>
        </p:spPr>
        <p:txBody>
          <a:bodyPr/>
          <a:lstStyle>
            <a:lvl1pPr marL="0" indent="45719" algn="ctr">
              <a:buSzTx/>
              <a:buNone/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Cloudfy systems</a:t>
            </a:r>
          </a:p>
        </p:txBody>
      </p:sp>
      <p:pic>
        <p:nvPicPr>
          <p:cNvPr id="103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CaixaDeTexto 6"/>
          <p:cNvSpPr txBox="1"/>
          <p:nvPr/>
        </p:nvSpPr>
        <p:spPr>
          <a:xfrm>
            <a:off x="693811" y="2636911"/>
            <a:ext cx="8712970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Startup de tecnologia fundada em 2016</a:t>
            </a:r>
          </a:p>
          <a:p>
            <a:pPr marL="285750" indent="-285750">
              <a:buSzPct val="100000"/>
              <a:buChar char="-"/>
            </a:pPr>
            <a:r>
              <a:t>Foco em desenvolvimento de ERP´s em nuvem para área varejista (Padarias, restaurante, Bares e casas noturnas)</a:t>
            </a:r>
          </a:p>
          <a:p>
            <a:pPr marL="285750" indent="-285750">
              <a:buSzPct val="100000"/>
              <a:buChar char="-"/>
            </a:pPr>
            <a:r>
              <a:t>Atualmente possui mais de 300 clientes espalhados por Paraná, São Paulo, Minas gerais, Rio de janeiro e Brasília.</a:t>
            </a:r>
          </a:p>
          <a:p>
            <a:pPr marL="285750" indent="-285750">
              <a:buSzPct val="100000"/>
              <a:buChar char="-"/>
            </a:pPr>
            <a:r>
              <a:t>Inicio em uma garagem, hoje com sede própria e crescimento anual de 105%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spaço Reservado para Conteúdo 13"/>
          <p:cNvSpPr txBox="1"/>
          <p:nvPr>
            <p:ph type="body" sz="quarter" idx="1"/>
          </p:nvPr>
        </p:nvSpPr>
        <p:spPr>
          <a:xfrm>
            <a:off x="2564769" y="404664"/>
            <a:ext cx="8136906" cy="432049"/>
          </a:xfrm>
          <a:prstGeom prst="rect">
            <a:avLst/>
          </a:prstGeom>
        </p:spPr>
        <p:txBody>
          <a:bodyPr/>
          <a:lstStyle>
            <a:lvl1pPr marL="0" indent="42976" defTabSz="859536">
              <a:spcBef>
                <a:spcPts val="1600"/>
              </a:spcBef>
              <a:buSzTx/>
              <a:buNone/>
              <a:defRPr sz="2256">
                <a:solidFill>
                  <a:srgbClr val="0070C0"/>
                </a:solidFill>
              </a:defRPr>
            </a:lvl1pPr>
          </a:lstStyle>
          <a:p>
            <a:pPr/>
            <a:r>
              <a:t>O Produto</a:t>
            </a:r>
          </a:p>
        </p:txBody>
      </p:sp>
      <p:pic>
        <p:nvPicPr>
          <p:cNvPr id="107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m 7" descr="Imagem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1964" y="705213"/>
            <a:ext cx="8361561" cy="5647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m 1" descr="Imagem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9956" y="260647"/>
            <a:ext cx="6912769" cy="3291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m 2" descr="Imagem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988" y="3637651"/>
            <a:ext cx="6057082" cy="3296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CaixaDeTexto 10"/>
          <p:cNvSpPr txBox="1"/>
          <p:nvPr/>
        </p:nvSpPr>
        <p:spPr>
          <a:xfrm>
            <a:off x="2133972" y="980728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Diferencial do ERP em relação aos concorrentes</a:t>
            </a:r>
          </a:p>
        </p:txBody>
      </p:sp>
      <p:sp>
        <p:nvSpPr>
          <p:cNvPr id="116" name="CaixaDeTexto 8"/>
          <p:cNvSpPr txBox="1"/>
          <p:nvPr/>
        </p:nvSpPr>
        <p:spPr>
          <a:xfrm>
            <a:off x="460299" y="1756068"/>
            <a:ext cx="777686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100 % em Nuvem (Informação disponível de qualquer lugar, em tempo real a qualquer hora</a:t>
            </a:r>
          </a:p>
        </p:txBody>
      </p:sp>
      <p:sp>
        <p:nvSpPr>
          <p:cNvPr id="117" name="Funcionamento Offline em caso de perda de conexão"/>
          <p:cNvSpPr txBox="1"/>
          <p:nvPr/>
        </p:nvSpPr>
        <p:spPr>
          <a:xfrm>
            <a:off x="426190" y="2382486"/>
            <a:ext cx="61950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Funcionamento Offline em caso de perda de conexão</a:t>
            </a:r>
          </a:p>
        </p:txBody>
      </p:sp>
      <p:sp>
        <p:nvSpPr>
          <p:cNvPr id="118" name="Aplicação robusta, estável e simples para o usuário"/>
          <p:cNvSpPr txBox="1"/>
          <p:nvPr/>
        </p:nvSpPr>
        <p:spPr>
          <a:xfrm>
            <a:off x="426190" y="2810809"/>
            <a:ext cx="60181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Aplicação robusta, estável e simples para o usuário</a:t>
            </a:r>
          </a:p>
        </p:txBody>
      </p:sp>
      <p:sp>
        <p:nvSpPr>
          <p:cNvPr id="119" name="Integração com quase todo tipo de hardware (Balanças, micro terminais, catracas, barcode scanners, impressoras, ECF, Cfe-SAT)"/>
          <p:cNvSpPr txBox="1"/>
          <p:nvPr/>
        </p:nvSpPr>
        <p:spPr>
          <a:xfrm>
            <a:off x="416690" y="3239133"/>
            <a:ext cx="1149362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Integração com quase todo tipo de hardware (Balanças, micro terminais, catracas, barcode scanners, impressoras, ECF, Cfe-SAT)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4"/>
      <p:bldP build="whole" bldLvl="1" animBg="1" rev="0" advAuto="0" spid="116" grpId="1"/>
      <p:bldP build="whole" bldLvl="1" animBg="1" rev="0" advAuto="0" spid="118" grpId="3"/>
      <p:bldP build="whole" bldLvl="1" animBg="1" rev="0" advAuto="0" spid="1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CaixaDeTexto 10"/>
          <p:cNvSpPr txBox="1"/>
          <p:nvPr/>
        </p:nvSpPr>
        <p:spPr>
          <a:xfrm>
            <a:off x="2133972" y="980728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Diferencial do ERP em relação aos concorrentes</a:t>
            </a:r>
          </a:p>
        </p:txBody>
      </p:sp>
      <p:sp>
        <p:nvSpPr>
          <p:cNvPr id="123" name="Aplicativo Mobile para gestão"/>
          <p:cNvSpPr txBox="1"/>
          <p:nvPr/>
        </p:nvSpPr>
        <p:spPr>
          <a:xfrm>
            <a:off x="350189" y="1750953"/>
            <a:ext cx="36164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Aplicativo Mobile para gestão</a:t>
            </a:r>
          </a:p>
        </p:txBody>
      </p:sp>
      <p:pic>
        <p:nvPicPr>
          <p:cNvPr id="124" name="Screenshot_20191121-135232_CC Admin.jpg" descr="Screenshot_20191121-135232_CC Adm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6528" y="2036757"/>
            <a:ext cx="2293176" cy="4713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CaixaDeTexto 10"/>
          <p:cNvSpPr txBox="1"/>
          <p:nvPr/>
        </p:nvSpPr>
        <p:spPr>
          <a:xfrm>
            <a:off x="2133972" y="980728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Diferencial do ERP em relação aos concorrentes</a:t>
            </a:r>
          </a:p>
        </p:txBody>
      </p:sp>
      <p:sp>
        <p:nvSpPr>
          <p:cNvPr id="128" name="Totem de auto-atendimento e selfcheckout e cardápio digital"/>
          <p:cNvSpPr txBox="1"/>
          <p:nvPr/>
        </p:nvSpPr>
        <p:spPr>
          <a:xfrm>
            <a:off x="350189" y="1750953"/>
            <a:ext cx="69654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Char char="-"/>
            </a:lvl1pPr>
          </a:lstStyle>
          <a:p>
            <a:pPr/>
            <a:r>
              <a:t>Totem de auto-atendimento e selfcheckout e cardápio digital</a:t>
            </a:r>
          </a:p>
        </p:txBody>
      </p:sp>
      <p:pic>
        <p:nvPicPr>
          <p:cNvPr id="129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783" y="2286564"/>
            <a:ext cx="6006436" cy="3489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m" descr="Image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1859" y="2255113"/>
            <a:ext cx="5302828" cy="3311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0" grpId="2"/>
      <p:bldP build="whole" bldLvl="1" animBg="1" rev="0" advAuto="0" spid="12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80" y="260647"/>
            <a:ext cx="1512168" cy="126632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CaixaDeTexto 10"/>
          <p:cNvSpPr txBox="1"/>
          <p:nvPr/>
        </p:nvSpPr>
        <p:spPr>
          <a:xfrm>
            <a:off x="2205980" y="1059779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Desafios em termos de desenvolvimento</a:t>
            </a:r>
          </a:p>
        </p:txBody>
      </p:sp>
      <p:sp>
        <p:nvSpPr>
          <p:cNvPr id="134" name="CaixaDeTexto 8"/>
          <p:cNvSpPr txBox="1"/>
          <p:nvPr/>
        </p:nvSpPr>
        <p:spPr>
          <a:xfrm>
            <a:off x="621803" y="1756068"/>
            <a:ext cx="777686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Funcionamento offline da aplicação.</a:t>
            </a:r>
          </a:p>
          <a:p>
            <a:pPr marL="285750" indent="-285750">
              <a:buSzPct val="100000"/>
              <a:buChar char="-"/>
            </a:pPr>
            <a:r>
              <a:t>Sincronização de dados (Atualização em tempo real)</a:t>
            </a:r>
          </a:p>
          <a:p>
            <a:pPr marL="285750" indent="-285750">
              <a:buSzPct val="100000"/>
              <a:buChar char="-"/>
            </a:pPr>
            <a:r>
              <a:t>Transparência para o usuário</a:t>
            </a:r>
          </a:p>
        </p:txBody>
      </p:sp>
      <p:sp>
        <p:nvSpPr>
          <p:cNvPr id="135" name="CaixaDeTexto 6"/>
          <p:cNvSpPr txBox="1"/>
          <p:nvPr/>
        </p:nvSpPr>
        <p:spPr>
          <a:xfrm>
            <a:off x="422125" y="2909289"/>
            <a:ext cx="77768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82B3"/>
                </a:solidFill>
              </a:defRPr>
            </a:lvl1pPr>
          </a:lstStyle>
          <a:p>
            <a:pPr/>
            <a:r>
              <a:t>Implementação</a:t>
            </a:r>
          </a:p>
        </p:txBody>
      </p:sp>
      <p:sp>
        <p:nvSpPr>
          <p:cNvPr id="136" name="CaixaDeTexto 7"/>
          <p:cNvSpPr txBox="1"/>
          <p:nvPr/>
        </p:nvSpPr>
        <p:spPr>
          <a:xfrm>
            <a:off x="412997" y="3508511"/>
            <a:ext cx="7776866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Base de dados local sincronizada com a retaguarda. (Primeira versão, PostgresSQL, Nova versão utilizada um SQLite devido a compatibilidade com a versão Mobile)</a:t>
            </a:r>
          </a:p>
          <a:p>
            <a:pPr marL="285750" indent="-285750">
              <a:buSzPct val="100000"/>
              <a:buChar char="-"/>
            </a:pPr>
            <a:r>
              <a:t>Notificação do backend para a aplicação caso ocorra mudança de dados na retaguarda.</a:t>
            </a:r>
          </a:p>
          <a:p>
            <a:pPr marL="285750" indent="-285750">
              <a:buSzPct val="100000"/>
              <a:buChar char="-"/>
            </a:pPr>
            <a:r>
              <a:t>Sincronizar os dados novamente da retaguarda para o front.</a:t>
            </a:r>
          </a:p>
          <a:p>
            <a:pPr marL="285750" indent="-285750">
              <a:buSzPct val="100000"/>
              <a:buChar char="-"/>
            </a:pPr>
            <a:r>
              <a:t>Dados gerados pelo PDV – Entram em uma fila de envio e serão enviados quando o sistema estiver online e autenticado. </a:t>
            </a:r>
          </a:p>
          <a:p>
            <a:pPr marL="285750" indent="-285750">
              <a:buSzPct val="100000"/>
              <a:buChar char="-"/>
            </a:pPr>
            <a:r>
              <a:t>Caso a aplicação fique offline, a fila aguarda até que a conexão se reestabeleça.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Helvetica"/>
        <a:ea typeface="Helvetica"/>
        <a:cs typeface="Helvetica"/>
      </a:majorFont>
      <a:minorFont>
        <a:latin typeface="Franklin Gothic Medium"/>
        <a:ea typeface="Franklin Gothic Medium"/>
        <a:cs typeface="Franklin Gothic Medium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Helvetica"/>
        <a:ea typeface="Helvetica"/>
        <a:cs typeface="Helvetica"/>
      </a:majorFont>
      <a:minorFont>
        <a:latin typeface="Franklin Gothic Medium"/>
        <a:ea typeface="Franklin Gothic Medium"/>
        <a:cs typeface="Franklin Gothic Medium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