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2/15/21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userDrawn="1"/>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68166" y="554425"/>
            <a:ext cx="11897709" cy="550914"/>
          </a:xfrm>
          <a:prstGeom prst="rect">
            <a:avLst/>
          </a:prstGeom>
        </p:spPr>
        <p:txBody>
          <a:bodyPr vert="horz" lIns="91440" tIns="45720" rIns="91440" bIns="45720" rtlCol="0" anchor="t">
            <a:normAutofit/>
          </a:bodyPr>
          <a:lstStyle/>
          <a:p>
            <a:r>
              <a:rPr lang="en-US" dirty="0"/>
              <a:t>Click To Edit Master Title Style </a:t>
            </a:r>
          </a:p>
        </p:txBody>
      </p:sp>
      <p:sp>
        <p:nvSpPr>
          <p:cNvPr id="3" name="Text Placeholder 2"/>
          <p:cNvSpPr>
            <a:spLocks noGrp="1"/>
          </p:cNvSpPr>
          <p:nvPr>
            <p:ph type="body" idx="1"/>
          </p:nvPr>
        </p:nvSpPr>
        <p:spPr>
          <a:xfrm>
            <a:off x="168167" y="1520383"/>
            <a:ext cx="11897708" cy="460503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33117" y="7976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2/15/21</a:t>
            </a:fld>
            <a:endParaRPr lang="en-US" dirty="0"/>
          </a:p>
        </p:txBody>
      </p:sp>
      <p:sp>
        <p:nvSpPr>
          <p:cNvPr id="5" name="Footer Placeholder 4"/>
          <p:cNvSpPr>
            <a:spLocks noGrp="1"/>
          </p:cNvSpPr>
          <p:nvPr>
            <p:ph type="ftr" sz="quarter" idx="3"/>
          </p:nvPr>
        </p:nvSpPr>
        <p:spPr>
          <a:xfrm>
            <a:off x="1451578" y="85760"/>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026" y="29827"/>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n-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a:lstStyle/>
          <a:p>
            <a:pPr marL="0" lvl="0" indent="0">
              <a:buNone/>
            </a:pPr>
            <a:r>
              <a:t>MATH513 Sentiment Analysis Presentation</a:t>
            </a:r>
          </a:p>
        </p:txBody>
      </p:sp>
      <p:sp>
        <p:nvSpPr>
          <p:cNvPr id="3" name="Subtitle 2"/>
          <p:cNvSpPr>
            <a:spLocks noGrp="1"/>
          </p:cNvSpPr>
          <p:nvPr>
            <p:ph type="subTitle" idx="1"/>
          </p:nvPr>
        </p:nvSpPr>
        <p:spPr>
          <a:xfrm>
            <a:off x="2417780" y="3531204"/>
            <a:ext cx="8637072" cy="977621"/>
          </a:xfrm>
        </p:spPr>
        <p:txBody>
          <a:bodyPr/>
          <a:lstStyle/>
          <a:p>
            <a:pPr marL="0" lvl="0" indent="0">
              <a:buNone/>
            </a:pPr>
            <a:br/>
            <a:br/>
            <a:r>
              <a:rPr dirty="0" err="1"/>
              <a:t>Cassandria</a:t>
            </a:r>
            <a:r>
              <a:rPr dirty="0"/>
              <a:t> Goh (10715753), Lim Jun Yong (10715755), Lee Wei Jian (Zeon) (10715754), Muhammad Firdaus (10715756)</a:t>
            </a:r>
          </a:p>
        </p:txBody>
      </p:sp>
      <p:sp>
        <p:nvSpPr>
          <p:cNvPr id="4" name="Date Placeholder 3"/>
          <p:cNvSpPr>
            <a:spLocks noGrp="1"/>
          </p:cNvSpPr>
          <p:nvPr>
            <p:ph type="dt" sz="half" idx="10"/>
          </p:nvPr>
        </p:nvSpPr>
        <p:spPr/>
        <p:txBody>
          <a:bodyPr/>
          <a:lstStyle/>
          <a:p>
            <a:pPr marL="0" lvl="0" indent="0">
              <a:buNone/>
            </a:pPr>
            <a:r>
              <a:t>2/15/2021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pPr marL="0" lvl="0" indent="0">
              <a:buNone/>
            </a:pPr>
            <a:r>
              <a:t>Wordclouds</a:t>
            </a:r>
          </a:p>
        </p:txBody>
      </p:sp>
      <p:pic>
        <p:nvPicPr>
          <p:cNvPr id="3" name="Picture 1" descr="Presentation_files/figure-pptx/electric_wordcloud-1.png"/>
          <p:cNvPicPr>
            <a:picLocks noGrp="1" noChangeAspect="1"/>
          </p:cNvPicPr>
          <p:nvPr/>
        </p:nvPicPr>
        <p:blipFill>
          <a:blip r:embed="rId2"/>
          <a:stretch>
            <a:fillRect/>
          </a:stretch>
        </p:blipFill>
        <p:spPr bwMode="auto">
          <a:xfrm>
            <a:off x="2286000" y="2006600"/>
            <a:ext cx="2933700" cy="2933700"/>
          </a:xfrm>
          <a:prstGeom prst="rect">
            <a:avLst/>
          </a:prstGeom>
          <a:noFill/>
          <a:ln w="9525">
            <a:noFill/>
            <a:headEnd/>
            <a:tailEnd/>
          </a:ln>
        </p:spPr>
      </p:pic>
      <p:sp>
        <p:nvSpPr>
          <p:cNvPr id="4" name="TextBox 3"/>
          <p:cNvSpPr txBox="1"/>
          <p:nvPr/>
        </p:nvSpPr>
        <p:spPr>
          <a:xfrm>
            <a:off x="1435100" y="4940300"/>
            <a:ext cx="4635500" cy="508000"/>
          </a:xfrm>
          <a:prstGeom prst="rect">
            <a:avLst/>
          </a:prstGeom>
          <a:noFill/>
        </p:spPr>
        <p:txBody>
          <a:bodyPr/>
          <a:lstStyle/>
          <a:p>
            <a:pPr marL="0" lvl="0" indent="0" algn="ctr">
              <a:buNone/>
            </a:pPr>
            <a:r>
              <a:t>Electric cars</a:t>
            </a:r>
          </a:p>
        </p:txBody>
      </p:sp>
      <p:pic>
        <p:nvPicPr>
          <p:cNvPr id="5" name="Picture 1" descr="Presentation_files/figure-pptx/petrol_wordcloud-1.png"/>
          <p:cNvPicPr>
            <a:picLocks noGrp="1" noChangeAspect="1"/>
          </p:cNvPicPr>
          <p:nvPr/>
        </p:nvPicPr>
        <p:blipFill>
          <a:blip r:embed="rId3"/>
          <a:stretch>
            <a:fillRect/>
          </a:stretch>
        </p:blipFill>
        <p:spPr bwMode="auto">
          <a:xfrm>
            <a:off x="7264400" y="2006600"/>
            <a:ext cx="2921000" cy="2921000"/>
          </a:xfrm>
          <a:prstGeom prst="rect">
            <a:avLst/>
          </a:prstGeom>
          <a:noFill/>
          <a:ln w="9525">
            <a:noFill/>
            <a:headEnd/>
            <a:tailEnd/>
          </a:ln>
        </p:spPr>
      </p:pic>
      <p:sp>
        <p:nvSpPr>
          <p:cNvPr id="6" name="TextBox 3"/>
          <p:cNvSpPr txBox="1"/>
          <p:nvPr/>
        </p:nvSpPr>
        <p:spPr>
          <a:xfrm>
            <a:off x="6413500" y="4927600"/>
            <a:ext cx="4635500" cy="508000"/>
          </a:xfrm>
          <a:prstGeom prst="rect">
            <a:avLst/>
          </a:prstGeom>
          <a:noFill/>
        </p:spPr>
        <p:txBody>
          <a:bodyPr/>
          <a:lstStyle/>
          <a:p>
            <a:pPr marL="0" lvl="0" indent="0" algn="ctr">
              <a:buNone/>
            </a:pPr>
            <a:r>
              <a:t>Petrol cars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Top Positive and Negative Words for Petrol and Electric Cars with “bing” sentiment</a:t>
            </a:r>
          </a:p>
        </p:txBody>
      </p:sp>
      <p:pic>
        <p:nvPicPr>
          <p:cNvPr id="3" name="Picture 1" descr="Presentation_files/figure-pptx/posneg_graph-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Categorizing Sentiments with Syuzhet and “nrc” Sentiment</a:t>
            </a:r>
          </a:p>
        </p:txBody>
      </p:sp>
      <p:pic>
        <p:nvPicPr>
          <p:cNvPr id="3" name="Picture 1" descr="Presentation_files/figure-pptx/nrc_graph-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marL="0" lvl="0" indent="0">
              <a:buNone/>
            </a:pPr>
            <a:r>
              <a:t>Statistical Tests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Visualizing Means</a:t>
            </a:r>
          </a:p>
        </p:txBody>
      </p:sp>
      <p:pic>
        <p:nvPicPr>
          <p:cNvPr id="3" name="Picture 1" descr="Presentation_files/figure-pptx/unnamed-chunk-1-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marL="0" lvl="0" indent="0">
              <a:buNone/>
            </a:pPr>
            <a:r>
              <a:t>Is a T-test appropriate?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One sample, 2 tailed T-test on Electric Cars</a:t>
            </a:r>
          </a:p>
        </p:txBody>
      </p:sp>
      <p:pic>
        <p:nvPicPr>
          <p:cNvPr id="3" name="Picture 1" descr="Presentation_files/figure-pptx/unnamed-chunk-2-1.png"/>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4" name="TextBox 3"/>
          <p:cNvSpPr txBox="1"/>
          <p:nvPr/>
        </p:nvSpPr>
        <p:spPr>
          <a:xfrm>
            <a:off x="165100" y="5600700"/>
            <a:ext cx="11887200" cy="508000"/>
          </a:xfrm>
          <a:prstGeom prst="rect">
            <a:avLst/>
          </a:prstGeom>
          <a:noFill/>
        </p:spPr>
        <p:txBody>
          <a:bodyPr/>
          <a:lstStyle/>
          <a:p>
            <a:pPr marL="0" lvl="0" indent="0" algn="ctr">
              <a:buNone/>
            </a:pPr>
            <a:r>
              <a:t>null hypothesis: The mean for electric cars is not significant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One sample, 2 tailed T-test on Petrol Cars</a:t>
            </a:r>
          </a:p>
        </p:txBody>
      </p:sp>
      <p:pic>
        <p:nvPicPr>
          <p:cNvPr id="3" name="Picture 1" descr="Presentation_files/figure-pptx/unnamed-chunk-3-1.png"/>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4" name="TextBox 3"/>
          <p:cNvSpPr txBox="1"/>
          <p:nvPr/>
        </p:nvSpPr>
        <p:spPr>
          <a:xfrm>
            <a:off x="165100" y="5600700"/>
            <a:ext cx="11887200" cy="508000"/>
          </a:xfrm>
          <a:prstGeom prst="rect">
            <a:avLst/>
          </a:prstGeom>
          <a:noFill/>
        </p:spPr>
        <p:txBody>
          <a:bodyPr/>
          <a:lstStyle/>
          <a:p>
            <a:pPr marL="0" lvl="0" indent="0" algn="ctr">
              <a:buNone/>
            </a:pPr>
            <a:r>
              <a:t>null hypothesis: The mean for petrol cars is not significant (0)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sample, Right tailed T-test</a:t>
            </a:r>
          </a:p>
        </p:txBody>
      </p:sp>
      <p:pic>
        <p:nvPicPr>
          <p:cNvPr id="3" name="Picture 1" descr="Presentation_files/figure-pptx/unnamed-chunk-4-1.png"/>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4" name="TextBox 3"/>
          <p:cNvSpPr txBox="1"/>
          <p:nvPr/>
        </p:nvSpPr>
        <p:spPr>
          <a:xfrm>
            <a:off x="165100" y="5600700"/>
            <a:ext cx="11887200" cy="508000"/>
          </a:xfrm>
          <a:prstGeom prst="rect">
            <a:avLst/>
          </a:prstGeom>
          <a:noFill/>
        </p:spPr>
        <p:txBody>
          <a:bodyPr/>
          <a:lstStyle/>
          <a:p>
            <a:pPr marL="0" lvl="0" indent="0" algn="ctr">
              <a:buNone/>
            </a:pPr>
            <a:r>
              <a:t>null hypothesis: The mean for electric cars is less than or equal to the mean for petrol cars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marL="0" lvl="0" indent="0">
              <a:buNone/>
            </a:pPr>
            <a:r>
              <a:rPr b="1"/>
              <a:t>So, should General Motors move towards electric cars?</a:t>
            </a:r>
          </a:p>
          <a:p>
            <a:pPr marL="0" lvl="0" indent="0">
              <a:buNone/>
            </a:pPr>
            <a:r>
              <a:t>Through Twitter sentiment analysis, there is not only more conversation about electric cars but also a better sentiment toward electric cars compared to petrol cars.</a:t>
            </a:r>
          </a:p>
          <a:p>
            <a:pPr marL="0" lvl="0" indent="0">
              <a:buNone/>
            </a:pPr>
            <a:r>
              <a:t>Therefore it would be a great idea to move towards electric cars for General Motors. For marketing purposes, GM can make use of trending topics in whatever country they are trying to focus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Structure</a:t>
            </a:r>
          </a:p>
        </p:txBody>
      </p:sp>
      <p:sp>
        <p:nvSpPr>
          <p:cNvPr id="3" name="Content Placeholder 2"/>
          <p:cNvSpPr>
            <a:spLocks noGrp="1"/>
          </p:cNvSpPr>
          <p:nvPr>
            <p:ph idx="1"/>
          </p:nvPr>
        </p:nvSpPr>
        <p:spPr/>
        <p:txBody>
          <a:bodyPr/>
          <a:lstStyle/>
          <a:p>
            <a:pPr lvl="1">
              <a:buAutoNum type="arabicPeriod"/>
            </a:pPr>
            <a:r>
              <a:t>Case Study Introduction</a:t>
            </a:r>
          </a:p>
          <a:p>
            <a:pPr lvl="1">
              <a:buAutoNum type="arabicPeriod"/>
            </a:pPr>
            <a:r>
              <a:t>Exploration of Tweets &amp; Sentiment Analysis</a:t>
            </a:r>
          </a:p>
          <a:p>
            <a:pPr lvl="1">
              <a:buAutoNum type="arabicPeriod"/>
            </a:pPr>
            <a:r>
              <a:t>Statistical Analysis</a:t>
            </a:r>
          </a:p>
          <a:p>
            <a:pPr lvl="1">
              <a:buAutoNum type="arabicPeriod"/>
            </a:pPr>
            <a:r>
              <a:t>Discussion &amp;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Rise of Electric Cars in Norway</a:t>
            </a:r>
          </a:p>
        </p:txBody>
      </p:sp>
      <p:pic>
        <p:nvPicPr>
          <p:cNvPr id="3" name="Picture 1" descr="Presentation_files/figure-pptx/unnamed-chunk-6-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Car Sales in Washington, USA</a:t>
            </a:r>
          </a:p>
        </p:txBody>
      </p:sp>
      <p:pic>
        <p:nvPicPr>
          <p:cNvPr id="3" name="Picture 1" descr="Presentation_files/figure-pptx/unnamed-chunk-7-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Considerations of Switching to Electric</a:t>
            </a:r>
          </a:p>
        </p:txBody>
      </p:sp>
      <p:sp>
        <p:nvSpPr>
          <p:cNvPr id="3" name="Content Placeholder 2"/>
          <p:cNvSpPr>
            <a:spLocks noGrp="1"/>
          </p:cNvSpPr>
          <p:nvPr>
            <p:ph idx="1"/>
          </p:nvPr>
        </p:nvSpPr>
        <p:spPr/>
        <p:txBody>
          <a:bodyPr/>
          <a:lstStyle/>
          <a:p>
            <a:pPr lvl="1"/>
            <a:r>
              <a:t>U.S. &amp; Biden &amp; Paris Agreement</a:t>
            </a:r>
          </a:p>
          <a:p>
            <a:pPr lvl="1"/>
            <a:r>
              <a:t>VES Singapore</a:t>
            </a:r>
          </a:p>
          <a:p>
            <a:pPr lvl="1"/>
            <a:r>
              <a:t>CO2 taxes</a:t>
            </a:r>
          </a:p>
          <a:p>
            <a:pPr lvl="1"/>
            <a:r>
              <a:t>Charging locations</a:t>
            </a:r>
          </a:p>
          <a:p>
            <a:pPr lvl="1"/>
            <a:r>
              <a:t>Charging speed</a:t>
            </a:r>
          </a:p>
          <a:p>
            <a:pPr lvl="1"/>
            <a:r>
              <a:t>Other options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Trends in USA</a:t>
            </a:r>
          </a:p>
        </p:txBody>
      </p:sp>
      <p:pic>
        <p:nvPicPr>
          <p:cNvPr id="3" name="Picture 1" descr="Presentation_files/figure-pptx/unnamed-chunk-9-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marL="0" lvl="0" indent="0">
              <a:buNone/>
            </a:pPr>
            <a:r>
              <a:t>“Carbon Tax.” National Environment Agency, www.nea.gov.sg/our-services/climate-change-energy-efficiency/climate-change/carbon-tax#:~:text=The%20carbon%20tax%20is%20set,of%20GHG%20emissions%20by%202030.</a:t>
            </a:r>
          </a:p>
          <a:p>
            <a:pPr marL="0" lvl="0" indent="0">
              <a:buNone/>
            </a:pPr>
            <a:r>
              <a:t>Chen, James. “Z-Test Definition.” Investopedia, Investopedia, 29 Aug. 2020, www.investopedia.com/terms/z/z-test.asp.</a:t>
            </a:r>
          </a:p>
          <a:p>
            <a:pPr marL="0" lvl="0" indent="0">
              <a:buNone/>
            </a:pPr>
            <a:r>
              <a:t>Data.gov. (2020, November 20). Electric vehicle population data. Datasets - CKAN. </a:t>
            </a:r>
            <a:r>
              <a:rPr>
                <a:hlinkClick r:id="rId2"/>
              </a:rPr>
              <a:t>https://catalog.data.gov/dataset/electric-vehicle-population-data</a:t>
            </a:r>
            <a:r>
              <a:t>.</a:t>
            </a:r>
          </a:p>
          <a:p>
            <a:pPr marL="0" lvl="0" indent="0">
              <a:buNone/>
            </a:pPr>
            <a:r>
              <a:t>Meena, Subhash. “Hypothesis Testing: Difference between Z-Test and T-Test.” Analytics Vidhya, 23 Dec. 2020, www.analyticsvidhya.com/blog/2020/06/statistics-analytics-hypothesis-testing-z-test-t-test/.</a:t>
            </a:r>
          </a:p>
          <a:p>
            <a:pPr marL="0" lvl="0" indent="0">
              <a:buNone/>
            </a:pPr>
            <a:r>
              <a:t>Naldi, Maurizio. “A Review of Computation Methods with R Packages.” ArXiv.org, 24 Jan. 2019, arxiv.org/pdf/1901.08319.pdf.</a:t>
            </a:r>
          </a:p>
          <a:p>
            <a:pPr marL="0" lvl="0" indent="0">
              <a:buNone/>
            </a:pPr>
            <a:r>
              <a:t>Perepølkin, Dmytro. “New Car Sales in Norway.” Kaggle, 18 Feb. 2017, www.kaggle.com/dmi3kno/newcarsalesnorway.</a:t>
            </a:r>
          </a:p>
          <a:p>
            <a:pPr marL="0" lvl="0" indent="0">
              <a:buNone/>
            </a:pPr>
            <a:r>
              <a:t>“The Paris Agreement.” Unfccc.int, unfccc.int/process-and-meetings/the-paris-agreement/the-paris-agreement.</a:t>
            </a:r>
          </a:p>
          <a:p>
            <a:pPr marL="0" lvl="0" indent="0">
              <a:buNone/>
            </a:pPr>
            <a:r>
              <a:t>RS, AbdulMajedRaja. “Sentiment Analysis in R - Good vs Not Good - Handling Negations.” Medium, Towards Data Science, 16 Apr. 2020, towardsdatascience.com/sentiment-analysis-in-r-good-vs-not-good-handling-negations-2404ec9ff2ae.</a:t>
            </a:r>
          </a:p>
          <a:p>
            <a:pPr marL="0" lvl="0" indent="0">
              <a:buNone/>
            </a:pPr>
            <a:r>
              <a:t>Sipra, Vajiha. “Twitter Sentiment Analysis and Visualization Using R.” Medium, Towards Data Science, 21 Jan. 2020, towardsdatascience.com/twitter-sentiment-analysis-and-visualization-using-r-22e1f70f6967.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Business Case</a:t>
            </a:r>
          </a:p>
        </p:txBody>
      </p:sp>
      <p:sp>
        <p:nvSpPr>
          <p:cNvPr id="3" name="Content Placeholder 2"/>
          <p:cNvSpPr>
            <a:spLocks noGrp="1"/>
          </p:cNvSpPr>
          <p:nvPr>
            <p:ph idx="1"/>
          </p:nvPr>
        </p:nvSpPr>
        <p:spPr/>
        <p:txBody>
          <a:bodyPr/>
          <a:lstStyle/>
          <a:p>
            <a:pPr marL="0" lvl="0" indent="0">
              <a:buNone/>
            </a:pPr>
            <a:r>
              <a:t>The net income of General Motors has been declining since 2015. Mary T.Barra, the CEO of General Motors, is tasked by the shareholders of the company to restructure and turnaround the business. The restructuring will involve closing down of factories and dropping slow moving car models. In order to steer the company into the right direction, Mary will need data to support her decision-making.</a:t>
            </a:r>
          </a:p>
          <a:p>
            <a:pPr marL="0" lvl="0" indent="0">
              <a:buNone/>
            </a:pPr>
            <a:r>
              <a:t>Mary has task the General Motor’s data analytics team to perform sentiment analysis and provide statistical test on the analysis on the trend of electric cars compared to petrol cars. These findings will help the company to make the following decisions:</a:t>
            </a:r>
          </a:p>
          <a:p>
            <a:pPr lvl="1">
              <a:buAutoNum type="arabicPeriod"/>
            </a:pPr>
            <a:r>
              <a:t>Convert existing factories facilities to manufacture electrical cars.</a:t>
            </a:r>
          </a:p>
          <a:p>
            <a:pPr lvl="1">
              <a:buAutoNum type="arabicPeriod"/>
            </a:pPr>
            <a:r>
              <a:t>Convert existing factories facilities to improve the efficiency of the petrol cars.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Objectives</a:t>
            </a:r>
          </a:p>
        </p:txBody>
      </p:sp>
      <p:sp>
        <p:nvSpPr>
          <p:cNvPr id="3" name="Content Placeholder 2"/>
          <p:cNvSpPr>
            <a:spLocks noGrp="1"/>
          </p:cNvSpPr>
          <p:nvPr>
            <p:ph idx="1"/>
          </p:nvPr>
        </p:nvSpPr>
        <p:spPr/>
        <p:txBody>
          <a:bodyPr/>
          <a:lstStyle/>
          <a:p>
            <a:pPr marL="0" lvl="0" indent="0">
              <a:buNone/>
            </a:pPr>
            <a:r>
              <a:t>Our analysis should provide the business with a strategic decision or marketing interest.</a:t>
            </a:r>
          </a:p>
          <a:p>
            <a:pPr lvl="1">
              <a:buAutoNum type="arabicPeriod"/>
            </a:pPr>
            <a:r>
              <a:t>Strategic decision: Whether to restructure the business from petrol cars to electric cars?</a:t>
            </a:r>
          </a:p>
          <a:p>
            <a:pPr lvl="1">
              <a:buAutoNum type="arabicPeriod"/>
            </a:pPr>
            <a:r>
              <a:t>Marketing interest: Areas for marketing and promoting new products (e.g., electric cars). On football events, Superbowl?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Libraries used</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(rtweet)</a:t>
            </a:r>
            <a:br/>
            <a:r>
              <a:rPr>
                <a:solidFill>
                  <a:srgbClr val="06287E"/>
                </a:solidFill>
                <a:latin typeface="Courier"/>
              </a:rPr>
              <a:t>library</a:t>
            </a:r>
            <a:r>
              <a:rPr>
                <a:latin typeface="Courier"/>
              </a:rPr>
              <a:t>(ggthemes)</a:t>
            </a:r>
            <a:br/>
            <a:r>
              <a:rPr>
                <a:solidFill>
                  <a:srgbClr val="06287E"/>
                </a:solidFill>
                <a:latin typeface="Courier"/>
              </a:rPr>
              <a:t>library</a:t>
            </a:r>
            <a:r>
              <a:rPr>
                <a:latin typeface="Courier"/>
              </a:rPr>
              <a:t>(jsonlite)</a:t>
            </a:r>
            <a:br/>
            <a:r>
              <a:rPr>
                <a:solidFill>
                  <a:srgbClr val="06287E"/>
                </a:solidFill>
                <a:latin typeface="Courier"/>
              </a:rPr>
              <a:t>library</a:t>
            </a:r>
            <a:r>
              <a:rPr>
                <a:latin typeface="Courier"/>
              </a:rPr>
              <a:t>(tidytext)</a:t>
            </a:r>
            <a:br/>
            <a:r>
              <a:rPr>
                <a:solidFill>
                  <a:srgbClr val="06287E"/>
                </a:solidFill>
                <a:latin typeface="Courier"/>
              </a:rPr>
              <a:t>library</a:t>
            </a:r>
            <a:r>
              <a:rPr>
                <a:latin typeface="Courier"/>
              </a:rPr>
              <a:t>(wordcloud)</a:t>
            </a:r>
            <a:br/>
            <a:r>
              <a:rPr>
                <a:solidFill>
                  <a:srgbClr val="06287E"/>
                </a:solidFill>
                <a:latin typeface="Courier"/>
              </a:rPr>
              <a:t>library</a:t>
            </a:r>
            <a:r>
              <a:rPr>
                <a:latin typeface="Courier"/>
              </a:rPr>
              <a:t>(wordcloud2)</a:t>
            </a:r>
            <a:br/>
            <a:r>
              <a:rPr>
                <a:solidFill>
                  <a:srgbClr val="06287E"/>
                </a:solidFill>
                <a:latin typeface="Courier"/>
              </a:rPr>
              <a:t>library</a:t>
            </a:r>
            <a:r>
              <a:rPr>
                <a:latin typeface="Courier"/>
              </a:rPr>
              <a:t>(syuzhet)</a:t>
            </a:r>
            <a:br/>
            <a:r>
              <a:rPr>
                <a:solidFill>
                  <a:srgbClr val="06287E"/>
                </a:solidFill>
                <a:latin typeface="Courier"/>
              </a:rPr>
              <a:t>library</a:t>
            </a:r>
            <a:r>
              <a:rPr>
                <a:latin typeface="Courier"/>
              </a:rPr>
              <a:t>(RColorBrewer)</a:t>
            </a:r>
            <a:br/>
            <a:r>
              <a:rPr>
                <a:solidFill>
                  <a:srgbClr val="06287E"/>
                </a:solidFill>
                <a:latin typeface="Courier"/>
              </a:rPr>
              <a:t>library</a:t>
            </a:r>
            <a:r>
              <a:rPr>
                <a:latin typeface="Courier"/>
              </a:rPr>
              <a:t>(webr)</a:t>
            </a:r>
            <a:br/>
            <a:r>
              <a:rPr>
                <a:solidFill>
                  <a:srgbClr val="06287E"/>
                </a:solidFill>
                <a:latin typeface="Courier"/>
              </a:rPr>
              <a:t>library</a:t>
            </a:r>
            <a:r>
              <a:rPr>
                <a:latin typeface="Courier"/>
              </a:rPr>
              <a:t>(gridExtra)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marL="0" lvl="0" indent="0">
              <a:buNone/>
            </a:pPr>
            <a:r>
              <a:t>Sentiment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Twitter Exploration</a:t>
            </a:r>
          </a:p>
        </p:txBody>
      </p:sp>
      <p:sp>
        <p:nvSpPr>
          <p:cNvPr id="3" name="Content Placeholder 2"/>
          <p:cNvSpPr>
            <a:spLocks noGrp="1"/>
          </p:cNvSpPr>
          <p:nvPr>
            <p:ph idx="1"/>
          </p:nvPr>
        </p:nvSpPr>
        <p:spPr/>
        <p:txBody>
          <a:bodyPr/>
          <a:lstStyle/>
          <a:p>
            <a:pPr marL="0" lvl="0" indent="0">
              <a:buNone/>
            </a:pPr>
            <a:r>
              <a:t>In order to search Twitter, we decided to compare “electric car” vs “petrol car”. Though other variations were tried, these two were the closest to our business case and could consistently produce results.</a:t>
            </a:r>
          </a:p>
          <a:p>
            <a:pPr marL="0" lvl="0" indent="0">
              <a:buNone/>
            </a:pPr>
            <a:r>
              <a:t>The code will return the most recent tweets that are not retweets as they can end up skewing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Top 10 Words Electric vs Petrol</a:t>
            </a:r>
          </a:p>
        </p:txBody>
      </p:sp>
      <p:pic>
        <p:nvPicPr>
          <p:cNvPr id="3" name="Picture 1" descr="Presentation_files/figure-pptx/top10words_graph-1.png"/>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Tweet Locations</a:t>
            </a:r>
          </a:p>
        </p:txBody>
      </p:sp>
      <p:pic>
        <p:nvPicPr>
          <p:cNvPr id="3" name="Picture 1" descr="Presentation_files/figure-pptx/tweetlocation_graph-1.png"/>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4" name="TextBox 3"/>
          <p:cNvSpPr txBox="1"/>
          <p:nvPr/>
        </p:nvSpPr>
        <p:spPr>
          <a:xfrm>
            <a:off x="165100" y="5600700"/>
            <a:ext cx="11887200" cy="508000"/>
          </a:xfrm>
          <a:prstGeom prst="rect">
            <a:avLst/>
          </a:prstGeom>
          <a:noFill/>
        </p:spPr>
        <p:txBody>
          <a:bodyPr/>
          <a:lstStyle/>
          <a:p>
            <a:pPr marL="0" lvl="0" indent="0" algn="ctr">
              <a:buNone/>
            </a:pPr>
            <a:r>
              <a:t>blue = word1, purple = word2</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894</Words>
  <Application>Microsoft Macintosh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Courier</vt:lpstr>
      <vt:lpstr>Gill Sans MT</vt:lpstr>
      <vt:lpstr>Gallery</vt:lpstr>
      <vt:lpstr>MATH513 Sentiment Analysis Presentation</vt:lpstr>
      <vt:lpstr>Structure</vt:lpstr>
      <vt:lpstr>Business Case</vt:lpstr>
      <vt:lpstr>Objectives</vt:lpstr>
      <vt:lpstr>Libraries used</vt:lpstr>
      <vt:lpstr>Sentiment Analysis</vt:lpstr>
      <vt:lpstr>Twitter Exploration</vt:lpstr>
      <vt:lpstr>Top 10 Words Electric vs Petrol</vt:lpstr>
      <vt:lpstr>Tweet Locations</vt:lpstr>
      <vt:lpstr>Wordclouds</vt:lpstr>
      <vt:lpstr>Top Positive and Negative Words for Petrol and Electric Cars with “bing” sentiment</vt:lpstr>
      <vt:lpstr>Categorizing Sentiments with Syuzhet and “nrc” Sentiment</vt:lpstr>
      <vt:lpstr>Statistical Tests</vt:lpstr>
      <vt:lpstr>Visualizing Means</vt:lpstr>
      <vt:lpstr>Is a T-test appropriate?</vt:lpstr>
      <vt:lpstr>One sample, 2 tailed T-test on Electric Cars</vt:lpstr>
      <vt:lpstr>One sample, 2 tailed T-test on Petrol Cars</vt:lpstr>
      <vt:lpstr>Two sample, Right tailed T-test</vt:lpstr>
      <vt:lpstr>Conclusion</vt:lpstr>
      <vt:lpstr>Rise of Electric Cars in Norway</vt:lpstr>
      <vt:lpstr>Car Sales in Washington, USA</vt:lpstr>
      <vt:lpstr>Considerations of Switching to Electric</vt:lpstr>
      <vt:lpstr>Trends in USA</vt:lpstr>
      <vt:lpstr>References</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emplate>Gallery</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MATH513 Sentiment Analysis Presentation</dc:title>
  <dc:creator>Cassandria Goh (10715753), Lim Jun Yong (10715755), Lee Wei Jian (Zeon) (10715754), Muhammad Firdaus (10715756)</dc:creator>
  <cp:keywords/>
  <cp:lastModifiedBy>Cassandria Goh</cp:lastModifiedBy>
  <cp:revision>1</cp:revision>
  <dcterms:created xsi:type="dcterms:W3CDTF">2021-02-15T10:55:48Z</dcterms:created>
  <dcterms:modified xsi:type="dcterms:W3CDTF">2021-02-15T10:55:56Z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2/15/2021</vt:lpwstr>
  </property>
  <property fmtid="{D5CDD505-2E9C-101B-9397-08002B2CF9AE}" pid="3" name="output">
    <vt:lpwstr/>
  </property>
</Properties>
</file>