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10287000" cx="18288000"/>
  <p:notesSz cx="6858000" cy="9144000"/>
  <p:embeddedFontLst>
    <p:embeddedFont>
      <p:font typeface="IBM Plex Sans"/>
      <p:regular r:id="rId15"/>
      <p:bold r:id="rId16"/>
      <p:italic r:id="rId17"/>
      <p:boldItalic r:id="rId18"/>
    </p:embeddedFont>
    <p:embeddedFont>
      <p:font typeface="Cormorant Garamond"/>
      <p:regular r:id="rId19"/>
      <p:bold r:id="rId20"/>
      <p:italic r:id="rId21"/>
      <p:boldItalic r:id="rId22"/>
    </p:embeddedFont>
    <p:embeddedFont>
      <p:font typeface="IBM Plex Serif"/>
      <p:bold r:id="rId23"/>
      <p:boldItalic r:id="rId24"/>
    </p:embeddedFont>
    <p:embeddedFont>
      <p:font typeface="Cormorant Garamond Medium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9" roundtripDataSignature="AMtx7mgN+hUe1hKzZLR1/jscnz+WcEPq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morantGaramond-bold.fntdata"/><Relationship Id="rId22" Type="http://schemas.openxmlformats.org/officeDocument/2006/relationships/font" Target="fonts/CormorantGaramond-boldItalic.fntdata"/><Relationship Id="rId21" Type="http://schemas.openxmlformats.org/officeDocument/2006/relationships/font" Target="fonts/CormorantGaramond-italic.fntdata"/><Relationship Id="rId24" Type="http://schemas.openxmlformats.org/officeDocument/2006/relationships/font" Target="fonts/IBMPlexSerif-boldItalic.fntdata"/><Relationship Id="rId23" Type="http://schemas.openxmlformats.org/officeDocument/2006/relationships/font" Target="fonts/IBMPlexSerif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ormorantGaramondMedium-bold.fntdata"/><Relationship Id="rId25" Type="http://schemas.openxmlformats.org/officeDocument/2006/relationships/font" Target="fonts/CormorantGaramondMedium-regular.fntdata"/><Relationship Id="rId28" Type="http://schemas.openxmlformats.org/officeDocument/2006/relationships/font" Target="fonts/CormorantGaramondMedium-boldItalic.fntdata"/><Relationship Id="rId27" Type="http://schemas.openxmlformats.org/officeDocument/2006/relationships/font" Target="fonts/CormorantGaramond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IBMPlexSans-regular.fntdata"/><Relationship Id="rId14" Type="http://schemas.openxmlformats.org/officeDocument/2006/relationships/slide" Target="slides/slide9.xml"/><Relationship Id="rId17" Type="http://schemas.openxmlformats.org/officeDocument/2006/relationships/font" Target="fonts/IBMPlexSans-italic.fntdata"/><Relationship Id="rId16" Type="http://schemas.openxmlformats.org/officeDocument/2006/relationships/font" Target="fonts/IBMPlexSans-bold.fntdata"/><Relationship Id="rId19" Type="http://schemas.openxmlformats.org/officeDocument/2006/relationships/font" Target="fonts/CormorantGaramond-regular.fntdata"/><Relationship Id="rId18" Type="http://schemas.openxmlformats.org/officeDocument/2006/relationships/font" Target="fonts/IBMPlexSans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3.png"/><Relationship Id="rId4" Type="http://schemas.openxmlformats.org/officeDocument/2006/relationships/image" Target="../media/image7.jpg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Relationship Id="rId4" Type="http://schemas.openxmlformats.org/officeDocument/2006/relationships/image" Target="../media/image8.png"/><Relationship Id="rId5" Type="http://schemas.openxmlformats.org/officeDocument/2006/relationships/image" Target="../media/image21.jpg"/><Relationship Id="rId6" Type="http://schemas.openxmlformats.org/officeDocument/2006/relationships/image" Target="../media/image1.png"/><Relationship Id="rId7" Type="http://schemas.openxmlformats.org/officeDocument/2006/relationships/image" Target="../media/image2.jpg"/><Relationship Id="rId8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9.jpg"/><Relationship Id="rId5" Type="http://schemas.openxmlformats.org/officeDocument/2006/relationships/image" Target="../media/image4.jpg"/><Relationship Id="rId6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Relationship Id="rId4" Type="http://schemas.openxmlformats.org/officeDocument/2006/relationships/image" Target="../media/image22.jpg"/><Relationship Id="rId5" Type="http://schemas.openxmlformats.org/officeDocument/2006/relationships/image" Target="../media/image9.jpg"/><Relationship Id="rId6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Relationship Id="rId4" Type="http://schemas.openxmlformats.org/officeDocument/2006/relationships/image" Target="../media/image14.png"/><Relationship Id="rId5" Type="http://schemas.openxmlformats.org/officeDocument/2006/relationships/image" Target="../media/image1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Relationship Id="rId4" Type="http://schemas.openxmlformats.org/officeDocument/2006/relationships/image" Target="../media/image14.png"/><Relationship Id="rId5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Relationship Id="rId4" Type="http://schemas.openxmlformats.org/officeDocument/2006/relationships/image" Target="../media/image18.jpg"/><Relationship Id="rId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5" name="Google Shape;85;p1"/>
          <p:cNvSpPr/>
          <p:nvPr/>
        </p:nvSpPr>
        <p:spPr>
          <a:xfrm>
            <a:off x="1028700" y="1028700"/>
            <a:ext cx="5842800" cy="8368375"/>
          </a:xfrm>
          <a:custGeom>
            <a:rect b="b" l="l" r="r" t="t"/>
            <a:pathLst>
              <a:path extrusionOk="0" h="6350000" w="4433570">
                <a:moveTo>
                  <a:pt x="2217420" y="0"/>
                </a:moveTo>
                <a:lnTo>
                  <a:pt x="2217420" y="0"/>
                </a:lnTo>
                <a:cubicBezTo>
                  <a:pt x="3441700" y="0"/>
                  <a:pt x="4433570" y="993140"/>
                  <a:pt x="4433570" y="2217420"/>
                </a:cubicBezTo>
                <a:lnTo>
                  <a:pt x="4433570" y="6350000"/>
                </a:lnTo>
                <a:lnTo>
                  <a:pt x="4433570" y="6350000"/>
                </a:lnTo>
                <a:lnTo>
                  <a:pt x="0" y="6350000"/>
                </a:lnTo>
                <a:lnTo>
                  <a:pt x="0" y="6350000"/>
                </a:lnTo>
                <a:lnTo>
                  <a:pt x="0" y="2217420"/>
                </a:lnTo>
                <a:cubicBezTo>
                  <a:pt x="0" y="993140"/>
                  <a:pt x="993140" y="0"/>
                  <a:pt x="2217420" y="0"/>
                </a:cubicBez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2363" l="0" r="0" t="-2363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" name="Google Shape;86;p1"/>
          <p:cNvGrpSpPr/>
          <p:nvPr/>
        </p:nvGrpSpPr>
        <p:grpSpPr>
          <a:xfrm>
            <a:off x="-163549" y="9104114"/>
            <a:ext cx="18598742" cy="1287845"/>
            <a:chOff x="0" y="-38100"/>
            <a:chExt cx="4898434" cy="339185"/>
          </a:xfrm>
        </p:grpSpPr>
        <p:sp>
          <p:nvSpPr>
            <p:cNvPr id="87" name="Google Shape;87;p1"/>
            <p:cNvSpPr/>
            <p:nvPr/>
          </p:nvSpPr>
          <p:spPr>
            <a:xfrm>
              <a:off x="0" y="0"/>
              <a:ext cx="4898434" cy="301085"/>
            </a:xfrm>
            <a:custGeom>
              <a:rect b="b" l="l" r="r" t="t"/>
              <a:pathLst>
                <a:path extrusionOk="0" h="301085" w="4898434">
                  <a:moveTo>
                    <a:pt x="0" y="0"/>
                  </a:moveTo>
                  <a:lnTo>
                    <a:pt x="4898434" y="0"/>
                  </a:lnTo>
                  <a:lnTo>
                    <a:pt x="4898434" y="301085"/>
                  </a:lnTo>
                  <a:lnTo>
                    <a:pt x="0" y="301085"/>
                  </a:lnTo>
                  <a:close/>
                </a:path>
              </a:pathLst>
            </a:custGeom>
            <a:solidFill>
              <a:srgbClr val="657245"/>
            </a:solidFill>
            <a:ln>
              <a:noFill/>
            </a:ln>
          </p:spPr>
        </p:sp>
        <p:sp>
          <p:nvSpPr>
            <p:cNvPr id="88" name="Google Shape;88;p1"/>
            <p:cNvSpPr txBox="1"/>
            <p:nvPr/>
          </p:nvSpPr>
          <p:spPr>
            <a:xfrm>
              <a:off x="0" y="-38100"/>
              <a:ext cx="4898434" cy="3391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9" name="Google Shape;89;p1"/>
          <p:cNvSpPr txBox="1"/>
          <p:nvPr/>
        </p:nvSpPr>
        <p:spPr>
          <a:xfrm>
            <a:off x="7374612" y="3121255"/>
            <a:ext cx="10199013" cy="34353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0" u="none" cap="none" strike="noStrike">
                <a:solidFill>
                  <a:srgbClr val="657245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CultivIA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7374612" y="6442305"/>
            <a:ext cx="10199013" cy="21475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199" u="none" cap="none" strike="noStrike">
                <a:solidFill>
                  <a:srgbClr val="22222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PRESENTACIÓN FINAL CAPSTONE</a:t>
            </a:r>
            <a:endParaRPr/>
          </a:p>
        </p:txBody>
      </p:sp>
      <p:sp>
        <p:nvSpPr>
          <p:cNvPr id="91" name="Google Shape;91;p1"/>
          <p:cNvSpPr/>
          <p:nvPr/>
        </p:nvSpPr>
        <p:spPr>
          <a:xfrm>
            <a:off x="14840407" y="0"/>
            <a:ext cx="3447593" cy="1109164"/>
          </a:xfrm>
          <a:custGeom>
            <a:rect b="b" l="l" r="r" t="t"/>
            <a:pathLst>
              <a:path extrusionOk="0" h="1109164" w="3447593">
                <a:moveTo>
                  <a:pt x="0" y="0"/>
                </a:moveTo>
                <a:lnTo>
                  <a:pt x="3447593" y="0"/>
                </a:lnTo>
                <a:lnTo>
                  <a:pt x="3447593" y="1109164"/>
                </a:lnTo>
                <a:lnTo>
                  <a:pt x="0" y="11091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9219" l="0" r="0" t="-9220"/>
            </a:stretch>
          </a:blipFill>
          <a:ln>
            <a:noFill/>
          </a:ln>
        </p:spPr>
      </p:sp>
      <p:grpSp>
        <p:nvGrpSpPr>
          <p:cNvPr id="97" name="Google Shape;97;p2"/>
          <p:cNvGrpSpPr/>
          <p:nvPr/>
        </p:nvGrpSpPr>
        <p:grpSpPr>
          <a:xfrm>
            <a:off x="785237" y="2765054"/>
            <a:ext cx="8358763" cy="7659473"/>
            <a:chOff x="0" y="-47625"/>
            <a:chExt cx="2201485" cy="2017310"/>
          </a:xfrm>
        </p:grpSpPr>
        <p:sp>
          <p:nvSpPr>
            <p:cNvPr id="98" name="Google Shape;98;p2"/>
            <p:cNvSpPr/>
            <p:nvPr/>
          </p:nvSpPr>
          <p:spPr>
            <a:xfrm>
              <a:off x="0" y="0"/>
              <a:ext cx="2201485" cy="1969685"/>
            </a:xfrm>
            <a:custGeom>
              <a:rect b="b" l="l" r="r" t="t"/>
              <a:pathLst>
                <a:path extrusionOk="0" h="1969685" w="2201485">
                  <a:moveTo>
                    <a:pt x="0" y="0"/>
                  </a:moveTo>
                  <a:lnTo>
                    <a:pt x="2201485" y="0"/>
                  </a:lnTo>
                  <a:lnTo>
                    <a:pt x="2201485" y="1969685"/>
                  </a:lnTo>
                  <a:lnTo>
                    <a:pt x="0" y="1969685"/>
                  </a:lnTo>
                  <a:close/>
                </a:path>
              </a:pathLst>
            </a:custGeom>
            <a:solidFill>
              <a:srgbClr val="F4F2ED"/>
            </a:solidFill>
            <a:ln>
              <a:noFill/>
            </a:ln>
          </p:spPr>
        </p:sp>
        <p:sp>
          <p:nvSpPr>
            <p:cNvPr id="99" name="Google Shape;99;p2"/>
            <p:cNvSpPr txBox="1"/>
            <p:nvPr/>
          </p:nvSpPr>
          <p:spPr>
            <a:xfrm>
              <a:off x="0" y="-47625"/>
              <a:ext cx="2201485" cy="2017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" name="Google Shape;100;p2"/>
          <p:cNvGrpSpPr/>
          <p:nvPr/>
        </p:nvGrpSpPr>
        <p:grpSpPr>
          <a:xfrm>
            <a:off x="0" y="-318353"/>
            <a:ext cx="1028700" cy="10742880"/>
            <a:chOff x="0" y="-47625"/>
            <a:chExt cx="270933" cy="2829401"/>
          </a:xfrm>
        </p:grpSpPr>
        <p:sp>
          <p:nvSpPr>
            <p:cNvPr id="101" name="Google Shape;101;p2"/>
            <p:cNvSpPr/>
            <p:nvPr/>
          </p:nvSpPr>
          <p:spPr>
            <a:xfrm>
              <a:off x="0" y="0"/>
              <a:ext cx="270933" cy="2781776"/>
            </a:xfrm>
            <a:custGeom>
              <a:rect b="b" l="l" r="r" t="t"/>
              <a:pathLst>
                <a:path extrusionOk="0" h="2781776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81776"/>
                  </a:lnTo>
                  <a:lnTo>
                    <a:pt x="0" y="2781776"/>
                  </a:lnTo>
                  <a:close/>
                </a:path>
              </a:pathLst>
            </a:custGeom>
            <a:solidFill>
              <a:srgbClr val="657245"/>
            </a:solidFill>
            <a:ln>
              <a:noFill/>
            </a:ln>
          </p:spPr>
        </p:sp>
        <p:sp>
          <p:nvSpPr>
            <p:cNvPr id="102" name="Google Shape;102;p2"/>
            <p:cNvSpPr txBox="1"/>
            <p:nvPr/>
          </p:nvSpPr>
          <p:spPr>
            <a:xfrm>
              <a:off x="0" y="-47625"/>
              <a:ext cx="270933" cy="28294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3" name="Google Shape;103;p2"/>
          <p:cNvSpPr/>
          <p:nvPr/>
        </p:nvSpPr>
        <p:spPr>
          <a:xfrm>
            <a:off x="10119214" y="1651929"/>
            <a:ext cx="3173140" cy="3173128"/>
          </a:xfrm>
          <a:custGeom>
            <a:rect b="b" l="l" r="r" t="t"/>
            <a:pathLst>
              <a:path extrusionOk="0" h="6350000" w="6350026">
                <a:moveTo>
                  <a:pt x="0" y="0"/>
                </a:moveTo>
                <a:lnTo>
                  <a:pt x="6350026" y="0"/>
                </a:lnTo>
                <a:lnTo>
                  <a:pt x="6350026" y="6350000"/>
                </a:lnTo>
                <a:lnTo>
                  <a:pt x="0" y="635000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4544" l="0" r="0" t="-4544"/>
            </a:stretch>
          </a:blipFill>
          <a:ln>
            <a:noFill/>
          </a:ln>
        </p:spPr>
      </p:sp>
      <p:sp>
        <p:nvSpPr>
          <p:cNvPr id="104" name="Google Shape;104;p2"/>
          <p:cNvSpPr/>
          <p:nvPr/>
        </p:nvSpPr>
        <p:spPr>
          <a:xfrm>
            <a:off x="14086160" y="1651929"/>
            <a:ext cx="3173140" cy="3173128"/>
          </a:xfrm>
          <a:custGeom>
            <a:rect b="b" l="l" r="r" t="t"/>
            <a:pathLst>
              <a:path extrusionOk="0" h="6350000" w="6350026">
                <a:moveTo>
                  <a:pt x="0" y="0"/>
                </a:moveTo>
                <a:lnTo>
                  <a:pt x="6350026" y="0"/>
                </a:lnTo>
                <a:lnTo>
                  <a:pt x="6350026" y="6350000"/>
                </a:lnTo>
                <a:lnTo>
                  <a:pt x="0" y="635000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93507" l="0" r="-76628" t="-41997"/>
            </a:stretch>
          </a:blipFill>
          <a:ln>
            <a:noFill/>
          </a:ln>
        </p:spPr>
      </p:sp>
      <p:sp>
        <p:nvSpPr>
          <p:cNvPr id="105" name="Google Shape;105;p2"/>
          <p:cNvSpPr/>
          <p:nvPr/>
        </p:nvSpPr>
        <p:spPr>
          <a:xfrm>
            <a:off x="10119214" y="6085172"/>
            <a:ext cx="3173140" cy="3173128"/>
          </a:xfrm>
          <a:custGeom>
            <a:rect b="b" l="l" r="r" t="t"/>
            <a:pathLst>
              <a:path extrusionOk="0" h="6350000" w="6350026">
                <a:moveTo>
                  <a:pt x="0" y="0"/>
                </a:moveTo>
                <a:lnTo>
                  <a:pt x="6350026" y="0"/>
                </a:lnTo>
                <a:lnTo>
                  <a:pt x="6350026" y="6350000"/>
                </a:lnTo>
                <a:lnTo>
                  <a:pt x="0" y="635000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6" name="Google Shape;106;p2"/>
          <p:cNvSpPr/>
          <p:nvPr/>
        </p:nvSpPr>
        <p:spPr>
          <a:xfrm>
            <a:off x="14086160" y="6085172"/>
            <a:ext cx="3173140" cy="3173128"/>
          </a:xfrm>
          <a:custGeom>
            <a:rect b="b" l="l" r="r" t="t"/>
            <a:pathLst>
              <a:path extrusionOk="0" h="6350000" w="6350026">
                <a:moveTo>
                  <a:pt x="0" y="0"/>
                </a:moveTo>
                <a:lnTo>
                  <a:pt x="6350026" y="0"/>
                </a:lnTo>
                <a:lnTo>
                  <a:pt x="6350026" y="6350000"/>
                </a:lnTo>
                <a:lnTo>
                  <a:pt x="0" y="635000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-16663" l="0" r="0" t="-16664"/>
            </a:stretch>
          </a:blipFill>
          <a:ln>
            <a:noFill/>
          </a:ln>
        </p:spPr>
      </p:sp>
      <p:grpSp>
        <p:nvGrpSpPr>
          <p:cNvPr id="107" name="Google Shape;107;p2"/>
          <p:cNvGrpSpPr/>
          <p:nvPr/>
        </p:nvGrpSpPr>
        <p:grpSpPr>
          <a:xfrm>
            <a:off x="9498354" y="1028700"/>
            <a:ext cx="1246458" cy="1246458"/>
            <a:chOff x="0" y="0"/>
            <a:chExt cx="812800" cy="812800"/>
          </a:xfrm>
        </p:grpSpPr>
        <p:sp>
          <p:nvSpPr>
            <p:cNvPr id="108" name="Google Shape;108;p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19050">
              <a:solidFill>
                <a:srgbClr val="22222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" name="Google Shape;110;p2"/>
          <p:cNvGrpSpPr/>
          <p:nvPr/>
        </p:nvGrpSpPr>
        <p:grpSpPr>
          <a:xfrm>
            <a:off x="13468452" y="1028700"/>
            <a:ext cx="1246458" cy="1246458"/>
            <a:chOff x="0" y="0"/>
            <a:chExt cx="812800" cy="812800"/>
          </a:xfrm>
        </p:grpSpPr>
        <p:sp>
          <p:nvSpPr>
            <p:cNvPr id="111" name="Google Shape;111;p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19050">
              <a:solidFill>
                <a:srgbClr val="22222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" name="Google Shape;113;p2"/>
          <p:cNvGrpSpPr/>
          <p:nvPr/>
        </p:nvGrpSpPr>
        <p:grpSpPr>
          <a:xfrm>
            <a:off x="9498354" y="5461943"/>
            <a:ext cx="1246458" cy="1246458"/>
            <a:chOff x="0" y="0"/>
            <a:chExt cx="812800" cy="812800"/>
          </a:xfrm>
        </p:grpSpPr>
        <p:sp>
          <p:nvSpPr>
            <p:cNvPr id="114" name="Google Shape;114;p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19050">
              <a:solidFill>
                <a:srgbClr val="22222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" name="Google Shape;116;p2"/>
          <p:cNvGrpSpPr/>
          <p:nvPr/>
        </p:nvGrpSpPr>
        <p:grpSpPr>
          <a:xfrm>
            <a:off x="13468452" y="5461943"/>
            <a:ext cx="1246458" cy="1246458"/>
            <a:chOff x="0" y="0"/>
            <a:chExt cx="812800" cy="812800"/>
          </a:xfrm>
        </p:grpSpPr>
        <p:sp>
          <p:nvSpPr>
            <p:cNvPr id="117" name="Google Shape;117;p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19050">
              <a:solidFill>
                <a:srgbClr val="22222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19" name="Google Shape;119;p2"/>
          <p:cNvCxnSpPr/>
          <p:nvPr/>
        </p:nvCxnSpPr>
        <p:spPr>
          <a:xfrm>
            <a:off x="1673114" y="4829819"/>
            <a:ext cx="6492240" cy="0"/>
          </a:xfrm>
          <a:prstGeom prst="straightConnector1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" name="Google Shape;120;p2"/>
          <p:cNvCxnSpPr/>
          <p:nvPr/>
        </p:nvCxnSpPr>
        <p:spPr>
          <a:xfrm>
            <a:off x="1673114" y="6645182"/>
            <a:ext cx="6492240" cy="0"/>
          </a:xfrm>
          <a:prstGeom prst="straightConnector1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1" name="Google Shape;121;p2"/>
          <p:cNvCxnSpPr/>
          <p:nvPr/>
        </p:nvCxnSpPr>
        <p:spPr>
          <a:xfrm>
            <a:off x="1673114" y="8419449"/>
            <a:ext cx="6492240" cy="0"/>
          </a:xfrm>
          <a:prstGeom prst="straightConnector1">
            <a:avLst/>
          </a:prstGeom>
          <a:noFill/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2" name="Google Shape;122;p2"/>
          <p:cNvSpPr/>
          <p:nvPr/>
        </p:nvSpPr>
        <p:spPr>
          <a:xfrm>
            <a:off x="14840407" y="0"/>
            <a:ext cx="3447593" cy="1109164"/>
          </a:xfrm>
          <a:custGeom>
            <a:rect b="b" l="l" r="r" t="t"/>
            <a:pathLst>
              <a:path extrusionOk="0" h="1109164" w="3447593">
                <a:moveTo>
                  <a:pt x="0" y="0"/>
                </a:moveTo>
                <a:lnTo>
                  <a:pt x="3447593" y="0"/>
                </a:lnTo>
                <a:lnTo>
                  <a:pt x="3447593" y="1109164"/>
                </a:lnTo>
                <a:lnTo>
                  <a:pt x="0" y="11091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3" name="Google Shape;123;p2"/>
          <p:cNvSpPr txBox="1"/>
          <p:nvPr/>
        </p:nvSpPr>
        <p:spPr>
          <a:xfrm>
            <a:off x="9487313" y="1321868"/>
            <a:ext cx="1257500" cy="7550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4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</p:txBody>
      </p:sp>
      <p:sp>
        <p:nvSpPr>
          <p:cNvPr id="124" name="Google Shape;124;p2"/>
          <p:cNvSpPr txBox="1"/>
          <p:nvPr/>
        </p:nvSpPr>
        <p:spPr>
          <a:xfrm>
            <a:off x="13457410" y="1321868"/>
            <a:ext cx="1257500" cy="7550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4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/>
          </a:p>
        </p:txBody>
      </p:sp>
      <p:sp>
        <p:nvSpPr>
          <p:cNvPr id="125" name="Google Shape;125;p2"/>
          <p:cNvSpPr txBox="1"/>
          <p:nvPr/>
        </p:nvSpPr>
        <p:spPr>
          <a:xfrm>
            <a:off x="9487313" y="5755112"/>
            <a:ext cx="1257500" cy="7550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4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/>
          </a:p>
        </p:txBody>
      </p:sp>
      <p:sp>
        <p:nvSpPr>
          <p:cNvPr id="126" name="Google Shape;126;p2"/>
          <p:cNvSpPr txBox="1"/>
          <p:nvPr/>
        </p:nvSpPr>
        <p:spPr>
          <a:xfrm>
            <a:off x="13457410" y="5755112"/>
            <a:ext cx="1257500" cy="7550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4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/>
          </a:p>
        </p:txBody>
      </p:sp>
      <p:sp>
        <p:nvSpPr>
          <p:cNvPr id="127" name="Google Shape;127;p2"/>
          <p:cNvSpPr txBox="1"/>
          <p:nvPr/>
        </p:nvSpPr>
        <p:spPr>
          <a:xfrm>
            <a:off x="1028700" y="813435"/>
            <a:ext cx="6642347" cy="31861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6065" u="none" cap="none" strike="noStrike">
                <a:solidFill>
                  <a:srgbClr val="222222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rPr>
              <a:t>INTEGRANTES DEL PROYECTO</a:t>
            </a:r>
            <a:endParaRPr/>
          </a:p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6065" u="none" cap="none" strike="noStrike">
              <a:solidFill>
                <a:srgbClr val="222222"/>
              </a:solidFill>
              <a:latin typeface="Cormorant Garamond Medium"/>
              <a:ea typeface="Cormorant Garamond Medium"/>
              <a:cs typeface="Cormorant Garamond Medium"/>
              <a:sym typeface="Cormorant Garamond Medium"/>
            </a:endParaRPr>
          </a:p>
        </p:txBody>
      </p:sp>
      <p:sp>
        <p:nvSpPr>
          <p:cNvPr id="128" name="Google Shape;128;p2"/>
          <p:cNvSpPr txBox="1"/>
          <p:nvPr/>
        </p:nvSpPr>
        <p:spPr>
          <a:xfrm>
            <a:off x="1759056" y="3564204"/>
            <a:ext cx="3473597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99" u="none" cap="none" strike="noStrike">
                <a:solidFill>
                  <a:srgbClr val="222222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rPr>
              <a:t>DAMIAN NUÑEZ</a:t>
            </a:r>
            <a:endParaRPr/>
          </a:p>
        </p:txBody>
      </p:sp>
      <p:sp>
        <p:nvSpPr>
          <p:cNvPr id="129" name="Google Shape;129;p2"/>
          <p:cNvSpPr txBox="1"/>
          <p:nvPr/>
        </p:nvSpPr>
        <p:spPr>
          <a:xfrm>
            <a:off x="1673114" y="5518375"/>
            <a:ext cx="3473597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99" u="none" cap="none" strike="noStrike">
                <a:solidFill>
                  <a:srgbClr val="222222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rPr>
              <a:t>SOFIA ALFARO</a:t>
            </a:r>
            <a:endParaRPr/>
          </a:p>
        </p:txBody>
      </p:sp>
      <p:sp>
        <p:nvSpPr>
          <p:cNvPr id="130" name="Google Shape;130;p2"/>
          <p:cNvSpPr txBox="1"/>
          <p:nvPr/>
        </p:nvSpPr>
        <p:spPr>
          <a:xfrm>
            <a:off x="1673114" y="7206916"/>
            <a:ext cx="3387655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99" u="none" cap="none" strike="noStrike">
                <a:solidFill>
                  <a:srgbClr val="222222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rPr>
              <a:t>VICENTE FARIAS</a:t>
            </a:r>
            <a:endParaRPr/>
          </a:p>
        </p:txBody>
      </p:sp>
      <p:sp>
        <p:nvSpPr>
          <p:cNvPr id="131" name="Google Shape;131;p2"/>
          <p:cNvSpPr txBox="1"/>
          <p:nvPr/>
        </p:nvSpPr>
        <p:spPr>
          <a:xfrm>
            <a:off x="1673114" y="8824471"/>
            <a:ext cx="3473597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99" u="none" cap="none" strike="noStrike">
                <a:solidFill>
                  <a:srgbClr val="22222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TOMAS GARRIDO</a:t>
            </a:r>
            <a:endParaRPr/>
          </a:p>
        </p:txBody>
      </p:sp>
      <p:sp>
        <p:nvSpPr>
          <p:cNvPr id="132" name="Google Shape;132;p2"/>
          <p:cNvSpPr txBox="1"/>
          <p:nvPr/>
        </p:nvSpPr>
        <p:spPr>
          <a:xfrm>
            <a:off x="4791333" y="3041426"/>
            <a:ext cx="4155549" cy="1878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4" u="none" cap="none" strike="noStrike">
                <a:solidFill>
                  <a:srgbClr val="222222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Scrum Master: </a:t>
            </a:r>
            <a:r>
              <a:rPr b="0" i="0" lang="en-US" sz="1804" u="none" cap="none" strike="noStrike">
                <a:solidFill>
                  <a:srgbClr val="222222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Facilitar ceremonias ágiles (Planning, Daily, Review, Retro). Remover impedimentos y gestionar riesgos. Coordinar compras de materiales y documentación</a:t>
            </a:r>
            <a:endParaRPr/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4" u="none" cap="none" strike="noStrike">
              <a:solidFill>
                <a:srgbClr val="222222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sp>
        <p:nvSpPr>
          <p:cNvPr id="133" name="Google Shape;133;p2"/>
          <p:cNvSpPr txBox="1"/>
          <p:nvPr/>
        </p:nvSpPr>
        <p:spPr>
          <a:xfrm>
            <a:off x="4791333" y="4881512"/>
            <a:ext cx="4155549" cy="1878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4" u="none" cap="none" strike="noStrike">
                <a:solidFill>
                  <a:srgbClr val="222222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Product Owner:</a:t>
            </a:r>
            <a:r>
              <a:rPr b="0" i="0" lang="en-US" sz="1804" u="none" cap="none" strike="noStrike">
                <a:solidFill>
                  <a:srgbClr val="222222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 Definir visión y priorizar el Product Backlog. Especificar criterios de aceptación. Coordinar validación con usuarios y aceptar incrementos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4" u="none" cap="none" strike="noStrike">
              <a:solidFill>
                <a:srgbClr val="222222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sp>
        <p:nvSpPr>
          <p:cNvPr id="134" name="Google Shape;134;p2"/>
          <p:cNvSpPr txBox="1"/>
          <p:nvPr/>
        </p:nvSpPr>
        <p:spPr>
          <a:xfrm>
            <a:off x="4791333" y="6713593"/>
            <a:ext cx="4155549" cy="1878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4" u="none" cap="none" strike="noStrike">
                <a:solidFill>
                  <a:srgbClr val="222222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Developer Team:</a:t>
            </a:r>
            <a:r>
              <a:rPr b="0" i="0" lang="en-US" sz="1804" u="none" cap="none" strike="noStrike">
                <a:solidFill>
                  <a:srgbClr val="222222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Apoyar en integración de sensores y prototipo IoT. Desarrollar módulos de app y usabilidad. Realizar pruebas de seguridad y rendimiento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4" u="none" cap="none" strike="noStrike">
              <a:solidFill>
                <a:srgbClr val="222222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sp>
        <p:nvSpPr>
          <p:cNvPr id="135" name="Google Shape;135;p2"/>
          <p:cNvSpPr txBox="1"/>
          <p:nvPr/>
        </p:nvSpPr>
        <p:spPr>
          <a:xfrm>
            <a:off x="4791333" y="8546341"/>
            <a:ext cx="4155549" cy="1878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4" u="none" cap="none" strike="noStrike">
                <a:solidFill>
                  <a:srgbClr val="222222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Developer Team:</a:t>
            </a:r>
            <a:r>
              <a:rPr b="0" i="0" lang="en-US" sz="1804" u="none" cap="none" strike="noStrike">
                <a:solidFill>
                  <a:srgbClr val="222222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 Implementar firmware, backend y app. Diseñar base de datos y configurar CI/CD. Ejecutar pruebas unitarias, integración y end-to-end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4" u="none" cap="none" strike="noStrike">
              <a:solidFill>
                <a:srgbClr val="222222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sp>
        <p:nvSpPr>
          <p:cNvPr id="136" name="Google Shape;136;p2"/>
          <p:cNvSpPr txBox="1"/>
          <p:nvPr/>
        </p:nvSpPr>
        <p:spPr>
          <a:xfrm>
            <a:off x="1203832" y="114563"/>
            <a:ext cx="3337356" cy="613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91" u="none" cap="none" strike="noStrike">
                <a:solidFill>
                  <a:srgbClr val="657245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Proyecto: CultivIa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42179" l="0" r="0" t="-845"/>
            </a:stretch>
          </a:blipFill>
          <a:ln>
            <a:noFill/>
          </a:ln>
        </p:spPr>
      </p:sp>
      <p:grpSp>
        <p:nvGrpSpPr>
          <p:cNvPr id="142" name="Google Shape;142;p3"/>
          <p:cNvGrpSpPr/>
          <p:nvPr/>
        </p:nvGrpSpPr>
        <p:grpSpPr>
          <a:xfrm>
            <a:off x="17259300" y="-318353"/>
            <a:ext cx="1028700" cy="10742880"/>
            <a:chOff x="0" y="-47625"/>
            <a:chExt cx="270933" cy="2829401"/>
          </a:xfrm>
        </p:grpSpPr>
        <p:sp>
          <p:nvSpPr>
            <p:cNvPr id="143" name="Google Shape;143;p3"/>
            <p:cNvSpPr/>
            <p:nvPr/>
          </p:nvSpPr>
          <p:spPr>
            <a:xfrm>
              <a:off x="0" y="0"/>
              <a:ext cx="270933" cy="2781776"/>
            </a:xfrm>
            <a:custGeom>
              <a:rect b="b" l="l" r="r" t="t"/>
              <a:pathLst>
                <a:path extrusionOk="0" h="2781776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81776"/>
                  </a:lnTo>
                  <a:lnTo>
                    <a:pt x="0" y="2781776"/>
                  </a:lnTo>
                  <a:close/>
                </a:path>
              </a:pathLst>
            </a:custGeom>
            <a:solidFill>
              <a:srgbClr val="657245"/>
            </a:solidFill>
            <a:ln>
              <a:noFill/>
            </a:ln>
          </p:spPr>
        </p:sp>
        <p:sp>
          <p:nvSpPr>
            <p:cNvPr id="144" name="Google Shape;144;p3"/>
            <p:cNvSpPr txBox="1"/>
            <p:nvPr/>
          </p:nvSpPr>
          <p:spPr>
            <a:xfrm>
              <a:off x="0" y="-47625"/>
              <a:ext cx="270933" cy="28294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3"/>
          <p:cNvSpPr/>
          <p:nvPr/>
        </p:nvSpPr>
        <p:spPr>
          <a:xfrm>
            <a:off x="3163347" y="2778138"/>
            <a:ext cx="2755682" cy="2755682"/>
          </a:xfrm>
          <a:custGeom>
            <a:rect b="b" l="l" r="r" t="t"/>
            <a:pathLst>
              <a:path extrusionOk="0" h="3282950" w="3282950">
                <a:moveTo>
                  <a:pt x="0" y="0"/>
                </a:moveTo>
                <a:lnTo>
                  <a:pt x="2532380" y="0"/>
                </a:lnTo>
                <a:cubicBezTo>
                  <a:pt x="2946400" y="0"/>
                  <a:pt x="3282950" y="336550"/>
                  <a:pt x="3282950" y="750570"/>
                </a:cubicBezTo>
                <a:lnTo>
                  <a:pt x="3282950" y="750570"/>
                </a:lnTo>
                <a:lnTo>
                  <a:pt x="3282950" y="3282950"/>
                </a:lnTo>
                <a:lnTo>
                  <a:pt x="3282950" y="3282950"/>
                </a:lnTo>
                <a:lnTo>
                  <a:pt x="0" y="3282950"/>
                </a:lnTo>
                <a:lnTo>
                  <a:pt x="0" y="328295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15643" l="0" r="0" t="-39241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3"/>
          <p:cNvSpPr/>
          <p:nvPr/>
        </p:nvSpPr>
        <p:spPr>
          <a:xfrm>
            <a:off x="11129334" y="2778138"/>
            <a:ext cx="2755682" cy="2755682"/>
          </a:xfrm>
          <a:custGeom>
            <a:rect b="b" l="l" r="r" t="t"/>
            <a:pathLst>
              <a:path extrusionOk="0" h="3282950" w="3282950">
                <a:moveTo>
                  <a:pt x="0" y="0"/>
                </a:moveTo>
                <a:lnTo>
                  <a:pt x="2532380" y="0"/>
                </a:lnTo>
                <a:cubicBezTo>
                  <a:pt x="2946400" y="0"/>
                  <a:pt x="3282950" y="336550"/>
                  <a:pt x="3282950" y="750570"/>
                </a:cubicBezTo>
                <a:lnTo>
                  <a:pt x="3282950" y="750570"/>
                </a:lnTo>
                <a:lnTo>
                  <a:pt x="3282950" y="3282950"/>
                </a:lnTo>
                <a:lnTo>
                  <a:pt x="3282950" y="3282950"/>
                </a:lnTo>
                <a:lnTo>
                  <a:pt x="0" y="3282950"/>
                </a:lnTo>
                <a:lnTo>
                  <a:pt x="0" y="328295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25045" r="-25045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3"/>
          <p:cNvSpPr txBox="1"/>
          <p:nvPr/>
        </p:nvSpPr>
        <p:spPr>
          <a:xfrm>
            <a:off x="1028700" y="847725"/>
            <a:ext cx="15865124" cy="16256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9499" u="none" cap="none" strike="noStrike">
                <a:solidFill>
                  <a:srgbClr val="222222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rPr>
              <a:t>DESCRIPCIÓN DEL PROYECTO</a:t>
            </a:r>
            <a:endParaRPr/>
          </a:p>
        </p:txBody>
      </p:sp>
      <p:sp>
        <p:nvSpPr>
          <p:cNvPr id="148" name="Google Shape;148;p3"/>
          <p:cNvSpPr txBox="1"/>
          <p:nvPr/>
        </p:nvSpPr>
        <p:spPr>
          <a:xfrm>
            <a:off x="2028639" y="6495396"/>
            <a:ext cx="5971998" cy="2082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399" u="none" cap="none" strike="noStrike">
                <a:solidFill>
                  <a:srgbClr val="222222"/>
                </a:solidFill>
                <a:latin typeface="IBM Plex Sans"/>
                <a:ea typeface="IBM Plex Sans"/>
                <a:cs typeface="IBM Plex Sans"/>
                <a:sym typeface="IBM Plex Sans"/>
              </a:rPr>
              <a:t>Las personas suelen perder plantas por desconocimiento de su especie o de los cuidados adecuados (agua, luz, temperatura). En Chile, las soluciones IoT existentes son escasas o muy costosas.</a:t>
            </a:r>
            <a:endParaRPr/>
          </a:p>
        </p:txBody>
      </p:sp>
      <p:sp>
        <p:nvSpPr>
          <p:cNvPr id="149" name="Google Shape;149;p3"/>
          <p:cNvSpPr txBox="1"/>
          <p:nvPr/>
        </p:nvSpPr>
        <p:spPr>
          <a:xfrm>
            <a:off x="2028639" y="5781470"/>
            <a:ext cx="5971998" cy="1099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222222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rPr>
              <a:t>PROBLEMA O DOLOR</a:t>
            </a:r>
            <a:endParaRPr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 cap="none" strike="noStrike">
              <a:solidFill>
                <a:srgbClr val="222222"/>
              </a:solidFill>
              <a:latin typeface="Cormorant Garamond Medium"/>
              <a:ea typeface="Cormorant Garamond Medium"/>
              <a:cs typeface="Cormorant Garamond Medium"/>
              <a:sym typeface="Cormorant Garamond Medium"/>
            </a:endParaRPr>
          </a:p>
        </p:txBody>
      </p:sp>
      <p:sp>
        <p:nvSpPr>
          <p:cNvPr id="150" name="Google Shape;150;p3"/>
          <p:cNvSpPr txBox="1"/>
          <p:nvPr/>
        </p:nvSpPr>
        <p:spPr>
          <a:xfrm>
            <a:off x="9586625" y="6495400"/>
            <a:ext cx="7337400" cy="4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399" u="none" cap="none" strike="noStrike">
                <a:solidFill>
                  <a:srgbClr val="222222"/>
                </a:solidFill>
                <a:latin typeface="IBM Plex Sans"/>
                <a:ea typeface="IBM Plex Sans"/>
                <a:cs typeface="IBM Plex Sans"/>
                <a:sym typeface="IBM Plex Sans"/>
              </a:rPr>
              <a:t>Diseñar e implementar un macetero inteligente con sensores y pantalla, conectado a una app multiplataforma que:</a:t>
            </a:r>
            <a:endParaRPr/>
          </a:p>
          <a:p>
            <a:pPr indent="-259077" lvl="1" marL="518157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99"/>
              <a:buFont typeface="Arial"/>
              <a:buChar char="•"/>
            </a:pPr>
            <a:r>
              <a:rPr b="0" i="1" lang="en-US" sz="2399" u="none" cap="none" strike="noStrike">
                <a:solidFill>
                  <a:srgbClr val="222222"/>
                </a:solidFill>
                <a:latin typeface="IBM Plex Sans"/>
                <a:ea typeface="IBM Plex Sans"/>
                <a:cs typeface="IBM Plex Sans"/>
                <a:sym typeface="IBM Plex Sans"/>
              </a:rPr>
              <a:t>Identifica la especie de la planta por foto</a:t>
            </a:r>
            <a:endParaRPr/>
          </a:p>
          <a:p>
            <a:pPr indent="-259077" lvl="1" marL="518157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99"/>
              <a:buFont typeface="Arial"/>
              <a:buChar char="•"/>
            </a:pPr>
            <a:r>
              <a:rPr b="0" i="1" lang="en-US" sz="2399" u="none" cap="none" strike="noStrike">
                <a:solidFill>
                  <a:srgbClr val="222222"/>
                </a:solidFill>
                <a:latin typeface="IBM Plex Sans"/>
                <a:ea typeface="IBM Plex Sans"/>
                <a:cs typeface="IBM Plex Sans"/>
                <a:sym typeface="IBM Plex Sans"/>
              </a:rPr>
              <a:t>Entrega diagnóstico y plan de cuidados</a:t>
            </a:r>
            <a:endParaRPr/>
          </a:p>
          <a:p>
            <a:pPr indent="-259077" lvl="1" marL="518157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99"/>
              <a:buFont typeface="Arial"/>
              <a:buChar char="•"/>
            </a:pPr>
            <a:r>
              <a:rPr b="0" i="1" lang="en-US" sz="2399" u="none" cap="none" strike="noStrike">
                <a:solidFill>
                  <a:srgbClr val="222222"/>
                </a:solidFill>
                <a:latin typeface="IBM Plex Sans"/>
                <a:ea typeface="IBM Plex Sans"/>
                <a:cs typeface="IBM Plex Sans"/>
                <a:sym typeface="IBM Plex Sans"/>
              </a:rPr>
              <a:t>Monitorea humedad, luz y temperatura</a:t>
            </a:r>
            <a:endParaRPr/>
          </a:p>
          <a:p>
            <a:pPr indent="-259077" lvl="1" marL="518157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399"/>
              <a:buFont typeface="Arial"/>
              <a:buChar char="•"/>
            </a:pPr>
            <a:r>
              <a:rPr b="0" i="1" lang="en-US" sz="2399" u="none" cap="none" strike="noStrike">
                <a:solidFill>
                  <a:srgbClr val="222222"/>
                </a:solidFill>
                <a:latin typeface="IBM Plex Sans"/>
                <a:ea typeface="IBM Plex Sans"/>
                <a:cs typeface="IBM Plex Sans"/>
                <a:sym typeface="IBM Plex Sans"/>
              </a:rPr>
              <a:t>Genera alertas y notificaciones en tiempo real</a:t>
            </a:r>
            <a:endParaRPr/>
          </a:p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399" u="none" cap="none" strike="noStrike">
              <a:solidFill>
                <a:srgbClr val="22222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51" name="Google Shape;151;p3"/>
          <p:cNvSpPr txBox="1"/>
          <p:nvPr/>
        </p:nvSpPr>
        <p:spPr>
          <a:xfrm>
            <a:off x="10269328" y="5781470"/>
            <a:ext cx="5971998" cy="1099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222222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rPr>
              <a:t>PROPUESTA DE SOLUCIÓN</a:t>
            </a:r>
            <a:endParaRPr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 cap="none" strike="noStrike">
              <a:solidFill>
                <a:srgbClr val="222222"/>
              </a:solidFill>
              <a:latin typeface="Cormorant Garamond Medium"/>
              <a:ea typeface="Cormorant Garamond Medium"/>
              <a:cs typeface="Cormorant Garamond Medium"/>
              <a:sym typeface="Cormorant Garamond Medium"/>
            </a:endParaRPr>
          </a:p>
        </p:txBody>
      </p:sp>
      <p:sp>
        <p:nvSpPr>
          <p:cNvPr id="152" name="Google Shape;152;p3"/>
          <p:cNvSpPr/>
          <p:nvPr/>
        </p:nvSpPr>
        <p:spPr>
          <a:xfrm>
            <a:off x="14840407" y="0"/>
            <a:ext cx="3447593" cy="1109164"/>
          </a:xfrm>
          <a:custGeom>
            <a:rect b="b" l="l" r="r" t="t"/>
            <a:pathLst>
              <a:path extrusionOk="0" h="1109164" w="3447593">
                <a:moveTo>
                  <a:pt x="0" y="0"/>
                </a:moveTo>
                <a:lnTo>
                  <a:pt x="3447593" y="0"/>
                </a:lnTo>
                <a:lnTo>
                  <a:pt x="3447593" y="1109164"/>
                </a:lnTo>
                <a:lnTo>
                  <a:pt x="0" y="11091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3" name="Google Shape;153;p3"/>
          <p:cNvSpPr txBox="1"/>
          <p:nvPr/>
        </p:nvSpPr>
        <p:spPr>
          <a:xfrm>
            <a:off x="1203832" y="114563"/>
            <a:ext cx="3337356" cy="613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91" u="none" cap="none" strike="noStrike">
                <a:solidFill>
                  <a:srgbClr val="657245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Proyecto: CultivIa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2ED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"/>
          <p:cNvSpPr/>
          <p:nvPr/>
        </p:nvSpPr>
        <p:spPr>
          <a:xfrm rot="10800000">
            <a:off x="7534847" y="0"/>
            <a:ext cx="10722606" cy="8229600"/>
          </a:xfrm>
          <a:custGeom>
            <a:rect b="b" l="l" r="r" t="t"/>
            <a:pathLst>
              <a:path extrusionOk="0" h="8229600" w="10722606">
                <a:moveTo>
                  <a:pt x="10722606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10722606" y="0"/>
                </a:lnTo>
                <a:lnTo>
                  <a:pt x="10722606" y="8229600"/>
                </a:lnTo>
                <a:close/>
              </a:path>
            </a:pathLst>
          </a:custGeom>
          <a:blipFill rotWithShape="1">
            <a:blip r:embed="rId3">
              <a:alphaModFix amt="35000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59" name="Google Shape;159;p4"/>
          <p:cNvGrpSpPr/>
          <p:nvPr/>
        </p:nvGrpSpPr>
        <p:grpSpPr>
          <a:xfrm>
            <a:off x="0" y="-318353"/>
            <a:ext cx="1028700" cy="10742880"/>
            <a:chOff x="0" y="-47625"/>
            <a:chExt cx="270933" cy="2829401"/>
          </a:xfrm>
        </p:grpSpPr>
        <p:sp>
          <p:nvSpPr>
            <p:cNvPr id="160" name="Google Shape;160;p4"/>
            <p:cNvSpPr/>
            <p:nvPr/>
          </p:nvSpPr>
          <p:spPr>
            <a:xfrm>
              <a:off x="0" y="0"/>
              <a:ext cx="270933" cy="2781776"/>
            </a:xfrm>
            <a:custGeom>
              <a:rect b="b" l="l" r="r" t="t"/>
              <a:pathLst>
                <a:path extrusionOk="0" h="2781776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81776"/>
                  </a:lnTo>
                  <a:lnTo>
                    <a:pt x="0" y="2781776"/>
                  </a:lnTo>
                  <a:close/>
                </a:path>
              </a:pathLst>
            </a:custGeom>
            <a:solidFill>
              <a:srgbClr val="657245"/>
            </a:solidFill>
            <a:ln>
              <a:noFill/>
            </a:ln>
          </p:spPr>
        </p:sp>
        <p:sp>
          <p:nvSpPr>
            <p:cNvPr id="161" name="Google Shape;161;p4"/>
            <p:cNvSpPr txBox="1"/>
            <p:nvPr/>
          </p:nvSpPr>
          <p:spPr>
            <a:xfrm>
              <a:off x="0" y="-47625"/>
              <a:ext cx="270933" cy="28294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2" name="Google Shape;162;p4"/>
          <p:cNvSpPr txBox="1"/>
          <p:nvPr/>
        </p:nvSpPr>
        <p:spPr>
          <a:xfrm>
            <a:off x="1718974" y="1337549"/>
            <a:ext cx="7637700" cy="15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7189" u="none" cap="none" strike="noStrike">
                <a:solidFill>
                  <a:srgbClr val="222222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rPr>
              <a:t>Objetivo General</a:t>
            </a:r>
            <a:endParaRPr/>
          </a:p>
        </p:txBody>
      </p:sp>
      <p:sp>
        <p:nvSpPr>
          <p:cNvPr id="163" name="Google Shape;163;p4"/>
          <p:cNvSpPr txBox="1"/>
          <p:nvPr/>
        </p:nvSpPr>
        <p:spPr>
          <a:xfrm>
            <a:off x="10162284" y="1337547"/>
            <a:ext cx="6675715" cy="12266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7189" u="none" cap="none" strike="noStrike">
                <a:solidFill>
                  <a:srgbClr val="222222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rPr>
              <a:t>Objetivo Específicos</a:t>
            </a:r>
            <a:endParaRPr/>
          </a:p>
        </p:txBody>
      </p:sp>
      <p:sp>
        <p:nvSpPr>
          <p:cNvPr id="164" name="Google Shape;164;p4"/>
          <p:cNvSpPr/>
          <p:nvPr/>
        </p:nvSpPr>
        <p:spPr>
          <a:xfrm>
            <a:off x="14840407" y="0"/>
            <a:ext cx="3447593" cy="1109164"/>
          </a:xfrm>
          <a:custGeom>
            <a:rect b="b" l="l" r="r" t="t"/>
            <a:pathLst>
              <a:path extrusionOk="0" h="1109164" w="3447593">
                <a:moveTo>
                  <a:pt x="0" y="0"/>
                </a:moveTo>
                <a:lnTo>
                  <a:pt x="3447593" y="0"/>
                </a:lnTo>
                <a:lnTo>
                  <a:pt x="3447593" y="1109164"/>
                </a:lnTo>
                <a:lnTo>
                  <a:pt x="0" y="11091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5" name="Google Shape;165;p4"/>
          <p:cNvSpPr txBox="1"/>
          <p:nvPr/>
        </p:nvSpPr>
        <p:spPr>
          <a:xfrm>
            <a:off x="1203832" y="114563"/>
            <a:ext cx="3337356" cy="613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91" u="none" cap="none" strike="noStrike">
                <a:solidFill>
                  <a:srgbClr val="657245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Proyecto: CultivIa</a:t>
            </a:r>
            <a:endParaRPr/>
          </a:p>
        </p:txBody>
      </p:sp>
      <p:sp>
        <p:nvSpPr>
          <p:cNvPr id="166" name="Google Shape;166;p4"/>
          <p:cNvSpPr txBox="1"/>
          <p:nvPr/>
        </p:nvSpPr>
        <p:spPr>
          <a:xfrm>
            <a:off x="1580214" y="3032196"/>
            <a:ext cx="5921948" cy="3758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9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Diseñar, implementar y validar un macetero inteligente con sensores y pantalla, integrado a una app multiplataforma y backend en la nube, capaz de identificar la planta por foto, monitorear humedad/luz/temperatura, y entregar planes de cuidado y alertas, demostrando su utilidad y usabilidad en usuarios reales al cierre del semestre.</a:t>
            </a:r>
            <a:endParaRPr/>
          </a:p>
        </p:txBody>
      </p:sp>
      <p:sp>
        <p:nvSpPr>
          <p:cNvPr id="167" name="Google Shape;167;p4"/>
          <p:cNvSpPr txBox="1"/>
          <p:nvPr/>
        </p:nvSpPr>
        <p:spPr>
          <a:xfrm>
            <a:off x="8339438" y="2564181"/>
            <a:ext cx="9113400" cy="78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09481" lvl="1" marL="418963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40"/>
              <a:buFont typeface="Arial"/>
              <a:buChar char="•"/>
            </a:pPr>
            <a:r>
              <a:rPr b="0" i="0" lang="en-US" sz="194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Definir y priorizar el alcance MVP a partir de las historias de usuario, criterios de aceptación y riesgos.</a:t>
            </a:r>
            <a:endParaRPr/>
          </a:p>
          <a:p>
            <a:pPr indent="-209481" lvl="1" marL="418963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40"/>
              <a:buFont typeface="Arial"/>
              <a:buChar char="•"/>
            </a:pPr>
            <a:r>
              <a:rPr b="0" i="0" lang="en-US" sz="194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Diseñar la arquitectura end-to-end (hardware/firmware, backend, app, datos) y el modelo de datos.</a:t>
            </a:r>
            <a:endParaRPr/>
          </a:p>
          <a:p>
            <a:pPr indent="-209481" lvl="1" marL="418963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40"/>
              <a:buFont typeface="Arial"/>
              <a:buChar char="•"/>
            </a:pPr>
            <a:r>
              <a:rPr b="0" i="0" lang="en-US" sz="194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Construir el prototipo de hardware (ESP32 + sensores de humedad/luz/temperatura + pantalla) y su carcasa.</a:t>
            </a:r>
            <a:endParaRPr/>
          </a:p>
          <a:p>
            <a:pPr indent="-209481" lvl="1" marL="418963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40"/>
              <a:buFont typeface="Arial"/>
              <a:buChar char="•"/>
            </a:pPr>
            <a:r>
              <a:rPr b="0" i="0" lang="en-US" sz="194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Implementar el firmware: lectura y calibración de sensores, ahorro energético (deep-sleep) y envío de telemetría.</a:t>
            </a:r>
            <a:endParaRPr/>
          </a:p>
          <a:p>
            <a:pPr indent="-209481" lvl="1" marL="418963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40"/>
              <a:buFont typeface="Arial"/>
              <a:buChar char="•"/>
            </a:pPr>
            <a:r>
              <a:rPr b="0" i="0" lang="en-US" sz="194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Desarrollar el backend (API, BD, autenticación) y notificaciones en tiempo real.</a:t>
            </a:r>
            <a:endParaRPr/>
          </a:p>
          <a:p>
            <a:pPr indent="-209481" lvl="1" marL="418963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40"/>
              <a:buFont typeface="Arial"/>
              <a:buChar char="•"/>
            </a:pPr>
            <a:r>
              <a:rPr b="0" i="0" lang="en-US" sz="194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Desarrollar la app móvil: registro/login, vinculación del macetero, dashboard de lecturas, historial y alertas.</a:t>
            </a:r>
            <a:endParaRPr/>
          </a:p>
          <a:p>
            <a:pPr indent="-209481" lvl="1" marL="418963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40"/>
              <a:buFont typeface="Arial"/>
              <a:buChar char="•"/>
            </a:pPr>
            <a:r>
              <a:rPr b="0" i="0" lang="en-US" sz="194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Integrar identificación por imagen (top-3 + confirmación del usuario) y planes de cuidado por especie/umbrales.</a:t>
            </a:r>
            <a:endParaRPr/>
          </a:p>
          <a:p>
            <a:pPr indent="-209481" lvl="1" marL="418963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40"/>
              <a:buFont typeface="Arial"/>
              <a:buChar char="•"/>
            </a:pPr>
            <a:r>
              <a:rPr b="0" i="0" lang="en-US" sz="194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Asegurar aspectos de seguridad y privacidad (hash de contraseñas, cifrado en tránsito, manejo de tokens).</a:t>
            </a:r>
            <a:endParaRPr/>
          </a:p>
          <a:p>
            <a:pPr indent="-209481" lvl="1" marL="418963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40"/>
              <a:buFont typeface="Arial"/>
              <a:buChar char="•"/>
            </a:pPr>
            <a:r>
              <a:rPr b="0" i="0" lang="en-US" sz="194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Validar con usuarios: pruebas de usabilidad y ajuste de umbrales/modelo según feedback.</a:t>
            </a:r>
            <a:endParaRPr/>
          </a:p>
          <a:p>
            <a:pPr indent="-209481" lvl="1" marL="418963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40"/>
              <a:buFont typeface="Arial"/>
              <a:buChar char="•"/>
            </a:pPr>
            <a:r>
              <a:rPr b="0" i="0" lang="en-US" sz="194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Documentar: manual de usuario, guía de instalación y documentación técnica para réplica y mantenimiento.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2ED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"/>
          <p:cNvSpPr/>
          <p:nvPr/>
        </p:nvSpPr>
        <p:spPr>
          <a:xfrm rot="10800000">
            <a:off x="7565394" y="0"/>
            <a:ext cx="10722606" cy="8229600"/>
          </a:xfrm>
          <a:custGeom>
            <a:rect b="b" l="l" r="r" t="t"/>
            <a:pathLst>
              <a:path extrusionOk="0" h="8229600" w="10722606">
                <a:moveTo>
                  <a:pt x="10722606" y="8229600"/>
                </a:moveTo>
                <a:lnTo>
                  <a:pt x="0" y="8229600"/>
                </a:lnTo>
                <a:lnTo>
                  <a:pt x="0" y="0"/>
                </a:lnTo>
                <a:lnTo>
                  <a:pt x="10722606" y="0"/>
                </a:lnTo>
                <a:lnTo>
                  <a:pt x="10722606" y="8229600"/>
                </a:lnTo>
                <a:close/>
              </a:path>
            </a:pathLst>
          </a:custGeom>
          <a:blipFill rotWithShape="1">
            <a:blip r:embed="rId3">
              <a:alphaModFix amt="35000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73" name="Google Shape;173;p5"/>
          <p:cNvGrpSpPr/>
          <p:nvPr/>
        </p:nvGrpSpPr>
        <p:grpSpPr>
          <a:xfrm>
            <a:off x="0" y="-318353"/>
            <a:ext cx="1028700" cy="10742880"/>
            <a:chOff x="0" y="-47625"/>
            <a:chExt cx="270933" cy="2829401"/>
          </a:xfrm>
        </p:grpSpPr>
        <p:sp>
          <p:nvSpPr>
            <p:cNvPr id="174" name="Google Shape;174;p5"/>
            <p:cNvSpPr/>
            <p:nvPr/>
          </p:nvSpPr>
          <p:spPr>
            <a:xfrm>
              <a:off x="0" y="0"/>
              <a:ext cx="270933" cy="2781776"/>
            </a:xfrm>
            <a:custGeom>
              <a:rect b="b" l="l" r="r" t="t"/>
              <a:pathLst>
                <a:path extrusionOk="0" h="2781776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81776"/>
                  </a:lnTo>
                  <a:lnTo>
                    <a:pt x="0" y="2781776"/>
                  </a:lnTo>
                  <a:close/>
                </a:path>
              </a:pathLst>
            </a:custGeom>
            <a:solidFill>
              <a:srgbClr val="657245"/>
            </a:solidFill>
            <a:ln>
              <a:noFill/>
            </a:ln>
          </p:spPr>
        </p:sp>
        <p:sp>
          <p:nvSpPr>
            <p:cNvPr id="175" name="Google Shape;175;p5"/>
            <p:cNvSpPr txBox="1"/>
            <p:nvPr/>
          </p:nvSpPr>
          <p:spPr>
            <a:xfrm>
              <a:off x="0" y="-47625"/>
              <a:ext cx="270933" cy="28294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6" name="Google Shape;176;p5"/>
          <p:cNvSpPr txBox="1"/>
          <p:nvPr/>
        </p:nvSpPr>
        <p:spPr>
          <a:xfrm>
            <a:off x="2872496" y="1337547"/>
            <a:ext cx="2849102" cy="12266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7189" u="none" cap="none" strike="noStrike">
                <a:solidFill>
                  <a:srgbClr val="222222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rPr>
              <a:t>Alcance:</a:t>
            </a:r>
            <a:endParaRPr/>
          </a:p>
        </p:txBody>
      </p:sp>
      <p:sp>
        <p:nvSpPr>
          <p:cNvPr id="177" name="Google Shape;177;p5"/>
          <p:cNvSpPr txBox="1"/>
          <p:nvPr/>
        </p:nvSpPr>
        <p:spPr>
          <a:xfrm>
            <a:off x="10849011" y="1337547"/>
            <a:ext cx="4370100" cy="15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7189" u="none" cap="none" strike="noStrike">
                <a:solidFill>
                  <a:srgbClr val="222222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rPr>
              <a:t>Limitaciones</a:t>
            </a:r>
            <a:endParaRPr/>
          </a:p>
        </p:txBody>
      </p:sp>
      <p:sp>
        <p:nvSpPr>
          <p:cNvPr id="178" name="Google Shape;178;p5"/>
          <p:cNvSpPr/>
          <p:nvPr/>
        </p:nvSpPr>
        <p:spPr>
          <a:xfrm>
            <a:off x="14840407" y="0"/>
            <a:ext cx="3447593" cy="1109164"/>
          </a:xfrm>
          <a:custGeom>
            <a:rect b="b" l="l" r="r" t="t"/>
            <a:pathLst>
              <a:path extrusionOk="0" h="1109164" w="3447593">
                <a:moveTo>
                  <a:pt x="0" y="0"/>
                </a:moveTo>
                <a:lnTo>
                  <a:pt x="3447593" y="0"/>
                </a:lnTo>
                <a:lnTo>
                  <a:pt x="3447593" y="1109164"/>
                </a:lnTo>
                <a:lnTo>
                  <a:pt x="0" y="11091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9" name="Google Shape;179;p5"/>
          <p:cNvSpPr txBox="1"/>
          <p:nvPr/>
        </p:nvSpPr>
        <p:spPr>
          <a:xfrm>
            <a:off x="1203832" y="114563"/>
            <a:ext cx="3337356" cy="613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91" u="none" cap="none" strike="noStrike">
                <a:solidFill>
                  <a:srgbClr val="657245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Proyecto: CultivIa</a:t>
            </a:r>
            <a:endParaRPr/>
          </a:p>
        </p:txBody>
      </p:sp>
      <p:sp>
        <p:nvSpPr>
          <p:cNvPr id="180" name="Google Shape;180;p5"/>
          <p:cNvSpPr txBox="1"/>
          <p:nvPr/>
        </p:nvSpPr>
        <p:spPr>
          <a:xfrm>
            <a:off x="1373850" y="2679475"/>
            <a:ext cx="7608000" cy="58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9460" lvl="1" marL="658920" marR="0" rtl="0" algn="l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51"/>
              <a:buFont typeface="Arial"/>
              <a:buChar char="•"/>
            </a:pPr>
            <a:r>
              <a:rPr b="0" i="1" lang="en-US" sz="3051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Desarrollo de MVP funcional (macetero IoT + app multiplataforma)</a:t>
            </a:r>
            <a:endParaRPr/>
          </a:p>
          <a:p>
            <a:pPr indent="-329460" lvl="1" marL="658920" marR="0" rtl="0" algn="l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51"/>
              <a:buFont typeface="Arial"/>
              <a:buChar char="•"/>
            </a:pPr>
            <a:r>
              <a:rPr b="0" i="1" lang="en-US" sz="3051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Identificación de plantas por foto (top-3 con confirmación del usuario)</a:t>
            </a:r>
            <a:endParaRPr/>
          </a:p>
          <a:p>
            <a:pPr indent="-329460" lvl="1" marL="658920" marR="0" rtl="0" algn="l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51"/>
              <a:buFont typeface="Arial"/>
              <a:buChar char="•"/>
            </a:pPr>
            <a:r>
              <a:rPr b="0" i="1" lang="en-US" sz="3051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Monitoreo de variables ambientales (humedad, luz, temperatura)</a:t>
            </a:r>
            <a:endParaRPr/>
          </a:p>
          <a:p>
            <a:pPr indent="-329460" lvl="1" marL="658920" marR="0" rtl="0" algn="l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51"/>
              <a:buFont typeface="Arial"/>
              <a:buChar char="•"/>
            </a:pPr>
            <a:r>
              <a:rPr b="0" i="1" lang="en-US" sz="3051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Notificaciones y alertas de cuidado</a:t>
            </a:r>
            <a:endParaRPr/>
          </a:p>
          <a:p>
            <a:pPr indent="-329460" lvl="1" marL="658920" marR="0" rtl="0" algn="l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51"/>
              <a:buFont typeface="Arial"/>
              <a:buChar char="•"/>
            </a:pPr>
            <a:r>
              <a:rPr b="0" i="1" lang="en-US" sz="3051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Historial de lecturas y recomendaciones</a:t>
            </a:r>
            <a:endParaRPr/>
          </a:p>
          <a:p>
            <a:pPr indent="0" lvl="0" marL="0" marR="0" rtl="0" algn="l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3051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81" name="Google Shape;181;p5"/>
          <p:cNvSpPr txBox="1"/>
          <p:nvPr/>
        </p:nvSpPr>
        <p:spPr>
          <a:xfrm>
            <a:off x="9122696" y="2679467"/>
            <a:ext cx="7608000" cy="58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9460" lvl="1" marL="658920" marR="0" rtl="0" algn="l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51"/>
              <a:buFont typeface="Arial"/>
              <a:buChar char="•"/>
            </a:pPr>
            <a:r>
              <a:rPr b="0" i="1" lang="en-US" sz="3051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No se incluye riego automático en esta prime</a:t>
            </a:r>
            <a:r>
              <a:rPr i="1" lang="en-US" sz="3051">
                <a:latin typeface="IBM Plex Sans"/>
                <a:ea typeface="IBM Plex Sans"/>
                <a:cs typeface="IBM Plex Sans"/>
                <a:sym typeface="IBM Plex Sans"/>
              </a:rPr>
              <a:t>ra </a:t>
            </a:r>
            <a:r>
              <a:rPr b="0" i="1" lang="en-US" sz="3051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versión (posible futura iteración)</a:t>
            </a:r>
            <a:endParaRPr/>
          </a:p>
          <a:p>
            <a:pPr indent="-329460" lvl="1" marL="658920" marR="0" rtl="0" algn="l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51"/>
              <a:buFont typeface="Arial"/>
              <a:buChar char="•"/>
            </a:pPr>
            <a:r>
              <a:rPr b="0" i="1" lang="en-US" sz="3051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Identificación de plantas limitada a dataset inicial (no todas las especies)</a:t>
            </a:r>
            <a:endParaRPr/>
          </a:p>
          <a:p>
            <a:pPr indent="-329460" lvl="1" marL="658920" marR="0" rtl="0" algn="l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51"/>
              <a:buFont typeface="Arial"/>
              <a:buChar char="•"/>
            </a:pPr>
            <a:r>
              <a:rPr b="0" i="1" lang="en-US" sz="3051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Dependencia de hardware de bajo costo (precisión de sensores moderada)</a:t>
            </a:r>
            <a:endParaRPr/>
          </a:p>
          <a:p>
            <a:pPr indent="-329460" lvl="1" marL="658920" marR="0" rtl="0" algn="l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51"/>
              <a:buFont typeface="Arial"/>
              <a:buChar char="•"/>
            </a:pPr>
            <a:r>
              <a:rPr b="0" i="1" lang="en-US" sz="3051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Proyecto limitado al semestre académico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2ED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6"/>
          <p:cNvGrpSpPr/>
          <p:nvPr/>
        </p:nvGrpSpPr>
        <p:grpSpPr>
          <a:xfrm>
            <a:off x="371920" y="0"/>
            <a:ext cx="7743380" cy="10287000"/>
            <a:chOff x="0" y="0"/>
            <a:chExt cx="10324507" cy="13716000"/>
          </a:xfrm>
        </p:grpSpPr>
        <p:pic>
          <p:nvPicPr>
            <p:cNvPr id="187" name="Google Shape;187;p6"/>
            <p:cNvPicPr preferRelativeResize="0"/>
            <p:nvPr/>
          </p:nvPicPr>
          <p:blipFill rotWithShape="1">
            <a:blip r:embed="rId3">
              <a:alphaModFix/>
            </a:blip>
            <a:srcRect b="0" l="11295" r="31748" t="43251"/>
            <a:stretch/>
          </p:blipFill>
          <p:spPr>
            <a:xfrm>
              <a:off x="0" y="0"/>
              <a:ext cx="6883005" cy="914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" name="Google Shape;188;p6"/>
            <p:cNvPicPr preferRelativeResize="0"/>
            <p:nvPr/>
          </p:nvPicPr>
          <p:blipFill rotWithShape="1">
            <a:blip r:embed="rId4">
              <a:alphaModFix/>
            </a:blip>
            <a:srcRect b="6343" l="23138" r="0" t="25624"/>
            <a:stretch/>
          </p:blipFill>
          <p:spPr>
            <a:xfrm>
              <a:off x="6883005" y="0"/>
              <a:ext cx="3441502" cy="457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9" name="Google Shape;189;p6"/>
            <p:cNvSpPr/>
            <p:nvPr/>
          </p:nvSpPr>
          <p:spPr>
            <a:xfrm>
              <a:off x="0" y="9144000"/>
              <a:ext cx="6883005" cy="4572000"/>
            </a:xfrm>
            <a:prstGeom prst="rect">
              <a:avLst/>
            </a:prstGeom>
            <a:solidFill>
              <a:srgbClr val="E6E2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90" name="Google Shape;190;p6"/>
            <p:cNvPicPr preferRelativeResize="0"/>
            <p:nvPr/>
          </p:nvPicPr>
          <p:blipFill rotWithShape="1">
            <a:blip r:embed="rId5">
              <a:alphaModFix/>
            </a:blip>
            <a:srcRect b="0" l="8356" r="35152" t="0"/>
            <a:stretch/>
          </p:blipFill>
          <p:spPr>
            <a:xfrm>
              <a:off x="6883005" y="4572000"/>
              <a:ext cx="3441502" cy="914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1" name="Google Shape;191;p6"/>
          <p:cNvGrpSpPr/>
          <p:nvPr/>
        </p:nvGrpSpPr>
        <p:grpSpPr>
          <a:xfrm>
            <a:off x="17259300" y="-318353"/>
            <a:ext cx="1028700" cy="10742880"/>
            <a:chOff x="0" y="-47625"/>
            <a:chExt cx="270933" cy="2829401"/>
          </a:xfrm>
        </p:grpSpPr>
        <p:sp>
          <p:nvSpPr>
            <p:cNvPr id="192" name="Google Shape;192;p6"/>
            <p:cNvSpPr/>
            <p:nvPr/>
          </p:nvSpPr>
          <p:spPr>
            <a:xfrm>
              <a:off x="0" y="0"/>
              <a:ext cx="270933" cy="2781776"/>
            </a:xfrm>
            <a:custGeom>
              <a:rect b="b" l="l" r="r" t="t"/>
              <a:pathLst>
                <a:path extrusionOk="0" h="2781776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81776"/>
                  </a:lnTo>
                  <a:lnTo>
                    <a:pt x="0" y="2781776"/>
                  </a:lnTo>
                  <a:close/>
                </a:path>
              </a:pathLst>
            </a:custGeom>
            <a:solidFill>
              <a:srgbClr val="657245"/>
            </a:solidFill>
            <a:ln>
              <a:noFill/>
            </a:ln>
          </p:spPr>
        </p:sp>
        <p:sp>
          <p:nvSpPr>
            <p:cNvPr id="193" name="Google Shape;193;p6"/>
            <p:cNvSpPr txBox="1"/>
            <p:nvPr/>
          </p:nvSpPr>
          <p:spPr>
            <a:xfrm>
              <a:off x="0" y="-47625"/>
              <a:ext cx="270933" cy="28294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4" name="Google Shape;194;p6"/>
          <p:cNvSpPr txBox="1"/>
          <p:nvPr/>
        </p:nvSpPr>
        <p:spPr>
          <a:xfrm>
            <a:off x="8766725" y="114575"/>
            <a:ext cx="5827500" cy="3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8069" u="none" cap="none" strike="noStrike">
                <a:solidFill>
                  <a:srgbClr val="222222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rPr>
              <a:t>Metodología de trabajo</a:t>
            </a:r>
            <a:endParaRPr/>
          </a:p>
        </p:txBody>
      </p:sp>
      <p:sp>
        <p:nvSpPr>
          <p:cNvPr id="195" name="Google Shape;195;p6"/>
          <p:cNvSpPr txBox="1"/>
          <p:nvPr/>
        </p:nvSpPr>
        <p:spPr>
          <a:xfrm>
            <a:off x="8766733" y="3171769"/>
            <a:ext cx="7551257" cy="62504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9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43" u="none" cap="none" strike="noStrike">
                <a:solidFill>
                  <a:srgbClr val="222222"/>
                </a:solidFill>
                <a:latin typeface="IBM Plex Sans"/>
                <a:ea typeface="IBM Plex Sans"/>
                <a:cs typeface="IBM Plex Sans"/>
                <a:sym typeface="IBM Plex Sans"/>
              </a:rPr>
              <a:t>Marco ágil: Scrum (sprints de 2 semanas, incrementos iterativos).</a:t>
            </a:r>
            <a:endParaRPr/>
          </a:p>
          <a:p>
            <a:pPr indent="-274574" lvl="1" marL="549151" marR="0" rtl="0" algn="just">
              <a:lnSpc>
                <a:spcPct val="139992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43"/>
              <a:buFont typeface="Arial"/>
              <a:buChar char="•"/>
            </a:pPr>
            <a:r>
              <a:rPr b="0" i="0" lang="en-US" sz="2543" u="none" cap="none" strike="noStrike">
                <a:solidFill>
                  <a:srgbClr val="222222"/>
                </a:solidFill>
                <a:latin typeface="IBM Plex Sans"/>
                <a:ea typeface="IBM Plex Sans"/>
                <a:cs typeface="IBM Plex Sans"/>
                <a:sym typeface="IBM Plex Sans"/>
              </a:rPr>
              <a:t>Etapas principales:</a:t>
            </a:r>
            <a:endParaRPr/>
          </a:p>
          <a:p>
            <a:pPr indent="-366100" lvl="2" marL="1098302" marR="0" rtl="0" algn="just">
              <a:lnSpc>
                <a:spcPct val="139992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43"/>
              <a:buFont typeface="Arial"/>
              <a:buChar char="⚬"/>
            </a:pPr>
            <a:r>
              <a:rPr b="0" i="0" lang="en-US" sz="2543" u="none" cap="none" strike="noStrike">
                <a:solidFill>
                  <a:srgbClr val="222222"/>
                </a:solidFill>
                <a:latin typeface="IBM Plex Sans"/>
                <a:ea typeface="IBM Plex Sans"/>
                <a:cs typeface="IBM Plex Sans"/>
                <a:sym typeface="IBM Plex Sans"/>
              </a:rPr>
              <a:t>Descubrimiento y alcance (historias de usuario, riesgos, KPIs).</a:t>
            </a:r>
            <a:endParaRPr/>
          </a:p>
          <a:p>
            <a:pPr indent="-366100" lvl="2" marL="1098302" marR="0" rtl="0" algn="just">
              <a:lnSpc>
                <a:spcPct val="139992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43"/>
              <a:buFont typeface="Arial"/>
              <a:buChar char="⚬"/>
            </a:pPr>
            <a:r>
              <a:rPr b="0" i="0" lang="en-US" sz="2543" u="none" cap="none" strike="noStrike">
                <a:solidFill>
                  <a:srgbClr val="222222"/>
                </a:solidFill>
                <a:latin typeface="IBM Plex Sans"/>
                <a:ea typeface="IBM Plex Sans"/>
                <a:cs typeface="IBM Plex Sans"/>
                <a:sym typeface="IBM Plex Sans"/>
              </a:rPr>
              <a:t>Arquitectura y diseño (modelo C4, BD, wireframes).</a:t>
            </a:r>
            <a:endParaRPr/>
          </a:p>
          <a:p>
            <a:pPr indent="-366100" lvl="2" marL="1098302" marR="0" rtl="0" algn="just">
              <a:lnSpc>
                <a:spcPct val="139992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43"/>
              <a:buFont typeface="Arial"/>
              <a:buChar char="⚬"/>
            </a:pPr>
            <a:r>
              <a:rPr b="0" i="0" lang="en-US" sz="2543" u="none" cap="none" strike="noStrike">
                <a:solidFill>
                  <a:srgbClr val="222222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Prototipo IoT (ESP32 + sensores, pantalla, firmware).</a:t>
            </a:r>
            <a:endParaRPr/>
          </a:p>
          <a:p>
            <a:pPr indent="-366100" lvl="2" marL="1098302" marR="0" rtl="0" algn="just">
              <a:lnSpc>
                <a:spcPct val="139992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43"/>
              <a:buFont typeface="Arial"/>
              <a:buChar char="⚬"/>
            </a:pPr>
            <a:r>
              <a:rPr b="0" i="0" lang="en-US" sz="2543" u="none" cap="none" strike="noStrike">
                <a:solidFill>
                  <a:srgbClr val="222222"/>
                </a:solidFill>
                <a:latin typeface="IBM Plex Sans"/>
                <a:ea typeface="IBM Plex Sans"/>
                <a:cs typeface="IBM Plex Sans"/>
                <a:sym typeface="IBM Plex Sans"/>
              </a:rPr>
              <a:t>Backend &amp; App MVP (auth, lecturas, historial, alertas).</a:t>
            </a:r>
            <a:endParaRPr/>
          </a:p>
          <a:p>
            <a:pPr indent="-366100" lvl="2" marL="1098302" marR="0" rtl="0" algn="just">
              <a:lnSpc>
                <a:spcPct val="139992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43"/>
              <a:buFont typeface="Arial"/>
              <a:buChar char="⚬"/>
            </a:pPr>
            <a:r>
              <a:rPr b="0" i="0" lang="en-US" sz="2543" u="none" cap="none" strike="noStrike">
                <a:solidFill>
                  <a:srgbClr val="222222"/>
                </a:solidFill>
                <a:latin typeface="IBM Plex Sans"/>
                <a:ea typeface="IBM Plex Sans"/>
                <a:cs typeface="IBM Plex Sans"/>
                <a:sym typeface="IBM Plex Sans"/>
              </a:rPr>
              <a:t>Identificación por imagen (mini CRISP-DM).</a:t>
            </a:r>
            <a:endParaRPr/>
          </a:p>
          <a:p>
            <a:pPr indent="-366100" lvl="2" marL="1098302" marR="0" rtl="0" algn="just">
              <a:lnSpc>
                <a:spcPct val="139992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43"/>
              <a:buFont typeface="Arial"/>
              <a:buChar char="⚬"/>
            </a:pPr>
            <a:r>
              <a:rPr b="0" i="0" lang="en-US" sz="2543" u="none" cap="none" strike="noStrike">
                <a:solidFill>
                  <a:srgbClr val="222222"/>
                </a:solidFill>
                <a:latin typeface="IBM Plex Sans"/>
                <a:ea typeface="IBM Plex Sans"/>
                <a:cs typeface="IBM Plex Sans"/>
                <a:sym typeface="IBM Plex Sans"/>
              </a:rPr>
              <a:t>Integración y validación con usuarios.</a:t>
            </a:r>
            <a:endParaRPr/>
          </a:p>
          <a:p>
            <a:pPr indent="0" lvl="0" marL="0" marR="0" rtl="0" algn="just">
              <a:lnSpc>
                <a:spcPct val="139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43" u="none" cap="none" strike="noStrike">
              <a:solidFill>
                <a:srgbClr val="22222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96" name="Google Shape;196;p6"/>
          <p:cNvSpPr/>
          <p:nvPr/>
        </p:nvSpPr>
        <p:spPr>
          <a:xfrm>
            <a:off x="14840407" y="0"/>
            <a:ext cx="3447593" cy="1109164"/>
          </a:xfrm>
          <a:custGeom>
            <a:rect b="b" l="l" r="r" t="t"/>
            <a:pathLst>
              <a:path extrusionOk="0" h="1109164" w="3447593">
                <a:moveTo>
                  <a:pt x="0" y="0"/>
                </a:moveTo>
                <a:lnTo>
                  <a:pt x="3447593" y="0"/>
                </a:lnTo>
                <a:lnTo>
                  <a:pt x="3447593" y="1109164"/>
                </a:lnTo>
                <a:lnTo>
                  <a:pt x="0" y="11091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7" name="Google Shape;197;p6"/>
          <p:cNvSpPr txBox="1"/>
          <p:nvPr/>
        </p:nvSpPr>
        <p:spPr>
          <a:xfrm>
            <a:off x="1203832" y="114563"/>
            <a:ext cx="3337356" cy="613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91" u="none" cap="none" strike="noStrike">
                <a:solidFill>
                  <a:srgbClr val="657245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Proyecto: CultivIa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"/>
          <p:cNvSpPr/>
          <p:nvPr/>
        </p:nvSpPr>
        <p:spPr>
          <a:xfrm flipH="1"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03" name="Google Shape;203;p7"/>
          <p:cNvGrpSpPr/>
          <p:nvPr/>
        </p:nvGrpSpPr>
        <p:grpSpPr>
          <a:xfrm>
            <a:off x="0" y="-318353"/>
            <a:ext cx="1028700" cy="10742880"/>
            <a:chOff x="0" y="-47625"/>
            <a:chExt cx="270933" cy="2829401"/>
          </a:xfrm>
        </p:grpSpPr>
        <p:sp>
          <p:nvSpPr>
            <p:cNvPr id="204" name="Google Shape;204;p7"/>
            <p:cNvSpPr/>
            <p:nvPr/>
          </p:nvSpPr>
          <p:spPr>
            <a:xfrm>
              <a:off x="0" y="0"/>
              <a:ext cx="270933" cy="2781776"/>
            </a:xfrm>
            <a:custGeom>
              <a:rect b="b" l="l" r="r" t="t"/>
              <a:pathLst>
                <a:path extrusionOk="0" h="2781776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81776"/>
                  </a:lnTo>
                  <a:lnTo>
                    <a:pt x="0" y="2781776"/>
                  </a:lnTo>
                  <a:close/>
                </a:path>
              </a:pathLst>
            </a:custGeom>
            <a:solidFill>
              <a:srgbClr val="657245"/>
            </a:solidFill>
            <a:ln>
              <a:noFill/>
            </a:ln>
          </p:spPr>
        </p:sp>
        <p:sp>
          <p:nvSpPr>
            <p:cNvPr id="205" name="Google Shape;205;p7"/>
            <p:cNvSpPr txBox="1"/>
            <p:nvPr/>
          </p:nvSpPr>
          <p:spPr>
            <a:xfrm>
              <a:off x="0" y="-47625"/>
              <a:ext cx="270933" cy="28294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6" name="Google Shape;206;p7"/>
          <p:cNvSpPr txBox="1"/>
          <p:nvPr/>
        </p:nvSpPr>
        <p:spPr>
          <a:xfrm>
            <a:off x="2122958" y="997528"/>
            <a:ext cx="15569981" cy="2095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222222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rPr>
              <a:t>RELEASE PLAN DEL DESARROLLO DEL PROYECTO</a:t>
            </a:r>
            <a:endParaRPr/>
          </a:p>
        </p:txBody>
      </p:sp>
      <p:sp>
        <p:nvSpPr>
          <p:cNvPr id="207" name="Google Shape;207;p7"/>
          <p:cNvSpPr/>
          <p:nvPr/>
        </p:nvSpPr>
        <p:spPr>
          <a:xfrm>
            <a:off x="14840407" y="0"/>
            <a:ext cx="3447593" cy="1109164"/>
          </a:xfrm>
          <a:custGeom>
            <a:rect b="b" l="l" r="r" t="t"/>
            <a:pathLst>
              <a:path extrusionOk="0" h="1109164" w="3447593">
                <a:moveTo>
                  <a:pt x="0" y="0"/>
                </a:moveTo>
                <a:lnTo>
                  <a:pt x="3447593" y="0"/>
                </a:lnTo>
                <a:lnTo>
                  <a:pt x="3447593" y="1109164"/>
                </a:lnTo>
                <a:lnTo>
                  <a:pt x="0" y="11091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8" name="Google Shape;208;p7"/>
          <p:cNvSpPr/>
          <p:nvPr/>
        </p:nvSpPr>
        <p:spPr>
          <a:xfrm>
            <a:off x="2872510" y="3093027"/>
            <a:ext cx="14070876" cy="6881722"/>
          </a:xfrm>
          <a:custGeom>
            <a:rect b="b" l="l" r="r" t="t"/>
            <a:pathLst>
              <a:path extrusionOk="0" h="6881722" w="14070876">
                <a:moveTo>
                  <a:pt x="0" y="0"/>
                </a:moveTo>
                <a:lnTo>
                  <a:pt x="14070876" y="0"/>
                </a:lnTo>
                <a:lnTo>
                  <a:pt x="14070876" y="6881722"/>
                </a:lnTo>
                <a:lnTo>
                  <a:pt x="0" y="68817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12711" l="-5739" r="-4171" t="-13697"/>
            </a:stretch>
          </a:blipFill>
          <a:ln>
            <a:noFill/>
          </a:ln>
        </p:spPr>
      </p:sp>
      <p:sp>
        <p:nvSpPr>
          <p:cNvPr id="209" name="Google Shape;209;p7"/>
          <p:cNvSpPr txBox="1"/>
          <p:nvPr/>
        </p:nvSpPr>
        <p:spPr>
          <a:xfrm>
            <a:off x="1203832" y="114563"/>
            <a:ext cx="3337356" cy="613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91" u="none" cap="none" strike="noStrike">
                <a:solidFill>
                  <a:srgbClr val="657245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Proyecto: CultivIa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"/>
          <p:cNvSpPr/>
          <p:nvPr/>
        </p:nvSpPr>
        <p:spPr>
          <a:xfrm flipH="1"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15" name="Google Shape;215;p8"/>
          <p:cNvGrpSpPr/>
          <p:nvPr/>
        </p:nvGrpSpPr>
        <p:grpSpPr>
          <a:xfrm>
            <a:off x="0" y="-318353"/>
            <a:ext cx="1028700" cy="10742880"/>
            <a:chOff x="0" y="-47625"/>
            <a:chExt cx="270933" cy="2829401"/>
          </a:xfrm>
        </p:grpSpPr>
        <p:sp>
          <p:nvSpPr>
            <p:cNvPr id="216" name="Google Shape;216;p8"/>
            <p:cNvSpPr/>
            <p:nvPr/>
          </p:nvSpPr>
          <p:spPr>
            <a:xfrm>
              <a:off x="0" y="0"/>
              <a:ext cx="270933" cy="2781776"/>
            </a:xfrm>
            <a:custGeom>
              <a:rect b="b" l="l" r="r" t="t"/>
              <a:pathLst>
                <a:path extrusionOk="0" h="2781776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81776"/>
                  </a:lnTo>
                  <a:lnTo>
                    <a:pt x="0" y="2781776"/>
                  </a:lnTo>
                  <a:close/>
                </a:path>
              </a:pathLst>
            </a:custGeom>
            <a:solidFill>
              <a:srgbClr val="657245"/>
            </a:solidFill>
            <a:ln>
              <a:noFill/>
            </a:ln>
          </p:spPr>
        </p:sp>
        <p:sp>
          <p:nvSpPr>
            <p:cNvPr id="217" name="Google Shape;217;p8"/>
            <p:cNvSpPr txBox="1"/>
            <p:nvPr/>
          </p:nvSpPr>
          <p:spPr>
            <a:xfrm>
              <a:off x="0" y="-47625"/>
              <a:ext cx="270933" cy="28294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8" name="Google Shape;218;p8"/>
          <p:cNvSpPr txBox="1"/>
          <p:nvPr/>
        </p:nvSpPr>
        <p:spPr>
          <a:xfrm>
            <a:off x="2470564" y="885825"/>
            <a:ext cx="15569981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500" u="none" cap="none" strike="noStrike">
                <a:solidFill>
                  <a:srgbClr val="222222"/>
                </a:solidFill>
                <a:latin typeface="Cormorant Garamond Medium"/>
                <a:ea typeface="Cormorant Garamond Medium"/>
                <a:cs typeface="Cormorant Garamond Medium"/>
                <a:sym typeface="Cormorant Garamond Medium"/>
              </a:rPr>
              <a:t>ARQUITECTURA DEL SOFTWARE</a:t>
            </a:r>
            <a:endParaRPr/>
          </a:p>
        </p:txBody>
      </p:sp>
      <p:sp>
        <p:nvSpPr>
          <p:cNvPr id="219" name="Google Shape;219;p8"/>
          <p:cNvSpPr/>
          <p:nvPr/>
        </p:nvSpPr>
        <p:spPr>
          <a:xfrm>
            <a:off x="14840407" y="0"/>
            <a:ext cx="3447593" cy="1109164"/>
          </a:xfrm>
          <a:custGeom>
            <a:rect b="b" l="l" r="r" t="t"/>
            <a:pathLst>
              <a:path extrusionOk="0" h="1109164" w="3447593">
                <a:moveTo>
                  <a:pt x="0" y="0"/>
                </a:moveTo>
                <a:lnTo>
                  <a:pt x="3447593" y="0"/>
                </a:lnTo>
                <a:lnTo>
                  <a:pt x="3447593" y="1109164"/>
                </a:lnTo>
                <a:lnTo>
                  <a:pt x="0" y="11091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0" name="Google Shape;220;p8"/>
          <p:cNvSpPr/>
          <p:nvPr/>
        </p:nvSpPr>
        <p:spPr>
          <a:xfrm>
            <a:off x="5468501" y="2749994"/>
            <a:ext cx="7350997" cy="6061514"/>
          </a:xfrm>
          <a:custGeom>
            <a:rect b="b" l="l" r="r" t="t"/>
            <a:pathLst>
              <a:path extrusionOk="0" h="6061514" w="7350997">
                <a:moveTo>
                  <a:pt x="0" y="0"/>
                </a:moveTo>
                <a:lnTo>
                  <a:pt x="7350998" y="0"/>
                </a:lnTo>
                <a:lnTo>
                  <a:pt x="7350998" y="6061513"/>
                </a:lnTo>
                <a:lnTo>
                  <a:pt x="0" y="60615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1" name="Google Shape;221;p8"/>
          <p:cNvSpPr txBox="1"/>
          <p:nvPr/>
        </p:nvSpPr>
        <p:spPr>
          <a:xfrm>
            <a:off x="1203832" y="114563"/>
            <a:ext cx="3337356" cy="613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91" u="none" cap="none" strike="noStrike">
                <a:solidFill>
                  <a:srgbClr val="657245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Proyecto: CultivIa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9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4478" r="-4478" t="0"/>
            </a:stretch>
          </a:blipFill>
          <a:ln>
            <a:noFill/>
          </a:ln>
        </p:spPr>
      </p:sp>
      <p:grpSp>
        <p:nvGrpSpPr>
          <p:cNvPr id="227" name="Google Shape;227;p9"/>
          <p:cNvGrpSpPr/>
          <p:nvPr/>
        </p:nvGrpSpPr>
        <p:grpSpPr>
          <a:xfrm>
            <a:off x="0" y="-318353"/>
            <a:ext cx="1028700" cy="10742880"/>
            <a:chOff x="0" y="-47625"/>
            <a:chExt cx="270933" cy="2829401"/>
          </a:xfrm>
        </p:grpSpPr>
        <p:sp>
          <p:nvSpPr>
            <p:cNvPr id="228" name="Google Shape;228;p9"/>
            <p:cNvSpPr/>
            <p:nvPr/>
          </p:nvSpPr>
          <p:spPr>
            <a:xfrm>
              <a:off x="0" y="0"/>
              <a:ext cx="270933" cy="2781776"/>
            </a:xfrm>
            <a:custGeom>
              <a:rect b="b" l="l" r="r" t="t"/>
              <a:pathLst>
                <a:path extrusionOk="0" h="2781776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81776"/>
                  </a:lnTo>
                  <a:lnTo>
                    <a:pt x="0" y="2781776"/>
                  </a:lnTo>
                  <a:close/>
                </a:path>
              </a:pathLst>
            </a:custGeom>
            <a:solidFill>
              <a:srgbClr val="657245"/>
            </a:solidFill>
            <a:ln>
              <a:noFill/>
            </a:ln>
          </p:spPr>
        </p:sp>
        <p:sp>
          <p:nvSpPr>
            <p:cNvPr id="229" name="Google Shape;229;p9"/>
            <p:cNvSpPr txBox="1"/>
            <p:nvPr/>
          </p:nvSpPr>
          <p:spPr>
            <a:xfrm>
              <a:off x="0" y="-47625"/>
              <a:ext cx="270933" cy="28294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30" name="Google Shape;230;p9"/>
          <p:cNvPicPr preferRelativeResize="0"/>
          <p:nvPr/>
        </p:nvPicPr>
        <p:blipFill rotWithShape="1">
          <a:blip r:embed="rId4">
            <a:alphaModFix/>
          </a:blip>
          <a:srcRect b="0" l="10348" r="10347" t="0"/>
          <a:stretch/>
        </p:blipFill>
        <p:spPr>
          <a:xfrm>
            <a:off x="1593681" y="0"/>
            <a:ext cx="5438569" cy="1028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" name="Google Shape;231;p9"/>
          <p:cNvGrpSpPr/>
          <p:nvPr/>
        </p:nvGrpSpPr>
        <p:grpSpPr>
          <a:xfrm>
            <a:off x="8417886" y="1771291"/>
            <a:ext cx="8358763" cy="6112313"/>
            <a:chOff x="0" y="-47625"/>
            <a:chExt cx="2201485" cy="1609827"/>
          </a:xfrm>
        </p:grpSpPr>
        <p:sp>
          <p:nvSpPr>
            <p:cNvPr id="232" name="Google Shape;232;p9"/>
            <p:cNvSpPr/>
            <p:nvPr/>
          </p:nvSpPr>
          <p:spPr>
            <a:xfrm>
              <a:off x="0" y="0"/>
              <a:ext cx="2201485" cy="1562202"/>
            </a:xfrm>
            <a:custGeom>
              <a:rect b="b" l="l" r="r" t="t"/>
              <a:pathLst>
                <a:path extrusionOk="0" h="1562202" w="2201485">
                  <a:moveTo>
                    <a:pt x="0" y="0"/>
                  </a:moveTo>
                  <a:lnTo>
                    <a:pt x="2201485" y="0"/>
                  </a:lnTo>
                  <a:lnTo>
                    <a:pt x="2201485" y="1562202"/>
                  </a:lnTo>
                  <a:lnTo>
                    <a:pt x="0" y="1562202"/>
                  </a:lnTo>
                  <a:close/>
                </a:path>
              </a:pathLst>
            </a:custGeom>
            <a:solidFill>
              <a:srgbClr val="E6E2D6"/>
            </a:solidFill>
            <a:ln>
              <a:noFill/>
            </a:ln>
          </p:spPr>
        </p:sp>
        <p:sp>
          <p:nvSpPr>
            <p:cNvPr id="233" name="Google Shape;233;p9"/>
            <p:cNvSpPr txBox="1"/>
            <p:nvPr/>
          </p:nvSpPr>
          <p:spPr>
            <a:xfrm>
              <a:off x="0" y="-47625"/>
              <a:ext cx="2201485" cy="16098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4" name="Google Shape;234;p9"/>
          <p:cNvSpPr txBox="1"/>
          <p:nvPr/>
        </p:nvSpPr>
        <p:spPr>
          <a:xfrm>
            <a:off x="10291240" y="3580347"/>
            <a:ext cx="4549167" cy="3952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500" u="none" cap="none" strike="noStrike">
                <a:solidFill>
                  <a:srgbClr val="222222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¡MUCHAS GRACIAS!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500" u="none" cap="none" strike="noStrike">
              <a:solidFill>
                <a:srgbClr val="222222"/>
              </a:solidFill>
              <a:latin typeface="Cormorant Garamond"/>
              <a:ea typeface="Cormorant Garamond"/>
              <a:cs typeface="Cormorant Garamond"/>
              <a:sym typeface="Cormorant Garamond"/>
            </a:endParaRPr>
          </a:p>
        </p:txBody>
      </p:sp>
      <p:sp>
        <p:nvSpPr>
          <p:cNvPr id="235" name="Google Shape;235;p9"/>
          <p:cNvSpPr/>
          <p:nvPr/>
        </p:nvSpPr>
        <p:spPr>
          <a:xfrm>
            <a:off x="14840407" y="0"/>
            <a:ext cx="3447593" cy="1109164"/>
          </a:xfrm>
          <a:custGeom>
            <a:rect b="b" l="l" r="r" t="t"/>
            <a:pathLst>
              <a:path extrusionOk="0" h="1109164" w="3447593">
                <a:moveTo>
                  <a:pt x="0" y="0"/>
                </a:moveTo>
                <a:lnTo>
                  <a:pt x="3447593" y="0"/>
                </a:lnTo>
                <a:lnTo>
                  <a:pt x="3447593" y="1109164"/>
                </a:lnTo>
                <a:lnTo>
                  <a:pt x="0" y="11091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6" name="Google Shape;236;p9"/>
          <p:cNvSpPr txBox="1"/>
          <p:nvPr/>
        </p:nvSpPr>
        <p:spPr>
          <a:xfrm>
            <a:off x="7197798" y="214527"/>
            <a:ext cx="3337356" cy="613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91" u="none" cap="none" strike="noStrike">
                <a:solidFill>
                  <a:srgbClr val="657245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Proyecto: CultivIa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