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98B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75579" autoAdjust="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/>
    </p:cSldViewPr>
  </p:slideViewPr>
  <p:outlineViewPr>
    <p:cViewPr>
      <p:scale>
        <a:sx n="33" d="100"/>
        <a:sy n="33" d="100"/>
      </p:scale>
      <p:origin x="0" y="-59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93AE-DD4C-4B38-B2B8-C7F11CF9E622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21501-4E28-4EC6-B602-76B7327BB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9379"/>
            <a:ext cx="10515600" cy="710976"/>
          </a:xfrm>
          <a:prstGeom prst="rect">
            <a:avLst/>
          </a:prstGeom>
        </p:spPr>
        <p:txBody>
          <a:bodyPr/>
          <a:lstStyle>
            <a:lvl1pPr>
              <a:defRPr>
                <a:latin typeface="BankGothic Md BT" panose="020B080702020306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BankGothic Lt BT" panose="020B0607020203060204" pitchFamily="34" charset="0"/>
              </a:defRPr>
            </a:lvl1pPr>
            <a:lvl2pPr>
              <a:defRPr>
                <a:latin typeface="BankGothic Lt BT" panose="020B0607020203060204" pitchFamily="34" charset="0"/>
              </a:defRPr>
            </a:lvl2pPr>
            <a:lvl3pPr>
              <a:defRPr>
                <a:latin typeface="BankGothic Lt BT" panose="020B0607020203060204" pitchFamily="34" charset="0"/>
              </a:defRPr>
            </a:lvl3pPr>
            <a:lvl4pPr>
              <a:defRPr>
                <a:latin typeface="BankGothic Lt BT" panose="020B0607020203060204" pitchFamily="34" charset="0"/>
              </a:defRPr>
            </a:lvl4pPr>
            <a:lvl5pPr>
              <a:defRPr>
                <a:latin typeface="BankGothic Lt BT" panose="020B060702020306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7559"/>
            <a:ext cx="10515600" cy="6880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2083"/>
            <a:ext cx="10515600" cy="639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7"/>
            <a:ext cx="10515600" cy="76970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itdcanada.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03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C69E9-909B-4FB0-B3BA-37EAE93B4848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C6ED-F21F-4683-86D8-F448714407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26"/>
            <a:ext cx="2574471" cy="1139962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8281307" y="226219"/>
            <a:ext cx="3072493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475 Granville Street, Vancouver, BC, V6C 1T1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Phone:      +1(604)558-8727, +1(604)409-8200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Toll Free: +1(888) 880-4410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Fax:          +1(888) 881-6545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Web:          </a:t>
            </a:r>
            <a:r>
              <a:rPr lang="en-US" sz="800" u="sng" dirty="0">
                <a:solidFill>
                  <a:srgbClr val="0563C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       studying@itdcanada.ca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6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901531"/>
            <a:ext cx="10877550" cy="1713820"/>
          </a:xfrm>
        </p:spPr>
        <p:txBody>
          <a:bodyPr/>
          <a:lstStyle/>
          <a:p>
            <a:r>
              <a:rPr lang="en-US" b="1" u="sng" dirty="0">
                <a:latin typeface="BankGothic Md BT" panose="020B0807020203060204" pitchFamily="34" charset="0"/>
              </a:rPr>
              <a:t>IP</a:t>
            </a:r>
            <a:r>
              <a:rPr lang="en-US" b="1" dirty="0">
                <a:solidFill>
                  <a:srgbClr val="00B0F0"/>
                </a:solidFill>
                <a:latin typeface="BankGothic Md BT" panose="020B0807020203060204" pitchFamily="34" charset="0"/>
              </a:rPr>
              <a:t>/</a:t>
            </a:r>
            <a:r>
              <a:rPr lang="en-US" b="1" u="sng" dirty="0">
                <a:solidFill>
                  <a:srgbClr val="00B0F0"/>
                </a:solidFill>
                <a:latin typeface="BankGothic Md BT" panose="020B0807020203060204" pitchFamily="34" charset="0"/>
              </a:rPr>
              <a:t>DNS</a:t>
            </a:r>
            <a:r>
              <a:rPr lang="en-US" b="1" dirty="0">
                <a:solidFill>
                  <a:srgbClr val="00B0F0"/>
                </a:solidFill>
                <a:latin typeface="BankGothic Md BT" panose="020B0807020203060204" pitchFamily="34" charset="0"/>
              </a:rPr>
              <a:t>/</a:t>
            </a:r>
            <a:r>
              <a:rPr lang="en-US" b="1" u="sng" dirty="0">
                <a:solidFill>
                  <a:srgbClr val="FF0000"/>
                </a:solidFill>
                <a:latin typeface="BankGothic Md BT" panose="020B0807020203060204" pitchFamily="34" charset="0"/>
              </a:rPr>
              <a:t>Mac</a:t>
            </a:r>
            <a:r>
              <a:rPr lang="en-US" b="1" dirty="0">
                <a:solidFill>
                  <a:srgbClr val="00B0F0"/>
                </a:solidFill>
                <a:latin typeface="BankGothic Md BT" panose="020B0807020203060204" pitchFamily="34" charset="0"/>
              </a:rPr>
              <a:t> </a:t>
            </a:r>
            <a:r>
              <a:rPr lang="en-US" b="1" u="sng" dirty="0">
                <a:solidFill>
                  <a:srgbClr val="FF0000"/>
                </a:solidFill>
                <a:latin typeface="BankGothic Md BT" panose="020B0807020203060204" pitchFamily="34" charset="0"/>
              </a:rPr>
              <a:t>Address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614410"/>
            <a:ext cx="3004457" cy="63250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Ramin Tajwanchi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3842657" y="3852977"/>
            <a:ext cx="1611086" cy="93617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15342" y="3591720"/>
            <a:ext cx="827315" cy="52251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5214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1C66B-5983-4C11-BB2E-5B14DA9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00B0F0"/>
                </a:solidFill>
              </a:rPr>
              <a:t>IP</a:t>
            </a:r>
            <a:r>
              <a:rPr lang="en-CA" b="1" dirty="0"/>
              <a:t> ( </a:t>
            </a:r>
            <a:r>
              <a:rPr lang="en-CA" b="1" dirty="0">
                <a:solidFill>
                  <a:srgbClr val="7030A0"/>
                </a:solidFill>
              </a:rPr>
              <a:t>Internet Protocol</a:t>
            </a:r>
            <a:r>
              <a:rPr lang="en-CA" b="1" dirty="0"/>
              <a:t>) Address: 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B3A2D0-42CE-48E1-9E8D-E53838AAC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32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F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3200" dirty="0"/>
              <a:t>An IP address, or simply an "IP," is a unique address that identifies a device on the Internet or a local network. It allows a system to be recognized by other systems connected via the Internet.</a:t>
            </a:r>
            <a:endParaRPr lang="en-CA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B409CB-25FA-442D-985C-002B1637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01294"/>
            <a:ext cx="8142514" cy="29368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It uses a 32-bit address space,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16 bits for your network and 16 bits for the host.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lvl="0" indent="0">
              <a:buNone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EF7D95B-A2D6-4DA3-8BA4-5C6676C6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822482"/>
            <a:ext cx="5600700" cy="13954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15F919D1-5915-4374-B8F1-CEC5B843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3689781">
            <a:off x="13572146" y="2381804"/>
            <a:ext cx="310963" cy="411643"/>
          </a:xfrm>
        </p:spPr>
        <p:txBody>
          <a:bodyPr/>
          <a:lstStyle/>
          <a:p>
            <a:endParaRPr lang="en-CA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5CF0BBAA-A5BD-4B48-A4A6-813E9476B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150" y="2102643"/>
            <a:ext cx="6006343" cy="1765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srgbClr val="00B0F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IPv4 was the first version deployed for production in 1983</a:t>
            </a:r>
            <a:endParaRPr lang="en-CA" sz="32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xmlns="" id="{EC796FA3-FF5E-413E-BBDB-343C93000C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73244"/>
            <a:ext cx="2466975" cy="762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Rectangle 1"/>
          <p:cNvSpPr/>
          <p:nvPr/>
        </p:nvSpPr>
        <p:spPr>
          <a:xfrm>
            <a:off x="1005024" y="367510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Every IP address—such as 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</a:rPr>
              <a:t>76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</a:rPr>
              <a:t>240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249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145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—is  divided into two sections that define </a:t>
            </a:r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</a:rPr>
              <a:t>1) your network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2) your computer, or host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71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B096D8-9F60-4AC7-82D3-69BC844A85BA}"/>
              </a:ext>
            </a:extLst>
          </p:cNvPr>
          <p:cNvSpPr txBox="1"/>
          <p:nvPr/>
        </p:nvSpPr>
        <p:spPr>
          <a:xfrm>
            <a:off x="1485900" y="1524000"/>
            <a:ext cx="4400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CA" sz="3200" dirty="0" smtClean="0"/>
              <a:t>Believe </a:t>
            </a:r>
            <a:r>
              <a:rPr lang="en-CA" sz="3200" dirty="0"/>
              <a:t>it or not, we eventually started running out quickly…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999CB6-F477-4606-AB66-AC71433B711C}"/>
              </a:ext>
            </a:extLst>
          </p:cNvPr>
          <p:cNvSpPr txBox="1"/>
          <p:nvPr/>
        </p:nvSpPr>
        <p:spPr>
          <a:xfrm>
            <a:off x="1485900" y="3145538"/>
            <a:ext cx="534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CA" sz="3200" dirty="0" smtClean="0"/>
              <a:t>Thankfully</a:t>
            </a:r>
            <a:r>
              <a:rPr lang="en-CA" sz="3200" dirty="0"/>
              <a:t>, a better and significantly bigger version was around the corner!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645B03-686F-4F5D-946F-5443A793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94" y="1306286"/>
            <a:ext cx="4970106" cy="40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443086-04CC-44BE-B2B6-F8CEFAE02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109662"/>
            <a:ext cx="2647950" cy="752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B6CA79-67F4-4A18-B709-563A27FCC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25" y="3734577"/>
            <a:ext cx="4784598" cy="160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BF4CE9-11AC-4AB6-897F-2434E4B7C51B}"/>
              </a:ext>
            </a:extLst>
          </p:cNvPr>
          <p:cNvSpPr txBox="1"/>
          <p:nvPr/>
        </p:nvSpPr>
        <p:spPr>
          <a:xfrm>
            <a:off x="1099244" y="2287789"/>
            <a:ext cx="5600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 smtClean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3200" dirty="0" smtClean="0"/>
              <a:t>Was invented in 1998</a:t>
            </a:r>
          </a:p>
          <a:p>
            <a:r>
              <a:rPr lang="en-US" sz="3200" dirty="0">
                <a:solidFill>
                  <a:srgbClr val="00B0F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3200" dirty="0"/>
              <a:t>Uses a 128-bit address, theoretically allowing2^128</a:t>
            </a:r>
          </a:p>
          <a:p>
            <a:r>
              <a:rPr lang="en-US" sz="3200" dirty="0" smtClean="0"/>
              <a:t>Addresses  </a:t>
            </a:r>
            <a:endParaRPr lang="en-CA" sz="3200" dirty="0"/>
          </a:p>
          <a:p>
            <a:r>
              <a:rPr lang="en-US" sz="3200" dirty="0">
                <a:solidFill>
                  <a:srgbClr val="00B0F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CA" sz="3200" dirty="0" smtClean="0"/>
              <a:t>Can </a:t>
            </a:r>
            <a:r>
              <a:rPr lang="en-CA" sz="3200" dirty="0"/>
              <a:t>support all of our IP needs for a long period of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66404E-AB60-4FFD-9F88-EE556F7F0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61" y="1523223"/>
            <a:ext cx="50387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9" y="1257299"/>
            <a:ext cx="7576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V</a:t>
            </a:r>
            <a:r>
              <a:rPr lang="en-CA" sz="4400" dirty="0" smtClean="0"/>
              <a:t>irtual </a:t>
            </a:r>
            <a:r>
              <a:rPr lang="en-CA" sz="4400" dirty="0"/>
              <a:t>P</a:t>
            </a:r>
            <a:r>
              <a:rPr lang="en-CA" sz="4400" dirty="0" smtClean="0"/>
              <a:t>rivate Network</a:t>
            </a:r>
            <a:r>
              <a:rPr lang="en-CA" sz="4400" dirty="0"/>
              <a:t> (</a:t>
            </a:r>
            <a:r>
              <a:rPr lang="en-CA" sz="4400" dirty="0" smtClean="0">
                <a:solidFill>
                  <a:srgbClr val="FF0000"/>
                </a:solidFill>
              </a:rPr>
              <a:t>VPN</a:t>
            </a:r>
            <a:r>
              <a:rPr lang="en-CA" sz="4400" dirty="0" smtClean="0"/>
              <a:t>):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45029" y="4071927"/>
            <a:ext cx="7331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US" sz="3200" dirty="0" smtClean="0"/>
              <a:t>Creates </a:t>
            </a:r>
            <a:r>
              <a:rPr lang="en-US" sz="3200" dirty="0"/>
              <a:t>a point-to-point connection that cannot be accessed by unauthorized users.</a:t>
            </a:r>
            <a:endParaRPr lang="en-CA" sz="3200" dirty="0"/>
          </a:p>
        </p:txBody>
      </p:sp>
      <p:sp>
        <p:nvSpPr>
          <p:cNvPr id="5" name="Rectangle 4"/>
          <p:cNvSpPr/>
          <p:nvPr/>
        </p:nvSpPr>
        <p:spPr>
          <a:xfrm>
            <a:off x="1045029" y="1879783"/>
            <a:ext cx="7331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US" sz="3200" dirty="0" smtClean="0"/>
              <a:t>A program </a:t>
            </a:r>
            <a:r>
              <a:rPr lang="en-US" sz="3200" dirty="0"/>
              <a:t>that creates a safe, encrypted connection over a less secure network, such as the public internet.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6071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1281" y="1203262"/>
            <a:ext cx="79303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2222"/>
                </a:solidFill>
                <a:latin typeface="arial" panose="020B0604020202020204" pitchFamily="34" charset="0"/>
              </a:rPr>
              <a:t>Domain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Name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Servers </a:t>
            </a:r>
            <a:r>
              <a:rPr lang="en-US" sz="4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en-US" sz="4400" dirty="0">
                <a:solidFill>
                  <a:srgbClr val="00B050"/>
                </a:solidFill>
                <a:latin typeface="arial" panose="020B0604020202020204" pitchFamily="34" charset="0"/>
              </a:rPr>
              <a:t>DNS</a:t>
            </a:r>
            <a:r>
              <a:rPr lang="en-US" sz="4400" dirty="0">
                <a:solidFill>
                  <a:srgbClr val="222222"/>
                </a:solidFill>
                <a:latin typeface="arial" panose="020B0604020202020204" pitchFamily="34" charset="0"/>
              </a:rPr>
              <a:t>) </a:t>
            </a:r>
            <a:r>
              <a:rPr lang="en-US" sz="4400" dirty="0" smtClean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endParaRPr lang="en-CA" sz="4400" dirty="0"/>
          </a:p>
        </p:txBody>
      </p:sp>
      <p:sp>
        <p:nvSpPr>
          <p:cNvPr id="3" name="Rectangle 2"/>
          <p:cNvSpPr/>
          <p:nvPr/>
        </p:nvSpPr>
        <p:spPr>
          <a:xfrm>
            <a:off x="821281" y="2101334"/>
            <a:ext cx="6832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B05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32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Is 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the phonebook of the Internet.</a:t>
            </a:r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1055913" y="2839292"/>
            <a:ext cx="103087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CA" sz="3200" u="sng" dirty="0" smtClean="0">
                <a:solidFill>
                  <a:srgbClr val="222222"/>
                </a:solidFill>
                <a:latin typeface="arial" panose="020B0604020202020204" pitchFamily="34" charset="0"/>
              </a:rPr>
              <a:t>Humans</a:t>
            </a:r>
            <a:r>
              <a:rPr lang="en-CA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CA" sz="3200" dirty="0">
                <a:solidFill>
                  <a:srgbClr val="222222"/>
                </a:solidFill>
                <a:latin typeface="arial" panose="020B0604020202020204" pitchFamily="34" charset="0"/>
              </a:rPr>
              <a:t>access information online through domain names, like </a:t>
            </a:r>
            <a:r>
              <a:rPr lang="en-CA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bbc.com </a:t>
            </a:r>
            <a:r>
              <a:rPr lang="en-CA" sz="3200" dirty="0">
                <a:solidFill>
                  <a:srgbClr val="222222"/>
                </a:solidFill>
                <a:latin typeface="arial" panose="020B0604020202020204" pitchFamily="34" charset="0"/>
              </a:rPr>
              <a:t>or </a:t>
            </a:r>
            <a:r>
              <a:rPr lang="en-CA" sz="3200" dirty="0" smtClean="0">
                <a:solidFill>
                  <a:srgbClr val="222222"/>
                </a:solidFill>
                <a:latin typeface="arial" panose="020B0604020202020204" pitchFamily="34" charset="0"/>
              </a:rPr>
              <a:t>cbc.com</a:t>
            </a:r>
            <a:r>
              <a:rPr lang="en-CA" sz="3200" dirty="0">
                <a:solidFill>
                  <a:srgbClr val="222222"/>
                </a:solidFill>
                <a:latin typeface="arial" panose="020B0604020202020204" pitchFamily="34" charset="0"/>
              </a:rPr>
              <a:t>. Web browsers interact through Internet Protocol (</a:t>
            </a:r>
            <a:r>
              <a:rPr lang="en-CA" sz="3200" dirty="0">
                <a:solidFill>
                  <a:srgbClr val="7030A0"/>
                </a:solidFill>
                <a:latin typeface="arial" panose="020B0604020202020204" pitchFamily="34" charset="0"/>
              </a:rPr>
              <a:t>IP</a:t>
            </a:r>
            <a:r>
              <a:rPr lang="en-CA" sz="3200" dirty="0">
                <a:solidFill>
                  <a:srgbClr val="222222"/>
                </a:solidFill>
                <a:latin typeface="arial" panose="020B0604020202020204" pitchFamily="34" charset="0"/>
              </a:rPr>
              <a:t>) addresses. </a:t>
            </a:r>
            <a:r>
              <a:rPr lang="en-CA" sz="3200" u="sng" dirty="0">
                <a:solidFill>
                  <a:srgbClr val="00B050"/>
                </a:solidFill>
                <a:latin typeface="arial" panose="020B0604020202020204" pitchFamily="34" charset="0"/>
              </a:rPr>
              <a:t>DNS</a:t>
            </a:r>
            <a:r>
              <a:rPr lang="en-CA" sz="3200" dirty="0">
                <a:solidFill>
                  <a:srgbClr val="222222"/>
                </a:solidFill>
                <a:latin typeface="arial" panose="020B0604020202020204" pitchFamily="34" charset="0"/>
              </a:rPr>
              <a:t> translates domain names to IP addresses so browsers can load Internet resources.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997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3305" y="1154277"/>
            <a:ext cx="11368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222222"/>
                </a:solidFill>
                <a:latin typeface="arial" panose="020B0604020202020204" pitchFamily="34" charset="0"/>
              </a:rPr>
              <a:t>Media Access Control</a:t>
            </a:r>
            <a:r>
              <a:rPr lang="en-US" sz="4000" dirty="0">
                <a:solidFill>
                  <a:srgbClr val="222222"/>
                </a:solidFill>
                <a:latin typeface="arial" panose="020B0604020202020204" pitchFamily="34" charset="0"/>
              </a:rPr>
              <a:t> address (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</a:rPr>
              <a:t>MAC address</a:t>
            </a:r>
            <a:r>
              <a:rPr lang="en-US" sz="40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en-CA" sz="4000" dirty="0"/>
          </a:p>
        </p:txBody>
      </p:sp>
      <p:sp>
        <p:nvSpPr>
          <p:cNvPr id="3" name="Rectangle 2"/>
          <p:cNvSpPr/>
          <p:nvPr/>
        </p:nvSpPr>
        <p:spPr>
          <a:xfrm>
            <a:off x="823304" y="1862163"/>
            <a:ext cx="709605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Roboto"/>
                <a:cs typeface="Times New Roman" panose="02020603050405020304" pitchFamily="18" charset="0"/>
              </a:rPr>
              <a:t>→</a:t>
            </a:r>
            <a:r>
              <a:rPr lang="en-US" sz="2800" dirty="0">
                <a:solidFill>
                  <a:srgbClr val="7030A0"/>
                </a:solidFill>
                <a:latin typeface="Roboto"/>
                <a:cs typeface="Times New Roman" panose="02020603050405020304" pitchFamily="18" charset="0"/>
              </a:rPr>
              <a:t>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7030A0"/>
                </a:solidFill>
              </a:rPr>
              <a:t>MAC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a</a:t>
            </a:r>
            <a:r>
              <a:rPr lang="en-US" sz="2800" dirty="0"/>
              <a:t>ddress is manufactured into every </a:t>
            </a:r>
            <a:r>
              <a:rPr lang="en-US" sz="2800" dirty="0">
                <a:solidFill>
                  <a:srgbClr val="00B050"/>
                </a:solidFill>
              </a:rPr>
              <a:t>network card</a:t>
            </a:r>
            <a:r>
              <a:rPr lang="en-US" sz="2800" dirty="0"/>
              <a:t>, such as an </a:t>
            </a:r>
            <a:r>
              <a:rPr lang="en-US" sz="2800" dirty="0">
                <a:solidFill>
                  <a:srgbClr val="00B050"/>
                </a:solidFill>
              </a:rPr>
              <a:t>Ethernet card </a:t>
            </a:r>
            <a:r>
              <a:rPr lang="en-US" sz="2800" dirty="0"/>
              <a:t>or </a:t>
            </a:r>
            <a:r>
              <a:rPr lang="en-US" sz="2800" u="sng" dirty="0">
                <a:solidFill>
                  <a:srgbClr val="00B050"/>
                </a:solidFill>
              </a:rPr>
              <a:t>Wi-Fi card</a:t>
            </a:r>
            <a:r>
              <a:rPr lang="en-US" sz="2800" dirty="0"/>
              <a:t>, and therefore cannot be changed.</a:t>
            </a:r>
            <a:endParaRPr lang="en-CA" sz="2800" dirty="0"/>
          </a:p>
          <a:p>
            <a:endParaRPr lang="en-US" sz="2800" dirty="0" smtClean="0">
              <a:solidFill>
                <a:srgbClr val="7030A0"/>
              </a:solidFill>
              <a:latin typeface="Roboto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Roboto"/>
                <a:cs typeface="Times New Roman" panose="02020603050405020304" pitchFamily="18" charset="0"/>
              </a:rPr>
              <a:t>→ </a:t>
            </a:r>
            <a:r>
              <a:rPr lang="en-US" sz="2800" dirty="0" smtClean="0"/>
              <a:t>Is </a:t>
            </a:r>
            <a:r>
              <a:rPr lang="en-US" sz="2800" dirty="0"/>
              <a:t>a hardware identification number that uniquely identifies each device on a network. </a:t>
            </a:r>
            <a:endParaRPr lang="en-US" sz="2800" dirty="0" smtClean="0"/>
          </a:p>
          <a:p>
            <a:endParaRPr lang="en-US" sz="2800" dirty="0">
              <a:solidFill>
                <a:srgbClr val="7030A0"/>
              </a:solidFill>
              <a:latin typeface="Robot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8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7" descr="thankyou.jpg"/>
          <p:cNvPicPr>
            <a:picLocks noChangeAspect="1"/>
          </p:cNvPicPr>
          <p:nvPr/>
        </p:nvPicPr>
        <p:blipFill>
          <a:blip r:embed="rId2" cstate="print"/>
          <a:srcRect l="5263" t="10640" r="4385" b="8553"/>
          <a:stretch>
            <a:fillRect/>
          </a:stretch>
        </p:blipFill>
        <p:spPr bwMode="auto">
          <a:xfrm>
            <a:off x="662940" y="906931"/>
            <a:ext cx="7471954" cy="4429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0"/>
          </a:effectLst>
        </p:spPr>
      </p:pic>
      <p:sp>
        <p:nvSpPr>
          <p:cNvPr id="65539" name="Title 1"/>
          <p:cNvSpPr>
            <a:spLocks noGrp="1"/>
          </p:cNvSpPr>
          <p:nvPr>
            <p:ph type="title"/>
          </p:nvPr>
        </p:nvSpPr>
        <p:spPr>
          <a:xfrm>
            <a:off x="7680959" y="3491729"/>
            <a:ext cx="4511041" cy="721042"/>
          </a:xfrm>
        </p:spPr>
        <p:txBody>
          <a:bodyPr/>
          <a:lstStyle/>
          <a:p>
            <a:pPr algn="ctr" eaLnBrk="1" hangingPunct="1"/>
            <a:r>
              <a:rPr lang="en-US" b="1" dirty="0"/>
              <a:t>From </a:t>
            </a:r>
            <a:r>
              <a:rPr lang="en-US" b="1" u="sng" dirty="0">
                <a:solidFill>
                  <a:srgbClr val="7030A0"/>
                </a:solidFill>
              </a:rPr>
              <a:t>Ramin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52607" y="1644367"/>
            <a:ext cx="31677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rgbClr val="7030A0"/>
                </a:solidFill>
              </a:rPr>
              <a:t>THANKS</a:t>
            </a:r>
            <a:r>
              <a:rPr lang="en-CA" sz="4400" dirty="0" smtClean="0"/>
              <a:t> </a:t>
            </a:r>
            <a:r>
              <a:rPr lang="en-CA" sz="4400" dirty="0" smtClean="0">
                <a:solidFill>
                  <a:srgbClr val="FF0000"/>
                </a:solidFill>
              </a:rPr>
              <a:t>FOR</a:t>
            </a:r>
            <a:r>
              <a:rPr lang="en-CA" sz="4400" dirty="0" smtClean="0"/>
              <a:t> </a:t>
            </a:r>
            <a:r>
              <a:rPr lang="en-CA" sz="4400" dirty="0" smtClean="0">
                <a:solidFill>
                  <a:srgbClr val="00B0F0"/>
                </a:solidFill>
              </a:rPr>
              <a:t>COMING</a:t>
            </a:r>
            <a:r>
              <a:rPr lang="en-CA" sz="4400" dirty="0" smtClean="0"/>
              <a:t>!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688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5721</TotalTime>
  <Words>268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</vt:lpstr>
      <vt:lpstr>BankGothic Lt BT</vt:lpstr>
      <vt:lpstr>BankGothic Md BT</vt:lpstr>
      <vt:lpstr>Calibri</vt:lpstr>
      <vt:lpstr>Calibri Light</vt:lpstr>
      <vt:lpstr>Roboto</vt:lpstr>
      <vt:lpstr>Times New Roman</vt:lpstr>
      <vt:lpstr>Office Theme</vt:lpstr>
      <vt:lpstr>IP/DNS/Mac Address</vt:lpstr>
      <vt:lpstr>IP ( Internet Protocol) Address: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Ramin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Andrade</dc:creator>
  <cp:lastModifiedBy>Ramin Tajwanchi</cp:lastModifiedBy>
  <cp:revision>478</cp:revision>
  <dcterms:created xsi:type="dcterms:W3CDTF">2017-12-05T23:52:35Z</dcterms:created>
  <dcterms:modified xsi:type="dcterms:W3CDTF">2019-10-10T18:08:44Z</dcterms:modified>
</cp:coreProperties>
</file>