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48"/>
  </p:notesMasterIdLst>
  <p:handoutMasterIdLst>
    <p:handoutMasterId r:id="rId49"/>
  </p:handoutMasterIdLst>
  <p:sldIdLst>
    <p:sldId id="2882" r:id="rId2"/>
    <p:sldId id="2874" r:id="rId3"/>
    <p:sldId id="2884" r:id="rId4"/>
    <p:sldId id="2883" r:id="rId5"/>
    <p:sldId id="2881" r:id="rId6"/>
    <p:sldId id="2873" r:id="rId7"/>
    <p:sldId id="2879" r:id="rId8"/>
    <p:sldId id="2878" r:id="rId9"/>
    <p:sldId id="2876" r:id="rId10"/>
    <p:sldId id="2877" r:id="rId11"/>
    <p:sldId id="2875" r:id="rId12"/>
    <p:sldId id="2885" r:id="rId13"/>
    <p:sldId id="2886" r:id="rId14"/>
    <p:sldId id="2887" r:id="rId15"/>
    <p:sldId id="2888" r:id="rId16"/>
    <p:sldId id="2889" r:id="rId17"/>
    <p:sldId id="2890" r:id="rId18"/>
    <p:sldId id="2891" r:id="rId19"/>
    <p:sldId id="2892" r:id="rId20"/>
    <p:sldId id="2894" r:id="rId21"/>
    <p:sldId id="2893" r:id="rId22"/>
    <p:sldId id="2854" r:id="rId23"/>
    <p:sldId id="2905" r:id="rId24"/>
    <p:sldId id="2855" r:id="rId25"/>
    <p:sldId id="2906" r:id="rId26"/>
    <p:sldId id="2856" r:id="rId27"/>
    <p:sldId id="2857" r:id="rId28"/>
    <p:sldId id="2907" r:id="rId29"/>
    <p:sldId id="2908" r:id="rId30"/>
    <p:sldId id="2898" r:id="rId31"/>
    <p:sldId id="2899" r:id="rId32"/>
    <p:sldId id="2866" r:id="rId33"/>
    <p:sldId id="2900" r:id="rId34"/>
    <p:sldId id="2864" r:id="rId35"/>
    <p:sldId id="2901" r:id="rId36"/>
    <p:sldId id="2858" r:id="rId37"/>
    <p:sldId id="2859" r:id="rId38"/>
    <p:sldId id="2860" r:id="rId39"/>
    <p:sldId id="2861" r:id="rId40"/>
    <p:sldId id="2862" r:id="rId41"/>
    <p:sldId id="2863" r:id="rId42"/>
    <p:sldId id="2865" r:id="rId43"/>
    <p:sldId id="2902" r:id="rId44"/>
    <p:sldId id="2903" r:id="rId45"/>
    <p:sldId id="2904" r:id="rId46"/>
    <p:sldId id="2880" r:id="rId47"/>
  </p:sldIdLst>
  <p:sldSz cx="12858750" cy="7232650"/>
  <p:notesSz cx="6858000" cy="9144000"/>
  <p:custDataLst>
    <p:tags r:id="rId5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E1"/>
    <a:srgbClr val="53A664"/>
    <a:srgbClr val="B18BD5"/>
    <a:srgbClr val="FFFFFF"/>
    <a:srgbClr val="26A69A"/>
    <a:srgbClr val="FF5252"/>
    <a:srgbClr val="66C6D5"/>
    <a:srgbClr val="0E419A"/>
    <a:srgbClr val="056770"/>
    <a:srgbClr val="77BF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8791" autoAdjust="0"/>
  </p:normalViewPr>
  <p:slideViewPr>
    <p:cSldViewPr>
      <p:cViewPr varScale="1">
        <p:scale>
          <a:sx n="63" d="100"/>
          <a:sy n="63" d="100"/>
        </p:scale>
        <p:origin x="672" y="60"/>
      </p:cViewPr>
      <p:guideLst>
        <p:guide orient="horz" pos="328"/>
        <p:guide pos="4050"/>
        <p:guide pos="557"/>
        <p:guide orient="horz" pos="4183"/>
        <p:guide pos="7497"/>
        <p:guide pos="690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pPr/>
              <a:t>2019/9/12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pPr/>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2019/9/12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4058060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2136153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pPr/>
              <a:t>33</a:t>
            </a:fld>
            <a:endParaRPr lang="en-GB"/>
          </a:p>
        </p:txBody>
      </p:sp>
    </p:spTree>
    <p:extLst>
      <p:ext uri="{BB962C8B-B14F-4D97-AF65-F5344CB8AC3E}">
        <p14:creationId xmlns:p14="http://schemas.microsoft.com/office/powerpoint/2010/main" val="2039804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pPr/>
              <a:t>34</a:t>
            </a:fld>
            <a:endParaRPr lang="en-GB"/>
          </a:p>
        </p:txBody>
      </p:sp>
    </p:spTree>
    <p:extLst>
      <p:ext uri="{BB962C8B-B14F-4D97-AF65-F5344CB8AC3E}">
        <p14:creationId xmlns:p14="http://schemas.microsoft.com/office/powerpoint/2010/main" val="4182512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pPr/>
              <a:t>35</a:t>
            </a:fld>
            <a:endParaRPr lang="en-GB"/>
          </a:p>
        </p:txBody>
      </p:sp>
    </p:spTree>
    <p:extLst>
      <p:ext uri="{BB962C8B-B14F-4D97-AF65-F5344CB8AC3E}">
        <p14:creationId xmlns:p14="http://schemas.microsoft.com/office/powerpoint/2010/main" val="699571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36</a:t>
            </a:fld>
            <a:endParaRPr lang="en-US" dirty="0"/>
          </a:p>
        </p:txBody>
      </p:sp>
    </p:spTree>
    <p:extLst>
      <p:ext uri="{BB962C8B-B14F-4D97-AF65-F5344CB8AC3E}">
        <p14:creationId xmlns:p14="http://schemas.microsoft.com/office/powerpoint/2010/main" val="3839025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37</a:t>
            </a:fld>
            <a:endParaRPr lang="zh-CN" altLang="en-US"/>
          </a:p>
        </p:txBody>
      </p:sp>
    </p:spTree>
    <p:extLst>
      <p:ext uri="{BB962C8B-B14F-4D97-AF65-F5344CB8AC3E}">
        <p14:creationId xmlns:p14="http://schemas.microsoft.com/office/powerpoint/2010/main" val="899830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pPr/>
              <a:t>38</a:t>
            </a:fld>
            <a:endParaRPr lang="en-GB"/>
          </a:p>
        </p:txBody>
      </p:sp>
    </p:spTree>
    <p:extLst>
      <p:ext uri="{BB962C8B-B14F-4D97-AF65-F5344CB8AC3E}">
        <p14:creationId xmlns:p14="http://schemas.microsoft.com/office/powerpoint/2010/main" val="3893546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pPr/>
              <a:t>39</a:t>
            </a:fld>
            <a:endParaRPr lang="en-GB"/>
          </a:p>
        </p:txBody>
      </p:sp>
    </p:spTree>
    <p:extLst>
      <p:ext uri="{BB962C8B-B14F-4D97-AF65-F5344CB8AC3E}">
        <p14:creationId xmlns:p14="http://schemas.microsoft.com/office/powerpoint/2010/main" val="4121335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pPr/>
              <a:t>40</a:t>
            </a:fld>
            <a:endParaRPr lang="en-GB"/>
          </a:p>
        </p:txBody>
      </p:sp>
    </p:spTree>
    <p:extLst>
      <p:ext uri="{BB962C8B-B14F-4D97-AF65-F5344CB8AC3E}">
        <p14:creationId xmlns:p14="http://schemas.microsoft.com/office/powerpoint/2010/main" val="502437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41</a:t>
            </a:fld>
            <a:endParaRPr lang="en-US" dirty="0"/>
          </a:p>
        </p:txBody>
      </p:sp>
    </p:spTree>
    <p:extLst>
      <p:ext uri="{BB962C8B-B14F-4D97-AF65-F5344CB8AC3E}">
        <p14:creationId xmlns:p14="http://schemas.microsoft.com/office/powerpoint/2010/main" val="3895381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pPr/>
              <a:t>42</a:t>
            </a:fld>
            <a:endParaRPr lang="en-GB"/>
          </a:p>
        </p:txBody>
      </p:sp>
    </p:spTree>
    <p:extLst>
      <p:ext uri="{BB962C8B-B14F-4D97-AF65-F5344CB8AC3E}">
        <p14:creationId xmlns:p14="http://schemas.microsoft.com/office/powerpoint/2010/main" val="3611970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3481423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1407452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pPr/>
              <a:t>45</a:t>
            </a:fld>
            <a:endParaRPr lang="en-GB"/>
          </a:p>
        </p:txBody>
      </p:sp>
    </p:spTree>
    <p:extLst>
      <p:ext uri="{BB962C8B-B14F-4D97-AF65-F5344CB8AC3E}">
        <p14:creationId xmlns:p14="http://schemas.microsoft.com/office/powerpoint/2010/main" val="90273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49421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2019/9/12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pPr/>
              <a:t>2019/9/12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35761287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pPr/>
              <a:t>2019/9/12</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0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jpg"/><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4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jp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F28D485-C056-430A-BBCE-2E55991C22C6}"/>
              </a:ext>
            </a:extLst>
          </p:cNvPr>
          <p:cNvSpPr/>
          <p:nvPr/>
        </p:nvSpPr>
        <p:spPr>
          <a:xfrm>
            <a:off x="2453767" y="3108493"/>
            <a:ext cx="7951216" cy="1015663"/>
          </a:xfrm>
          <a:prstGeom prst="rect">
            <a:avLst/>
          </a:prstGeom>
        </p:spPr>
        <p:txBody>
          <a:bodyPr wrap="none">
            <a:spAutoFit/>
          </a:bodyPr>
          <a:lstStyle/>
          <a:p>
            <a:r>
              <a:rPr lang="en-US" altLang="zh-CN" sz="6000" b="1" dirty="0">
                <a:solidFill>
                  <a:srgbClr val="000000"/>
                </a:solidFill>
                <a:latin typeface="verdana" panose="020B0604030504040204" pitchFamily="34" charset="0"/>
              </a:rPr>
              <a:t>Linux——</a:t>
            </a:r>
            <a:r>
              <a:rPr lang="zh-CN" altLang="en-US" sz="6000" b="1" dirty="0">
                <a:solidFill>
                  <a:srgbClr val="000000"/>
                </a:solidFill>
                <a:latin typeface="verdana" panose="020B0604030504040204" pitchFamily="34" charset="0"/>
              </a:rPr>
              <a:t>一切皆文件</a:t>
            </a:r>
            <a:endParaRPr lang="zh-CN" altLang="en-US" sz="6000" b="1"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373942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8EB2EA0-9038-4356-B14B-AF9017266941}"/>
              </a:ext>
            </a:extLst>
          </p:cNvPr>
          <p:cNvPicPr>
            <a:picLocks noChangeAspect="1"/>
          </p:cNvPicPr>
          <p:nvPr/>
        </p:nvPicPr>
        <p:blipFill>
          <a:blip r:embed="rId2"/>
          <a:stretch>
            <a:fillRect/>
          </a:stretch>
        </p:blipFill>
        <p:spPr>
          <a:xfrm>
            <a:off x="389268" y="543510"/>
            <a:ext cx="8474687" cy="693815"/>
          </a:xfrm>
          <a:prstGeom prst="rect">
            <a:avLst/>
          </a:prstGeom>
        </p:spPr>
      </p:pic>
      <p:pic>
        <p:nvPicPr>
          <p:cNvPr id="3" name="图片 2">
            <a:extLst>
              <a:ext uri="{FF2B5EF4-FFF2-40B4-BE49-F238E27FC236}">
                <a16:creationId xmlns:a16="http://schemas.microsoft.com/office/drawing/2014/main" id="{35A47BF3-DCA3-4073-8745-2D03FF4AC7FB}"/>
              </a:ext>
            </a:extLst>
          </p:cNvPr>
          <p:cNvPicPr>
            <a:picLocks noChangeAspect="1"/>
          </p:cNvPicPr>
          <p:nvPr/>
        </p:nvPicPr>
        <p:blipFill>
          <a:blip r:embed="rId3"/>
          <a:stretch>
            <a:fillRect/>
          </a:stretch>
        </p:blipFill>
        <p:spPr>
          <a:xfrm>
            <a:off x="389268" y="1741381"/>
            <a:ext cx="3756986" cy="4671465"/>
          </a:xfrm>
          <a:prstGeom prst="rect">
            <a:avLst/>
          </a:prstGeom>
        </p:spPr>
      </p:pic>
      <p:pic>
        <p:nvPicPr>
          <p:cNvPr id="4" name="图片 3">
            <a:extLst>
              <a:ext uri="{FF2B5EF4-FFF2-40B4-BE49-F238E27FC236}">
                <a16:creationId xmlns:a16="http://schemas.microsoft.com/office/drawing/2014/main" id="{5C3DE32B-2B25-4C82-BAED-649A019832B0}"/>
              </a:ext>
            </a:extLst>
          </p:cNvPr>
          <p:cNvPicPr>
            <a:picLocks noChangeAspect="1"/>
          </p:cNvPicPr>
          <p:nvPr/>
        </p:nvPicPr>
        <p:blipFill>
          <a:blip r:embed="rId4"/>
          <a:stretch>
            <a:fillRect/>
          </a:stretch>
        </p:blipFill>
        <p:spPr>
          <a:xfrm>
            <a:off x="4299956" y="1741380"/>
            <a:ext cx="4563999" cy="4671465"/>
          </a:xfrm>
          <a:prstGeom prst="rect">
            <a:avLst/>
          </a:prstGeom>
        </p:spPr>
      </p:pic>
      <p:sp>
        <p:nvSpPr>
          <p:cNvPr id="5" name="矩形 4">
            <a:extLst>
              <a:ext uri="{FF2B5EF4-FFF2-40B4-BE49-F238E27FC236}">
                <a16:creationId xmlns:a16="http://schemas.microsoft.com/office/drawing/2014/main" id="{E7DFE33B-B351-46F1-B333-830D317EEEFC}"/>
              </a:ext>
            </a:extLst>
          </p:cNvPr>
          <p:cNvSpPr/>
          <p:nvPr/>
        </p:nvSpPr>
        <p:spPr>
          <a:xfrm>
            <a:off x="5787506" y="6672216"/>
            <a:ext cx="1742785" cy="400110"/>
          </a:xfrm>
          <a:prstGeom prst="rect">
            <a:avLst/>
          </a:prstGeom>
        </p:spPr>
        <p:txBody>
          <a:bodyPr wrap="none">
            <a:spAutoFit/>
          </a:bodyPr>
          <a:lstStyle/>
          <a:p>
            <a:pPr>
              <a:spcBef>
                <a:spcPts val="750"/>
              </a:spcBef>
              <a:spcAft>
                <a:spcPts val="750"/>
              </a:spcAft>
            </a:pPr>
            <a:r>
              <a:rPr lang="en-US" altLang="zh-CN" sz="2000" b="1" dirty="0">
                <a:solidFill>
                  <a:srgbClr val="000000"/>
                </a:solidFill>
                <a:latin typeface="宋体" panose="02010600030101010101" pitchFamily="2" charset="-122"/>
                <a:cs typeface="宋体" panose="02010600030101010101" pitchFamily="2" charset="-122"/>
              </a:rPr>
              <a:t>block bitmap</a:t>
            </a:r>
            <a:endParaRPr lang="zh-CN" altLang="zh-CN" sz="2000" b="1" dirty="0">
              <a:latin typeface="宋体" panose="02010600030101010101" pitchFamily="2" charset="-122"/>
              <a:cs typeface="宋体" panose="02010600030101010101" pitchFamily="2" charset="-122"/>
            </a:endParaRPr>
          </a:p>
        </p:txBody>
      </p:sp>
      <p:sp>
        <p:nvSpPr>
          <p:cNvPr id="6" name="矩形 5">
            <a:extLst>
              <a:ext uri="{FF2B5EF4-FFF2-40B4-BE49-F238E27FC236}">
                <a16:creationId xmlns:a16="http://schemas.microsoft.com/office/drawing/2014/main" id="{ABC56AC5-4794-42B5-8CEE-909A0D016F14}"/>
              </a:ext>
            </a:extLst>
          </p:cNvPr>
          <p:cNvSpPr/>
          <p:nvPr/>
        </p:nvSpPr>
        <p:spPr>
          <a:xfrm>
            <a:off x="1473312" y="6674847"/>
            <a:ext cx="1742785" cy="400110"/>
          </a:xfrm>
          <a:prstGeom prst="rect">
            <a:avLst/>
          </a:prstGeom>
        </p:spPr>
        <p:txBody>
          <a:bodyPr wrap="none">
            <a:spAutoFit/>
          </a:bodyPr>
          <a:lstStyle/>
          <a:p>
            <a:pPr>
              <a:spcBef>
                <a:spcPts val="750"/>
              </a:spcBef>
              <a:spcAft>
                <a:spcPts val="750"/>
              </a:spcAft>
            </a:pPr>
            <a:r>
              <a:rPr lang="en-US" altLang="zh-CN" sz="2000" b="1" dirty="0" err="1">
                <a:solidFill>
                  <a:srgbClr val="000000"/>
                </a:solidFill>
                <a:latin typeface="宋体" panose="02010600030101010101" pitchFamily="2" charset="-122"/>
                <a:cs typeface="宋体" panose="02010600030101010101" pitchFamily="2" charset="-122"/>
              </a:rPr>
              <a:t>inode</a:t>
            </a:r>
            <a:r>
              <a:rPr lang="en-US" altLang="zh-CN" sz="2000" b="1" dirty="0">
                <a:solidFill>
                  <a:srgbClr val="000000"/>
                </a:solidFill>
                <a:latin typeface="宋体" panose="02010600030101010101" pitchFamily="2" charset="-122"/>
                <a:cs typeface="宋体" panose="02010600030101010101" pitchFamily="2" charset="-122"/>
              </a:rPr>
              <a:t> bitmap</a:t>
            </a:r>
            <a:endParaRPr lang="zh-CN" altLang="zh-CN" sz="2000" b="1" dirty="0">
              <a:latin typeface="宋体" panose="02010600030101010101" pitchFamily="2" charset="-122"/>
              <a:cs typeface="宋体" panose="02010600030101010101" pitchFamily="2" charset="-122"/>
            </a:endParaRPr>
          </a:p>
        </p:txBody>
      </p:sp>
      <p:sp>
        <p:nvSpPr>
          <p:cNvPr id="7" name="矩形 6">
            <a:extLst>
              <a:ext uri="{FF2B5EF4-FFF2-40B4-BE49-F238E27FC236}">
                <a16:creationId xmlns:a16="http://schemas.microsoft.com/office/drawing/2014/main" id="{8FCE9AC4-0B34-40D4-97CA-0EDD2020AD02}"/>
              </a:ext>
            </a:extLst>
          </p:cNvPr>
          <p:cNvSpPr/>
          <p:nvPr/>
        </p:nvSpPr>
        <p:spPr>
          <a:xfrm>
            <a:off x="8865076" y="-38529"/>
            <a:ext cx="3785652" cy="7232749"/>
          </a:xfrm>
          <a:prstGeom prst="rect">
            <a:avLst/>
          </a:prstGeom>
        </p:spPr>
        <p:txBody>
          <a:bodyPr vert="horz" wrap="square" anchor="ctr" anchorCtr="0">
            <a:spAutoFit/>
          </a:bodyPr>
          <a:lstStyle/>
          <a:p>
            <a:pPr marL="342900" indent="-342900">
              <a:spcAft>
                <a:spcPts val="0"/>
              </a:spcAft>
              <a:tabLst>
                <a:tab pos="457200" algn="l"/>
              </a:tabLst>
            </a:pPr>
            <a:r>
              <a:rPr lang="en-US" altLang="zh-CN" sz="3600" kern="100" dirty="0">
                <a:solidFill>
                  <a:srgbClr val="000000"/>
                </a:solidFill>
              </a:rPr>
              <a:t>   </a:t>
            </a:r>
            <a:r>
              <a:rPr lang="en-US" altLang="zh-CN" sz="3600" kern="100" dirty="0" err="1">
                <a:solidFill>
                  <a:srgbClr val="000000"/>
                </a:solidFill>
              </a:rPr>
              <a:t>inode</a:t>
            </a:r>
            <a:r>
              <a:rPr lang="zh-CN" altLang="zh-CN" sz="3600" kern="100" dirty="0">
                <a:solidFill>
                  <a:srgbClr val="000000"/>
                </a:solidFill>
              </a:rPr>
              <a:t>对照表</a:t>
            </a:r>
            <a:r>
              <a:rPr lang="en-US" altLang="zh-CN" sz="3600" kern="100" dirty="0">
                <a:solidFill>
                  <a:srgbClr val="000000"/>
                </a:solidFill>
              </a:rPr>
              <a:t>&amp; block</a:t>
            </a:r>
            <a:r>
              <a:rPr lang="zh-CN" altLang="zh-CN" sz="3600" kern="100" dirty="0">
                <a:solidFill>
                  <a:srgbClr val="000000"/>
                </a:solidFill>
              </a:rPr>
              <a:t>块对照表</a:t>
            </a:r>
            <a:endParaRPr lang="en-US" altLang="zh-CN" sz="3600" kern="100" dirty="0">
              <a:solidFill>
                <a:srgbClr val="000000"/>
              </a:solidFill>
            </a:endParaRPr>
          </a:p>
          <a:p>
            <a:pPr marL="342900" indent="-342900">
              <a:spcAft>
                <a:spcPts val="0"/>
              </a:spcAft>
              <a:tabLst>
                <a:tab pos="457200" algn="l"/>
              </a:tabLst>
            </a:pPr>
            <a:endParaRPr lang="zh-CN" altLang="zh-CN" kern="100" dirty="0">
              <a:solidFill>
                <a:srgbClr val="000000"/>
              </a:solidFill>
            </a:endParaRPr>
          </a:p>
          <a:p>
            <a:pPr marL="342900" indent="-342900">
              <a:spcAft>
                <a:spcPts val="0"/>
              </a:spcAft>
              <a:tabLst>
                <a:tab pos="457200" algn="l"/>
              </a:tabLst>
            </a:pPr>
            <a:r>
              <a:rPr lang="en-US" altLang="zh-CN" kern="100" dirty="0">
                <a:solidFill>
                  <a:srgbClr val="000000"/>
                </a:solidFill>
              </a:rPr>
              <a:t>             </a:t>
            </a:r>
            <a:r>
              <a:rPr lang="zh-CN" altLang="zh-CN" kern="100" dirty="0">
                <a:solidFill>
                  <a:srgbClr val="000000"/>
                </a:solidFill>
              </a:rPr>
              <a:t>如果你想要新增文件时要使用哪个</a:t>
            </a:r>
            <a:r>
              <a:rPr lang="en-US" altLang="zh-CN" kern="100" dirty="0">
                <a:solidFill>
                  <a:srgbClr val="000000"/>
                </a:solidFill>
              </a:rPr>
              <a:t>block </a:t>
            </a:r>
            <a:r>
              <a:rPr lang="zh-CN" altLang="zh-CN" kern="100" dirty="0">
                <a:solidFill>
                  <a:srgbClr val="000000"/>
                </a:solidFill>
              </a:rPr>
              <a:t>来记录呢？当然是选择「空的</a:t>
            </a:r>
            <a:r>
              <a:rPr lang="en-US" altLang="zh-CN" kern="100" dirty="0">
                <a:solidFill>
                  <a:srgbClr val="000000"/>
                </a:solidFill>
              </a:rPr>
              <a:t>block</a:t>
            </a:r>
            <a:r>
              <a:rPr lang="zh-CN" altLang="zh-CN" kern="100" dirty="0">
                <a:solidFill>
                  <a:srgbClr val="000000"/>
                </a:solidFill>
              </a:rPr>
              <a:t>」来记录。那你怎么知道哪个</a:t>
            </a:r>
            <a:r>
              <a:rPr lang="en-US" altLang="zh-CN" kern="100" dirty="0">
                <a:solidFill>
                  <a:srgbClr val="000000"/>
                </a:solidFill>
              </a:rPr>
              <a:t>block </a:t>
            </a:r>
            <a:r>
              <a:rPr lang="zh-CN" altLang="zh-CN" kern="100" dirty="0">
                <a:solidFill>
                  <a:srgbClr val="000000"/>
                </a:solidFill>
              </a:rPr>
              <a:t>是空的？</a:t>
            </a:r>
            <a:r>
              <a:rPr lang="zh-CN" altLang="en-US" kern="100" dirty="0">
                <a:solidFill>
                  <a:srgbClr val="000000"/>
                </a:solidFill>
              </a:rPr>
              <a:t>在位示图法中，</a:t>
            </a:r>
            <a:r>
              <a:rPr lang="zh-CN" altLang="zh-CN" kern="100" dirty="0">
                <a:solidFill>
                  <a:srgbClr val="000000"/>
                </a:solidFill>
              </a:rPr>
              <a:t>这就得要通过</a:t>
            </a:r>
            <a:r>
              <a:rPr lang="en-US" altLang="zh-CN" kern="100" dirty="0">
                <a:solidFill>
                  <a:srgbClr val="000000"/>
                </a:solidFill>
              </a:rPr>
              <a:t>block bitmap</a:t>
            </a:r>
            <a:r>
              <a:rPr lang="zh-CN" altLang="zh-CN" kern="100" dirty="0">
                <a:solidFill>
                  <a:srgbClr val="000000"/>
                </a:solidFill>
              </a:rPr>
              <a:t>了，它会记录哪些</a:t>
            </a:r>
            <a:r>
              <a:rPr lang="en-US" altLang="zh-CN" kern="100" dirty="0">
                <a:solidFill>
                  <a:srgbClr val="000000"/>
                </a:solidFill>
              </a:rPr>
              <a:t>block</a:t>
            </a:r>
            <a:r>
              <a:rPr lang="zh-CN" altLang="zh-CN" kern="100" dirty="0">
                <a:solidFill>
                  <a:srgbClr val="000000"/>
                </a:solidFill>
              </a:rPr>
              <a:t>是空的，因此系统就能够很快速的找到可使用的空间来记录</a:t>
            </a:r>
            <a:endParaRPr lang="en-US" altLang="zh-CN" kern="100" dirty="0">
              <a:solidFill>
                <a:srgbClr val="000000"/>
              </a:solidFill>
            </a:endParaRPr>
          </a:p>
          <a:p>
            <a:pPr marL="342900" indent="-342900">
              <a:spcAft>
                <a:spcPts val="0"/>
              </a:spcAft>
              <a:tabLst>
                <a:tab pos="457200" algn="l"/>
              </a:tabLst>
            </a:pPr>
            <a:endParaRPr lang="zh-CN" altLang="zh-CN" kern="100" dirty="0">
              <a:solidFill>
                <a:srgbClr val="000000"/>
              </a:solidFill>
            </a:endParaRPr>
          </a:p>
          <a:p>
            <a:pPr marL="342900" indent="-342900">
              <a:spcAft>
                <a:spcPts val="0"/>
              </a:spcAft>
              <a:tabLst>
                <a:tab pos="457200" algn="l"/>
              </a:tabLst>
            </a:pPr>
            <a:r>
              <a:rPr lang="en-US" altLang="zh-CN" kern="100" dirty="0">
                <a:solidFill>
                  <a:srgbClr val="000000"/>
                </a:solidFill>
              </a:rPr>
              <a:t>             </a:t>
            </a:r>
            <a:r>
              <a:rPr lang="zh-CN" altLang="zh-CN" kern="100" dirty="0">
                <a:solidFill>
                  <a:srgbClr val="000000"/>
                </a:solidFill>
              </a:rPr>
              <a:t>同样在删除某些文件时，那些文件原本占用的</a:t>
            </a:r>
            <a:r>
              <a:rPr lang="en-US" altLang="zh-CN" kern="100" dirty="0">
                <a:solidFill>
                  <a:srgbClr val="000000"/>
                </a:solidFill>
              </a:rPr>
              <a:t>block</a:t>
            </a:r>
            <a:r>
              <a:rPr lang="zh-CN" altLang="zh-CN" kern="100" dirty="0">
                <a:solidFill>
                  <a:srgbClr val="000000"/>
                </a:solidFill>
              </a:rPr>
              <a:t>号码就得要释放出来， 此时在</a:t>
            </a:r>
            <a:r>
              <a:rPr lang="en-US" altLang="zh-CN" kern="100" dirty="0">
                <a:solidFill>
                  <a:srgbClr val="000000"/>
                </a:solidFill>
              </a:rPr>
              <a:t>block bitmap </a:t>
            </a:r>
            <a:r>
              <a:rPr lang="zh-CN" altLang="zh-CN" kern="100" dirty="0">
                <a:solidFill>
                  <a:srgbClr val="000000"/>
                </a:solidFill>
              </a:rPr>
              <a:t>中对应该</a:t>
            </a:r>
            <a:r>
              <a:rPr lang="en-US" altLang="zh-CN" kern="100" dirty="0">
                <a:solidFill>
                  <a:srgbClr val="000000"/>
                </a:solidFill>
              </a:rPr>
              <a:t>block</a:t>
            </a:r>
            <a:r>
              <a:rPr lang="zh-CN" altLang="zh-CN" kern="100" dirty="0">
                <a:solidFill>
                  <a:srgbClr val="000000"/>
                </a:solidFill>
              </a:rPr>
              <a:t>号码的</a:t>
            </a:r>
            <a:r>
              <a:rPr lang="zh-CN" altLang="zh-CN" kern="100" dirty="0">
                <a:solidFill>
                  <a:srgbClr val="000000"/>
                </a:solidFill>
                <a:cs typeface="宋体" panose="02010600030101010101" pitchFamily="2" charset="-122"/>
              </a:rPr>
              <a:t>标志位就得要修改成为「未使用中」</a:t>
            </a:r>
            <a:endParaRPr lang="en-US" altLang="zh-CN" kern="100" dirty="0">
              <a:solidFill>
                <a:srgbClr val="000000"/>
              </a:solidFill>
              <a:cs typeface="宋体" panose="02010600030101010101" pitchFamily="2" charset="-122"/>
            </a:endParaRPr>
          </a:p>
          <a:p>
            <a:pPr marL="342900" indent="-342900">
              <a:spcAft>
                <a:spcPts val="0"/>
              </a:spcAft>
              <a:tabLst>
                <a:tab pos="457200" algn="l"/>
              </a:tabLst>
            </a:pPr>
            <a:endParaRPr lang="en-US" altLang="zh-CN" kern="100" dirty="0">
              <a:solidFill>
                <a:srgbClr val="000000"/>
              </a:solidFill>
              <a:cs typeface="Times New Roman" panose="02020603050405020304" pitchFamily="18" charset="0"/>
            </a:endParaRPr>
          </a:p>
          <a:p>
            <a:pPr marL="342900" indent="-342900">
              <a:spcAft>
                <a:spcPts val="0"/>
              </a:spcAft>
              <a:tabLst>
                <a:tab pos="457200" algn="l"/>
              </a:tabLst>
            </a:pPr>
            <a:r>
              <a:rPr lang="en-US" altLang="zh-CN" dirty="0"/>
              <a:t>               </a:t>
            </a:r>
            <a:r>
              <a:rPr lang="en-US" altLang="zh-CN" dirty="0" err="1"/>
              <a:t>inode</a:t>
            </a:r>
            <a:r>
              <a:rPr lang="en-US" altLang="zh-CN" dirty="0"/>
              <a:t> bitmap</a:t>
            </a:r>
            <a:r>
              <a:rPr lang="zh-CN" altLang="zh-CN" dirty="0"/>
              <a:t>与</a:t>
            </a:r>
            <a:r>
              <a:rPr lang="en-US" altLang="zh-CN" dirty="0"/>
              <a:t>block bitmap </a:t>
            </a:r>
            <a:r>
              <a:rPr lang="zh-CN" altLang="zh-CN" dirty="0"/>
              <a:t>功能类似，只是</a:t>
            </a:r>
            <a:r>
              <a:rPr lang="en-US" altLang="zh-CN" dirty="0"/>
              <a:t>block bitmap </a:t>
            </a:r>
            <a:r>
              <a:rPr lang="zh-CN" altLang="zh-CN" dirty="0"/>
              <a:t>记录的是使用与未使用的</a:t>
            </a:r>
            <a:r>
              <a:rPr lang="en-US" altLang="zh-CN" dirty="0"/>
              <a:t>block </a:t>
            </a:r>
            <a:r>
              <a:rPr lang="zh-CN" altLang="zh-CN" dirty="0"/>
              <a:t>号码， 至于</a:t>
            </a:r>
            <a:r>
              <a:rPr lang="en-US" altLang="zh-CN" dirty="0" err="1"/>
              <a:t>inode</a:t>
            </a:r>
            <a:r>
              <a:rPr lang="en-US" altLang="zh-CN" dirty="0"/>
              <a:t> bitmap </a:t>
            </a:r>
            <a:r>
              <a:rPr lang="zh-CN" altLang="zh-CN" dirty="0"/>
              <a:t>则是记录使用与未使用的</a:t>
            </a:r>
            <a:r>
              <a:rPr lang="en-US" altLang="zh-CN" dirty="0" err="1"/>
              <a:t>inode</a:t>
            </a:r>
            <a:r>
              <a:rPr lang="en-US" altLang="zh-CN" dirty="0"/>
              <a:t> </a:t>
            </a:r>
            <a:r>
              <a:rPr lang="zh-CN" altLang="zh-CN" dirty="0"/>
              <a:t>号码</a:t>
            </a:r>
          </a:p>
          <a:p>
            <a:pPr marL="342900" indent="-342900">
              <a:spcAft>
                <a:spcPts val="0"/>
              </a:spcAft>
              <a:tabLst>
                <a:tab pos="457200" algn="l"/>
              </a:tabLst>
            </a:pPr>
            <a:endParaRPr lang="zh-CN" altLang="zh-CN" sz="1400" kern="100" dirty="0">
              <a:cs typeface="Times New Roman" panose="02020603050405020304" pitchFamily="18" charset="0"/>
            </a:endParaRPr>
          </a:p>
        </p:txBody>
      </p:sp>
    </p:spTree>
    <p:extLst>
      <p:ext uri="{BB962C8B-B14F-4D97-AF65-F5344CB8AC3E}">
        <p14:creationId xmlns:p14="http://schemas.microsoft.com/office/powerpoint/2010/main" val="1741292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5B2EA49-1A7E-46F5-A763-3F037AA33449}"/>
              </a:ext>
            </a:extLst>
          </p:cNvPr>
          <p:cNvPicPr>
            <a:picLocks noChangeAspect="1"/>
          </p:cNvPicPr>
          <p:nvPr/>
        </p:nvPicPr>
        <p:blipFill>
          <a:blip r:embed="rId2"/>
          <a:stretch>
            <a:fillRect/>
          </a:stretch>
        </p:blipFill>
        <p:spPr>
          <a:xfrm>
            <a:off x="184244" y="1077340"/>
            <a:ext cx="12490262" cy="4801016"/>
          </a:xfrm>
          <a:prstGeom prst="rect">
            <a:avLst/>
          </a:prstGeom>
        </p:spPr>
      </p:pic>
      <p:sp>
        <p:nvSpPr>
          <p:cNvPr id="3" name="矩形 2">
            <a:extLst>
              <a:ext uri="{FF2B5EF4-FFF2-40B4-BE49-F238E27FC236}">
                <a16:creationId xmlns:a16="http://schemas.microsoft.com/office/drawing/2014/main" id="{0679A112-8BE8-403D-8E4C-2D687349C6CC}"/>
              </a:ext>
            </a:extLst>
          </p:cNvPr>
          <p:cNvSpPr/>
          <p:nvPr/>
        </p:nvSpPr>
        <p:spPr>
          <a:xfrm>
            <a:off x="92671" y="5914727"/>
            <a:ext cx="12385376" cy="923330"/>
          </a:xfrm>
          <a:prstGeom prst="rect">
            <a:avLst/>
          </a:prstGeom>
        </p:spPr>
        <p:txBody>
          <a:bodyPr wrap="square">
            <a:spAutoFit/>
          </a:bodyPr>
          <a:lstStyle/>
          <a:p>
            <a:r>
              <a:rPr lang="en-US" altLang="zh-CN" dirty="0" err="1">
                <a:solidFill>
                  <a:srgbClr val="000000"/>
                </a:solidFill>
                <a:latin typeface="verdana" panose="020B0604030504040204" pitchFamily="34" charset="0"/>
              </a:rPr>
              <a:t>inode</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要记录的信息非常多，但</a:t>
            </a:r>
            <a:r>
              <a:rPr lang="en-US" altLang="zh-CN" dirty="0" err="1">
                <a:solidFill>
                  <a:srgbClr val="000000"/>
                </a:solidFill>
                <a:latin typeface="verdana" panose="020B0604030504040204" pitchFamily="34" charset="0"/>
              </a:rPr>
              <a:t>inode</a:t>
            </a:r>
            <a:r>
              <a:rPr lang="zh-CN" altLang="en-US" dirty="0">
                <a:solidFill>
                  <a:srgbClr val="000000"/>
                </a:solidFill>
                <a:latin typeface="verdana" panose="020B0604030504040204" pitchFamily="34" charset="0"/>
              </a:rPr>
              <a:t>只有</a:t>
            </a:r>
            <a:r>
              <a:rPr lang="en-US" altLang="zh-CN" dirty="0">
                <a:solidFill>
                  <a:srgbClr val="000000"/>
                </a:solidFill>
                <a:latin typeface="verdana" panose="020B0604030504040204" pitchFamily="34" charset="0"/>
              </a:rPr>
              <a:t>128B</a:t>
            </a:r>
            <a:r>
              <a:rPr lang="zh-CN" altLang="en-US" dirty="0">
                <a:solidFill>
                  <a:srgbClr val="000000"/>
                </a:solidFill>
                <a:latin typeface="verdana" panose="020B0604030504040204" pitchFamily="34" charset="0"/>
              </a:rPr>
              <a:t>， 而记录一个</a:t>
            </a:r>
            <a:r>
              <a:rPr lang="en-US" altLang="zh-CN" dirty="0">
                <a:solidFill>
                  <a:srgbClr val="000000"/>
                </a:solidFill>
                <a:latin typeface="verdana" panose="020B0604030504040204" pitchFamily="34" charset="0"/>
              </a:rPr>
              <a:t>block </a:t>
            </a:r>
            <a:r>
              <a:rPr lang="zh-CN" altLang="en-US" dirty="0">
                <a:solidFill>
                  <a:srgbClr val="000000"/>
                </a:solidFill>
                <a:latin typeface="verdana" panose="020B0604030504040204" pitchFamily="34" charset="0"/>
              </a:rPr>
              <a:t>号码要花掉</a:t>
            </a:r>
            <a:r>
              <a:rPr lang="en-US" altLang="zh-CN" dirty="0">
                <a:solidFill>
                  <a:srgbClr val="000000"/>
                </a:solidFill>
                <a:latin typeface="verdana" panose="020B0604030504040204" pitchFamily="34" charset="0"/>
              </a:rPr>
              <a:t>4B </a:t>
            </a:r>
            <a:r>
              <a:rPr lang="zh-CN" altLang="en-US" dirty="0">
                <a:solidFill>
                  <a:srgbClr val="000000"/>
                </a:solidFill>
                <a:latin typeface="verdana" panose="020B0604030504040204" pitchFamily="34" charset="0"/>
              </a:rPr>
              <a:t>，假设我一个文件有</a:t>
            </a:r>
            <a:r>
              <a:rPr lang="en-US" altLang="zh-CN" dirty="0">
                <a:solidFill>
                  <a:srgbClr val="000000"/>
                </a:solidFill>
                <a:latin typeface="verdana" panose="020B0604030504040204" pitchFamily="34" charset="0"/>
              </a:rPr>
              <a:t>400MB </a:t>
            </a:r>
            <a:r>
              <a:rPr lang="zh-CN" altLang="en-US" dirty="0">
                <a:solidFill>
                  <a:srgbClr val="000000"/>
                </a:solidFill>
                <a:latin typeface="verdana" panose="020B0604030504040204" pitchFamily="34" charset="0"/>
              </a:rPr>
              <a:t>且每个</a:t>
            </a:r>
            <a:r>
              <a:rPr lang="en-US" altLang="zh-CN" dirty="0">
                <a:solidFill>
                  <a:srgbClr val="000000"/>
                </a:solidFill>
                <a:latin typeface="verdana" panose="020B0604030504040204" pitchFamily="34" charset="0"/>
              </a:rPr>
              <a:t>block </a:t>
            </a:r>
            <a:r>
              <a:rPr lang="zh-CN" altLang="en-US" dirty="0">
                <a:solidFill>
                  <a:srgbClr val="000000"/>
                </a:solidFill>
                <a:latin typeface="verdana" panose="020B0604030504040204" pitchFamily="34" charset="0"/>
              </a:rPr>
              <a:t>为</a:t>
            </a:r>
            <a:r>
              <a:rPr lang="en-US" altLang="zh-CN" dirty="0">
                <a:solidFill>
                  <a:srgbClr val="000000"/>
                </a:solidFill>
                <a:latin typeface="verdana" panose="020B0604030504040204" pitchFamily="34" charset="0"/>
              </a:rPr>
              <a:t>4KB </a:t>
            </a:r>
            <a:r>
              <a:rPr lang="zh-CN" altLang="en-US" dirty="0">
                <a:solidFill>
                  <a:srgbClr val="000000"/>
                </a:solidFill>
                <a:latin typeface="verdana" panose="020B0604030504040204" pitchFamily="34" charset="0"/>
              </a:rPr>
              <a:t>时， 那么至少也要十万条</a:t>
            </a:r>
            <a:r>
              <a:rPr lang="en-US" altLang="zh-CN" dirty="0">
                <a:solidFill>
                  <a:srgbClr val="000000"/>
                </a:solidFill>
                <a:latin typeface="verdana" panose="020B0604030504040204" pitchFamily="34" charset="0"/>
              </a:rPr>
              <a:t>block </a:t>
            </a:r>
            <a:r>
              <a:rPr lang="zh-CN" altLang="en-US" dirty="0">
                <a:solidFill>
                  <a:srgbClr val="000000"/>
                </a:solidFill>
                <a:latin typeface="verdana" panose="020B0604030504040204" pitchFamily="34" charset="0"/>
              </a:rPr>
              <a:t>号码的记录。</a:t>
            </a:r>
            <a:r>
              <a:rPr lang="en-US" altLang="zh-CN" dirty="0" err="1">
                <a:solidFill>
                  <a:srgbClr val="000000"/>
                </a:solidFill>
                <a:latin typeface="verdana" panose="020B0604030504040204" pitchFamily="34" charset="0"/>
              </a:rPr>
              <a:t>inode</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没有这么多空间来存储，为此系统将</a:t>
            </a:r>
            <a:r>
              <a:rPr lang="en-US" altLang="zh-CN" dirty="0" err="1">
                <a:solidFill>
                  <a:srgbClr val="000000"/>
                </a:solidFill>
                <a:latin typeface="verdana" panose="020B0604030504040204" pitchFamily="34" charset="0"/>
              </a:rPr>
              <a:t>inode</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记录</a:t>
            </a:r>
            <a:r>
              <a:rPr lang="en-US" altLang="zh-CN" dirty="0">
                <a:solidFill>
                  <a:srgbClr val="000000"/>
                </a:solidFill>
                <a:latin typeface="verdana" panose="020B0604030504040204" pitchFamily="34" charset="0"/>
              </a:rPr>
              <a:t>block </a:t>
            </a:r>
            <a:r>
              <a:rPr lang="zh-CN" altLang="en-US" dirty="0">
                <a:solidFill>
                  <a:srgbClr val="000000"/>
                </a:solidFill>
                <a:latin typeface="verdana" panose="020B0604030504040204" pitchFamily="34" charset="0"/>
              </a:rPr>
              <a:t>号码的区域定义为</a:t>
            </a:r>
            <a:r>
              <a:rPr lang="en-US" altLang="zh-CN" dirty="0">
                <a:solidFill>
                  <a:srgbClr val="000000"/>
                </a:solidFill>
                <a:latin typeface="verdana" panose="020B0604030504040204" pitchFamily="34" charset="0"/>
              </a:rPr>
              <a:t>10</a:t>
            </a:r>
            <a:r>
              <a:rPr lang="zh-CN" altLang="en-US" dirty="0">
                <a:solidFill>
                  <a:srgbClr val="000000"/>
                </a:solidFill>
                <a:latin typeface="verdana" panose="020B0604030504040204" pitchFamily="34" charset="0"/>
              </a:rPr>
              <a:t>个直接，一个一级间接</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一个二级间接与一个三级间接记录区。</a:t>
            </a:r>
            <a:endParaRPr lang="zh-CN" altLang="en-US" dirty="0"/>
          </a:p>
        </p:txBody>
      </p:sp>
      <p:sp>
        <p:nvSpPr>
          <p:cNvPr id="4" name="矩形 3">
            <a:extLst>
              <a:ext uri="{FF2B5EF4-FFF2-40B4-BE49-F238E27FC236}">
                <a16:creationId xmlns:a16="http://schemas.microsoft.com/office/drawing/2014/main" id="{EE52FD9A-0F73-4427-B2B5-B94B7DF0626F}"/>
              </a:ext>
            </a:extLst>
          </p:cNvPr>
          <p:cNvSpPr/>
          <p:nvPr/>
        </p:nvSpPr>
        <p:spPr>
          <a:xfrm>
            <a:off x="33407" y="87933"/>
            <a:ext cx="9839553" cy="923330"/>
          </a:xfrm>
          <a:prstGeom prst="rect">
            <a:avLst/>
          </a:prstGeom>
        </p:spPr>
        <p:txBody>
          <a:bodyPr wrap="none">
            <a:spAutoFit/>
          </a:bodyPr>
          <a:lstStyle/>
          <a:p>
            <a:r>
              <a:rPr lang="en-US" altLang="zh-CN" sz="3600" dirty="0" err="1">
                <a:solidFill>
                  <a:srgbClr val="000000"/>
                </a:solidFill>
                <a:latin typeface="verdana" panose="020B0604030504040204" pitchFamily="34" charset="0"/>
              </a:rPr>
              <a:t>Inode</a:t>
            </a:r>
            <a:endParaRPr lang="en-US" altLang="zh-CN" sz="36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一个文件占用一个 </a:t>
            </a:r>
            <a:r>
              <a:rPr lang="en-US" altLang="zh-CN" dirty="0" err="1">
                <a:solidFill>
                  <a:srgbClr val="000000"/>
                </a:solidFill>
                <a:latin typeface="verdana" panose="020B0604030504040204" pitchFamily="34" charset="0"/>
              </a:rPr>
              <a:t>inode</a:t>
            </a:r>
            <a:r>
              <a:rPr lang="zh-CN" altLang="en-US" dirty="0">
                <a:solidFill>
                  <a:srgbClr val="000000"/>
                </a:solidFill>
                <a:latin typeface="verdana" panose="020B0604030504040204" pitchFamily="34" charset="0"/>
              </a:rPr>
              <a:t>，每个</a:t>
            </a:r>
            <a:r>
              <a:rPr lang="en-US" altLang="zh-CN" dirty="0" err="1">
                <a:solidFill>
                  <a:srgbClr val="000000"/>
                </a:solidFill>
                <a:latin typeface="verdana" panose="020B0604030504040204" pitchFamily="34" charset="0"/>
              </a:rPr>
              <a:t>inode</a:t>
            </a:r>
            <a:r>
              <a:rPr lang="zh-CN" altLang="en-US" dirty="0">
                <a:solidFill>
                  <a:srgbClr val="000000"/>
                </a:solidFill>
                <a:latin typeface="verdana" panose="020B0604030504040204" pitchFamily="34" charset="0"/>
              </a:rPr>
              <a:t>有编号，</a:t>
            </a:r>
            <a:r>
              <a:rPr lang="zh-CN" altLang="en-US" dirty="0"/>
              <a:t>主要记录文件的属性以及该文件实际数据位置。</a:t>
            </a:r>
            <a:endParaRPr lang="zh-CN" alt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145118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37412D-A7B0-404D-83C7-C3E5A6AE55C0}"/>
              </a:ext>
            </a:extLst>
          </p:cNvPr>
          <p:cNvSpPr/>
          <p:nvPr/>
        </p:nvSpPr>
        <p:spPr>
          <a:xfrm>
            <a:off x="1356074" y="10205"/>
            <a:ext cx="9644063" cy="6781344"/>
          </a:xfrm>
          <a:prstGeom prst="rect">
            <a:avLst/>
          </a:prstGeom>
        </p:spPr>
        <p:txBody>
          <a:bodyPr wrap="square">
            <a:spAutoFit/>
          </a:bodyPr>
          <a:lstStyle/>
          <a:p>
            <a:pPr>
              <a:spcBef>
                <a:spcPts val="750"/>
              </a:spcBef>
              <a:spcAft>
                <a:spcPts val="750"/>
              </a:spcAft>
            </a:pPr>
            <a:r>
              <a:rPr lang="en-US" altLang="zh-CN" sz="3600" dirty="0">
                <a:solidFill>
                  <a:srgbClr val="000000"/>
                </a:solidFill>
                <a:latin typeface="verdana" panose="020B0604030504040204" pitchFamily="34" charset="0"/>
              </a:rPr>
              <a:t>Block</a:t>
            </a:r>
          </a:p>
          <a:p>
            <a:pPr>
              <a:spcBef>
                <a:spcPts val="750"/>
              </a:spcBef>
              <a:spcAft>
                <a:spcPts val="750"/>
              </a:spcAft>
            </a:pPr>
            <a:r>
              <a:rPr lang="en-US" altLang="zh-CN" kern="100" dirty="0">
                <a:solidFill>
                  <a:srgbClr val="000000"/>
                </a:solidFill>
                <a:latin typeface="宋体" panose="02010600030101010101" pitchFamily="2" charset="-122"/>
                <a:cs typeface="宋体" panose="02010600030101010101" pitchFamily="2" charset="-122"/>
              </a:rPr>
              <a:t>1.</a:t>
            </a:r>
            <a:r>
              <a:rPr lang="zh-CN" altLang="en-US" kern="100" dirty="0">
                <a:solidFill>
                  <a:srgbClr val="000000"/>
                </a:solidFill>
                <a:latin typeface="宋体" panose="02010600030101010101" pitchFamily="2" charset="-122"/>
                <a:cs typeface="宋体" panose="02010600030101010101" pitchFamily="2" charset="-122"/>
              </a:rPr>
              <a:t>狭义上是</a:t>
            </a:r>
            <a:r>
              <a:rPr lang="zh-CN" altLang="zh-CN" kern="100" dirty="0">
                <a:solidFill>
                  <a:srgbClr val="000000"/>
                </a:solidFill>
                <a:cs typeface="宋体" panose="02010600030101010101" pitchFamily="2" charset="-122"/>
              </a:rPr>
              <a:t>放置文件内容数据的地方</a:t>
            </a:r>
            <a:r>
              <a:rPr lang="zh-CN" altLang="en-US" kern="100" dirty="0">
                <a:solidFill>
                  <a:srgbClr val="000000"/>
                </a:solidFill>
                <a:cs typeface="宋体" panose="02010600030101010101" pitchFamily="2" charset="-122"/>
              </a:rPr>
              <a:t>，广义上是磁盘的最基本操作单位。</a:t>
            </a:r>
            <a:endParaRPr lang="en-US" altLang="zh-CN" sz="1400" kern="100" dirty="0">
              <a:cs typeface="Times New Roman" panose="02020603050405020304" pitchFamily="18" charset="0"/>
            </a:endParaRPr>
          </a:p>
          <a:p>
            <a:pPr>
              <a:spcBef>
                <a:spcPts val="750"/>
              </a:spcBef>
              <a:spcAft>
                <a:spcPts val="750"/>
              </a:spcAft>
            </a:pPr>
            <a:r>
              <a:rPr lang="en-US" altLang="zh-CN" kern="100" dirty="0">
                <a:solidFill>
                  <a:srgbClr val="000000"/>
                </a:solidFill>
                <a:latin typeface="宋体" panose="02010600030101010101" pitchFamily="2" charset="-122"/>
                <a:cs typeface="宋体" panose="02010600030101010101" pitchFamily="2" charset="-122"/>
              </a:rPr>
              <a:t>2.</a:t>
            </a:r>
            <a:r>
              <a:rPr lang="zh-CN" altLang="zh-CN" kern="100" dirty="0">
                <a:solidFill>
                  <a:srgbClr val="000000"/>
                </a:solidFill>
                <a:cs typeface="宋体" panose="02010600030101010101" pitchFamily="2" charset="-122"/>
              </a:rPr>
              <a:t>在格式化时</a:t>
            </a:r>
            <a:r>
              <a:rPr lang="en-US" altLang="zh-CN" kern="100" dirty="0">
                <a:solidFill>
                  <a:srgbClr val="000000"/>
                </a:solidFill>
                <a:cs typeface="宋体" panose="02010600030101010101" pitchFamily="2" charset="-122"/>
              </a:rPr>
              <a:t>block</a:t>
            </a:r>
            <a:r>
              <a:rPr lang="zh-CN" altLang="zh-CN" kern="100" dirty="0">
                <a:solidFill>
                  <a:srgbClr val="000000"/>
                </a:solidFill>
                <a:cs typeface="宋体" panose="02010600030101010101" pitchFamily="2" charset="-122"/>
              </a:rPr>
              <a:t>的大小就固定了，且每个</a:t>
            </a:r>
            <a:r>
              <a:rPr lang="en-US" altLang="zh-CN" kern="100" dirty="0">
                <a:solidFill>
                  <a:srgbClr val="000000"/>
                </a:solidFill>
                <a:cs typeface="宋体" panose="02010600030101010101" pitchFamily="2" charset="-122"/>
              </a:rPr>
              <a:t>block</a:t>
            </a:r>
            <a:r>
              <a:rPr lang="zh-CN" altLang="zh-CN" kern="100" dirty="0">
                <a:solidFill>
                  <a:srgbClr val="000000"/>
                </a:solidFill>
                <a:cs typeface="宋体" panose="02010600030101010101" pitchFamily="2" charset="-122"/>
              </a:rPr>
              <a:t>都有编号，以方便</a:t>
            </a:r>
            <a:r>
              <a:rPr lang="en-US" altLang="zh-CN" kern="100" dirty="0" err="1">
                <a:solidFill>
                  <a:srgbClr val="000000"/>
                </a:solidFill>
                <a:cs typeface="宋体" panose="02010600030101010101" pitchFamily="2" charset="-122"/>
              </a:rPr>
              <a:t>inode</a:t>
            </a:r>
            <a:r>
              <a:rPr lang="zh-CN" altLang="zh-CN" kern="100" dirty="0">
                <a:solidFill>
                  <a:srgbClr val="000000"/>
                </a:solidFill>
                <a:cs typeface="宋体" panose="02010600030101010101" pitchFamily="2" charset="-122"/>
              </a:rPr>
              <a:t>的记录。原则上，</a:t>
            </a:r>
            <a:r>
              <a:rPr lang="en-US" altLang="zh-CN" kern="100" dirty="0">
                <a:solidFill>
                  <a:srgbClr val="000000"/>
                </a:solidFill>
                <a:cs typeface="宋体" panose="02010600030101010101" pitchFamily="2" charset="-122"/>
              </a:rPr>
              <a:t>block </a:t>
            </a:r>
            <a:r>
              <a:rPr lang="zh-CN" altLang="zh-CN" kern="100" dirty="0">
                <a:solidFill>
                  <a:srgbClr val="000000"/>
                </a:solidFill>
                <a:cs typeface="宋体" panose="02010600030101010101" pitchFamily="2" charset="-122"/>
              </a:rPr>
              <a:t>的大小与数量在格式化完就不能够再改变了</a:t>
            </a:r>
            <a:r>
              <a:rPr lang="en-US" altLang="zh-CN" kern="100" dirty="0">
                <a:solidFill>
                  <a:srgbClr val="000000"/>
                </a:solidFill>
                <a:cs typeface="宋体" panose="02010600030101010101" pitchFamily="2" charset="-122"/>
              </a:rPr>
              <a:t>(</a:t>
            </a:r>
            <a:r>
              <a:rPr lang="zh-CN" altLang="zh-CN" kern="100" dirty="0">
                <a:solidFill>
                  <a:srgbClr val="000000"/>
                </a:solidFill>
                <a:cs typeface="宋体" panose="02010600030101010101" pitchFamily="2" charset="-122"/>
              </a:rPr>
              <a:t>除非重新格式化</a:t>
            </a:r>
            <a:r>
              <a:rPr lang="zh-CN" altLang="en-US" kern="100" dirty="0">
                <a:solidFill>
                  <a:srgbClr val="000000"/>
                </a:solidFill>
                <a:cs typeface="宋体" panose="02010600030101010101" pitchFamily="2" charset="-122"/>
              </a:rPr>
              <a:t>，并给予不同的格式化参数</a:t>
            </a:r>
            <a:r>
              <a:rPr lang="en-US" altLang="zh-CN" kern="100" dirty="0">
                <a:solidFill>
                  <a:srgbClr val="000000"/>
                </a:solidFill>
                <a:cs typeface="宋体" panose="02010600030101010101" pitchFamily="2" charset="-122"/>
              </a:rPr>
              <a:t>)</a:t>
            </a:r>
            <a:r>
              <a:rPr lang="zh-CN" altLang="en-US" kern="100" dirty="0">
                <a:solidFill>
                  <a:srgbClr val="000000"/>
                </a:solidFill>
                <a:cs typeface="宋体" panose="02010600030101010101" pitchFamily="2" charset="-122"/>
              </a:rPr>
              <a:t>。</a:t>
            </a:r>
            <a:endParaRPr lang="en-US" altLang="zh-CN" sz="1400" kern="100" dirty="0">
              <a:cs typeface="Times New Roman" panose="02020603050405020304" pitchFamily="18" charset="0"/>
            </a:endParaRPr>
          </a:p>
          <a:p>
            <a:pPr>
              <a:spcBef>
                <a:spcPts val="750"/>
              </a:spcBef>
              <a:spcAft>
                <a:spcPts val="750"/>
              </a:spcAft>
            </a:pPr>
            <a:r>
              <a:rPr lang="en-US" altLang="zh-CN" kern="100" dirty="0">
                <a:solidFill>
                  <a:srgbClr val="000000"/>
                </a:solidFill>
                <a:latin typeface="宋体" panose="02010600030101010101" pitchFamily="2" charset="-122"/>
                <a:cs typeface="宋体" panose="02010600030101010101" pitchFamily="2" charset="-122"/>
              </a:rPr>
              <a:t>3.BLOCK</a:t>
            </a:r>
            <a:r>
              <a:rPr lang="zh-CN" altLang="zh-CN" kern="100" dirty="0">
                <a:solidFill>
                  <a:srgbClr val="000000"/>
                </a:solidFill>
                <a:cs typeface="宋体" panose="02010600030101010101" pitchFamily="2" charset="-122"/>
              </a:rPr>
              <a:t>大小</a:t>
            </a:r>
            <a:endParaRPr lang="en-US" altLang="zh-CN" sz="1400" kern="100" dirty="0">
              <a:cs typeface="Times New Roman" panose="02020603050405020304" pitchFamily="18" charset="0"/>
            </a:endParaRPr>
          </a:p>
          <a:p>
            <a:pPr>
              <a:spcBef>
                <a:spcPts val="750"/>
              </a:spcBef>
              <a:spcAft>
                <a:spcPts val="750"/>
              </a:spcAft>
            </a:pPr>
            <a:r>
              <a:rPr lang="zh-CN" altLang="zh-CN" kern="100" dirty="0">
                <a:solidFill>
                  <a:srgbClr val="000000"/>
                </a:solidFill>
                <a:cs typeface="宋体" panose="02010600030101010101" pitchFamily="2" charset="-122"/>
              </a:rPr>
              <a:t>每个</a:t>
            </a:r>
            <a:r>
              <a:rPr lang="en-US" altLang="zh-CN" kern="100" dirty="0">
                <a:solidFill>
                  <a:srgbClr val="000000"/>
                </a:solidFill>
                <a:cs typeface="宋体" panose="02010600030101010101" pitchFamily="2" charset="-122"/>
              </a:rPr>
              <a:t>block </a:t>
            </a:r>
            <a:r>
              <a:rPr lang="zh-CN" altLang="zh-CN" kern="100" dirty="0">
                <a:solidFill>
                  <a:srgbClr val="000000"/>
                </a:solidFill>
                <a:cs typeface="宋体" panose="02010600030101010101" pitchFamily="2" charset="-122"/>
              </a:rPr>
              <a:t>内最多只能够放置一个文件的资料，但一个文件可以放在多个</a:t>
            </a:r>
            <a:r>
              <a:rPr lang="en-US" altLang="zh-CN" kern="100" dirty="0">
                <a:solidFill>
                  <a:srgbClr val="000000"/>
                </a:solidFill>
                <a:cs typeface="宋体" panose="02010600030101010101" pitchFamily="2" charset="-122"/>
              </a:rPr>
              <a:t>block</a:t>
            </a:r>
            <a:r>
              <a:rPr lang="zh-CN" altLang="zh-CN" kern="100" dirty="0">
                <a:solidFill>
                  <a:srgbClr val="000000"/>
                </a:solidFill>
                <a:cs typeface="宋体" panose="02010600030101010101" pitchFamily="2" charset="-122"/>
              </a:rPr>
              <a:t>中</a:t>
            </a:r>
            <a:r>
              <a:rPr lang="zh-CN" altLang="en-US" kern="100" dirty="0">
                <a:solidFill>
                  <a:srgbClr val="000000"/>
                </a:solidFill>
                <a:cs typeface="宋体" panose="02010600030101010101" pitchFamily="2" charset="-122"/>
              </a:rPr>
              <a:t>。</a:t>
            </a:r>
            <a:endParaRPr lang="en-US" altLang="zh-CN" kern="100" dirty="0">
              <a:solidFill>
                <a:srgbClr val="000000"/>
              </a:solidFill>
              <a:cs typeface="宋体" panose="02010600030101010101" pitchFamily="2" charset="-122"/>
            </a:endParaRPr>
          </a:p>
          <a:p>
            <a:pPr>
              <a:spcBef>
                <a:spcPts val="750"/>
              </a:spcBef>
              <a:spcAft>
                <a:spcPts val="750"/>
              </a:spcAft>
            </a:pPr>
            <a:r>
              <a:rPr lang="zh-CN" altLang="zh-CN" b="1" kern="100" dirty="0">
                <a:solidFill>
                  <a:srgbClr val="000000"/>
                </a:solidFill>
                <a:cs typeface="宋体" panose="02010600030101010101" pitchFamily="2" charset="-122"/>
              </a:rPr>
              <a:t>若文件小于</a:t>
            </a:r>
            <a:r>
              <a:rPr lang="en-US" altLang="zh-CN" b="1" kern="100" dirty="0">
                <a:solidFill>
                  <a:srgbClr val="000000"/>
                </a:solidFill>
                <a:cs typeface="宋体" panose="02010600030101010101" pitchFamily="2" charset="-122"/>
              </a:rPr>
              <a:t>block </a:t>
            </a:r>
            <a:r>
              <a:rPr lang="zh-CN" altLang="zh-CN" kern="100" dirty="0">
                <a:solidFill>
                  <a:srgbClr val="000000"/>
                </a:solidFill>
                <a:cs typeface="宋体" panose="02010600030101010101" pitchFamily="2" charset="-122"/>
              </a:rPr>
              <a:t>，则该</a:t>
            </a:r>
            <a:r>
              <a:rPr lang="en-US" altLang="zh-CN" kern="100" dirty="0">
                <a:solidFill>
                  <a:srgbClr val="000000"/>
                </a:solidFill>
                <a:cs typeface="宋体" panose="02010600030101010101" pitchFamily="2" charset="-122"/>
              </a:rPr>
              <a:t>block </a:t>
            </a:r>
            <a:r>
              <a:rPr lang="zh-CN" altLang="zh-CN" kern="100" dirty="0">
                <a:solidFill>
                  <a:srgbClr val="000000"/>
                </a:solidFill>
                <a:cs typeface="宋体" panose="02010600030101010101" pitchFamily="2" charset="-122"/>
              </a:rPr>
              <a:t>的剩余容量就不能够再被使用了</a:t>
            </a:r>
            <a:r>
              <a:rPr lang="en-US" altLang="zh-CN" kern="100" dirty="0">
                <a:solidFill>
                  <a:srgbClr val="000000"/>
                </a:solidFill>
                <a:cs typeface="宋体" panose="02010600030101010101" pitchFamily="2" charset="-122"/>
              </a:rPr>
              <a:t>(</a:t>
            </a:r>
            <a:r>
              <a:rPr lang="zh-CN" altLang="zh-CN" kern="100" dirty="0">
                <a:solidFill>
                  <a:srgbClr val="000000"/>
                </a:solidFill>
                <a:cs typeface="宋体" panose="02010600030101010101" pitchFamily="2" charset="-122"/>
              </a:rPr>
              <a:t>磁盘空间会浪费</a:t>
            </a:r>
            <a:r>
              <a:rPr lang="en-US" altLang="zh-CN" kern="100" dirty="0">
                <a:solidFill>
                  <a:srgbClr val="000000"/>
                </a:solidFill>
                <a:cs typeface="宋体" panose="02010600030101010101" pitchFamily="2" charset="-122"/>
              </a:rPr>
              <a:t>)</a:t>
            </a:r>
            <a:r>
              <a:rPr lang="zh-CN" altLang="zh-CN" kern="100" dirty="0">
                <a:solidFill>
                  <a:srgbClr val="000000"/>
                </a:solidFill>
                <a:cs typeface="宋体" panose="02010600030101010101" pitchFamily="2" charset="-122"/>
              </a:rPr>
              <a:t>。所以如果你的</a:t>
            </a:r>
            <a:r>
              <a:rPr lang="zh-CN" altLang="en-US" kern="100" dirty="0">
                <a:solidFill>
                  <a:srgbClr val="000000"/>
                </a:solidFill>
                <a:cs typeface="宋体" panose="02010600030101010101" pitchFamily="2" charset="-122"/>
              </a:rPr>
              <a:t>文件</a:t>
            </a:r>
            <a:r>
              <a:rPr lang="zh-CN" altLang="zh-CN" kern="100" dirty="0">
                <a:solidFill>
                  <a:srgbClr val="000000"/>
                </a:solidFill>
                <a:cs typeface="宋体" panose="02010600030101010101" pitchFamily="2" charset="-122"/>
              </a:rPr>
              <a:t>都非常小，但是你的</a:t>
            </a:r>
            <a:r>
              <a:rPr lang="en-US" altLang="zh-CN" kern="100" dirty="0">
                <a:solidFill>
                  <a:srgbClr val="000000"/>
                </a:solidFill>
                <a:cs typeface="宋体" panose="02010600030101010101" pitchFamily="2" charset="-122"/>
              </a:rPr>
              <a:t>block </a:t>
            </a:r>
            <a:r>
              <a:rPr lang="zh-CN" altLang="zh-CN" kern="100" dirty="0">
                <a:solidFill>
                  <a:srgbClr val="000000"/>
                </a:solidFill>
                <a:cs typeface="宋体" panose="02010600030101010101" pitchFamily="2" charset="-122"/>
              </a:rPr>
              <a:t>在格式化时却选用最大的</a:t>
            </a:r>
            <a:r>
              <a:rPr lang="en-US" altLang="zh-CN" kern="100" dirty="0">
                <a:solidFill>
                  <a:srgbClr val="000000"/>
                </a:solidFill>
                <a:cs typeface="宋体" panose="02010600030101010101" pitchFamily="2" charset="-122"/>
              </a:rPr>
              <a:t>4K </a:t>
            </a:r>
            <a:r>
              <a:rPr lang="zh-CN" altLang="zh-CN" kern="100" dirty="0">
                <a:solidFill>
                  <a:srgbClr val="000000"/>
                </a:solidFill>
                <a:cs typeface="宋体" panose="02010600030101010101" pitchFamily="2" charset="-122"/>
              </a:rPr>
              <a:t>时，可能会产生容量的浪费。既然大的</a:t>
            </a:r>
            <a:r>
              <a:rPr lang="en-US" altLang="zh-CN" kern="100" dirty="0">
                <a:solidFill>
                  <a:srgbClr val="000000"/>
                </a:solidFill>
                <a:cs typeface="宋体" panose="02010600030101010101" pitchFamily="2" charset="-122"/>
              </a:rPr>
              <a:t>block </a:t>
            </a:r>
            <a:r>
              <a:rPr lang="zh-CN" altLang="zh-CN" kern="100" dirty="0">
                <a:solidFill>
                  <a:srgbClr val="000000"/>
                </a:solidFill>
                <a:cs typeface="宋体" panose="02010600030101010101" pitchFamily="2" charset="-122"/>
              </a:rPr>
              <a:t>可能会产生较严重的磁碟容量浪费，那么我们是否就将</a:t>
            </a:r>
            <a:r>
              <a:rPr lang="en-US" altLang="zh-CN" kern="100" dirty="0">
                <a:solidFill>
                  <a:srgbClr val="000000"/>
                </a:solidFill>
                <a:cs typeface="宋体" panose="02010600030101010101" pitchFamily="2" charset="-122"/>
              </a:rPr>
              <a:t>block </a:t>
            </a:r>
            <a:r>
              <a:rPr lang="zh-CN" altLang="zh-CN" kern="100" dirty="0">
                <a:solidFill>
                  <a:srgbClr val="000000"/>
                </a:solidFill>
                <a:cs typeface="宋体" panose="02010600030101010101" pitchFamily="2" charset="-122"/>
              </a:rPr>
              <a:t>大小定为</a:t>
            </a:r>
            <a:r>
              <a:rPr lang="en-US" altLang="zh-CN" kern="100" dirty="0">
                <a:solidFill>
                  <a:srgbClr val="000000"/>
                </a:solidFill>
                <a:cs typeface="宋体" panose="02010600030101010101" pitchFamily="2" charset="-122"/>
              </a:rPr>
              <a:t>1K </a:t>
            </a:r>
            <a:r>
              <a:rPr lang="zh-CN" altLang="zh-CN" kern="100" dirty="0">
                <a:solidFill>
                  <a:srgbClr val="000000"/>
                </a:solidFill>
                <a:cs typeface="宋体" panose="02010600030101010101" pitchFamily="2" charset="-122"/>
              </a:rPr>
              <a:t>？这</a:t>
            </a:r>
            <a:r>
              <a:rPr lang="zh-CN" altLang="en-US" kern="100" dirty="0">
                <a:solidFill>
                  <a:srgbClr val="000000"/>
                </a:solidFill>
                <a:cs typeface="宋体" panose="02010600030101010101" pitchFamily="2" charset="-122"/>
              </a:rPr>
              <a:t>样也存在问题</a:t>
            </a:r>
            <a:r>
              <a:rPr lang="zh-CN" altLang="zh-CN" kern="100" dirty="0">
                <a:solidFill>
                  <a:srgbClr val="000000"/>
                </a:solidFill>
                <a:cs typeface="宋体" panose="02010600030101010101" pitchFamily="2" charset="-122"/>
              </a:rPr>
              <a:t>，因为如果</a:t>
            </a:r>
            <a:r>
              <a:rPr lang="en-US" altLang="zh-CN" kern="100" dirty="0">
                <a:solidFill>
                  <a:srgbClr val="000000"/>
                </a:solidFill>
                <a:cs typeface="宋体" panose="02010600030101010101" pitchFamily="2" charset="-122"/>
              </a:rPr>
              <a:t>block </a:t>
            </a:r>
            <a:r>
              <a:rPr lang="zh-CN" altLang="zh-CN" kern="100" dirty="0">
                <a:solidFill>
                  <a:srgbClr val="000000"/>
                </a:solidFill>
                <a:cs typeface="宋体" panose="02010600030101010101" pitchFamily="2" charset="-122"/>
              </a:rPr>
              <a:t>较小的话，那么</a:t>
            </a:r>
            <a:r>
              <a:rPr lang="zh-CN" altLang="zh-CN" b="1" kern="100" dirty="0">
                <a:solidFill>
                  <a:srgbClr val="000000"/>
                </a:solidFill>
                <a:cs typeface="宋体" panose="02010600030101010101" pitchFamily="2" charset="-122"/>
              </a:rPr>
              <a:t>大型</a:t>
            </a:r>
            <a:r>
              <a:rPr lang="zh-CN" altLang="en-US" b="1" kern="100" dirty="0">
                <a:solidFill>
                  <a:srgbClr val="000000"/>
                </a:solidFill>
                <a:cs typeface="宋体" panose="02010600030101010101" pitchFamily="2" charset="-122"/>
              </a:rPr>
              <a:t>文件</a:t>
            </a:r>
            <a:r>
              <a:rPr lang="zh-CN" altLang="zh-CN" kern="100" dirty="0">
                <a:solidFill>
                  <a:srgbClr val="000000"/>
                </a:solidFill>
                <a:cs typeface="宋体" panose="02010600030101010101" pitchFamily="2" charset="-122"/>
              </a:rPr>
              <a:t>将会占用数量更多的</a:t>
            </a:r>
            <a:r>
              <a:rPr lang="en-US" altLang="zh-CN" kern="100" dirty="0">
                <a:solidFill>
                  <a:srgbClr val="000000"/>
                </a:solidFill>
                <a:cs typeface="宋体" panose="02010600030101010101" pitchFamily="2" charset="-122"/>
              </a:rPr>
              <a:t>block </a:t>
            </a:r>
            <a:r>
              <a:rPr lang="zh-CN" altLang="zh-CN" kern="100" dirty="0">
                <a:solidFill>
                  <a:srgbClr val="000000"/>
                </a:solidFill>
                <a:cs typeface="宋体" panose="02010600030101010101" pitchFamily="2" charset="-122"/>
              </a:rPr>
              <a:t>，而</a:t>
            </a:r>
            <a:r>
              <a:rPr lang="en-US" altLang="zh-CN" kern="100" dirty="0" err="1">
                <a:solidFill>
                  <a:srgbClr val="000000"/>
                </a:solidFill>
                <a:cs typeface="宋体" panose="02010600030101010101" pitchFamily="2" charset="-122"/>
              </a:rPr>
              <a:t>inode</a:t>
            </a:r>
            <a:r>
              <a:rPr lang="en-US" altLang="zh-CN" kern="100" dirty="0">
                <a:solidFill>
                  <a:srgbClr val="000000"/>
                </a:solidFill>
                <a:cs typeface="宋体" panose="02010600030101010101" pitchFamily="2" charset="-122"/>
              </a:rPr>
              <a:t> </a:t>
            </a:r>
            <a:r>
              <a:rPr lang="zh-CN" altLang="zh-CN" kern="100" dirty="0">
                <a:solidFill>
                  <a:srgbClr val="000000"/>
                </a:solidFill>
                <a:cs typeface="宋体" panose="02010600030101010101" pitchFamily="2" charset="-122"/>
              </a:rPr>
              <a:t>也要记录更多的</a:t>
            </a:r>
            <a:r>
              <a:rPr lang="en-US" altLang="zh-CN" kern="100" dirty="0">
                <a:solidFill>
                  <a:srgbClr val="000000"/>
                </a:solidFill>
                <a:cs typeface="宋体" panose="02010600030101010101" pitchFamily="2" charset="-122"/>
              </a:rPr>
              <a:t>block </a:t>
            </a:r>
            <a:r>
              <a:rPr lang="zh-CN" altLang="zh-CN" kern="100" dirty="0">
                <a:solidFill>
                  <a:srgbClr val="000000"/>
                </a:solidFill>
                <a:cs typeface="宋体" panose="02010600030101010101" pitchFamily="2" charset="-122"/>
              </a:rPr>
              <a:t>号码，此时将可能导致</a:t>
            </a:r>
            <a:r>
              <a:rPr lang="zh-CN" altLang="en-US" kern="100" dirty="0">
                <a:solidFill>
                  <a:srgbClr val="000000"/>
                </a:solidFill>
                <a:cs typeface="宋体" panose="02010600030101010101" pitchFamily="2" charset="-122"/>
              </a:rPr>
              <a:t>文件</a:t>
            </a:r>
            <a:r>
              <a:rPr lang="zh-CN" altLang="zh-CN" kern="100" dirty="0">
                <a:solidFill>
                  <a:srgbClr val="000000"/>
                </a:solidFill>
                <a:cs typeface="宋体" panose="02010600030101010101" pitchFamily="2" charset="-122"/>
              </a:rPr>
              <a:t>系统不良的读写效能</a:t>
            </a:r>
            <a:r>
              <a:rPr lang="zh-CN" altLang="en-US" kern="100" dirty="0">
                <a:solidFill>
                  <a:srgbClr val="000000"/>
                </a:solidFill>
                <a:cs typeface="宋体" panose="02010600030101010101" pitchFamily="2" charset="-122"/>
              </a:rPr>
              <a:t>。</a:t>
            </a:r>
            <a:endParaRPr lang="en-US" altLang="zh-CN" kern="100" dirty="0">
              <a:solidFill>
                <a:srgbClr val="000000"/>
              </a:solidFill>
              <a:cs typeface="宋体" panose="02010600030101010101" pitchFamily="2" charset="-122"/>
            </a:endParaRPr>
          </a:p>
          <a:p>
            <a:pPr>
              <a:spcBef>
                <a:spcPts val="750"/>
              </a:spcBef>
              <a:spcAft>
                <a:spcPts val="750"/>
              </a:spcAft>
            </a:pPr>
            <a:endParaRPr lang="en-US" altLang="zh-CN" sz="1400" kern="100" dirty="0">
              <a:solidFill>
                <a:srgbClr val="000000"/>
              </a:solidFill>
              <a:cs typeface="Times New Roman" panose="02020603050405020304" pitchFamily="18" charset="0"/>
            </a:endParaRPr>
          </a:p>
          <a:p>
            <a:pPr>
              <a:spcBef>
                <a:spcPts val="750"/>
              </a:spcBef>
              <a:spcAft>
                <a:spcPts val="750"/>
              </a:spcAft>
            </a:pPr>
            <a:endParaRPr lang="en-US" altLang="zh-CN" sz="1400" kern="100" dirty="0">
              <a:solidFill>
                <a:srgbClr val="000000"/>
              </a:solidFill>
              <a:cs typeface="Times New Roman" panose="02020603050405020304" pitchFamily="18" charset="0"/>
            </a:endParaRPr>
          </a:p>
          <a:p>
            <a:pPr>
              <a:spcBef>
                <a:spcPts val="750"/>
              </a:spcBef>
              <a:spcAft>
                <a:spcPts val="750"/>
              </a:spcAft>
            </a:pPr>
            <a:endParaRPr lang="en-US" altLang="zh-CN" sz="1400" kern="100" dirty="0">
              <a:solidFill>
                <a:srgbClr val="000000"/>
              </a:solidFill>
              <a:cs typeface="Times New Roman" panose="02020603050405020304" pitchFamily="18" charset="0"/>
            </a:endParaRPr>
          </a:p>
          <a:p>
            <a:pPr>
              <a:spcBef>
                <a:spcPts val="750"/>
              </a:spcBef>
              <a:spcAft>
                <a:spcPts val="750"/>
              </a:spcAft>
            </a:pPr>
            <a:endParaRPr lang="zh-CN" altLang="zh-CN" sz="1400" kern="100" dirty="0">
              <a:cs typeface="Times New Roman" panose="02020603050405020304" pitchFamily="18" charset="0"/>
            </a:endParaRPr>
          </a:p>
          <a:p>
            <a:pPr indent="152400">
              <a:spcAft>
                <a:spcPts val="0"/>
              </a:spcAft>
            </a:pPr>
            <a:r>
              <a:rPr lang="zh-CN" altLang="zh-CN" kern="100" dirty="0">
                <a:solidFill>
                  <a:srgbClr val="000000"/>
                </a:solidFill>
                <a:cs typeface="宋体" panose="02010600030101010101" pitchFamily="2" charset="-122"/>
              </a:rPr>
              <a:t>事实上现在的磁盘容量都太大了，所以一般都会选择</a:t>
            </a:r>
            <a:r>
              <a:rPr lang="en-US" altLang="zh-CN" kern="100" dirty="0">
                <a:solidFill>
                  <a:srgbClr val="000000"/>
                </a:solidFill>
                <a:cs typeface="宋体" panose="02010600030101010101" pitchFamily="2" charset="-122"/>
              </a:rPr>
              <a:t>4K </a:t>
            </a:r>
            <a:r>
              <a:rPr lang="zh-CN" altLang="zh-CN" kern="100" dirty="0">
                <a:solidFill>
                  <a:srgbClr val="000000"/>
                </a:solidFill>
                <a:cs typeface="宋体" panose="02010600030101010101" pitchFamily="2" charset="-122"/>
              </a:rPr>
              <a:t>的</a:t>
            </a:r>
            <a:r>
              <a:rPr lang="en-US" altLang="zh-CN" kern="100" dirty="0">
                <a:solidFill>
                  <a:srgbClr val="000000"/>
                </a:solidFill>
                <a:cs typeface="宋体" panose="02010600030101010101" pitchFamily="2" charset="-122"/>
              </a:rPr>
              <a:t>block </a:t>
            </a:r>
            <a:r>
              <a:rPr lang="zh-CN" altLang="zh-CN" kern="100" dirty="0">
                <a:solidFill>
                  <a:srgbClr val="000000"/>
                </a:solidFill>
                <a:cs typeface="宋体" panose="02010600030101010101" pitchFamily="2" charset="-122"/>
              </a:rPr>
              <a:t>大小，由于考虑到虚拟磁盘的大小，我们设置的磁盘块为</a:t>
            </a:r>
            <a:r>
              <a:rPr lang="en-US" altLang="zh-CN" kern="100" dirty="0">
                <a:solidFill>
                  <a:srgbClr val="000000"/>
                </a:solidFill>
                <a:cs typeface="宋体" panose="02010600030101010101" pitchFamily="2" charset="-122"/>
              </a:rPr>
              <a:t>512B</a:t>
            </a:r>
            <a:r>
              <a:rPr lang="zh-CN" altLang="zh-CN" kern="100" dirty="0">
                <a:solidFill>
                  <a:srgbClr val="000000"/>
                </a:solidFill>
                <a:cs typeface="宋体" panose="02010600030101010101" pitchFamily="2" charset="-122"/>
              </a:rPr>
              <a:t>。</a:t>
            </a:r>
            <a:r>
              <a:rPr lang="en-US" altLang="zh-CN" kern="100" dirty="0" err="1">
                <a:solidFill>
                  <a:srgbClr val="000000"/>
                </a:solidFill>
                <a:cs typeface="宋体" panose="02010600030101010101" pitchFamily="2" charset="-122"/>
              </a:rPr>
              <a:t>Inode</a:t>
            </a:r>
            <a:r>
              <a:rPr lang="zh-CN" altLang="zh-CN" kern="100" dirty="0">
                <a:solidFill>
                  <a:srgbClr val="000000"/>
                </a:solidFill>
                <a:cs typeface="宋体" panose="02010600030101010101" pitchFamily="2" charset="-122"/>
              </a:rPr>
              <a:t>结点</a:t>
            </a:r>
            <a:r>
              <a:rPr lang="en-US" altLang="zh-CN" kern="100" dirty="0">
                <a:solidFill>
                  <a:srgbClr val="000000"/>
                </a:solidFill>
                <a:cs typeface="宋体" panose="02010600030101010101" pitchFamily="2" charset="-122"/>
              </a:rPr>
              <a:t>128B</a:t>
            </a:r>
            <a:endParaRPr lang="zh-CN" altLang="zh-CN" sz="1400" kern="100" dirty="0">
              <a:cs typeface="Times New Roman" panose="02020603050405020304" pitchFamily="18" charset="0"/>
            </a:endParaRPr>
          </a:p>
        </p:txBody>
      </p:sp>
      <p:sp>
        <p:nvSpPr>
          <p:cNvPr id="3" name="矩形 2">
            <a:extLst>
              <a:ext uri="{FF2B5EF4-FFF2-40B4-BE49-F238E27FC236}">
                <a16:creationId xmlns:a16="http://schemas.microsoft.com/office/drawing/2014/main" id="{0EF45095-D877-4D77-9A9F-B5AF4EABC6D5}"/>
              </a:ext>
            </a:extLst>
          </p:cNvPr>
          <p:cNvSpPr/>
          <p:nvPr/>
        </p:nvSpPr>
        <p:spPr>
          <a:xfrm>
            <a:off x="2747596" y="4696445"/>
            <a:ext cx="936104" cy="720080"/>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4KB</a:t>
            </a:r>
            <a:endParaRPr lang="zh-CN" altLang="en-US" dirty="0">
              <a:solidFill>
                <a:schemeClr val="tx1"/>
              </a:solidFill>
            </a:endParaRPr>
          </a:p>
        </p:txBody>
      </p:sp>
      <p:sp>
        <p:nvSpPr>
          <p:cNvPr id="6" name="矩形 5">
            <a:extLst>
              <a:ext uri="{FF2B5EF4-FFF2-40B4-BE49-F238E27FC236}">
                <a16:creationId xmlns:a16="http://schemas.microsoft.com/office/drawing/2014/main" id="{57BFFC36-0365-4166-8D62-BEFFF08DB3EE}"/>
              </a:ext>
            </a:extLst>
          </p:cNvPr>
          <p:cNvSpPr/>
          <p:nvPr/>
        </p:nvSpPr>
        <p:spPr>
          <a:xfrm>
            <a:off x="3653856" y="4696445"/>
            <a:ext cx="936104" cy="720080"/>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4KB</a:t>
            </a:r>
            <a:endParaRPr lang="zh-CN" altLang="en-US" dirty="0">
              <a:solidFill>
                <a:schemeClr val="tx1"/>
              </a:solidFill>
            </a:endParaRPr>
          </a:p>
        </p:txBody>
      </p:sp>
      <p:sp>
        <p:nvSpPr>
          <p:cNvPr id="7" name="矩形 6">
            <a:extLst>
              <a:ext uri="{FF2B5EF4-FFF2-40B4-BE49-F238E27FC236}">
                <a16:creationId xmlns:a16="http://schemas.microsoft.com/office/drawing/2014/main" id="{94AA1E04-9970-4F7D-B204-981E5F49929F}"/>
              </a:ext>
            </a:extLst>
          </p:cNvPr>
          <p:cNvSpPr/>
          <p:nvPr/>
        </p:nvSpPr>
        <p:spPr>
          <a:xfrm>
            <a:off x="4589960" y="4696445"/>
            <a:ext cx="936104" cy="720080"/>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4KB</a:t>
            </a:r>
            <a:endParaRPr lang="zh-CN" altLang="en-US" dirty="0">
              <a:solidFill>
                <a:schemeClr val="tx1"/>
              </a:solidFill>
            </a:endParaRPr>
          </a:p>
        </p:txBody>
      </p:sp>
      <p:sp>
        <p:nvSpPr>
          <p:cNvPr id="8" name="矩形 7">
            <a:extLst>
              <a:ext uri="{FF2B5EF4-FFF2-40B4-BE49-F238E27FC236}">
                <a16:creationId xmlns:a16="http://schemas.microsoft.com/office/drawing/2014/main" id="{7EDAFCB1-A0D0-4FD1-B3F0-8A14CFF5C64F}"/>
              </a:ext>
            </a:extLst>
          </p:cNvPr>
          <p:cNvSpPr/>
          <p:nvPr/>
        </p:nvSpPr>
        <p:spPr>
          <a:xfrm>
            <a:off x="5496220" y="4696445"/>
            <a:ext cx="936104" cy="720080"/>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4KB</a:t>
            </a:r>
            <a:endParaRPr lang="zh-CN" altLang="en-US" dirty="0">
              <a:solidFill>
                <a:schemeClr val="tx1"/>
              </a:solidFill>
            </a:endParaRPr>
          </a:p>
        </p:txBody>
      </p:sp>
      <p:sp>
        <p:nvSpPr>
          <p:cNvPr id="9" name="矩形 8">
            <a:extLst>
              <a:ext uri="{FF2B5EF4-FFF2-40B4-BE49-F238E27FC236}">
                <a16:creationId xmlns:a16="http://schemas.microsoft.com/office/drawing/2014/main" id="{4242A31E-91E2-447C-B39D-73FB08D5F474}"/>
              </a:ext>
            </a:extLst>
          </p:cNvPr>
          <p:cNvSpPr/>
          <p:nvPr/>
        </p:nvSpPr>
        <p:spPr>
          <a:xfrm>
            <a:off x="6421750" y="4696445"/>
            <a:ext cx="936104" cy="720080"/>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10" name="矩形 9">
            <a:extLst>
              <a:ext uri="{FF2B5EF4-FFF2-40B4-BE49-F238E27FC236}">
                <a16:creationId xmlns:a16="http://schemas.microsoft.com/office/drawing/2014/main" id="{C10004EF-BA94-4926-AB59-0896BC9FA69D}"/>
              </a:ext>
            </a:extLst>
          </p:cNvPr>
          <p:cNvSpPr/>
          <p:nvPr/>
        </p:nvSpPr>
        <p:spPr>
          <a:xfrm>
            <a:off x="7328010" y="4696445"/>
            <a:ext cx="936104" cy="720080"/>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4KB</a:t>
            </a:r>
            <a:endParaRPr lang="zh-CN" altLang="en-US" dirty="0">
              <a:solidFill>
                <a:schemeClr val="tx1"/>
              </a:solidFill>
            </a:endParaRPr>
          </a:p>
        </p:txBody>
      </p:sp>
      <p:sp>
        <p:nvSpPr>
          <p:cNvPr id="11" name="矩形 10">
            <a:extLst>
              <a:ext uri="{FF2B5EF4-FFF2-40B4-BE49-F238E27FC236}">
                <a16:creationId xmlns:a16="http://schemas.microsoft.com/office/drawing/2014/main" id="{BBA87FEC-7DC8-4250-9BC8-14FD13FE02D3}"/>
              </a:ext>
            </a:extLst>
          </p:cNvPr>
          <p:cNvSpPr/>
          <p:nvPr/>
        </p:nvSpPr>
        <p:spPr>
          <a:xfrm>
            <a:off x="8264114" y="4696445"/>
            <a:ext cx="936104" cy="720080"/>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4KB</a:t>
            </a:r>
            <a:endParaRPr lang="zh-CN" altLang="en-US" dirty="0">
              <a:solidFill>
                <a:schemeClr val="tx1"/>
              </a:solidFill>
            </a:endParaRPr>
          </a:p>
        </p:txBody>
      </p:sp>
      <p:sp>
        <p:nvSpPr>
          <p:cNvPr id="12" name="矩形 11">
            <a:extLst>
              <a:ext uri="{FF2B5EF4-FFF2-40B4-BE49-F238E27FC236}">
                <a16:creationId xmlns:a16="http://schemas.microsoft.com/office/drawing/2014/main" id="{7A40DAD3-E2AE-4992-93CC-4E7651A92B2B}"/>
              </a:ext>
            </a:extLst>
          </p:cNvPr>
          <p:cNvSpPr/>
          <p:nvPr/>
        </p:nvSpPr>
        <p:spPr>
          <a:xfrm>
            <a:off x="9170374" y="4696445"/>
            <a:ext cx="936104" cy="720080"/>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4KB</a:t>
            </a:r>
            <a:endParaRPr lang="zh-CN" altLang="en-US" dirty="0">
              <a:solidFill>
                <a:schemeClr val="tx1"/>
              </a:solidFill>
            </a:endParaRPr>
          </a:p>
        </p:txBody>
      </p:sp>
      <p:cxnSp>
        <p:nvCxnSpPr>
          <p:cNvPr id="14" name="直接箭头连接符 13">
            <a:extLst>
              <a:ext uri="{FF2B5EF4-FFF2-40B4-BE49-F238E27FC236}">
                <a16:creationId xmlns:a16="http://schemas.microsoft.com/office/drawing/2014/main" id="{A2C6CBBD-E0A8-47AE-AC1F-F505BD51A711}"/>
              </a:ext>
            </a:extLst>
          </p:cNvPr>
          <p:cNvCxnSpPr>
            <a:stCxn id="3" idx="2"/>
          </p:cNvCxnSpPr>
          <p:nvPr/>
        </p:nvCxnSpPr>
        <p:spPr>
          <a:xfrm flipH="1">
            <a:off x="2533318" y="5416525"/>
            <a:ext cx="68233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4EBA1D3-4075-42F9-BE11-298650C79BAF}"/>
              </a:ext>
            </a:extLst>
          </p:cNvPr>
          <p:cNvCxnSpPr>
            <a:cxnSpLocks/>
          </p:cNvCxnSpPr>
          <p:nvPr/>
        </p:nvCxnSpPr>
        <p:spPr>
          <a:xfrm flipH="1">
            <a:off x="2550811" y="5416525"/>
            <a:ext cx="1566683"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94A572B-F7E5-4BBC-A32C-CA551776053C}"/>
              </a:ext>
            </a:extLst>
          </p:cNvPr>
          <p:cNvCxnSpPr/>
          <p:nvPr/>
        </p:nvCxnSpPr>
        <p:spPr>
          <a:xfrm flipH="1">
            <a:off x="2550811" y="5416525"/>
            <a:ext cx="2492213"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29420AEC-2102-4190-BC9B-6C50533A669D}"/>
              </a:ext>
            </a:extLst>
          </p:cNvPr>
          <p:cNvCxnSpPr>
            <a:cxnSpLocks/>
            <a:stCxn id="12" idx="2"/>
          </p:cNvCxnSpPr>
          <p:nvPr/>
        </p:nvCxnSpPr>
        <p:spPr>
          <a:xfrm flipH="1">
            <a:off x="2550811" y="5416525"/>
            <a:ext cx="7087615"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剪去单角 24">
            <a:extLst>
              <a:ext uri="{FF2B5EF4-FFF2-40B4-BE49-F238E27FC236}">
                <a16:creationId xmlns:a16="http://schemas.microsoft.com/office/drawing/2014/main" id="{B1AB5DDC-C620-48B1-A454-9A78D07035E3}"/>
              </a:ext>
            </a:extLst>
          </p:cNvPr>
          <p:cNvSpPr/>
          <p:nvPr/>
        </p:nvSpPr>
        <p:spPr>
          <a:xfrm>
            <a:off x="1850988" y="5646149"/>
            <a:ext cx="682330" cy="432048"/>
          </a:xfrm>
          <a:prstGeom prst="snip1Rect">
            <a:avLst/>
          </a:prstGeom>
          <a:solidFill>
            <a:schemeClr val="accent6">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cxnSp>
        <p:nvCxnSpPr>
          <p:cNvPr id="29" name="直接连接符 28">
            <a:extLst>
              <a:ext uri="{FF2B5EF4-FFF2-40B4-BE49-F238E27FC236}">
                <a16:creationId xmlns:a16="http://schemas.microsoft.com/office/drawing/2014/main" id="{34CDFDB3-94F1-46AC-A830-D29532425431}"/>
              </a:ext>
            </a:extLst>
          </p:cNvPr>
          <p:cNvCxnSpPr>
            <a:stCxn id="10" idx="0"/>
          </p:cNvCxnSpPr>
          <p:nvPr/>
        </p:nvCxnSpPr>
        <p:spPr>
          <a:xfrm>
            <a:off x="7796062" y="4696445"/>
            <a:ext cx="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59E98895-5432-4FC2-9498-BE1483C241B4}"/>
              </a:ext>
            </a:extLst>
          </p:cNvPr>
          <p:cNvCxnSpPr>
            <a:stCxn id="10" idx="0"/>
          </p:cNvCxnSpPr>
          <p:nvPr/>
        </p:nvCxnSpPr>
        <p:spPr>
          <a:xfrm flipV="1">
            <a:off x="7796062" y="4408413"/>
            <a:ext cx="468052"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剪去单角 31">
            <a:extLst>
              <a:ext uri="{FF2B5EF4-FFF2-40B4-BE49-F238E27FC236}">
                <a16:creationId xmlns:a16="http://schemas.microsoft.com/office/drawing/2014/main" id="{BE488FA2-3170-441A-9F7B-2F9A0588E785}"/>
              </a:ext>
            </a:extLst>
          </p:cNvPr>
          <p:cNvSpPr/>
          <p:nvPr/>
        </p:nvSpPr>
        <p:spPr>
          <a:xfrm>
            <a:off x="8264114" y="4103457"/>
            <a:ext cx="682330" cy="432048"/>
          </a:xfrm>
          <a:prstGeom prst="snip1Rect">
            <a:avLst/>
          </a:prstGeom>
          <a:solidFill>
            <a:schemeClr val="accent6">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Tree>
    <p:extLst>
      <p:ext uri="{BB962C8B-B14F-4D97-AF65-F5344CB8AC3E}">
        <p14:creationId xmlns:p14="http://schemas.microsoft.com/office/powerpoint/2010/main" val="1629015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97D92BF-5053-4959-90C0-5A62F96D6BB3}"/>
              </a:ext>
            </a:extLst>
          </p:cNvPr>
          <p:cNvSpPr/>
          <p:nvPr/>
        </p:nvSpPr>
        <p:spPr>
          <a:xfrm>
            <a:off x="3626" y="0"/>
            <a:ext cx="6307578" cy="7017306"/>
          </a:xfrm>
          <a:prstGeom prst="rect">
            <a:avLst/>
          </a:prstGeom>
        </p:spPr>
        <p:txBody>
          <a:bodyPr wrap="square">
            <a:spAutoFit/>
          </a:bodyPr>
          <a:lstStyle/>
          <a:p>
            <a:pPr>
              <a:spcAft>
                <a:spcPts val="0"/>
              </a:spcAft>
            </a:pPr>
            <a:r>
              <a:rPr lang="zh-CN" altLang="zh-CN" sz="3600" b="1" kern="0" dirty="0">
                <a:solidFill>
                  <a:srgbClr val="000000"/>
                </a:solidFill>
                <a:cs typeface="宋体" panose="02010600030101010101" pitchFamily="2" charset="-122"/>
              </a:rPr>
              <a:t>目录结构</a:t>
            </a:r>
            <a:endParaRPr lang="en-US" altLang="zh-CN" sz="3600" b="1" kern="0" dirty="0">
              <a:solidFill>
                <a:srgbClr val="000000"/>
              </a:solidFill>
              <a:cs typeface="宋体" panose="02010600030101010101" pitchFamily="2" charset="-122"/>
            </a:endParaRPr>
          </a:p>
          <a:p>
            <a:pPr>
              <a:spcAft>
                <a:spcPts val="0"/>
              </a:spcAft>
            </a:pPr>
            <a:endParaRPr lang="en-US" altLang="zh-CN" sz="1400" kern="100" dirty="0">
              <a:cs typeface="Times New Roman" panose="02020603050405020304" pitchFamily="18" charset="0"/>
            </a:endParaRPr>
          </a:p>
          <a:p>
            <a:pPr>
              <a:spcAft>
                <a:spcPts val="0"/>
              </a:spcAft>
            </a:pPr>
            <a:r>
              <a:rPr lang="en-US" altLang="zh-CN" sz="1400" kern="100" dirty="0">
                <a:solidFill>
                  <a:srgbClr val="000000"/>
                </a:solidFill>
                <a:cs typeface="Times New Roman" panose="02020603050405020304" pitchFamily="18" charset="0"/>
              </a:rPr>
              <a:t>             </a:t>
            </a:r>
            <a:r>
              <a:rPr lang="zh-CN" altLang="zh-CN" sz="2000" kern="0" dirty="0">
                <a:solidFill>
                  <a:srgbClr val="000000"/>
                </a:solidFill>
                <a:cs typeface="宋体" panose="02010600030101010101" pitchFamily="2" charset="-122"/>
              </a:rPr>
              <a:t>对</a:t>
            </a:r>
            <a:r>
              <a:rPr lang="en-US" altLang="zh-CN" sz="2000" kern="0" dirty="0">
                <a:solidFill>
                  <a:srgbClr val="000000"/>
                </a:solidFill>
                <a:cs typeface="宋体" panose="02010600030101010101" pitchFamily="2" charset="-122"/>
              </a:rPr>
              <a:t>Linux</a:t>
            </a:r>
            <a:r>
              <a:rPr lang="zh-CN" altLang="zh-CN" sz="2000" kern="0" dirty="0">
                <a:solidFill>
                  <a:srgbClr val="000000"/>
                </a:solidFill>
                <a:cs typeface="宋体" panose="02010600030101010101" pitchFamily="2" charset="-122"/>
              </a:rPr>
              <a:t>系统和用户来说，所有可操作的计算机资源都存在于目录树这个逻辑结构中，对计算机资源的访问都可以认为是目录树的访问。就硬盘来说，所有对硬盘的访问都变成了对目录树中某个节点也就是文件夹的访问，访问时不需要知道它是硬盘还是硬盘中的文件夹。目录树的逻辑结构也非常简单，就是从根目录（</a:t>
            </a:r>
            <a:r>
              <a:rPr lang="en-US" altLang="zh-CN" sz="2000" kern="0" dirty="0">
                <a:solidFill>
                  <a:srgbClr val="000000"/>
                </a:solidFill>
                <a:cs typeface="宋体" panose="02010600030101010101" pitchFamily="2" charset="-122"/>
              </a:rPr>
              <a:t>/</a:t>
            </a:r>
            <a:r>
              <a:rPr lang="zh-CN" altLang="zh-CN" sz="2000" kern="0" dirty="0">
                <a:solidFill>
                  <a:srgbClr val="000000"/>
                </a:solidFill>
                <a:cs typeface="宋体" panose="02010600030101010101" pitchFamily="2" charset="-122"/>
              </a:rPr>
              <a:t>）开始，不断向下展开各级子目录。</a:t>
            </a:r>
            <a:endParaRPr lang="en-US" altLang="zh-CN" sz="2000" kern="0" dirty="0">
              <a:solidFill>
                <a:srgbClr val="000000"/>
              </a:solidFill>
              <a:cs typeface="宋体" panose="02010600030101010101" pitchFamily="2" charset="-122"/>
            </a:endParaRPr>
          </a:p>
          <a:p>
            <a:pPr>
              <a:spcAft>
                <a:spcPts val="0"/>
              </a:spcAft>
            </a:pPr>
            <a:endParaRPr lang="zh-CN" altLang="zh-CN" sz="2000" kern="100" dirty="0">
              <a:cs typeface="Times New Roman" panose="02020603050405020304" pitchFamily="18" charset="0"/>
            </a:endParaRPr>
          </a:p>
          <a:p>
            <a:pPr>
              <a:spcAft>
                <a:spcPts val="0"/>
              </a:spcAft>
            </a:pPr>
            <a:r>
              <a:rPr lang="en-US" altLang="zh-CN" sz="2000" kern="100" dirty="0">
                <a:solidFill>
                  <a:srgbClr val="000000"/>
                </a:solidFill>
                <a:cs typeface="宋体" panose="02010600030101010101" pitchFamily="2" charset="-122"/>
              </a:rPr>
              <a:t>          </a:t>
            </a:r>
            <a:r>
              <a:rPr lang="zh-CN" altLang="zh-CN" sz="2000" kern="100" dirty="0">
                <a:solidFill>
                  <a:srgbClr val="000000"/>
                </a:solidFill>
                <a:cs typeface="宋体" panose="02010600030101010101" pitchFamily="2" charset="-122"/>
              </a:rPr>
              <a:t>单级目录结构实现了</a:t>
            </a:r>
            <a:r>
              <a:rPr lang="en-US" altLang="zh-CN" sz="2000" kern="100" dirty="0">
                <a:solidFill>
                  <a:srgbClr val="000000"/>
                </a:solidFill>
                <a:cs typeface="宋体" panose="02010600030101010101" pitchFamily="2" charset="-122"/>
              </a:rPr>
              <a:t> “</a:t>
            </a:r>
            <a:r>
              <a:rPr lang="zh-CN" altLang="zh-CN" sz="2000" kern="100" dirty="0">
                <a:solidFill>
                  <a:srgbClr val="000000"/>
                </a:solidFill>
                <a:cs typeface="宋体" panose="02010600030101010101" pitchFamily="2" charset="-122"/>
              </a:rPr>
              <a:t>按名存取</a:t>
            </a:r>
            <a:r>
              <a:rPr lang="en-US" altLang="zh-CN" sz="2000" kern="100" dirty="0">
                <a:solidFill>
                  <a:srgbClr val="000000"/>
                </a:solidFill>
                <a:cs typeface="宋体" panose="02010600030101010101" pitchFamily="2" charset="-122"/>
              </a:rPr>
              <a:t>”</a:t>
            </a:r>
            <a:r>
              <a:rPr lang="zh-CN" altLang="zh-CN" sz="2000" kern="100" dirty="0">
                <a:solidFill>
                  <a:srgbClr val="000000"/>
                </a:solidFill>
                <a:cs typeface="宋体" panose="02010600030101010101" pitchFamily="2" charset="-122"/>
              </a:rPr>
              <a:t>，但是存在查找速度慢、文件不允许重名、不便于文件共享等缺点，而且对于多用户的操作系统显然是不适用的。</a:t>
            </a:r>
            <a:endParaRPr lang="zh-CN" altLang="zh-CN" sz="2000" kern="100" dirty="0">
              <a:cs typeface="Times New Roman" panose="02020603050405020304" pitchFamily="18" charset="0"/>
            </a:endParaRPr>
          </a:p>
          <a:p>
            <a:pPr>
              <a:spcAft>
                <a:spcPts val="0"/>
              </a:spcAft>
            </a:pPr>
            <a:r>
              <a:rPr lang="zh-CN" altLang="zh-CN" sz="2000" kern="100" dirty="0">
                <a:solidFill>
                  <a:srgbClr val="000000"/>
                </a:solidFill>
                <a:cs typeface="宋体" panose="02010600030101010101" pitchFamily="2" charset="-122"/>
              </a:rPr>
              <a:t>两级目录结构可以解决多用户之间的文件重名问题，文件系统可以在目录上实现访问限制。但是两级目录结构缺乏灵活性，不能对文件分类。</a:t>
            </a:r>
            <a:endParaRPr lang="zh-CN" altLang="zh-CN" sz="2000" kern="100" dirty="0">
              <a:cs typeface="Times New Roman" panose="02020603050405020304" pitchFamily="18" charset="0"/>
            </a:endParaRPr>
          </a:p>
          <a:p>
            <a:pPr>
              <a:spcAft>
                <a:spcPts val="0"/>
              </a:spcAft>
            </a:pPr>
            <a:endParaRPr lang="en-US" altLang="zh-CN" sz="2000" kern="100" dirty="0">
              <a:solidFill>
                <a:srgbClr val="000000"/>
              </a:solidFill>
              <a:cs typeface="宋体" panose="02010600030101010101" pitchFamily="2" charset="-122"/>
            </a:endParaRPr>
          </a:p>
          <a:p>
            <a:pPr>
              <a:spcAft>
                <a:spcPts val="0"/>
              </a:spcAft>
            </a:pPr>
            <a:r>
              <a:rPr lang="en-US" altLang="zh-CN" sz="2000" kern="100" dirty="0">
                <a:solidFill>
                  <a:srgbClr val="000000"/>
                </a:solidFill>
                <a:cs typeface="宋体" panose="02010600030101010101" pitchFamily="2" charset="-122"/>
              </a:rPr>
              <a:t>          </a:t>
            </a:r>
            <a:r>
              <a:rPr lang="zh-CN" altLang="zh-CN" sz="2000" kern="100" dirty="0">
                <a:solidFill>
                  <a:srgbClr val="000000"/>
                </a:solidFill>
                <a:cs typeface="宋体" panose="02010600030101010101" pitchFamily="2" charset="-122"/>
              </a:rPr>
              <a:t>多级目录结构可以很方便地对文件进行分类，层次结构清晰，也能够更有效地进行文件的管理和保护。但是，在树形目录中查找一个文件，需要按路径名逐级访问中间结点，这就增加了磁盘访问次数，无疑将影响查询速度。</a:t>
            </a:r>
            <a:endParaRPr lang="zh-CN" altLang="zh-CN" sz="2000" kern="100" dirty="0">
              <a:cs typeface="Times New Roman" panose="02020603050405020304" pitchFamily="18" charset="0"/>
            </a:endParaRPr>
          </a:p>
        </p:txBody>
      </p:sp>
      <p:sp>
        <p:nvSpPr>
          <p:cNvPr id="4" name="矩形 3">
            <a:extLst>
              <a:ext uri="{FF2B5EF4-FFF2-40B4-BE49-F238E27FC236}">
                <a16:creationId xmlns:a16="http://schemas.microsoft.com/office/drawing/2014/main" id="{D9F67973-0137-4B75-AF3C-FD22EE1FE944}"/>
              </a:ext>
            </a:extLst>
          </p:cNvPr>
          <p:cNvSpPr/>
          <p:nvPr/>
        </p:nvSpPr>
        <p:spPr>
          <a:xfrm>
            <a:off x="8949655" y="130498"/>
            <a:ext cx="93610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t>
            </a:r>
            <a:endParaRPr lang="zh-CN" altLang="en-US" sz="3600" dirty="0">
              <a:solidFill>
                <a:schemeClr val="tx1"/>
              </a:solidFill>
            </a:endParaRPr>
          </a:p>
        </p:txBody>
      </p:sp>
      <p:sp>
        <p:nvSpPr>
          <p:cNvPr id="5" name="矩形 4">
            <a:extLst>
              <a:ext uri="{FF2B5EF4-FFF2-40B4-BE49-F238E27FC236}">
                <a16:creationId xmlns:a16="http://schemas.microsoft.com/office/drawing/2014/main" id="{8ED57701-E201-4503-829F-B6D53F44384E}"/>
              </a:ext>
            </a:extLst>
          </p:cNvPr>
          <p:cNvSpPr/>
          <p:nvPr/>
        </p:nvSpPr>
        <p:spPr>
          <a:xfrm>
            <a:off x="8949655" y="1456085"/>
            <a:ext cx="93610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426F9E1D-555E-44C6-B666-60D97A669C8A}"/>
              </a:ext>
            </a:extLst>
          </p:cNvPr>
          <p:cNvSpPr/>
          <p:nvPr/>
        </p:nvSpPr>
        <p:spPr>
          <a:xfrm>
            <a:off x="7509495" y="1456085"/>
            <a:ext cx="93610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7" name="矩形 6">
            <a:extLst>
              <a:ext uri="{FF2B5EF4-FFF2-40B4-BE49-F238E27FC236}">
                <a16:creationId xmlns:a16="http://schemas.microsoft.com/office/drawing/2014/main" id="{EDC44ED7-529E-4F61-B1BA-9CE3050BAAD7}"/>
              </a:ext>
            </a:extLst>
          </p:cNvPr>
          <p:cNvSpPr/>
          <p:nvPr/>
        </p:nvSpPr>
        <p:spPr>
          <a:xfrm>
            <a:off x="10389815" y="1456085"/>
            <a:ext cx="93610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A88103F2-6237-4071-B542-DCA94B609077}"/>
              </a:ext>
            </a:extLst>
          </p:cNvPr>
          <p:cNvSpPr/>
          <p:nvPr/>
        </p:nvSpPr>
        <p:spPr>
          <a:xfrm>
            <a:off x="8445599" y="3184277"/>
            <a:ext cx="93610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5B7CFFC1-4F78-4FD3-8863-0718235C85AC}"/>
              </a:ext>
            </a:extLst>
          </p:cNvPr>
          <p:cNvSpPr/>
          <p:nvPr/>
        </p:nvSpPr>
        <p:spPr>
          <a:xfrm>
            <a:off x="11325919" y="3184277"/>
            <a:ext cx="93610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连接符 11">
            <a:extLst>
              <a:ext uri="{FF2B5EF4-FFF2-40B4-BE49-F238E27FC236}">
                <a16:creationId xmlns:a16="http://schemas.microsoft.com/office/drawing/2014/main" id="{E14EEE6C-D3ED-4E00-AD49-7AA75D3CFF3A}"/>
              </a:ext>
            </a:extLst>
          </p:cNvPr>
          <p:cNvCxnSpPr>
            <a:stCxn id="4" idx="2"/>
            <a:endCxn id="6" idx="0"/>
          </p:cNvCxnSpPr>
          <p:nvPr/>
        </p:nvCxnSpPr>
        <p:spPr>
          <a:xfrm flipH="1">
            <a:off x="7977547" y="994594"/>
            <a:ext cx="1440160" cy="461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3036147-EC47-46EB-90B3-C023B6AC4987}"/>
              </a:ext>
            </a:extLst>
          </p:cNvPr>
          <p:cNvCxnSpPr>
            <a:stCxn id="4" idx="2"/>
            <a:endCxn id="5" idx="0"/>
          </p:cNvCxnSpPr>
          <p:nvPr/>
        </p:nvCxnSpPr>
        <p:spPr>
          <a:xfrm>
            <a:off x="9417707" y="994594"/>
            <a:ext cx="0" cy="461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819CE07-79A4-44C5-8511-8C6A7C98888A}"/>
              </a:ext>
            </a:extLst>
          </p:cNvPr>
          <p:cNvCxnSpPr>
            <a:stCxn id="4" idx="2"/>
            <a:endCxn id="7" idx="0"/>
          </p:cNvCxnSpPr>
          <p:nvPr/>
        </p:nvCxnSpPr>
        <p:spPr>
          <a:xfrm>
            <a:off x="9417707" y="994594"/>
            <a:ext cx="1440160" cy="461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69EE715-EBB2-4052-9B23-F0A0D66D02D1}"/>
              </a:ext>
            </a:extLst>
          </p:cNvPr>
          <p:cNvCxnSpPr>
            <a:stCxn id="5" idx="2"/>
            <a:endCxn id="8" idx="0"/>
          </p:cNvCxnSpPr>
          <p:nvPr/>
        </p:nvCxnSpPr>
        <p:spPr>
          <a:xfrm flipH="1">
            <a:off x="8913651" y="2320181"/>
            <a:ext cx="504056"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A7E6D73D-1DF0-4406-8324-5882A20A9EE0}"/>
              </a:ext>
            </a:extLst>
          </p:cNvPr>
          <p:cNvCxnSpPr>
            <a:stCxn id="7" idx="2"/>
            <a:endCxn id="9" idx="0"/>
          </p:cNvCxnSpPr>
          <p:nvPr/>
        </p:nvCxnSpPr>
        <p:spPr>
          <a:xfrm>
            <a:off x="10857867" y="2320181"/>
            <a:ext cx="936104" cy="864096"/>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04CAE13B-4BBD-4633-B6B0-286D194DE6CB}"/>
              </a:ext>
            </a:extLst>
          </p:cNvPr>
          <p:cNvSpPr/>
          <p:nvPr/>
        </p:nvSpPr>
        <p:spPr>
          <a:xfrm>
            <a:off x="6861423" y="3184277"/>
            <a:ext cx="864096"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a:extLst>
              <a:ext uri="{FF2B5EF4-FFF2-40B4-BE49-F238E27FC236}">
                <a16:creationId xmlns:a16="http://schemas.microsoft.com/office/drawing/2014/main" id="{9F883BA7-AE29-4D17-B150-A3600C21705A}"/>
              </a:ext>
            </a:extLst>
          </p:cNvPr>
          <p:cNvCxnSpPr>
            <a:stCxn id="6" idx="2"/>
            <a:endCxn id="21" idx="0"/>
          </p:cNvCxnSpPr>
          <p:nvPr/>
        </p:nvCxnSpPr>
        <p:spPr>
          <a:xfrm flipH="1">
            <a:off x="7293471" y="2320181"/>
            <a:ext cx="684076" cy="864096"/>
          </a:xfrm>
          <a:prstGeom prst="line">
            <a:avLst/>
          </a:prstGeom>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9AE23E37-3A1D-481C-B739-319B57C381B5}"/>
              </a:ext>
            </a:extLst>
          </p:cNvPr>
          <p:cNvSpPr/>
          <p:nvPr/>
        </p:nvSpPr>
        <p:spPr>
          <a:xfrm>
            <a:off x="8481603" y="4937482"/>
            <a:ext cx="864096"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6" name="直接连接符 25">
            <a:extLst>
              <a:ext uri="{FF2B5EF4-FFF2-40B4-BE49-F238E27FC236}">
                <a16:creationId xmlns:a16="http://schemas.microsoft.com/office/drawing/2014/main" id="{CC1817AA-227C-4AFC-900C-E8C681FEBF24}"/>
              </a:ext>
            </a:extLst>
          </p:cNvPr>
          <p:cNvCxnSpPr>
            <a:stCxn id="8" idx="2"/>
            <a:endCxn id="24" idx="0"/>
          </p:cNvCxnSpPr>
          <p:nvPr/>
        </p:nvCxnSpPr>
        <p:spPr>
          <a:xfrm>
            <a:off x="8913651" y="4048373"/>
            <a:ext cx="0" cy="889109"/>
          </a:xfrm>
          <a:prstGeom prst="line">
            <a:avLst/>
          </a:prstGeom>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E508CBB6-F5B3-41FA-B325-322B5F6C73AF}"/>
              </a:ext>
            </a:extLst>
          </p:cNvPr>
          <p:cNvSpPr/>
          <p:nvPr/>
        </p:nvSpPr>
        <p:spPr>
          <a:xfrm>
            <a:off x="11361923" y="4937482"/>
            <a:ext cx="864096"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9" name="直接连接符 28">
            <a:extLst>
              <a:ext uri="{FF2B5EF4-FFF2-40B4-BE49-F238E27FC236}">
                <a16:creationId xmlns:a16="http://schemas.microsoft.com/office/drawing/2014/main" id="{FCFA4FA0-C249-4166-BDC3-3BD26AF8D6D6}"/>
              </a:ext>
            </a:extLst>
          </p:cNvPr>
          <p:cNvCxnSpPr>
            <a:stCxn id="9" idx="2"/>
            <a:endCxn id="27" idx="0"/>
          </p:cNvCxnSpPr>
          <p:nvPr/>
        </p:nvCxnSpPr>
        <p:spPr>
          <a:xfrm>
            <a:off x="11793971" y="4048373"/>
            <a:ext cx="0" cy="889109"/>
          </a:xfrm>
          <a:prstGeom prst="line">
            <a:avLst/>
          </a:prstGeom>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4EFB9A99-AC8F-4B97-9C5B-20047DA6CBA5}"/>
              </a:ext>
            </a:extLst>
          </p:cNvPr>
          <p:cNvSpPr/>
          <p:nvPr/>
        </p:nvSpPr>
        <p:spPr>
          <a:xfrm>
            <a:off x="9885759" y="3184277"/>
            <a:ext cx="864096"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2" name="直接连接符 31">
            <a:extLst>
              <a:ext uri="{FF2B5EF4-FFF2-40B4-BE49-F238E27FC236}">
                <a16:creationId xmlns:a16="http://schemas.microsoft.com/office/drawing/2014/main" id="{43692F5C-2619-46D0-95A2-CB717ECD358C}"/>
              </a:ext>
            </a:extLst>
          </p:cNvPr>
          <p:cNvCxnSpPr>
            <a:stCxn id="7" idx="2"/>
            <a:endCxn id="30" idx="0"/>
          </p:cNvCxnSpPr>
          <p:nvPr/>
        </p:nvCxnSpPr>
        <p:spPr>
          <a:xfrm flipH="1">
            <a:off x="10317807" y="2320181"/>
            <a:ext cx="540060" cy="864096"/>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EDC5A8F0-3784-4996-9365-4ADCEC269DF8}"/>
              </a:ext>
            </a:extLst>
          </p:cNvPr>
          <p:cNvSpPr txBox="1"/>
          <p:nvPr/>
        </p:nvSpPr>
        <p:spPr>
          <a:xfrm>
            <a:off x="7751363" y="1569331"/>
            <a:ext cx="452368" cy="646331"/>
          </a:xfrm>
          <a:prstGeom prst="rect">
            <a:avLst/>
          </a:prstGeom>
          <a:noFill/>
        </p:spPr>
        <p:txBody>
          <a:bodyPr wrap="none" rtlCol="0">
            <a:spAutoFit/>
          </a:bodyPr>
          <a:lstStyle/>
          <a:p>
            <a:r>
              <a:rPr lang="en-US" altLang="zh-CN" sz="3600" dirty="0"/>
              <a:t>A</a:t>
            </a:r>
            <a:endParaRPr lang="zh-CN" altLang="en-US" sz="3600" dirty="0"/>
          </a:p>
        </p:txBody>
      </p:sp>
      <p:sp>
        <p:nvSpPr>
          <p:cNvPr id="34" name="文本框 33">
            <a:extLst>
              <a:ext uri="{FF2B5EF4-FFF2-40B4-BE49-F238E27FC236}">
                <a16:creationId xmlns:a16="http://schemas.microsoft.com/office/drawing/2014/main" id="{9CFB30BA-E1D2-40A1-BBE8-CFFC3B94D334}"/>
              </a:ext>
            </a:extLst>
          </p:cNvPr>
          <p:cNvSpPr txBox="1"/>
          <p:nvPr/>
        </p:nvSpPr>
        <p:spPr>
          <a:xfrm>
            <a:off x="9191523" y="1561636"/>
            <a:ext cx="436338" cy="646331"/>
          </a:xfrm>
          <a:prstGeom prst="rect">
            <a:avLst/>
          </a:prstGeom>
          <a:noFill/>
        </p:spPr>
        <p:txBody>
          <a:bodyPr wrap="none" rtlCol="0">
            <a:spAutoFit/>
          </a:bodyPr>
          <a:lstStyle/>
          <a:p>
            <a:r>
              <a:rPr lang="en-US" altLang="zh-CN" sz="3600" dirty="0"/>
              <a:t>B</a:t>
            </a:r>
            <a:endParaRPr lang="zh-CN" altLang="en-US" sz="3600" dirty="0"/>
          </a:p>
        </p:txBody>
      </p:sp>
      <p:sp>
        <p:nvSpPr>
          <p:cNvPr id="35" name="文本框 34">
            <a:extLst>
              <a:ext uri="{FF2B5EF4-FFF2-40B4-BE49-F238E27FC236}">
                <a16:creationId xmlns:a16="http://schemas.microsoft.com/office/drawing/2014/main" id="{1DAD65CD-73F3-424D-BD63-16A616D27952}"/>
              </a:ext>
            </a:extLst>
          </p:cNvPr>
          <p:cNvSpPr txBox="1"/>
          <p:nvPr/>
        </p:nvSpPr>
        <p:spPr>
          <a:xfrm>
            <a:off x="10631683" y="1575636"/>
            <a:ext cx="431528" cy="646331"/>
          </a:xfrm>
          <a:prstGeom prst="rect">
            <a:avLst/>
          </a:prstGeom>
          <a:noFill/>
        </p:spPr>
        <p:txBody>
          <a:bodyPr wrap="none" rtlCol="0">
            <a:spAutoFit/>
          </a:bodyPr>
          <a:lstStyle/>
          <a:p>
            <a:r>
              <a:rPr lang="en-US" altLang="zh-CN" sz="3600" dirty="0"/>
              <a:t>C</a:t>
            </a:r>
            <a:endParaRPr lang="zh-CN" altLang="en-US" sz="3600" dirty="0"/>
          </a:p>
        </p:txBody>
      </p:sp>
      <p:sp>
        <p:nvSpPr>
          <p:cNvPr id="36" name="文本框 35">
            <a:extLst>
              <a:ext uri="{FF2B5EF4-FFF2-40B4-BE49-F238E27FC236}">
                <a16:creationId xmlns:a16="http://schemas.microsoft.com/office/drawing/2014/main" id="{67CFBF73-DF48-4636-B849-DBB4E0B805DA}"/>
              </a:ext>
            </a:extLst>
          </p:cNvPr>
          <p:cNvSpPr txBox="1"/>
          <p:nvPr/>
        </p:nvSpPr>
        <p:spPr>
          <a:xfrm>
            <a:off x="7067287" y="3288796"/>
            <a:ext cx="452368" cy="646331"/>
          </a:xfrm>
          <a:prstGeom prst="rect">
            <a:avLst/>
          </a:prstGeom>
          <a:noFill/>
        </p:spPr>
        <p:txBody>
          <a:bodyPr wrap="none" rtlCol="0">
            <a:spAutoFit/>
          </a:bodyPr>
          <a:lstStyle/>
          <a:p>
            <a:r>
              <a:rPr lang="en-US" altLang="zh-CN" sz="3600" dirty="0"/>
              <a:t>A</a:t>
            </a:r>
            <a:endParaRPr lang="zh-CN" altLang="en-US" sz="3600" dirty="0"/>
          </a:p>
        </p:txBody>
      </p:sp>
      <p:sp>
        <p:nvSpPr>
          <p:cNvPr id="37" name="文本框 36">
            <a:extLst>
              <a:ext uri="{FF2B5EF4-FFF2-40B4-BE49-F238E27FC236}">
                <a16:creationId xmlns:a16="http://schemas.microsoft.com/office/drawing/2014/main" id="{B0C5F8CF-32B0-4607-A36B-24FE2A93804C}"/>
              </a:ext>
            </a:extLst>
          </p:cNvPr>
          <p:cNvSpPr txBox="1"/>
          <p:nvPr/>
        </p:nvSpPr>
        <p:spPr>
          <a:xfrm>
            <a:off x="8687467" y="3288796"/>
            <a:ext cx="436338" cy="646331"/>
          </a:xfrm>
          <a:prstGeom prst="rect">
            <a:avLst/>
          </a:prstGeom>
          <a:noFill/>
        </p:spPr>
        <p:txBody>
          <a:bodyPr wrap="none" rtlCol="0">
            <a:spAutoFit/>
          </a:bodyPr>
          <a:lstStyle/>
          <a:p>
            <a:r>
              <a:rPr lang="en-US" altLang="zh-CN" sz="3600" dirty="0"/>
              <a:t>B</a:t>
            </a:r>
            <a:endParaRPr lang="zh-CN" altLang="en-US" sz="3600" dirty="0"/>
          </a:p>
        </p:txBody>
      </p:sp>
      <p:sp>
        <p:nvSpPr>
          <p:cNvPr id="38" name="文本框 37">
            <a:extLst>
              <a:ext uri="{FF2B5EF4-FFF2-40B4-BE49-F238E27FC236}">
                <a16:creationId xmlns:a16="http://schemas.microsoft.com/office/drawing/2014/main" id="{92E5D363-1C7F-410F-B17A-F3F17E09234C}"/>
              </a:ext>
            </a:extLst>
          </p:cNvPr>
          <p:cNvSpPr txBox="1"/>
          <p:nvPr/>
        </p:nvSpPr>
        <p:spPr>
          <a:xfrm>
            <a:off x="10101783" y="3282491"/>
            <a:ext cx="431528" cy="646331"/>
          </a:xfrm>
          <a:prstGeom prst="rect">
            <a:avLst/>
          </a:prstGeom>
          <a:noFill/>
        </p:spPr>
        <p:txBody>
          <a:bodyPr wrap="none" rtlCol="0">
            <a:spAutoFit/>
          </a:bodyPr>
          <a:lstStyle/>
          <a:p>
            <a:r>
              <a:rPr lang="en-US" altLang="zh-CN" sz="3600" dirty="0"/>
              <a:t>C</a:t>
            </a:r>
            <a:endParaRPr lang="zh-CN" altLang="en-US" sz="3600" dirty="0"/>
          </a:p>
        </p:txBody>
      </p:sp>
      <p:sp>
        <p:nvSpPr>
          <p:cNvPr id="39" name="文本框 38">
            <a:extLst>
              <a:ext uri="{FF2B5EF4-FFF2-40B4-BE49-F238E27FC236}">
                <a16:creationId xmlns:a16="http://schemas.microsoft.com/office/drawing/2014/main" id="{85BCDB87-6E6C-49D0-8A0A-9B6EB53E3451}"/>
              </a:ext>
            </a:extLst>
          </p:cNvPr>
          <p:cNvSpPr txBox="1"/>
          <p:nvPr/>
        </p:nvSpPr>
        <p:spPr>
          <a:xfrm>
            <a:off x="11567787" y="3282490"/>
            <a:ext cx="431528" cy="646331"/>
          </a:xfrm>
          <a:prstGeom prst="rect">
            <a:avLst/>
          </a:prstGeom>
          <a:noFill/>
        </p:spPr>
        <p:txBody>
          <a:bodyPr wrap="none" rtlCol="0">
            <a:spAutoFit/>
          </a:bodyPr>
          <a:lstStyle/>
          <a:p>
            <a:r>
              <a:rPr lang="en-US" altLang="zh-CN" sz="3600" dirty="0"/>
              <a:t>C</a:t>
            </a:r>
            <a:endParaRPr lang="zh-CN" altLang="en-US" sz="3600" dirty="0"/>
          </a:p>
        </p:txBody>
      </p:sp>
      <p:sp>
        <p:nvSpPr>
          <p:cNvPr id="40" name="文本框 39">
            <a:extLst>
              <a:ext uri="{FF2B5EF4-FFF2-40B4-BE49-F238E27FC236}">
                <a16:creationId xmlns:a16="http://schemas.microsoft.com/office/drawing/2014/main" id="{50CF8D87-3E35-48C0-8733-7E01596D3273}"/>
              </a:ext>
            </a:extLst>
          </p:cNvPr>
          <p:cNvSpPr txBox="1"/>
          <p:nvPr/>
        </p:nvSpPr>
        <p:spPr>
          <a:xfrm>
            <a:off x="8687467" y="5078313"/>
            <a:ext cx="436338" cy="646331"/>
          </a:xfrm>
          <a:prstGeom prst="rect">
            <a:avLst/>
          </a:prstGeom>
          <a:noFill/>
        </p:spPr>
        <p:txBody>
          <a:bodyPr wrap="none" rtlCol="0">
            <a:spAutoFit/>
          </a:bodyPr>
          <a:lstStyle/>
          <a:p>
            <a:r>
              <a:rPr lang="en-US" altLang="zh-CN" sz="3600" dirty="0"/>
              <a:t>B</a:t>
            </a:r>
            <a:endParaRPr lang="zh-CN" altLang="en-US" sz="3600" dirty="0"/>
          </a:p>
        </p:txBody>
      </p:sp>
      <p:sp>
        <p:nvSpPr>
          <p:cNvPr id="41" name="文本框 40">
            <a:extLst>
              <a:ext uri="{FF2B5EF4-FFF2-40B4-BE49-F238E27FC236}">
                <a16:creationId xmlns:a16="http://schemas.microsoft.com/office/drawing/2014/main" id="{1BC658FD-20C7-4E31-AB70-4396563832DE}"/>
              </a:ext>
            </a:extLst>
          </p:cNvPr>
          <p:cNvSpPr txBox="1"/>
          <p:nvPr/>
        </p:nvSpPr>
        <p:spPr>
          <a:xfrm>
            <a:off x="11567787" y="5078313"/>
            <a:ext cx="431528" cy="646331"/>
          </a:xfrm>
          <a:prstGeom prst="rect">
            <a:avLst/>
          </a:prstGeom>
          <a:noFill/>
        </p:spPr>
        <p:txBody>
          <a:bodyPr wrap="none" rtlCol="0">
            <a:spAutoFit/>
          </a:bodyPr>
          <a:lstStyle/>
          <a:p>
            <a:r>
              <a:rPr lang="en-US" altLang="zh-CN" sz="3600" dirty="0"/>
              <a:t>C</a:t>
            </a:r>
            <a:endParaRPr lang="zh-CN" altLang="en-US" sz="3600" dirty="0"/>
          </a:p>
        </p:txBody>
      </p:sp>
      <p:sp>
        <p:nvSpPr>
          <p:cNvPr id="42" name="文本框 41">
            <a:extLst>
              <a:ext uri="{FF2B5EF4-FFF2-40B4-BE49-F238E27FC236}">
                <a16:creationId xmlns:a16="http://schemas.microsoft.com/office/drawing/2014/main" id="{0B2697F7-F844-458F-A2A0-66814565D27C}"/>
              </a:ext>
            </a:extLst>
          </p:cNvPr>
          <p:cNvSpPr txBox="1"/>
          <p:nvPr/>
        </p:nvSpPr>
        <p:spPr>
          <a:xfrm>
            <a:off x="8200569" y="6239581"/>
            <a:ext cx="2646878" cy="584775"/>
          </a:xfrm>
          <a:prstGeom prst="rect">
            <a:avLst/>
          </a:prstGeom>
          <a:noFill/>
        </p:spPr>
        <p:txBody>
          <a:bodyPr wrap="none" rtlCol="0">
            <a:spAutoFit/>
          </a:bodyPr>
          <a:lstStyle/>
          <a:p>
            <a:r>
              <a:rPr lang="zh-CN" altLang="zh-CN" sz="3200" kern="100" dirty="0">
                <a:solidFill>
                  <a:srgbClr val="000000"/>
                </a:solidFill>
                <a:cs typeface="宋体" panose="02010600030101010101" pitchFamily="2" charset="-122"/>
              </a:rPr>
              <a:t>多级目录结构</a:t>
            </a:r>
            <a:endParaRPr lang="zh-CN" altLang="en-US" sz="3200" dirty="0"/>
          </a:p>
        </p:txBody>
      </p:sp>
      <p:cxnSp>
        <p:nvCxnSpPr>
          <p:cNvPr id="46" name="直接箭头连接符 45">
            <a:extLst>
              <a:ext uri="{FF2B5EF4-FFF2-40B4-BE49-F238E27FC236}">
                <a16:creationId xmlns:a16="http://schemas.microsoft.com/office/drawing/2014/main" id="{0B1D37A6-2C6B-44EB-99A4-985FB20F6B77}"/>
              </a:ext>
            </a:extLst>
          </p:cNvPr>
          <p:cNvCxnSpPr>
            <a:stCxn id="4" idx="1"/>
          </p:cNvCxnSpPr>
          <p:nvPr/>
        </p:nvCxnSpPr>
        <p:spPr>
          <a:xfrm flipH="1" flipV="1">
            <a:off x="7977547" y="447973"/>
            <a:ext cx="972108" cy="1145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7" name="文本框 46">
            <a:extLst>
              <a:ext uri="{FF2B5EF4-FFF2-40B4-BE49-F238E27FC236}">
                <a16:creationId xmlns:a16="http://schemas.microsoft.com/office/drawing/2014/main" id="{E3045F3E-407D-4067-893E-193298875BED}"/>
              </a:ext>
            </a:extLst>
          </p:cNvPr>
          <p:cNvSpPr txBox="1"/>
          <p:nvPr/>
        </p:nvSpPr>
        <p:spPr>
          <a:xfrm>
            <a:off x="7136388" y="250752"/>
            <a:ext cx="877163" cy="369332"/>
          </a:xfrm>
          <a:prstGeom prst="rect">
            <a:avLst/>
          </a:prstGeom>
          <a:noFill/>
        </p:spPr>
        <p:txBody>
          <a:bodyPr wrap="none" rtlCol="0">
            <a:spAutoFit/>
          </a:bodyPr>
          <a:lstStyle/>
          <a:p>
            <a:r>
              <a:rPr lang="zh-CN" altLang="en-US" dirty="0"/>
              <a:t>根目录</a:t>
            </a:r>
          </a:p>
        </p:txBody>
      </p:sp>
      <p:cxnSp>
        <p:nvCxnSpPr>
          <p:cNvPr id="53" name="直接箭头连接符 52">
            <a:extLst>
              <a:ext uri="{FF2B5EF4-FFF2-40B4-BE49-F238E27FC236}">
                <a16:creationId xmlns:a16="http://schemas.microsoft.com/office/drawing/2014/main" id="{D5C654E0-0AB8-4B4B-B2C9-DA0D120ED088}"/>
              </a:ext>
            </a:extLst>
          </p:cNvPr>
          <p:cNvCxnSpPr>
            <a:stCxn id="5" idx="3"/>
          </p:cNvCxnSpPr>
          <p:nvPr/>
        </p:nvCxnSpPr>
        <p:spPr>
          <a:xfrm flipV="1">
            <a:off x="9885759" y="1096045"/>
            <a:ext cx="1728192" cy="7920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4" name="文本框 53">
            <a:extLst>
              <a:ext uri="{FF2B5EF4-FFF2-40B4-BE49-F238E27FC236}">
                <a16:creationId xmlns:a16="http://schemas.microsoft.com/office/drawing/2014/main" id="{2C5EA96A-EB3C-4506-81EE-83CD6B936DBF}"/>
              </a:ext>
            </a:extLst>
          </p:cNvPr>
          <p:cNvSpPr txBox="1"/>
          <p:nvPr/>
        </p:nvSpPr>
        <p:spPr>
          <a:xfrm>
            <a:off x="11598600" y="911379"/>
            <a:ext cx="1107996" cy="369332"/>
          </a:xfrm>
          <a:prstGeom prst="rect">
            <a:avLst/>
          </a:prstGeom>
          <a:noFill/>
        </p:spPr>
        <p:txBody>
          <a:bodyPr wrap="none" rtlCol="0">
            <a:spAutoFit/>
          </a:bodyPr>
          <a:lstStyle/>
          <a:p>
            <a:r>
              <a:rPr lang="zh-CN" altLang="en-US" dirty="0"/>
              <a:t>用户目录</a:t>
            </a:r>
          </a:p>
        </p:txBody>
      </p:sp>
      <p:sp>
        <p:nvSpPr>
          <p:cNvPr id="55" name="文本框 54">
            <a:extLst>
              <a:ext uri="{FF2B5EF4-FFF2-40B4-BE49-F238E27FC236}">
                <a16:creationId xmlns:a16="http://schemas.microsoft.com/office/drawing/2014/main" id="{51EF1917-8E03-4698-8794-5D92C8B22A69}"/>
              </a:ext>
            </a:extLst>
          </p:cNvPr>
          <p:cNvSpPr txBox="1"/>
          <p:nvPr/>
        </p:nvSpPr>
        <p:spPr>
          <a:xfrm>
            <a:off x="6708987" y="4573325"/>
            <a:ext cx="1338828" cy="369332"/>
          </a:xfrm>
          <a:prstGeom prst="rect">
            <a:avLst/>
          </a:prstGeom>
          <a:noFill/>
        </p:spPr>
        <p:txBody>
          <a:bodyPr wrap="none" rtlCol="0">
            <a:spAutoFit/>
          </a:bodyPr>
          <a:lstStyle/>
          <a:p>
            <a:r>
              <a:rPr lang="zh-CN" altLang="en-US" dirty="0"/>
              <a:t>用户子目录</a:t>
            </a:r>
          </a:p>
        </p:txBody>
      </p:sp>
      <p:cxnSp>
        <p:nvCxnSpPr>
          <p:cNvPr id="57" name="直接箭头连接符 56">
            <a:extLst>
              <a:ext uri="{FF2B5EF4-FFF2-40B4-BE49-F238E27FC236}">
                <a16:creationId xmlns:a16="http://schemas.microsoft.com/office/drawing/2014/main" id="{F47D5C3B-036A-4496-8052-4755531B705A}"/>
              </a:ext>
            </a:extLst>
          </p:cNvPr>
          <p:cNvCxnSpPr>
            <a:stCxn id="8" idx="2"/>
            <a:endCxn id="55" idx="3"/>
          </p:cNvCxnSpPr>
          <p:nvPr/>
        </p:nvCxnSpPr>
        <p:spPr>
          <a:xfrm flipH="1">
            <a:off x="8047815" y="4048373"/>
            <a:ext cx="865836" cy="7096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9" name="直接箭头连接符 58">
            <a:extLst>
              <a:ext uri="{FF2B5EF4-FFF2-40B4-BE49-F238E27FC236}">
                <a16:creationId xmlns:a16="http://schemas.microsoft.com/office/drawing/2014/main" id="{CE9CF3F2-ABD0-4611-BD67-2517DD4D80F9}"/>
              </a:ext>
            </a:extLst>
          </p:cNvPr>
          <p:cNvCxnSpPr>
            <a:stCxn id="9" idx="1"/>
            <a:endCxn id="55" idx="3"/>
          </p:cNvCxnSpPr>
          <p:nvPr/>
        </p:nvCxnSpPr>
        <p:spPr>
          <a:xfrm flipH="1">
            <a:off x="8047815" y="3616325"/>
            <a:ext cx="3278104" cy="11416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72313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190904231725">
            <a:extLst>
              <a:ext uri="{FF2B5EF4-FFF2-40B4-BE49-F238E27FC236}">
                <a16:creationId xmlns:a16="http://schemas.microsoft.com/office/drawing/2014/main" id="{48BB94A9-5260-4AAF-A020-8B52F7B03437}"/>
              </a:ext>
            </a:extLst>
          </p:cNvPr>
          <p:cNvPicPr/>
          <p:nvPr/>
        </p:nvPicPr>
        <p:blipFill>
          <a:blip r:embed="rId2"/>
          <a:stretch>
            <a:fillRect/>
          </a:stretch>
        </p:blipFill>
        <p:spPr>
          <a:xfrm>
            <a:off x="-5667969" y="0"/>
            <a:ext cx="5264785" cy="4144645"/>
          </a:xfrm>
          <a:prstGeom prst="rect">
            <a:avLst/>
          </a:prstGeom>
        </p:spPr>
      </p:pic>
      <p:sp>
        <p:nvSpPr>
          <p:cNvPr id="3" name="流程图: 可选过程 2">
            <a:extLst>
              <a:ext uri="{FF2B5EF4-FFF2-40B4-BE49-F238E27FC236}">
                <a16:creationId xmlns:a16="http://schemas.microsoft.com/office/drawing/2014/main" id="{F381CD9B-399D-4723-B9E2-F0B5B14E01DA}"/>
              </a:ext>
            </a:extLst>
          </p:cNvPr>
          <p:cNvSpPr/>
          <p:nvPr/>
        </p:nvSpPr>
        <p:spPr>
          <a:xfrm>
            <a:off x="5493271" y="156217"/>
            <a:ext cx="1228231" cy="575256"/>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开始</a:t>
            </a:r>
          </a:p>
        </p:txBody>
      </p:sp>
      <p:sp>
        <p:nvSpPr>
          <p:cNvPr id="4" name="流程图: 决策 3">
            <a:extLst>
              <a:ext uri="{FF2B5EF4-FFF2-40B4-BE49-F238E27FC236}">
                <a16:creationId xmlns:a16="http://schemas.microsoft.com/office/drawing/2014/main" id="{0CE648E2-8DAA-44CF-A881-FE92A0B39DA7}"/>
              </a:ext>
            </a:extLst>
          </p:cNvPr>
          <p:cNvSpPr/>
          <p:nvPr/>
        </p:nvSpPr>
        <p:spPr>
          <a:xfrm>
            <a:off x="5311565" y="968476"/>
            <a:ext cx="1589475" cy="862884"/>
          </a:xfrm>
          <a:prstGeom prst="flowChartDecisi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首次启动</a:t>
            </a:r>
          </a:p>
        </p:txBody>
      </p:sp>
      <p:sp>
        <p:nvSpPr>
          <p:cNvPr id="5" name="流程图: 过程 4">
            <a:extLst>
              <a:ext uri="{FF2B5EF4-FFF2-40B4-BE49-F238E27FC236}">
                <a16:creationId xmlns:a16="http://schemas.microsoft.com/office/drawing/2014/main" id="{0633CB24-1332-4CAA-8E48-FB6FF172DC29}"/>
              </a:ext>
            </a:extLst>
          </p:cNvPr>
          <p:cNvSpPr/>
          <p:nvPr/>
        </p:nvSpPr>
        <p:spPr>
          <a:xfrm>
            <a:off x="5055699" y="2068363"/>
            <a:ext cx="2095217" cy="575256"/>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系统初始化</a:t>
            </a:r>
          </a:p>
        </p:txBody>
      </p:sp>
      <p:sp>
        <p:nvSpPr>
          <p:cNvPr id="6" name="流程图: 过程 5">
            <a:extLst>
              <a:ext uri="{FF2B5EF4-FFF2-40B4-BE49-F238E27FC236}">
                <a16:creationId xmlns:a16="http://schemas.microsoft.com/office/drawing/2014/main" id="{B3852DFB-4AED-4146-A26A-B4A766408B92}"/>
              </a:ext>
            </a:extLst>
          </p:cNvPr>
          <p:cNvSpPr/>
          <p:nvPr/>
        </p:nvSpPr>
        <p:spPr>
          <a:xfrm>
            <a:off x="5055698" y="2969061"/>
            <a:ext cx="2095217" cy="575256"/>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交互界面</a:t>
            </a:r>
          </a:p>
        </p:txBody>
      </p:sp>
      <p:sp>
        <p:nvSpPr>
          <p:cNvPr id="7" name="流程图: 过程 6">
            <a:extLst>
              <a:ext uri="{FF2B5EF4-FFF2-40B4-BE49-F238E27FC236}">
                <a16:creationId xmlns:a16="http://schemas.microsoft.com/office/drawing/2014/main" id="{48B6EB93-B339-4D63-9BE9-208F1055555B}"/>
              </a:ext>
            </a:extLst>
          </p:cNvPr>
          <p:cNvSpPr/>
          <p:nvPr/>
        </p:nvSpPr>
        <p:spPr>
          <a:xfrm rot="5400000">
            <a:off x="125656" y="4811452"/>
            <a:ext cx="2085302" cy="577991"/>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dirty="0">
                <a:solidFill>
                  <a:schemeClr val="tx1"/>
                </a:solidFill>
              </a:rPr>
              <a:t>退</a:t>
            </a:r>
            <a:endParaRPr lang="en-US" altLang="zh-CN" dirty="0">
              <a:solidFill>
                <a:schemeClr val="tx1"/>
              </a:solidFill>
            </a:endParaRPr>
          </a:p>
          <a:p>
            <a:pPr algn="ctr"/>
            <a:r>
              <a:rPr lang="zh-CN" altLang="en-US" dirty="0">
                <a:solidFill>
                  <a:schemeClr val="tx1"/>
                </a:solidFill>
              </a:rPr>
              <a:t>出</a:t>
            </a:r>
          </a:p>
        </p:txBody>
      </p:sp>
      <p:sp>
        <p:nvSpPr>
          <p:cNvPr id="8" name="流程图: 过程 7">
            <a:extLst>
              <a:ext uri="{FF2B5EF4-FFF2-40B4-BE49-F238E27FC236}">
                <a16:creationId xmlns:a16="http://schemas.microsoft.com/office/drawing/2014/main" id="{2C1A59FB-32CA-45BB-B4B3-EE36AFC35E58}"/>
              </a:ext>
            </a:extLst>
          </p:cNvPr>
          <p:cNvSpPr/>
          <p:nvPr/>
        </p:nvSpPr>
        <p:spPr>
          <a:xfrm rot="5400000">
            <a:off x="1227291" y="4804775"/>
            <a:ext cx="2085302" cy="577991"/>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dirty="0">
                <a:solidFill>
                  <a:schemeClr val="tx1"/>
                </a:solidFill>
              </a:rPr>
              <a:t>文</a:t>
            </a:r>
            <a:endParaRPr lang="en-US" altLang="zh-CN" dirty="0">
              <a:solidFill>
                <a:schemeClr val="tx1"/>
              </a:solidFill>
            </a:endParaRPr>
          </a:p>
          <a:p>
            <a:pPr algn="ctr"/>
            <a:r>
              <a:rPr lang="zh-CN" altLang="en-US" dirty="0">
                <a:solidFill>
                  <a:schemeClr val="tx1"/>
                </a:solidFill>
              </a:rPr>
              <a:t>件</a:t>
            </a:r>
            <a:endParaRPr lang="en-US" altLang="zh-CN" dirty="0">
              <a:solidFill>
                <a:schemeClr val="tx1"/>
              </a:solidFill>
            </a:endParaRPr>
          </a:p>
          <a:p>
            <a:pPr algn="ctr"/>
            <a:r>
              <a:rPr lang="zh-CN" altLang="en-US" dirty="0">
                <a:solidFill>
                  <a:schemeClr val="tx1"/>
                </a:solidFill>
              </a:rPr>
              <a:t>创</a:t>
            </a:r>
            <a:endParaRPr lang="en-US" altLang="zh-CN" dirty="0">
              <a:solidFill>
                <a:schemeClr val="tx1"/>
              </a:solidFill>
            </a:endParaRPr>
          </a:p>
          <a:p>
            <a:pPr algn="ctr"/>
            <a:r>
              <a:rPr lang="zh-CN" altLang="en-US" dirty="0">
                <a:solidFill>
                  <a:schemeClr val="tx1"/>
                </a:solidFill>
              </a:rPr>
              <a:t>建</a:t>
            </a:r>
          </a:p>
        </p:txBody>
      </p:sp>
      <p:sp>
        <p:nvSpPr>
          <p:cNvPr id="9" name="流程图: 过程 8">
            <a:extLst>
              <a:ext uri="{FF2B5EF4-FFF2-40B4-BE49-F238E27FC236}">
                <a16:creationId xmlns:a16="http://schemas.microsoft.com/office/drawing/2014/main" id="{52183B6A-8C8B-4731-9121-7BE372DDE93B}"/>
              </a:ext>
            </a:extLst>
          </p:cNvPr>
          <p:cNvSpPr/>
          <p:nvPr/>
        </p:nvSpPr>
        <p:spPr>
          <a:xfrm rot="5400000">
            <a:off x="2337497" y="4804775"/>
            <a:ext cx="2085302" cy="577991"/>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dirty="0">
                <a:solidFill>
                  <a:schemeClr val="tx1"/>
                </a:solidFill>
              </a:rPr>
              <a:t>文</a:t>
            </a:r>
            <a:endParaRPr lang="en-US" altLang="zh-CN" dirty="0">
              <a:solidFill>
                <a:schemeClr val="tx1"/>
              </a:solidFill>
            </a:endParaRPr>
          </a:p>
          <a:p>
            <a:pPr algn="ctr"/>
            <a:r>
              <a:rPr lang="zh-CN" altLang="en-US" dirty="0">
                <a:solidFill>
                  <a:schemeClr val="tx1"/>
                </a:solidFill>
              </a:rPr>
              <a:t>件</a:t>
            </a:r>
            <a:endParaRPr lang="en-US" altLang="zh-CN" dirty="0">
              <a:solidFill>
                <a:schemeClr val="tx1"/>
              </a:solidFill>
            </a:endParaRPr>
          </a:p>
          <a:p>
            <a:pPr algn="ctr"/>
            <a:r>
              <a:rPr lang="zh-CN" altLang="en-US" dirty="0">
                <a:solidFill>
                  <a:schemeClr val="tx1"/>
                </a:solidFill>
              </a:rPr>
              <a:t>打</a:t>
            </a:r>
            <a:endParaRPr lang="en-US" altLang="zh-CN" dirty="0">
              <a:solidFill>
                <a:schemeClr val="tx1"/>
              </a:solidFill>
            </a:endParaRPr>
          </a:p>
          <a:p>
            <a:pPr algn="ctr"/>
            <a:r>
              <a:rPr lang="zh-CN" altLang="en-US" dirty="0">
                <a:solidFill>
                  <a:schemeClr val="tx1"/>
                </a:solidFill>
              </a:rPr>
              <a:t>开</a:t>
            </a:r>
          </a:p>
        </p:txBody>
      </p:sp>
      <p:sp>
        <p:nvSpPr>
          <p:cNvPr id="10" name="流程图: 过程 9">
            <a:extLst>
              <a:ext uri="{FF2B5EF4-FFF2-40B4-BE49-F238E27FC236}">
                <a16:creationId xmlns:a16="http://schemas.microsoft.com/office/drawing/2014/main" id="{B81F7A3C-74CA-4D22-A05D-32C474E1D7CC}"/>
              </a:ext>
            </a:extLst>
          </p:cNvPr>
          <p:cNvSpPr/>
          <p:nvPr/>
        </p:nvSpPr>
        <p:spPr>
          <a:xfrm rot="5400000">
            <a:off x="3447703" y="4804775"/>
            <a:ext cx="2085302" cy="577991"/>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dirty="0">
                <a:solidFill>
                  <a:schemeClr val="tx1"/>
                </a:solidFill>
              </a:rPr>
              <a:t>文 件</a:t>
            </a:r>
            <a:endParaRPr lang="en-US" altLang="zh-CN" dirty="0">
              <a:solidFill>
                <a:schemeClr val="tx1"/>
              </a:solidFill>
            </a:endParaRPr>
          </a:p>
          <a:p>
            <a:pPr algn="ctr"/>
            <a:r>
              <a:rPr lang="zh-CN" altLang="en-US" dirty="0">
                <a:solidFill>
                  <a:schemeClr val="tx1"/>
                </a:solidFill>
              </a:rPr>
              <a:t>读</a:t>
            </a:r>
            <a:endParaRPr lang="en-US" altLang="zh-CN" dirty="0">
              <a:solidFill>
                <a:schemeClr val="tx1"/>
              </a:solidFill>
            </a:endParaRPr>
          </a:p>
          <a:p>
            <a:pPr algn="ctr"/>
            <a:r>
              <a:rPr lang="zh-CN" altLang="en-US" dirty="0">
                <a:solidFill>
                  <a:schemeClr val="tx1"/>
                </a:solidFill>
              </a:rPr>
              <a:t>写</a:t>
            </a:r>
          </a:p>
        </p:txBody>
      </p:sp>
      <p:sp>
        <p:nvSpPr>
          <p:cNvPr id="11" name="流程图: 过程 10">
            <a:extLst>
              <a:ext uri="{FF2B5EF4-FFF2-40B4-BE49-F238E27FC236}">
                <a16:creationId xmlns:a16="http://schemas.microsoft.com/office/drawing/2014/main" id="{9A5BE43F-F6F2-484D-9119-7ED1DECA7D62}"/>
              </a:ext>
            </a:extLst>
          </p:cNvPr>
          <p:cNvSpPr/>
          <p:nvPr/>
        </p:nvSpPr>
        <p:spPr>
          <a:xfrm rot="5400000">
            <a:off x="7875670" y="4808522"/>
            <a:ext cx="2085302" cy="577991"/>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dirty="0">
                <a:solidFill>
                  <a:schemeClr val="tx1"/>
                </a:solidFill>
              </a:rPr>
              <a:t>改</a:t>
            </a:r>
            <a:endParaRPr lang="en-US" altLang="zh-CN" dirty="0">
              <a:solidFill>
                <a:schemeClr val="tx1"/>
              </a:solidFill>
            </a:endParaRPr>
          </a:p>
          <a:p>
            <a:pPr algn="ctr"/>
            <a:r>
              <a:rPr lang="zh-CN" altLang="en-US" dirty="0">
                <a:solidFill>
                  <a:schemeClr val="tx1"/>
                </a:solidFill>
              </a:rPr>
              <a:t>变</a:t>
            </a:r>
            <a:endParaRPr lang="en-US" altLang="zh-CN" dirty="0">
              <a:solidFill>
                <a:schemeClr val="tx1"/>
              </a:solidFill>
            </a:endParaRPr>
          </a:p>
          <a:p>
            <a:pPr algn="ctr"/>
            <a:r>
              <a:rPr lang="zh-CN" altLang="en-US" dirty="0">
                <a:solidFill>
                  <a:schemeClr val="tx1"/>
                </a:solidFill>
              </a:rPr>
              <a:t>当</a:t>
            </a:r>
            <a:endParaRPr lang="en-US" altLang="zh-CN" dirty="0">
              <a:solidFill>
                <a:schemeClr val="tx1"/>
              </a:solidFill>
            </a:endParaRPr>
          </a:p>
          <a:p>
            <a:pPr algn="ctr"/>
            <a:r>
              <a:rPr lang="zh-CN" altLang="en-US" dirty="0">
                <a:solidFill>
                  <a:schemeClr val="tx1"/>
                </a:solidFill>
              </a:rPr>
              <a:t>前</a:t>
            </a:r>
            <a:endParaRPr lang="en-US" altLang="zh-CN" dirty="0">
              <a:solidFill>
                <a:schemeClr val="tx1"/>
              </a:solidFill>
            </a:endParaRPr>
          </a:p>
          <a:p>
            <a:pPr algn="ctr"/>
            <a:r>
              <a:rPr lang="zh-CN" altLang="en-US" dirty="0">
                <a:solidFill>
                  <a:schemeClr val="tx1"/>
                </a:solidFill>
              </a:rPr>
              <a:t>目</a:t>
            </a:r>
            <a:endParaRPr lang="en-US" altLang="zh-CN" dirty="0">
              <a:solidFill>
                <a:schemeClr val="tx1"/>
              </a:solidFill>
            </a:endParaRPr>
          </a:p>
          <a:p>
            <a:pPr algn="ctr"/>
            <a:r>
              <a:rPr lang="zh-CN" altLang="en-US" dirty="0">
                <a:solidFill>
                  <a:schemeClr val="tx1"/>
                </a:solidFill>
              </a:rPr>
              <a:t>录</a:t>
            </a:r>
          </a:p>
        </p:txBody>
      </p:sp>
      <p:sp>
        <p:nvSpPr>
          <p:cNvPr id="12" name="流程图: 过程 11">
            <a:extLst>
              <a:ext uri="{FF2B5EF4-FFF2-40B4-BE49-F238E27FC236}">
                <a16:creationId xmlns:a16="http://schemas.microsoft.com/office/drawing/2014/main" id="{A2DDD66E-62C7-456B-BF1A-8B7C8ABE5538}"/>
              </a:ext>
            </a:extLst>
          </p:cNvPr>
          <p:cNvSpPr/>
          <p:nvPr/>
        </p:nvSpPr>
        <p:spPr>
          <a:xfrm rot="5400000">
            <a:off x="6769750" y="4808522"/>
            <a:ext cx="2085302" cy="577991"/>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dirty="0">
                <a:solidFill>
                  <a:schemeClr val="tx1"/>
                </a:solidFill>
              </a:rPr>
              <a:t>删</a:t>
            </a:r>
            <a:endParaRPr lang="en-US" altLang="zh-CN" dirty="0">
              <a:solidFill>
                <a:schemeClr val="tx1"/>
              </a:solidFill>
            </a:endParaRPr>
          </a:p>
          <a:p>
            <a:pPr algn="ctr"/>
            <a:r>
              <a:rPr lang="zh-CN" altLang="en-US" dirty="0">
                <a:solidFill>
                  <a:schemeClr val="tx1"/>
                </a:solidFill>
              </a:rPr>
              <a:t>除</a:t>
            </a:r>
            <a:endParaRPr lang="en-US" altLang="zh-CN" dirty="0">
              <a:solidFill>
                <a:schemeClr val="tx1"/>
              </a:solidFill>
            </a:endParaRPr>
          </a:p>
          <a:p>
            <a:pPr algn="ctr"/>
            <a:r>
              <a:rPr lang="zh-CN" altLang="en-US" dirty="0">
                <a:solidFill>
                  <a:schemeClr val="tx1"/>
                </a:solidFill>
              </a:rPr>
              <a:t>目</a:t>
            </a:r>
            <a:endParaRPr lang="en-US" altLang="zh-CN" dirty="0">
              <a:solidFill>
                <a:schemeClr val="tx1"/>
              </a:solidFill>
            </a:endParaRPr>
          </a:p>
          <a:p>
            <a:pPr algn="ctr"/>
            <a:r>
              <a:rPr lang="zh-CN" altLang="en-US" dirty="0">
                <a:solidFill>
                  <a:schemeClr val="tx1"/>
                </a:solidFill>
              </a:rPr>
              <a:t>录</a:t>
            </a:r>
          </a:p>
        </p:txBody>
      </p:sp>
      <p:sp>
        <p:nvSpPr>
          <p:cNvPr id="13" name="流程图: 过程 12">
            <a:extLst>
              <a:ext uri="{FF2B5EF4-FFF2-40B4-BE49-F238E27FC236}">
                <a16:creationId xmlns:a16="http://schemas.microsoft.com/office/drawing/2014/main" id="{079A803E-1E45-475D-A78C-A835736EF2C1}"/>
              </a:ext>
            </a:extLst>
          </p:cNvPr>
          <p:cNvSpPr/>
          <p:nvPr/>
        </p:nvSpPr>
        <p:spPr>
          <a:xfrm rot="5400000">
            <a:off x="8981590" y="4804775"/>
            <a:ext cx="2085302" cy="577991"/>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dirty="0">
                <a:solidFill>
                  <a:schemeClr val="tx1"/>
                </a:solidFill>
              </a:rPr>
              <a:t>展</a:t>
            </a:r>
            <a:endParaRPr lang="en-US" altLang="zh-CN" dirty="0">
              <a:solidFill>
                <a:schemeClr val="tx1"/>
              </a:solidFill>
            </a:endParaRPr>
          </a:p>
          <a:p>
            <a:pPr algn="ctr"/>
            <a:r>
              <a:rPr lang="zh-CN" altLang="en-US" dirty="0">
                <a:solidFill>
                  <a:schemeClr val="tx1"/>
                </a:solidFill>
              </a:rPr>
              <a:t>示</a:t>
            </a:r>
            <a:endParaRPr lang="en-US" altLang="zh-CN" dirty="0">
              <a:solidFill>
                <a:schemeClr val="tx1"/>
              </a:solidFill>
            </a:endParaRPr>
          </a:p>
          <a:p>
            <a:pPr algn="ctr"/>
            <a:r>
              <a:rPr lang="zh-CN" altLang="en-US" dirty="0">
                <a:solidFill>
                  <a:schemeClr val="tx1"/>
                </a:solidFill>
              </a:rPr>
              <a:t>文</a:t>
            </a:r>
            <a:endParaRPr lang="en-US" altLang="zh-CN" dirty="0">
              <a:solidFill>
                <a:schemeClr val="tx1"/>
              </a:solidFill>
            </a:endParaRPr>
          </a:p>
          <a:p>
            <a:pPr algn="ctr"/>
            <a:r>
              <a:rPr lang="zh-CN" altLang="en-US" dirty="0">
                <a:solidFill>
                  <a:schemeClr val="tx1"/>
                </a:solidFill>
              </a:rPr>
              <a:t>件</a:t>
            </a:r>
            <a:endParaRPr lang="en-US" altLang="zh-CN" dirty="0">
              <a:solidFill>
                <a:schemeClr val="tx1"/>
              </a:solidFill>
            </a:endParaRPr>
          </a:p>
          <a:p>
            <a:pPr algn="ctr"/>
            <a:r>
              <a:rPr lang="zh-CN" altLang="en-US" dirty="0">
                <a:solidFill>
                  <a:schemeClr val="tx1"/>
                </a:solidFill>
              </a:rPr>
              <a:t>及</a:t>
            </a:r>
            <a:endParaRPr lang="en-US" altLang="zh-CN" dirty="0">
              <a:solidFill>
                <a:schemeClr val="tx1"/>
              </a:solidFill>
            </a:endParaRPr>
          </a:p>
          <a:p>
            <a:pPr algn="ctr"/>
            <a:r>
              <a:rPr lang="zh-CN" altLang="en-US" dirty="0">
                <a:solidFill>
                  <a:schemeClr val="tx1"/>
                </a:solidFill>
              </a:rPr>
              <a:t>目</a:t>
            </a:r>
            <a:endParaRPr lang="en-US" altLang="zh-CN" dirty="0">
              <a:solidFill>
                <a:schemeClr val="tx1"/>
              </a:solidFill>
            </a:endParaRPr>
          </a:p>
          <a:p>
            <a:pPr algn="ctr"/>
            <a:r>
              <a:rPr lang="zh-CN" altLang="en-US" dirty="0">
                <a:solidFill>
                  <a:schemeClr val="tx1"/>
                </a:solidFill>
              </a:rPr>
              <a:t>录</a:t>
            </a:r>
          </a:p>
        </p:txBody>
      </p:sp>
      <p:sp>
        <p:nvSpPr>
          <p:cNvPr id="14" name="流程图: 过程 13">
            <a:extLst>
              <a:ext uri="{FF2B5EF4-FFF2-40B4-BE49-F238E27FC236}">
                <a16:creationId xmlns:a16="http://schemas.microsoft.com/office/drawing/2014/main" id="{E83CB76D-7863-464B-BF09-00C518E19D74}"/>
              </a:ext>
            </a:extLst>
          </p:cNvPr>
          <p:cNvSpPr/>
          <p:nvPr/>
        </p:nvSpPr>
        <p:spPr>
          <a:xfrm rot="5400000">
            <a:off x="10087510" y="4811452"/>
            <a:ext cx="2085302" cy="577991"/>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dirty="0">
                <a:solidFill>
                  <a:schemeClr val="tx1"/>
                </a:solidFill>
              </a:rPr>
              <a:t>位</a:t>
            </a:r>
            <a:endParaRPr lang="en-US" altLang="zh-CN" dirty="0">
              <a:solidFill>
                <a:schemeClr val="tx1"/>
              </a:solidFill>
            </a:endParaRPr>
          </a:p>
          <a:p>
            <a:pPr algn="ctr"/>
            <a:r>
              <a:rPr lang="zh-CN" altLang="en-US" dirty="0">
                <a:solidFill>
                  <a:schemeClr val="tx1"/>
                </a:solidFill>
              </a:rPr>
              <a:t>图</a:t>
            </a:r>
            <a:endParaRPr lang="en-US" altLang="zh-CN" dirty="0">
              <a:solidFill>
                <a:schemeClr val="tx1"/>
              </a:solidFill>
            </a:endParaRPr>
          </a:p>
          <a:p>
            <a:pPr algn="ctr"/>
            <a:r>
              <a:rPr lang="zh-CN" altLang="en-US" dirty="0">
                <a:solidFill>
                  <a:schemeClr val="tx1"/>
                </a:solidFill>
              </a:rPr>
              <a:t>展</a:t>
            </a:r>
            <a:endParaRPr lang="en-US" altLang="zh-CN" dirty="0">
              <a:solidFill>
                <a:schemeClr val="tx1"/>
              </a:solidFill>
            </a:endParaRPr>
          </a:p>
          <a:p>
            <a:pPr algn="ctr"/>
            <a:r>
              <a:rPr lang="zh-CN" altLang="en-US" dirty="0">
                <a:solidFill>
                  <a:schemeClr val="tx1"/>
                </a:solidFill>
              </a:rPr>
              <a:t>示</a:t>
            </a:r>
          </a:p>
        </p:txBody>
      </p:sp>
      <p:sp>
        <p:nvSpPr>
          <p:cNvPr id="15" name="流程图: 过程 14">
            <a:extLst>
              <a:ext uri="{FF2B5EF4-FFF2-40B4-BE49-F238E27FC236}">
                <a16:creationId xmlns:a16="http://schemas.microsoft.com/office/drawing/2014/main" id="{B488F606-22F2-4896-9072-4FE72B770AEE}"/>
              </a:ext>
            </a:extLst>
          </p:cNvPr>
          <p:cNvSpPr/>
          <p:nvPr/>
        </p:nvSpPr>
        <p:spPr>
          <a:xfrm rot="5400000">
            <a:off x="4557909" y="4808522"/>
            <a:ext cx="2085302" cy="577991"/>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dirty="0">
                <a:solidFill>
                  <a:schemeClr val="tx1"/>
                </a:solidFill>
              </a:rPr>
              <a:t>文</a:t>
            </a:r>
            <a:endParaRPr lang="en-US" altLang="zh-CN" dirty="0">
              <a:solidFill>
                <a:schemeClr val="tx1"/>
              </a:solidFill>
            </a:endParaRPr>
          </a:p>
          <a:p>
            <a:pPr algn="ctr"/>
            <a:r>
              <a:rPr lang="zh-CN" altLang="en-US" dirty="0">
                <a:solidFill>
                  <a:schemeClr val="tx1"/>
                </a:solidFill>
              </a:rPr>
              <a:t>件</a:t>
            </a:r>
            <a:endParaRPr lang="en-US" altLang="zh-CN" dirty="0">
              <a:solidFill>
                <a:schemeClr val="tx1"/>
              </a:solidFill>
            </a:endParaRPr>
          </a:p>
          <a:p>
            <a:pPr algn="ctr"/>
            <a:r>
              <a:rPr lang="zh-CN" altLang="en-US" dirty="0">
                <a:solidFill>
                  <a:schemeClr val="tx1"/>
                </a:solidFill>
              </a:rPr>
              <a:t>删</a:t>
            </a:r>
            <a:endParaRPr lang="en-US" altLang="zh-CN" dirty="0">
              <a:solidFill>
                <a:schemeClr val="tx1"/>
              </a:solidFill>
            </a:endParaRPr>
          </a:p>
          <a:p>
            <a:pPr algn="ctr"/>
            <a:r>
              <a:rPr lang="zh-CN" altLang="en-US" dirty="0">
                <a:solidFill>
                  <a:schemeClr val="tx1"/>
                </a:solidFill>
              </a:rPr>
              <a:t>除</a:t>
            </a:r>
          </a:p>
        </p:txBody>
      </p:sp>
      <p:sp>
        <p:nvSpPr>
          <p:cNvPr id="16" name="流程图: 过程 15">
            <a:extLst>
              <a:ext uri="{FF2B5EF4-FFF2-40B4-BE49-F238E27FC236}">
                <a16:creationId xmlns:a16="http://schemas.microsoft.com/office/drawing/2014/main" id="{7E4A2AA9-8460-4DC5-9D95-2AC226D13298}"/>
              </a:ext>
            </a:extLst>
          </p:cNvPr>
          <p:cNvSpPr/>
          <p:nvPr/>
        </p:nvSpPr>
        <p:spPr>
          <a:xfrm rot="5400000">
            <a:off x="5663829" y="4808522"/>
            <a:ext cx="2085302" cy="577991"/>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dirty="0">
                <a:solidFill>
                  <a:schemeClr val="tx1"/>
                </a:solidFill>
              </a:rPr>
              <a:t>创</a:t>
            </a:r>
            <a:endParaRPr lang="en-US" altLang="zh-CN" dirty="0">
              <a:solidFill>
                <a:schemeClr val="tx1"/>
              </a:solidFill>
            </a:endParaRPr>
          </a:p>
          <a:p>
            <a:pPr algn="ctr"/>
            <a:r>
              <a:rPr lang="zh-CN" altLang="en-US" dirty="0">
                <a:solidFill>
                  <a:schemeClr val="tx1"/>
                </a:solidFill>
              </a:rPr>
              <a:t>建</a:t>
            </a:r>
            <a:endParaRPr lang="en-US" altLang="zh-CN" dirty="0">
              <a:solidFill>
                <a:schemeClr val="tx1"/>
              </a:solidFill>
            </a:endParaRPr>
          </a:p>
          <a:p>
            <a:pPr algn="ctr"/>
            <a:r>
              <a:rPr lang="zh-CN" altLang="en-US" dirty="0">
                <a:solidFill>
                  <a:schemeClr val="tx1"/>
                </a:solidFill>
              </a:rPr>
              <a:t>目</a:t>
            </a:r>
            <a:endParaRPr lang="en-US" altLang="zh-CN" dirty="0">
              <a:solidFill>
                <a:schemeClr val="tx1"/>
              </a:solidFill>
            </a:endParaRPr>
          </a:p>
          <a:p>
            <a:pPr algn="ctr"/>
            <a:r>
              <a:rPr lang="zh-CN" altLang="en-US" dirty="0">
                <a:solidFill>
                  <a:schemeClr val="tx1"/>
                </a:solidFill>
              </a:rPr>
              <a:t>录</a:t>
            </a:r>
          </a:p>
        </p:txBody>
      </p:sp>
      <p:sp>
        <p:nvSpPr>
          <p:cNvPr id="17" name="流程图: 可选过程 16">
            <a:extLst>
              <a:ext uri="{FF2B5EF4-FFF2-40B4-BE49-F238E27FC236}">
                <a16:creationId xmlns:a16="http://schemas.microsoft.com/office/drawing/2014/main" id="{6291A499-D952-42CB-92BA-ED5862AF67B0}"/>
              </a:ext>
            </a:extLst>
          </p:cNvPr>
          <p:cNvSpPr/>
          <p:nvPr/>
        </p:nvSpPr>
        <p:spPr>
          <a:xfrm>
            <a:off x="5493271" y="6657394"/>
            <a:ext cx="1228231" cy="575256"/>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结束</a:t>
            </a:r>
          </a:p>
        </p:txBody>
      </p:sp>
      <p:cxnSp>
        <p:nvCxnSpPr>
          <p:cNvPr id="19" name="直接箭头连接符 18">
            <a:extLst>
              <a:ext uri="{FF2B5EF4-FFF2-40B4-BE49-F238E27FC236}">
                <a16:creationId xmlns:a16="http://schemas.microsoft.com/office/drawing/2014/main" id="{C06C4D35-0623-4E87-B6DF-FF81C090C743}"/>
              </a:ext>
            </a:extLst>
          </p:cNvPr>
          <p:cNvCxnSpPr>
            <a:stCxn id="3" idx="2"/>
            <a:endCxn id="4" idx="0"/>
          </p:cNvCxnSpPr>
          <p:nvPr/>
        </p:nvCxnSpPr>
        <p:spPr>
          <a:xfrm flipH="1">
            <a:off x="6106303" y="731473"/>
            <a:ext cx="1084" cy="23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49C9021-1404-4415-AAEF-504167DA53F9}"/>
              </a:ext>
            </a:extLst>
          </p:cNvPr>
          <p:cNvCxnSpPr>
            <a:stCxn id="4" idx="2"/>
            <a:endCxn id="5" idx="0"/>
          </p:cNvCxnSpPr>
          <p:nvPr/>
        </p:nvCxnSpPr>
        <p:spPr>
          <a:xfrm flipH="1">
            <a:off x="6103308" y="1831360"/>
            <a:ext cx="2995" cy="23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D26F6C3F-3B16-4AFB-B506-D47A632192D9}"/>
              </a:ext>
            </a:extLst>
          </p:cNvPr>
          <p:cNvCxnSpPr>
            <a:stCxn id="5" idx="2"/>
            <a:endCxn id="6" idx="0"/>
          </p:cNvCxnSpPr>
          <p:nvPr/>
        </p:nvCxnSpPr>
        <p:spPr>
          <a:xfrm flipH="1">
            <a:off x="6103307" y="2643619"/>
            <a:ext cx="1" cy="325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7C8C405D-DF8F-4087-A0D4-FF11D0E01209}"/>
              </a:ext>
            </a:extLst>
          </p:cNvPr>
          <p:cNvCxnSpPr>
            <a:cxnSpLocks/>
            <a:stCxn id="4" idx="3"/>
          </p:cNvCxnSpPr>
          <p:nvPr/>
        </p:nvCxnSpPr>
        <p:spPr>
          <a:xfrm flipH="1">
            <a:off x="6103307" y="1399918"/>
            <a:ext cx="797733" cy="1401367"/>
          </a:xfrm>
          <a:prstGeom prst="bentConnector4">
            <a:avLst>
              <a:gd name="adj1" fmla="val -99978"/>
              <a:gd name="adj2" fmla="val 98744"/>
            </a:avLst>
          </a:prstGeom>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09BB800B-7D82-4B9C-8EA7-D5A194A4AA03}"/>
              </a:ext>
            </a:extLst>
          </p:cNvPr>
          <p:cNvCxnSpPr>
            <a:cxnSpLocks/>
            <a:stCxn id="6" idx="2"/>
          </p:cNvCxnSpPr>
          <p:nvPr/>
        </p:nvCxnSpPr>
        <p:spPr>
          <a:xfrm>
            <a:off x="6103307" y="3544317"/>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216D00EC-4D5C-49F8-B533-25762B864C72}"/>
              </a:ext>
            </a:extLst>
          </p:cNvPr>
          <p:cNvCxnSpPr>
            <a:cxnSpLocks/>
          </p:cNvCxnSpPr>
          <p:nvPr/>
        </p:nvCxnSpPr>
        <p:spPr>
          <a:xfrm>
            <a:off x="1180986" y="3760341"/>
            <a:ext cx="9937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538963D4-D6D9-4AD4-A8A9-62FE397E1998}"/>
              </a:ext>
            </a:extLst>
          </p:cNvPr>
          <p:cNvCxnSpPr/>
          <p:nvPr/>
        </p:nvCxnSpPr>
        <p:spPr>
          <a:xfrm>
            <a:off x="2252911" y="3760341"/>
            <a:ext cx="0" cy="29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7DF40787-F6A5-4C36-B469-689C580BA1FC}"/>
              </a:ext>
            </a:extLst>
          </p:cNvPr>
          <p:cNvCxnSpPr/>
          <p:nvPr/>
        </p:nvCxnSpPr>
        <p:spPr>
          <a:xfrm>
            <a:off x="3405039" y="3767018"/>
            <a:ext cx="0" cy="29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8C65A0EB-C548-4EA3-A128-DD49E106A62B}"/>
              </a:ext>
            </a:extLst>
          </p:cNvPr>
          <p:cNvCxnSpPr/>
          <p:nvPr/>
        </p:nvCxnSpPr>
        <p:spPr>
          <a:xfrm>
            <a:off x="4485159" y="3767018"/>
            <a:ext cx="0" cy="29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D40A35D8-EAD6-4682-A332-B700C603C86D}"/>
              </a:ext>
            </a:extLst>
          </p:cNvPr>
          <p:cNvCxnSpPr/>
          <p:nvPr/>
        </p:nvCxnSpPr>
        <p:spPr>
          <a:xfrm>
            <a:off x="5637287" y="3760341"/>
            <a:ext cx="0" cy="29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FD7B5064-BD49-40F9-A1F4-D6881DB5BE1D}"/>
              </a:ext>
            </a:extLst>
          </p:cNvPr>
          <p:cNvCxnSpPr/>
          <p:nvPr/>
        </p:nvCxnSpPr>
        <p:spPr>
          <a:xfrm>
            <a:off x="6721502" y="3760341"/>
            <a:ext cx="0" cy="29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3F99F71D-1965-4DE0-A346-F72BA32886AB}"/>
              </a:ext>
            </a:extLst>
          </p:cNvPr>
          <p:cNvCxnSpPr/>
          <p:nvPr/>
        </p:nvCxnSpPr>
        <p:spPr>
          <a:xfrm>
            <a:off x="7797527" y="3767018"/>
            <a:ext cx="0" cy="29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F5EA8A4A-D54B-488F-8FC6-A3F114429A42}"/>
              </a:ext>
            </a:extLst>
          </p:cNvPr>
          <p:cNvCxnSpPr/>
          <p:nvPr/>
        </p:nvCxnSpPr>
        <p:spPr>
          <a:xfrm>
            <a:off x="8949655" y="3760341"/>
            <a:ext cx="0" cy="29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569AC38A-C8E3-4B52-AEE7-D2901DDC4571}"/>
              </a:ext>
            </a:extLst>
          </p:cNvPr>
          <p:cNvCxnSpPr/>
          <p:nvPr/>
        </p:nvCxnSpPr>
        <p:spPr>
          <a:xfrm>
            <a:off x="10029775" y="3767018"/>
            <a:ext cx="0" cy="29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C456636C-987F-4760-A7C2-2064E3D657ED}"/>
              </a:ext>
            </a:extLst>
          </p:cNvPr>
          <p:cNvCxnSpPr/>
          <p:nvPr/>
        </p:nvCxnSpPr>
        <p:spPr>
          <a:xfrm>
            <a:off x="11115481" y="3767018"/>
            <a:ext cx="0" cy="29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ED7139E5-CE48-494A-B98A-320C3D446CB2}"/>
              </a:ext>
            </a:extLst>
          </p:cNvPr>
          <p:cNvCxnSpPr/>
          <p:nvPr/>
        </p:nvCxnSpPr>
        <p:spPr>
          <a:xfrm>
            <a:off x="1180986" y="3760341"/>
            <a:ext cx="0" cy="29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连接符: 肘形 62">
            <a:extLst>
              <a:ext uri="{FF2B5EF4-FFF2-40B4-BE49-F238E27FC236}">
                <a16:creationId xmlns:a16="http://schemas.microsoft.com/office/drawing/2014/main" id="{840DB932-6EDC-4273-B296-4F1A01699EBB}"/>
              </a:ext>
            </a:extLst>
          </p:cNvPr>
          <p:cNvCxnSpPr>
            <a:cxnSpLocks/>
            <a:stCxn id="8" idx="3"/>
          </p:cNvCxnSpPr>
          <p:nvPr/>
        </p:nvCxnSpPr>
        <p:spPr>
          <a:xfrm rot="5400000" flipH="1" flipV="1">
            <a:off x="2516619" y="2554608"/>
            <a:ext cx="3335137" cy="3828492"/>
          </a:xfrm>
          <a:prstGeom prst="bentConnector4">
            <a:avLst>
              <a:gd name="adj1" fmla="val -6854"/>
              <a:gd name="adj2" fmla="val 262120"/>
            </a:avLst>
          </a:prstGeom>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38374862-C84F-4B20-A074-B71E4A5562C9}"/>
              </a:ext>
            </a:extLst>
          </p:cNvPr>
          <p:cNvCxnSpPr>
            <a:cxnSpLocks/>
            <a:stCxn id="9" idx="3"/>
          </p:cNvCxnSpPr>
          <p:nvPr/>
        </p:nvCxnSpPr>
        <p:spPr>
          <a:xfrm>
            <a:off x="3380148" y="6136422"/>
            <a:ext cx="0" cy="21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8A508366-DE70-4B5D-A4A3-E0AF405C3763}"/>
              </a:ext>
            </a:extLst>
          </p:cNvPr>
          <p:cNvCxnSpPr>
            <a:cxnSpLocks/>
          </p:cNvCxnSpPr>
          <p:nvPr/>
        </p:nvCxnSpPr>
        <p:spPr>
          <a:xfrm>
            <a:off x="4485159" y="6143099"/>
            <a:ext cx="0" cy="21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67C0F5BD-7555-4F8C-9E2B-60668F745603}"/>
              </a:ext>
            </a:extLst>
          </p:cNvPr>
          <p:cNvCxnSpPr>
            <a:cxnSpLocks/>
          </p:cNvCxnSpPr>
          <p:nvPr/>
        </p:nvCxnSpPr>
        <p:spPr>
          <a:xfrm>
            <a:off x="5637287" y="6136605"/>
            <a:ext cx="0" cy="21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7D214EC9-7120-4D0A-A4E1-35A4DEF3938A}"/>
              </a:ext>
            </a:extLst>
          </p:cNvPr>
          <p:cNvCxnSpPr>
            <a:cxnSpLocks/>
          </p:cNvCxnSpPr>
          <p:nvPr/>
        </p:nvCxnSpPr>
        <p:spPr>
          <a:xfrm>
            <a:off x="6692957" y="6136422"/>
            <a:ext cx="0" cy="21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89465DA6-36B8-46D7-9E6D-2C2028DC41CA}"/>
              </a:ext>
            </a:extLst>
          </p:cNvPr>
          <p:cNvCxnSpPr>
            <a:cxnSpLocks/>
          </p:cNvCxnSpPr>
          <p:nvPr/>
        </p:nvCxnSpPr>
        <p:spPr>
          <a:xfrm>
            <a:off x="7869535" y="6136422"/>
            <a:ext cx="0" cy="21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79D13E1F-6E7A-471A-BAA4-CFA46B642349}"/>
              </a:ext>
            </a:extLst>
          </p:cNvPr>
          <p:cNvCxnSpPr>
            <a:cxnSpLocks/>
          </p:cNvCxnSpPr>
          <p:nvPr/>
        </p:nvCxnSpPr>
        <p:spPr>
          <a:xfrm>
            <a:off x="8949655" y="6136422"/>
            <a:ext cx="0" cy="21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38276BE3-F2AF-48EA-A08A-866432ABF884}"/>
              </a:ext>
            </a:extLst>
          </p:cNvPr>
          <p:cNvCxnSpPr>
            <a:cxnSpLocks/>
          </p:cNvCxnSpPr>
          <p:nvPr/>
        </p:nvCxnSpPr>
        <p:spPr>
          <a:xfrm>
            <a:off x="11115481" y="6143099"/>
            <a:ext cx="0" cy="21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59DD5CE3-25CE-46DC-A8CC-DFF34C5C4CC5}"/>
              </a:ext>
            </a:extLst>
          </p:cNvPr>
          <p:cNvCxnSpPr>
            <a:cxnSpLocks/>
          </p:cNvCxnSpPr>
          <p:nvPr/>
        </p:nvCxnSpPr>
        <p:spPr>
          <a:xfrm>
            <a:off x="10030143" y="6143099"/>
            <a:ext cx="0" cy="21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连接符: 肘形 81">
            <a:extLst>
              <a:ext uri="{FF2B5EF4-FFF2-40B4-BE49-F238E27FC236}">
                <a16:creationId xmlns:a16="http://schemas.microsoft.com/office/drawing/2014/main" id="{9B78DCBE-C85D-4F59-82B5-9D2F9BAB17C1}"/>
              </a:ext>
            </a:extLst>
          </p:cNvPr>
          <p:cNvCxnSpPr>
            <a:stCxn id="7" idx="3"/>
            <a:endCxn id="17" idx="0"/>
          </p:cNvCxnSpPr>
          <p:nvPr/>
        </p:nvCxnSpPr>
        <p:spPr>
          <a:xfrm rot="16200000" flipH="1">
            <a:off x="3380700" y="3930706"/>
            <a:ext cx="514295" cy="4939080"/>
          </a:xfrm>
          <a:prstGeom prst="bentConnector3">
            <a:avLst>
              <a:gd name="adj1" fmla="val 69755"/>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BB850270-62EC-4FA8-BEE1-E3F1F0186D18}"/>
              </a:ext>
            </a:extLst>
          </p:cNvPr>
          <p:cNvSpPr txBox="1"/>
          <p:nvPr/>
        </p:nvSpPr>
        <p:spPr>
          <a:xfrm>
            <a:off x="348662" y="927139"/>
            <a:ext cx="3416320" cy="646331"/>
          </a:xfrm>
          <a:prstGeom prst="rect">
            <a:avLst/>
          </a:prstGeom>
          <a:noFill/>
        </p:spPr>
        <p:txBody>
          <a:bodyPr wrap="none" rtlCol="0">
            <a:spAutoFit/>
          </a:bodyPr>
          <a:lstStyle/>
          <a:p>
            <a:r>
              <a:rPr lang="zh-CN" altLang="en-US" sz="3600" b="1" dirty="0"/>
              <a:t>基本功能流程图</a:t>
            </a:r>
          </a:p>
        </p:txBody>
      </p:sp>
    </p:spTree>
    <p:extLst>
      <p:ext uri="{BB962C8B-B14F-4D97-AF65-F5344CB8AC3E}">
        <p14:creationId xmlns:p14="http://schemas.microsoft.com/office/powerpoint/2010/main" val="2102289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a:extLst>
              <a:ext uri="{FF2B5EF4-FFF2-40B4-BE49-F238E27FC236}">
                <a16:creationId xmlns:a16="http://schemas.microsoft.com/office/drawing/2014/main" id="{D056AB27-C303-4194-AC33-D0CA0F51B27D}"/>
              </a:ext>
            </a:extLst>
          </p:cNvPr>
          <p:cNvSpPr/>
          <p:nvPr/>
        </p:nvSpPr>
        <p:spPr>
          <a:xfrm>
            <a:off x="387203" y="3256285"/>
            <a:ext cx="12097344" cy="1008112"/>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solidFill>
                  <a:schemeClr val="tx1"/>
                </a:solidFill>
              </a:rPr>
              <a:t>1  1  1         1  0  1         1  0  1</a:t>
            </a:r>
          </a:p>
        </p:txBody>
      </p:sp>
      <p:sp>
        <p:nvSpPr>
          <p:cNvPr id="3" name="流程图: 过程 2">
            <a:extLst>
              <a:ext uri="{FF2B5EF4-FFF2-40B4-BE49-F238E27FC236}">
                <a16:creationId xmlns:a16="http://schemas.microsoft.com/office/drawing/2014/main" id="{200A7113-9D94-4737-AA7F-96AA3926FF7A}"/>
              </a:ext>
            </a:extLst>
          </p:cNvPr>
          <p:cNvSpPr/>
          <p:nvPr/>
        </p:nvSpPr>
        <p:spPr>
          <a:xfrm>
            <a:off x="1251299" y="1528093"/>
            <a:ext cx="2304256" cy="1152128"/>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solidFill>
                  <a:schemeClr val="tx1"/>
                </a:solidFill>
              </a:rPr>
              <a:t>7</a:t>
            </a:r>
            <a:endParaRPr lang="zh-CN" altLang="en-US" sz="7200" dirty="0">
              <a:solidFill>
                <a:schemeClr val="tx1"/>
              </a:solidFill>
            </a:endParaRPr>
          </a:p>
        </p:txBody>
      </p:sp>
      <p:sp>
        <p:nvSpPr>
          <p:cNvPr id="4" name="流程图: 过程 3">
            <a:extLst>
              <a:ext uri="{FF2B5EF4-FFF2-40B4-BE49-F238E27FC236}">
                <a16:creationId xmlns:a16="http://schemas.microsoft.com/office/drawing/2014/main" id="{1FD0704C-57E4-486B-A472-C0A5C101A6E4}"/>
              </a:ext>
            </a:extLst>
          </p:cNvPr>
          <p:cNvSpPr/>
          <p:nvPr/>
        </p:nvSpPr>
        <p:spPr>
          <a:xfrm>
            <a:off x="5283747" y="1528093"/>
            <a:ext cx="2304256" cy="1152128"/>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solidFill>
                  <a:schemeClr val="tx1"/>
                </a:solidFill>
              </a:rPr>
              <a:t>5</a:t>
            </a:r>
            <a:endParaRPr lang="zh-CN" altLang="en-US" sz="7200" dirty="0">
              <a:solidFill>
                <a:schemeClr val="tx1"/>
              </a:solidFill>
            </a:endParaRPr>
          </a:p>
        </p:txBody>
      </p:sp>
      <p:sp>
        <p:nvSpPr>
          <p:cNvPr id="5" name="流程图: 过程 4">
            <a:extLst>
              <a:ext uri="{FF2B5EF4-FFF2-40B4-BE49-F238E27FC236}">
                <a16:creationId xmlns:a16="http://schemas.microsoft.com/office/drawing/2014/main" id="{7D6A4A2F-E09E-46A1-A746-3676A59286E4}"/>
              </a:ext>
            </a:extLst>
          </p:cNvPr>
          <p:cNvSpPr/>
          <p:nvPr/>
        </p:nvSpPr>
        <p:spPr>
          <a:xfrm>
            <a:off x="9316195" y="1528093"/>
            <a:ext cx="2304256" cy="1152128"/>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solidFill>
                  <a:schemeClr val="tx1"/>
                </a:solidFill>
              </a:rPr>
              <a:t>5</a:t>
            </a:r>
            <a:endParaRPr lang="zh-CN" altLang="en-US" sz="7200" dirty="0">
              <a:solidFill>
                <a:schemeClr val="tx1"/>
              </a:solidFill>
            </a:endParaRPr>
          </a:p>
        </p:txBody>
      </p:sp>
      <p:cxnSp>
        <p:nvCxnSpPr>
          <p:cNvPr id="7" name="直接连接符 6">
            <a:extLst>
              <a:ext uri="{FF2B5EF4-FFF2-40B4-BE49-F238E27FC236}">
                <a16:creationId xmlns:a16="http://schemas.microsoft.com/office/drawing/2014/main" id="{ACF48DBE-38FD-455B-BAD7-E6178CA64FBE}"/>
              </a:ext>
            </a:extLst>
          </p:cNvPr>
          <p:cNvCxnSpPr>
            <a:stCxn id="3" idx="2"/>
          </p:cNvCxnSpPr>
          <p:nvPr/>
        </p:nvCxnSpPr>
        <p:spPr>
          <a:xfrm>
            <a:off x="2403427" y="2680221"/>
            <a:ext cx="0" cy="576064"/>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直接连接符 7">
            <a:extLst>
              <a:ext uri="{FF2B5EF4-FFF2-40B4-BE49-F238E27FC236}">
                <a16:creationId xmlns:a16="http://schemas.microsoft.com/office/drawing/2014/main" id="{6B5F8704-87A5-47F7-9755-4419AA00DAC0}"/>
              </a:ext>
            </a:extLst>
          </p:cNvPr>
          <p:cNvCxnSpPr/>
          <p:nvPr/>
        </p:nvCxnSpPr>
        <p:spPr>
          <a:xfrm>
            <a:off x="6424882" y="2680221"/>
            <a:ext cx="0" cy="576064"/>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直接连接符 8">
            <a:extLst>
              <a:ext uri="{FF2B5EF4-FFF2-40B4-BE49-F238E27FC236}">
                <a16:creationId xmlns:a16="http://schemas.microsoft.com/office/drawing/2014/main" id="{39A637A6-A5CD-458B-99BE-18DFB088B4E5}"/>
              </a:ext>
            </a:extLst>
          </p:cNvPr>
          <p:cNvCxnSpPr/>
          <p:nvPr/>
        </p:nvCxnSpPr>
        <p:spPr>
          <a:xfrm>
            <a:off x="10507534" y="2680221"/>
            <a:ext cx="0" cy="576064"/>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直接箭头连接符 10">
            <a:extLst>
              <a:ext uri="{FF2B5EF4-FFF2-40B4-BE49-F238E27FC236}">
                <a16:creationId xmlns:a16="http://schemas.microsoft.com/office/drawing/2014/main" id="{E7B5C5A4-1E3A-46D2-97EC-383796DF6D7C}"/>
              </a:ext>
            </a:extLst>
          </p:cNvPr>
          <p:cNvCxnSpPr>
            <a:cxnSpLocks/>
          </p:cNvCxnSpPr>
          <p:nvPr/>
        </p:nvCxnSpPr>
        <p:spPr>
          <a:xfrm flipH="1">
            <a:off x="767057" y="4264397"/>
            <a:ext cx="72008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E7B2E6E-0927-4481-80DE-DEDED6659F2E}"/>
              </a:ext>
            </a:extLst>
          </p:cNvPr>
          <p:cNvCxnSpPr/>
          <p:nvPr/>
        </p:nvCxnSpPr>
        <p:spPr>
          <a:xfrm>
            <a:off x="2381386" y="4264397"/>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DC6B3EF-15C2-4117-8A90-3914BF4172B6}"/>
              </a:ext>
            </a:extLst>
          </p:cNvPr>
          <p:cNvCxnSpPr>
            <a:cxnSpLocks/>
          </p:cNvCxnSpPr>
          <p:nvPr/>
        </p:nvCxnSpPr>
        <p:spPr>
          <a:xfrm>
            <a:off x="3275636" y="4264397"/>
            <a:ext cx="756084" cy="1073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68A4408-CD73-44E5-8921-10D03C393BA2}"/>
              </a:ext>
            </a:extLst>
          </p:cNvPr>
          <p:cNvCxnSpPr>
            <a:cxnSpLocks/>
            <a:endCxn id="33" idx="0"/>
          </p:cNvCxnSpPr>
          <p:nvPr/>
        </p:nvCxnSpPr>
        <p:spPr>
          <a:xfrm flipH="1">
            <a:off x="4775179" y="4248474"/>
            <a:ext cx="614184" cy="1712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CEEF2EA5-5BBE-42F3-88AB-10EBABC8E5F8}"/>
              </a:ext>
            </a:extLst>
          </p:cNvPr>
          <p:cNvCxnSpPr>
            <a:cxnSpLocks/>
            <a:endCxn id="37" idx="0"/>
          </p:cNvCxnSpPr>
          <p:nvPr/>
        </p:nvCxnSpPr>
        <p:spPr>
          <a:xfrm>
            <a:off x="6291103" y="4258165"/>
            <a:ext cx="15863" cy="1702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CF45AF86-AE1B-4A45-8468-1F41ABFF33A4}"/>
              </a:ext>
            </a:extLst>
          </p:cNvPr>
          <p:cNvCxnSpPr>
            <a:cxnSpLocks/>
            <a:endCxn id="35" idx="0"/>
          </p:cNvCxnSpPr>
          <p:nvPr/>
        </p:nvCxnSpPr>
        <p:spPr>
          <a:xfrm>
            <a:off x="7129848" y="4250920"/>
            <a:ext cx="787376" cy="1706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2E627DC4-2AF0-4676-8930-E5A40FCDF023}"/>
              </a:ext>
            </a:extLst>
          </p:cNvPr>
          <p:cNvCxnSpPr>
            <a:cxnSpLocks/>
          </p:cNvCxnSpPr>
          <p:nvPr/>
        </p:nvCxnSpPr>
        <p:spPr>
          <a:xfrm flipH="1">
            <a:off x="8858960" y="4253694"/>
            <a:ext cx="72008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D49276E-00E2-4EB0-A6B2-87CE67931A9D}"/>
              </a:ext>
            </a:extLst>
          </p:cNvPr>
          <p:cNvCxnSpPr/>
          <p:nvPr/>
        </p:nvCxnSpPr>
        <p:spPr>
          <a:xfrm>
            <a:off x="10473289" y="4253694"/>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561DA49A-453A-4758-85C0-F3199FE75B8C}"/>
              </a:ext>
            </a:extLst>
          </p:cNvPr>
          <p:cNvCxnSpPr>
            <a:cxnSpLocks/>
          </p:cNvCxnSpPr>
          <p:nvPr/>
        </p:nvCxnSpPr>
        <p:spPr>
          <a:xfrm>
            <a:off x="11367539" y="4253694"/>
            <a:ext cx="756084" cy="1073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2B32F39-D4E6-43E6-A8BC-DED876997B73}"/>
              </a:ext>
            </a:extLst>
          </p:cNvPr>
          <p:cNvCxnSpPr/>
          <p:nvPr/>
        </p:nvCxnSpPr>
        <p:spPr>
          <a:xfrm>
            <a:off x="4347643" y="3256285"/>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AAB33BE-9D94-469E-A831-D552F22D3C4F}"/>
              </a:ext>
            </a:extLst>
          </p:cNvPr>
          <p:cNvCxnSpPr/>
          <p:nvPr/>
        </p:nvCxnSpPr>
        <p:spPr>
          <a:xfrm>
            <a:off x="8524107" y="3256285"/>
            <a:ext cx="0" cy="1008112"/>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D54D5014-65EC-4004-903D-86E6CA56684D}"/>
              </a:ext>
            </a:extLst>
          </p:cNvPr>
          <p:cNvSpPr txBox="1"/>
          <p:nvPr/>
        </p:nvSpPr>
        <p:spPr>
          <a:xfrm>
            <a:off x="6500" y="5416526"/>
            <a:ext cx="1569660" cy="369332"/>
          </a:xfrm>
          <a:prstGeom prst="rect">
            <a:avLst/>
          </a:prstGeom>
          <a:noFill/>
        </p:spPr>
        <p:txBody>
          <a:bodyPr wrap="none" rtlCol="0">
            <a:spAutoFit/>
          </a:bodyPr>
          <a:lstStyle/>
          <a:p>
            <a:r>
              <a:rPr lang="zh-CN" altLang="en-US" dirty="0"/>
              <a:t>本用户读权限</a:t>
            </a:r>
          </a:p>
        </p:txBody>
      </p:sp>
      <p:sp>
        <p:nvSpPr>
          <p:cNvPr id="31" name="矩形 30">
            <a:extLst>
              <a:ext uri="{FF2B5EF4-FFF2-40B4-BE49-F238E27FC236}">
                <a16:creationId xmlns:a16="http://schemas.microsoft.com/office/drawing/2014/main" id="{FB16FB98-6477-49A0-B995-A71DAF86C35E}"/>
              </a:ext>
            </a:extLst>
          </p:cNvPr>
          <p:cNvSpPr/>
          <p:nvPr/>
        </p:nvSpPr>
        <p:spPr>
          <a:xfrm>
            <a:off x="1618597" y="5414105"/>
            <a:ext cx="1606530" cy="369332"/>
          </a:xfrm>
          <a:prstGeom prst="rect">
            <a:avLst/>
          </a:prstGeom>
        </p:spPr>
        <p:txBody>
          <a:bodyPr wrap="none">
            <a:spAutoFit/>
          </a:bodyPr>
          <a:lstStyle/>
          <a:p>
            <a:r>
              <a:rPr lang="zh-CN" altLang="en-US" dirty="0"/>
              <a:t>本用户写权限</a:t>
            </a:r>
          </a:p>
        </p:txBody>
      </p:sp>
      <p:sp>
        <p:nvSpPr>
          <p:cNvPr id="32" name="矩形 31">
            <a:extLst>
              <a:ext uri="{FF2B5EF4-FFF2-40B4-BE49-F238E27FC236}">
                <a16:creationId xmlns:a16="http://schemas.microsoft.com/office/drawing/2014/main" id="{612D1596-B858-4DAE-BE5C-22B8D64961F3}"/>
              </a:ext>
            </a:extLst>
          </p:cNvPr>
          <p:cNvSpPr/>
          <p:nvPr/>
        </p:nvSpPr>
        <p:spPr>
          <a:xfrm>
            <a:off x="3187547" y="5407873"/>
            <a:ext cx="1800493" cy="369332"/>
          </a:xfrm>
          <a:prstGeom prst="rect">
            <a:avLst/>
          </a:prstGeom>
        </p:spPr>
        <p:txBody>
          <a:bodyPr wrap="none">
            <a:spAutoFit/>
          </a:bodyPr>
          <a:lstStyle/>
          <a:p>
            <a:r>
              <a:rPr lang="zh-CN" altLang="en-US" dirty="0"/>
              <a:t>本用户执行权限</a:t>
            </a:r>
          </a:p>
        </p:txBody>
      </p:sp>
      <p:sp>
        <p:nvSpPr>
          <p:cNvPr id="33" name="矩形 32">
            <a:extLst>
              <a:ext uri="{FF2B5EF4-FFF2-40B4-BE49-F238E27FC236}">
                <a16:creationId xmlns:a16="http://schemas.microsoft.com/office/drawing/2014/main" id="{F9ABA2F1-2AC3-4F72-892B-D8F6258B13C8}"/>
              </a:ext>
            </a:extLst>
          </p:cNvPr>
          <p:cNvSpPr/>
          <p:nvPr/>
        </p:nvSpPr>
        <p:spPr>
          <a:xfrm>
            <a:off x="3990349" y="5961142"/>
            <a:ext cx="1569660" cy="369332"/>
          </a:xfrm>
          <a:prstGeom prst="rect">
            <a:avLst/>
          </a:prstGeom>
        </p:spPr>
        <p:txBody>
          <a:bodyPr wrap="none">
            <a:spAutoFit/>
          </a:bodyPr>
          <a:lstStyle/>
          <a:p>
            <a:r>
              <a:rPr lang="zh-CN" altLang="en-US" dirty="0"/>
              <a:t>组用户读权限</a:t>
            </a:r>
          </a:p>
        </p:txBody>
      </p:sp>
      <p:sp>
        <p:nvSpPr>
          <p:cNvPr id="35" name="矩形 34">
            <a:extLst>
              <a:ext uri="{FF2B5EF4-FFF2-40B4-BE49-F238E27FC236}">
                <a16:creationId xmlns:a16="http://schemas.microsoft.com/office/drawing/2014/main" id="{BC642FC2-E57E-4206-B3E7-3173BC057AC5}"/>
              </a:ext>
            </a:extLst>
          </p:cNvPr>
          <p:cNvSpPr/>
          <p:nvPr/>
        </p:nvSpPr>
        <p:spPr>
          <a:xfrm>
            <a:off x="7016977" y="5957356"/>
            <a:ext cx="1800493" cy="369332"/>
          </a:xfrm>
          <a:prstGeom prst="rect">
            <a:avLst/>
          </a:prstGeom>
        </p:spPr>
        <p:txBody>
          <a:bodyPr wrap="none">
            <a:spAutoFit/>
          </a:bodyPr>
          <a:lstStyle/>
          <a:p>
            <a:r>
              <a:rPr lang="zh-CN" altLang="en-US" dirty="0"/>
              <a:t>组用户执行权限</a:t>
            </a:r>
          </a:p>
        </p:txBody>
      </p:sp>
      <p:sp>
        <p:nvSpPr>
          <p:cNvPr id="37" name="矩形 36">
            <a:extLst>
              <a:ext uri="{FF2B5EF4-FFF2-40B4-BE49-F238E27FC236}">
                <a16:creationId xmlns:a16="http://schemas.microsoft.com/office/drawing/2014/main" id="{4A3E81AF-3D92-475E-BBB1-DE2C4FD66FD6}"/>
              </a:ext>
            </a:extLst>
          </p:cNvPr>
          <p:cNvSpPr/>
          <p:nvPr/>
        </p:nvSpPr>
        <p:spPr>
          <a:xfrm>
            <a:off x="5503701" y="5961142"/>
            <a:ext cx="1606530" cy="369332"/>
          </a:xfrm>
          <a:prstGeom prst="rect">
            <a:avLst/>
          </a:prstGeom>
        </p:spPr>
        <p:txBody>
          <a:bodyPr wrap="none">
            <a:spAutoFit/>
          </a:bodyPr>
          <a:lstStyle/>
          <a:p>
            <a:r>
              <a:rPr lang="zh-CN" altLang="en-US" dirty="0"/>
              <a:t>组用户写权限</a:t>
            </a:r>
          </a:p>
        </p:txBody>
      </p:sp>
      <p:sp>
        <p:nvSpPr>
          <p:cNvPr id="39" name="矩形 38">
            <a:extLst>
              <a:ext uri="{FF2B5EF4-FFF2-40B4-BE49-F238E27FC236}">
                <a16:creationId xmlns:a16="http://schemas.microsoft.com/office/drawing/2014/main" id="{08C9DE61-D287-4591-8D22-CF17DD9B5D46}"/>
              </a:ext>
            </a:extLst>
          </p:cNvPr>
          <p:cNvSpPr/>
          <p:nvPr/>
        </p:nvSpPr>
        <p:spPr>
          <a:xfrm>
            <a:off x="7828487" y="5383116"/>
            <a:ext cx="1800493" cy="369332"/>
          </a:xfrm>
          <a:prstGeom prst="rect">
            <a:avLst/>
          </a:prstGeom>
        </p:spPr>
        <p:txBody>
          <a:bodyPr wrap="none">
            <a:spAutoFit/>
          </a:bodyPr>
          <a:lstStyle/>
          <a:p>
            <a:r>
              <a:rPr lang="zh-CN" altLang="en-US" dirty="0"/>
              <a:t>其它用户读权限</a:t>
            </a:r>
          </a:p>
        </p:txBody>
      </p:sp>
      <p:sp>
        <p:nvSpPr>
          <p:cNvPr id="40" name="矩形 39">
            <a:extLst>
              <a:ext uri="{FF2B5EF4-FFF2-40B4-BE49-F238E27FC236}">
                <a16:creationId xmlns:a16="http://schemas.microsoft.com/office/drawing/2014/main" id="{38FE1F6B-D60A-48CF-A969-F2E8A71DB50A}"/>
              </a:ext>
            </a:extLst>
          </p:cNvPr>
          <p:cNvSpPr/>
          <p:nvPr/>
        </p:nvSpPr>
        <p:spPr>
          <a:xfrm>
            <a:off x="9481255" y="5386902"/>
            <a:ext cx="1837362" cy="369332"/>
          </a:xfrm>
          <a:prstGeom prst="rect">
            <a:avLst/>
          </a:prstGeom>
        </p:spPr>
        <p:txBody>
          <a:bodyPr wrap="none">
            <a:spAutoFit/>
          </a:bodyPr>
          <a:lstStyle/>
          <a:p>
            <a:r>
              <a:rPr lang="zh-CN" altLang="en-US" dirty="0"/>
              <a:t>其它用户写权限</a:t>
            </a:r>
          </a:p>
        </p:txBody>
      </p:sp>
      <p:sp>
        <p:nvSpPr>
          <p:cNvPr id="41" name="矩形 40">
            <a:extLst>
              <a:ext uri="{FF2B5EF4-FFF2-40B4-BE49-F238E27FC236}">
                <a16:creationId xmlns:a16="http://schemas.microsoft.com/office/drawing/2014/main" id="{71B9F04A-4E53-4F9D-85FD-30236B988127}"/>
              </a:ext>
            </a:extLst>
          </p:cNvPr>
          <p:cNvSpPr/>
          <p:nvPr/>
        </p:nvSpPr>
        <p:spPr>
          <a:xfrm>
            <a:off x="11253153" y="5386902"/>
            <a:ext cx="1569660" cy="369332"/>
          </a:xfrm>
          <a:prstGeom prst="rect">
            <a:avLst/>
          </a:prstGeom>
        </p:spPr>
        <p:txBody>
          <a:bodyPr wrap="none">
            <a:spAutoFit/>
          </a:bodyPr>
          <a:lstStyle/>
          <a:p>
            <a:r>
              <a:rPr lang="zh-CN" altLang="en-US" dirty="0"/>
              <a:t>其它执行权限</a:t>
            </a:r>
          </a:p>
        </p:txBody>
      </p:sp>
      <p:sp>
        <p:nvSpPr>
          <p:cNvPr id="43" name="文本框 42">
            <a:extLst>
              <a:ext uri="{FF2B5EF4-FFF2-40B4-BE49-F238E27FC236}">
                <a16:creationId xmlns:a16="http://schemas.microsoft.com/office/drawing/2014/main" id="{1D57CF12-F133-4EC8-A988-9BF265A0471D}"/>
              </a:ext>
            </a:extLst>
          </p:cNvPr>
          <p:cNvSpPr txBox="1"/>
          <p:nvPr/>
        </p:nvSpPr>
        <p:spPr>
          <a:xfrm>
            <a:off x="235636" y="365636"/>
            <a:ext cx="2031325" cy="646331"/>
          </a:xfrm>
          <a:prstGeom prst="rect">
            <a:avLst/>
          </a:prstGeom>
          <a:noFill/>
        </p:spPr>
        <p:txBody>
          <a:bodyPr wrap="none" rtlCol="0">
            <a:spAutoFit/>
          </a:bodyPr>
          <a:lstStyle/>
          <a:p>
            <a:r>
              <a:rPr lang="zh-CN" altLang="en-US" sz="3600" dirty="0"/>
              <a:t>权限系统</a:t>
            </a:r>
          </a:p>
        </p:txBody>
      </p:sp>
    </p:spTree>
    <p:extLst>
      <p:ext uri="{BB962C8B-B14F-4D97-AF65-F5344CB8AC3E}">
        <p14:creationId xmlns:p14="http://schemas.microsoft.com/office/powerpoint/2010/main" val="1316209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E525AA1-75A1-4DEF-866D-D84304813CFA}"/>
              </a:ext>
            </a:extLst>
          </p:cNvPr>
          <p:cNvSpPr/>
          <p:nvPr/>
        </p:nvSpPr>
        <p:spPr>
          <a:xfrm>
            <a:off x="308695" y="375965"/>
            <a:ext cx="2492990" cy="646331"/>
          </a:xfrm>
          <a:prstGeom prst="rect">
            <a:avLst/>
          </a:prstGeom>
        </p:spPr>
        <p:txBody>
          <a:bodyPr wrap="none">
            <a:spAutoFit/>
          </a:bodyPr>
          <a:lstStyle/>
          <a:p>
            <a:r>
              <a:rPr lang="zh-CN" altLang="en-US" sz="3600" dirty="0"/>
              <a:t>成组链接法</a:t>
            </a:r>
          </a:p>
        </p:txBody>
      </p:sp>
      <p:sp>
        <p:nvSpPr>
          <p:cNvPr id="3" name="矩形 2">
            <a:extLst>
              <a:ext uri="{FF2B5EF4-FFF2-40B4-BE49-F238E27FC236}">
                <a16:creationId xmlns:a16="http://schemas.microsoft.com/office/drawing/2014/main" id="{0855CB5C-0ED7-4109-914B-A59132F0529C}"/>
              </a:ext>
            </a:extLst>
          </p:cNvPr>
          <p:cNvSpPr/>
          <p:nvPr/>
        </p:nvSpPr>
        <p:spPr>
          <a:xfrm>
            <a:off x="308695" y="1168053"/>
            <a:ext cx="11449271" cy="1428211"/>
          </a:xfrm>
          <a:prstGeom prst="rect">
            <a:avLst/>
          </a:prstGeom>
        </p:spPr>
        <p:txBody>
          <a:bodyPr wrap="square">
            <a:spAutoFit/>
          </a:bodyPr>
          <a:lstStyle/>
          <a:p>
            <a:pPr>
              <a:lnSpc>
                <a:spcPct val="150000"/>
              </a:lnSpc>
            </a:pPr>
            <a:r>
              <a:rPr lang="en-US" altLang="zh-CN" sz="2000" dirty="0">
                <a:solidFill>
                  <a:srgbClr val="4D4D4D"/>
                </a:solidFill>
                <a:latin typeface="Microsoft YaHei" panose="020B0503020204020204" pitchFamily="34" charset="-122"/>
                <a:ea typeface="Microsoft YaHei" panose="020B0503020204020204" pitchFamily="34" charset="-122"/>
              </a:rPr>
              <a:t>	</a:t>
            </a:r>
            <a:r>
              <a:rPr lang="zh-CN" altLang="en-US" sz="2000" dirty="0">
                <a:solidFill>
                  <a:srgbClr val="4D4D4D"/>
                </a:solidFill>
                <a:latin typeface="Microsoft YaHei" panose="020B0503020204020204" pitchFamily="34" charset="-122"/>
                <a:ea typeface="Microsoft YaHei" panose="020B0503020204020204" pitchFamily="34" charset="-122"/>
              </a:rPr>
              <a:t>计算机上的文件是记录在磁盘上的，而磁盘空间的分配是以</a:t>
            </a:r>
            <a:r>
              <a:rPr lang="en-US" altLang="zh-CN" sz="2000" dirty="0">
                <a:solidFill>
                  <a:srgbClr val="4D4D4D"/>
                </a:solidFill>
                <a:latin typeface="Microsoft YaHei" panose="020B0503020204020204" pitchFamily="34" charset="-122"/>
                <a:ea typeface="Microsoft YaHei" panose="020B0503020204020204" pitchFamily="34" charset="-122"/>
              </a:rPr>
              <a:t>block</a:t>
            </a:r>
            <a:r>
              <a:rPr lang="zh-CN" altLang="en-US" sz="2000" dirty="0">
                <a:solidFill>
                  <a:srgbClr val="4D4D4D"/>
                </a:solidFill>
                <a:latin typeface="Microsoft YaHei" panose="020B0503020204020204" pitchFamily="34" charset="-122"/>
                <a:ea typeface="Microsoft YaHei" panose="020B0503020204020204" pitchFamily="34" charset="-122"/>
              </a:rPr>
              <a:t>快为单位的，那么如何管理磁盘中已经被使用的块和未被使用的块是文件系统必须要考虑的问题。下面将介绍比较实用又有点复杂的成组链接法。它把磁盘中所有的空闲盘块都记录起来，又不耗费太多的内存空间。 </a:t>
            </a:r>
            <a:endParaRPr lang="zh-CN" altLang="en-US" sz="2000" dirty="0"/>
          </a:p>
        </p:txBody>
      </p:sp>
      <p:sp>
        <p:nvSpPr>
          <p:cNvPr id="4" name="矩形 3">
            <a:extLst>
              <a:ext uri="{FF2B5EF4-FFF2-40B4-BE49-F238E27FC236}">
                <a16:creationId xmlns:a16="http://schemas.microsoft.com/office/drawing/2014/main" id="{4A0FB95A-B445-4EC0-9932-8A0518F88438}"/>
              </a:ext>
            </a:extLst>
          </p:cNvPr>
          <p:cNvSpPr/>
          <p:nvPr/>
        </p:nvSpPr>
        <p:spPr>
          <a:xfrm>
            <a:off x="1875362" y="3328293"/>
            <a:ext cx="792088" cy="32403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05A953-C591-49CD-BA3A-AEB9429377E7}"/>
              </a:ext>
            </a:extLst>
          </p:cNvPr>
          <p:cNvSpPr/>
          <p:nvPr/>
        </p:nvSpPr>
        <p:spPr>
          <a:xfrm>
            <a:off x="3557769" y="3112269"/>
            <a:ext cx="792088" cy="15841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5B1398F-8CED-4EB1-B3B6-0A87E4AC57BE}"/>
              </a:ext>
            </a:extLst>
          </p:cNvPr>
          <p:cNvSpPr/>
          <p:nvPr/>
        </p:nvSpPr>
        <p:spPr>
          <a:xfrm>
            <a:off x="5349255" y="3112269"/>
            <a:ext cx="792088" cy="15841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0387DB2-2775-454C-99A0-60281EECEC8E}"/>
              </a:ext>
            </a:extLst>
          </p:cNvPr>
          <p:cNvSpPr/>
          <p:nvPr/>
        </p:nvSpPr>
        <p:spPr>
          <a:xfrm>
            <a:off x="7140741" y="3112269"/>
            <a:ext cx="792088" cy="15841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71798E31-6043-4879-BDD3-79F1441267B1}"/>
              </a:ext>
            </a:extLst>
          </p:cNvPr>
          <p:cNvCxnSpPr/>
          <p:nvPr/>
        </p:nvCxnSpPr>
        <p:spPr>
          <a:xfrm>
            <a:off x="1875362" y="3688333"/>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25DE4A3-2E3D-48DA-8BC9-A31472F30E02}"/>
              </a:ext>
            </a:extLst>
          </p:cNvPr>
          <p:cNvCxnSpPr/>
          <p:nvPr/>
        </p:nvCxnSpPr>
        <p:spPr>
          <a:xfrm>
            <a:off x="1875362" y="3976365"/>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D785EC4-A755-401C-947B-50ED6DB8F79A}"/>
              </a:ext>
            </a:extLst>
          </p:cNvPr>
          <p:cNvCxnSpPr/>
          <p:nvPr/>
        </p:nvCxnSpPr>
        <p:spPr>
          <a:xfrm>
            <a:off x="1875362" y="4264397"/>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16FD731-51F6-4B7F-A5C4-7439D931A11E}"/>
              </a:ext>
            </a:extLst>
          </p:cNvPr>
          <p:cNvCxnSpPr/>
          <p:nvPr/>
        </p:nvCxnSpPr>
        <p:spPr>
          <a:xfrm>
            <a:off x="1875362" y="4552429"/>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94F6691-FE8F-4ECE-BFD4-85A3E8EEA651}"/>
              </a:ext>
            </a:extLst>
          </p:cNvPr>
          <p:cNvCxnSpPr/>
          <p:nvPr/>
        </p:nvCxnSpPr>
        <p:spPr>
          <a:xfrm>
            <a:off x="1875362" y="4840461"/>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240EC28-C4B7-406F-8DDF-5FE4CC733A75}"/>
              </a:ext>
            </a:extLst>
          </p:cNvPr>
          <p:cNvCxnSpPr/>
          <p:nvPr/>
        </p:nvCxnSpPr>
        <p:spPr>
          <a:xfrm>
            <a:off x="1875362" y="5704557"/>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25BA8AB-7D70-41CF-8140-D61060835551}"/>
              </a:ext>
            </a:extLst>
          </p:cNvPr>
          <p:cNvCxnSpPr/>
          <p:nvPr/>
        </p:nvCxnSpPr>
        <p:spPr>
          <a:xfrm>
            <a:off x="1875362" y="5992589"/>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1BE0DD7-1964-4481-AFAB-44F3E7DFAB28}"/>
              </a:ext>
            </a:extLst>
          </p:cNvPr>
          <p:cNvCxnSpPr/>
          <p:nvPr/>
        </p:nvCxnSpPr>
        <p:spPr>
          <a:xfrm>
            <a:off x="1875362" y="6280621"/>
            <a:ext cx="792088"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DF1E385-1318-432E-887B-7B103AF3C166}"/>
              </a:ext>
            </a:extLst>
          </p:cNvPr>
          <p:cNvSpPr txBox="1"/>
          <p:nvPr/>
        </p:nvSpPr>
        <p:spPr>
          <a:xfrm>
            <a:off x="2003544" y="3359651"/>
            <a:ext cx="535724" cy="369332"/>
          </a:xfrm>
          <a:prstGeom prst="rect">
            <a:avLst/>
          </a:prstGeom>
          <a:noFill/>
        </p:spPr>
        <p:txBody>
          <a:bodyPr wrap="none" rtlCol="0">
            <a:spAutoFit/>
          </a:bodyPr>
          <a:lstStyle/>
          <a:p>
            <a:r>
              <a:rPr lang="en-US" altLang="zh-CN" dirty="0"/>
              <a:t>100</a:t>
            </a:r>
            <a:endParaRPr lang="zh-CN" altLang="en-US" dirty="0"/>
          </a:p>
        </p:txBody>
      </p:sp>
      <p:sp>
        <p:nvSpPr>
          <p:cNvPr id="19" name="文本框 18">
            <a:extLst>
              <a:ext uri="{FF2B5EF4-FFF2-40B4-BE49-F238E27FC236}">
                <a16:creationId xmlns:a16="http://schemas.microsoft.com/office/drawing/2014/main" id="{12B2DE26-AC68-44B3-BA13-F0250965CF52}"/>
              </a:ext>
            </a:extLst>
          </p:cNvPr>
          <p:cNvSpPr txBox="1"/>
          <p:nvPr/>
        </p:nvSpPr>
        <p:spPr>
          <a:xfrm>
            <a:off x="2003544" y="3648670"/>
            <a:ext cx="535724" cy="369332"/>
          </a:xfrm>
          <a:prstGeom prst="rect">
            <a:avLst/>
          </a:prstGeom>
          <a:noFill/>
        </p:spPr>
        <p:txBody>
          <a:bodyPr wrap="none" rtlCol="0">
            <a:spAutoFit/>
          </a:bodyPr>
          <a:lstStyle/>
          <a:p>
            <a:r>
              <a:rPr lang="en-US" altLang="zh-CN" dirty="0"/>
              <a:t>300</a:t>
            </a:r>
            <a:endParaRPr lang="zh-CN" altLang="en-US" dirty="0"/>
          </a:p>
        </p:txBody>
      </p:sp>
      <p:sp>
        <p:nvSpPr>
          <p:cNvPr id="20" name="文本框 19">
            <a:extLst>
              <a:ext uri="{FF2B5EF4-FFF2-40B4-BE49-F238E27FC236}">
                <a16:creationId xmlns:a16="http://schemas.microsoft.com/office/drawing/2014/main" id="{AB2ADAF1-0B24-427E-8150-C3921AD7B75F}"/>
              </a:ext>
            </a:extLst>
          </p:cNvPr>
          <p:cNvSpPr txBox="1"/>
          <p:nvPr/>
        </p:nvSpPr>
        <p:spPr>
          <a:xfrm>
            <a:off x="2003544" y="3948945"/>
            <a:ext cx="535724" cy="369332"/>
          </a:xfrm>
          <a:prstGeom prst="rect">
            <a:avLst/>
          </a:prstGeom>
          <a:noFill/>
        </p:spPr>
        <p:txBody>
          <a:bodyPr wrap="none" rtlCol="0">
            <a:spAutoFit/>
          </a:bodyPr>
          <a:lstStyle/>
          <a:p>
            <a:r>
              <a:rPr lang="en-US" altLang="zh-CN" dirty="0"/>
              <a:t>299</a:t>
            </a:r>
            <a:endParaRPr lang="zh-CN" altLang="en-US" dirty="0"/>
          </a:p>
        </p:txBody>
      </p:sp>
      <p:sp>
        <p:nvSpPr>
          <p:cNvPr id="21" name="文本框 20">
            <a:extLst>
              <a:ext uri="{FF2B5EF4-FFF2-40B4-BE49-F238E27FC236}">
                <a16:creationId xmlns:a16="http://schemas.microsoft.com/office/drawing/2014/main" id="{34A14801-10C4-4807-AE3C-B3B6A3935185}"/>
              </a:ext>
            </a:extLst>
          </p:cNvPr>
          <p:cNvSpPr txBox="1"/>
          <p:nvPr/>
        </p:nvSpPr>
        <p:spPr>
          <a:xfrm>
            <a:off x="2003544" y="4233421"/>
            <a:ext cx="535724" cy="369332"/>
          </a:xfrm>
          <a:prstGeom prst="rect">
            <a:avLst/>
          </a:prstGeom>
          <a:noFill/>
        </p:spPr>
        <p:txBody>
          <a:bodyPr wrap="none" rtlCol="0">
            <a:spAutoFit/>
          </a:bodyPr>
          <a:lstStyle/>
          <a:p>
            <a:r>
              <a:rPr lang="en-US" altLang="zh-CN" dirty="0"/>
              <a:t>298</a:t>
            </a:r>
            <a:endParaRPr lang="zh-CN" altLang="en-US" dirty="0"/>
          </a:p>
        </p:txBody>
      </p:sp>
      <p:sp>
        <p:nvSpPr>
          <p:cNvPr id="22" name="文本框 21">
            <a:extLst>
              <a:ext uri="{FF2B5EF4-FFF2-40B4-BE49-F238E27FC236}">
                <a16:creationId xmlns:a16="http://schemas.microsoft.com/office/drawing/2014/main" id="{ABA4D64E-1BE7-45AC-B94C-82976030E3E4}"/>
              </a:ext>
            </a:extLst>
          </p:cNvPr>
          <p:cNvSpPr txBox="1"/>
          <p:nvPr/>
        </p:nvSpPr>
        <p:spPr>
          <a:xfrm>
            <a:off x="2003544" y="4512765"/>
            <a:ext cx="535724" cy="369332"/>
          </a:xfrm>
          <a:prstGeom prst="rect">
            <a:avLst/>
          </a:prstGeom>
          <a:noFill/>
        </p:spPr>
        <p:txBody>
          <a:bodyPr wrap="none" rtlCol="0">
            <a:spAutoFit/>
          </a:bodyPr>
          <a:lstStyle/>
          <a:p>
            <a:r>
              <a:rPr lang="en-US" altLang="zh-CN" dirty="0"/>
              <a:t>297</a:t>
            </a:r>
            <a:endParaRPr lang="zh-CN" altLang="en-US" dirty="0"/>
          </a:p>
        </p:txBody>
      </p:sp>
      <p:sp>
        <p:nvSpPr>
          <p:cNvPr id="23" name="文本框 22">
            <a:extLst>
              <a:ext uri="{FF2B5EF4-FFF2-40B4-BE49-F238E27FC236}">
                <a16:creationId xmlns:a16="http://schemas.microsoft.com/office/drawing/2014/main" id="{C923B41D-DC3D-4326-8E8B-4A0DCADBE027}"/>
              </a:ext>
            </a:extLst>
          </p:cNvPr>
          <p:cNvSpPr txBox="1"/>
          <p:nvPr/>
        </p:nvSpPr>
        <p:spPr>
          <a:xfrm>
            <a:off x="1235983" y="3652782"/>
            <a:ext cx="301686" cy="369332"/>
          </a:xfrm>
          <a:prstGeom prst="rect">
            <a:avLst/>
          </a:prstGeom>
          <a:noFill/>
        </p:spPr>
        <p:txBody>
          <a:bodyPr wrap="none" rtlCol="0">
            <a:spAutoFit/>
          </a:bodyPr>
          <a:lstStyle/>
          <a:p>
            <a:r>
              <a:rPr lang="en-US" altLang="zh-CN" dirty="0"/>
              <a:t>0</a:t>
            </a:r>
            <a:endParaRPr lang="zh-CN" altLang="en-US" dirty="0"/>
          </a:p>
        </p:txBody>
      </p:sp>
      <p:sp>
        <p:nvSpPr>
          <p:cNvPr id="24" name="文本框 23">
            <a:extLst>
              <a:ext uri="{FF2B5EF4-FFF2-40B4-BE49-F238E27FC236}">
                <a16:creationId xmlns:a16="http://schemas.microsoft.com/office/drawing/2014/main" id="{6843956B-C018-4924-B424-CE08836E36EC}"/>
              </a:ext>
            </a:extLst>
          </p:cNvPr>
          <p:cNvSpPr txBox="1"/>
          <p:nvPr/>
        </p:nvSpPr>
        <p:spPr>
          <a:xfrm>
            <a:off x="1235983" y="3948945"/>
            <a:ext cx="301686" cy="369332"/>
          </a:xfrm>
          <a:prstGeom prst="rect">
            <a:avLst/>
          </a:prstGeom>
          <a:noFill/>
        </p:spPr>
        <p:txBody>
          <a:bodyPr wrap="none" rtlCol="0">
            <a:spAutoFit/>
          </a:bodyPr>
          <a:lstStyle/>
          <a:p>
            <a:r>
              <a:rPr lang="en-US" altLang="zh-CN" dirty="0"/>
              <a:t>1</a:t>
            </a:r>
            <a:endParaRPr lang="zh-CN" altLang="en-US" dirty="0"/>
          </a:p>
        </p:txBody>
      </p:sp>
      <p:sp>
        <p:nvSpPr>
          <p:cNvPr id="25" name="文本框 24">
            <a:extLst>
              <a:ext uri="{FF2B5EF4-FFF2-40B4-BE49-F238E27FC236}">
                <a16:creationId xmlns:a16="http://schemas.microsoft.com/office/drawing/2014/main" id="{8DCCCCAE-FF46-4F9C-A4AF-FD275E70BB75}"/>
              </a:ext>
            </a:extLst>
          </p:cNvPr>
          <p:cNvSpPr txBox="1"/>
          <p:nvPr/>
        </p:nvSpPr>
        <p:spPr>
          <a:xfrm>
            <a:off x="1235983" y="4255105"/>
            <a:ext cx="301686" cy="369332"/>
          </a:xfrm>
          <a:prstGeom prst="rect">
            <a:avLst/>
          </a:prstGeom>
          <a:noFill/>
        </p:spPr>
        <p:txBody>
          <a:bodyPr wrap="none" rtlCol="0">
            <a:spAutoFit/>
          </a:bodyPr>
          <a:lstStyle/>
          <a:p>
            <a:r>
              <a:rPr lang="en-US" altLang="zh-CN" dirty="0"/>
              <a:t>2</a:t>
            </a:r>
            <a:endParaRPr lang="zh-CN" altLang="en-US" dirty="0"/>
          </a:p>
        </p:txBody>
      </p:sp>
      <p:sp>
        <p:nvSpPr>
          <p:cNvPr id="26" name="文本框 25">
            <a:extLst>
              <a:ext uri="{FF2B5EF4-FFF2-40B4-BE49-F238E27FC236}">
                <a16:creationId xmlns:a16="http://schemas.microsoft.com/office/drawing/2014/main" id="{8A68D0CE-3AF9-411E-848A-B6A71D32BFCD}"/>
              </a:ext>
            </a:extLst>
          </p:cNvPr>
          <p:cNvSpPr txBox="1"/>
          <p:nvPr/>
        </p:nvSpPr>
        <p:spPr>
          <a:xfrm>
            <a:off x="1231145" y="4543137"/>
            <a:ext cx="301686" cy="369332"/>
          </a:xfrm>
          <a:prstGeom prst="rect">
            <a:avLst/>
          </a:prstGeom>
          <a:noFill/>
        </p:spPr>
        <p:txBody>
          <a:bodyPr wrap="none" rtlCol="0">
            <a:spAutoFit/>
          </a:bodyPr>
          <a:lstStyle/>
          <a:p>
            <a:r>
              <a:rPr lang="en-US" altLang="zh-CN" dirty="0"/>
              <a:t>3</a:t>
            </a:r>
            <a:endParaRPr lang="zh-CN" altLang="en-US" dirty="0"/>
          </a:p>
        </p:txBody>
      </p:sp>
      <p:sp>
        <p:nvSpPr>
          <p:cNvPr id="27" name="文本框 26">
            <a:extLst>
              <a:ext uri="{FF2B5EF4-FFF2-40B4-BE49-F238E27FC236}">
                <a16:creationId xmlns:a16="http://schemas.microsoft.com/office/drawing/2014/main" id="{D561D64B-6251-49FB-9B36-3AF7B0032656}"/>
              </a:ext>
            </a:extLst>
          </p:cNvPr>
          <p:cNvSpPr txBox="1"/>
          <p:nvPr/>
        </p:nvSpPr>
        <p:spPr>
          <a:xfrm>
            <a:off x="2098059" y="5040998"/>
            <a:ext cx="343364" cy="369332"/>
          </a:xfrm>
          <a:prstGeom prst="rect">
            <a:avLst/>
          </a:prstGeom>
          <a:noFill/>
        </p:spPr>
        <p:txBody>
          <a:bodyPr wrap="none" rtlCol="0">
            <a:spAutoFit/>
          </a:bodyPr>
          <a:lstStyle/>
          <a:p>
            <a:r>
              <a:rPr lang="en-US" altLang="zh-CN" dirty="0"/>
              <a:t>…</a:t>
            </a:r>
            <a:endParaRPr lang="zh-CN" altLang="en-US" dirty="0"/>
          </a:p>
        </p:txBody>
      </p:sp>
      <p:sp>
        <p:nvSpPr>
          <p:cNvPr id="28" name="文本框 27">
            <a:extLst>
              <a:ext uri="{FF2B5EF4-FFF2-40B4-BE49-F238E27FC236}">
                <a16:creationId xmlns:a16="http://schemas.microsoft.com/office/drawing/2014/main" id="{E3D2264C-54E5-44F9-88DC-03DF0A08A722}"/>
              </a:ext>
            </a:extLst>
          </p:cNvPr>
          <p:cNvSpPr txBox="1"/>
          <p:nvPr/>
        </p:nvSpPr>
        <p:spPr>
          <a:xfrm>
            <a:off x="2001879" y="5677780"/>
            <a:ext cx="535724" cy="369332"/>
          </a:xfrm>
          <a:prstGeom prst="rect">
            <a:avLst/>
          </a:prstGeom>
          <a:noFill/>
        </p:spPr>
        <p:txBody>
          <a:bodyPr wrap="none" rtlCol="0">
            <a:spAutoFit/>
          </a:bodyPr>
          <a:lstStyle/>
          <a:p>
            <a:r>
              <a:rPr lang="en-US" altLang="zh-CN" dirty="0"/>
              <a:t>202</a:t>
            </a:r>
            <a:endParaRPr lang="zh-CN" altLang="en-US" dirty="0"/>
          </a:p>
        </p:txBody>
      </p:sp>
      <p:sp>
        <p:nvSpPr>
          <p:cNvPr id="29" name="文本框 28">
            <a:extLst>
              <a:ext uri="{FF2B5EF4-FFF2-40B4-BE49-F238E27FC236}">
                <a16:creationId xmlns:a16="http://schemas.microsoft.com/office/drawing/2014/main" id="{D8BA2E8F-DC40-4E73-B304-F968786E54D9}"/>
              </a:ext>
            </a:extLst>
          </p:cNvPr>
          <p:cNvSpPr txBox="1"/>
          <p:nvPr/>
        </p:nvSpPr>
        <p:spPr>
          <a:xfrm>
            <a:off x="1990416" y="5965811"/>
            <a:ext cx="535724" cy="369332"/>
          </a:xfrm>
          <a:prstGeom prst="rect">
            <a:avLst/>
          </a:prstGeom>
          <a:noFill/>
        </p:spPr>
        <p:txBody>
          <a:bodyPr wrap="none" rtlCol="0">
            <a:spAutoFit/>
          </a:bodyPr>
          <a:lstStyle/>
          <a:p>
            <a:r>
              <a:rPr lang="en-US" altLang="zh-CN" dirty="0"/>
              <a:t>201</a:t>
            </a:r>
            <a:endParaRPr lang="zh-CN" altLang="en-US" dirty="0"/>
          </a:p>
        </p:txBody>
      </p:sp>
      <p:sp>
        <p:nvSpPr>
          <p:cNvPr id="31" name="文本框 30">
            <a:extLst>
              <a:ext uri="{FF2B5EF4-FFF2-40B4-BE49-F238E27FC236}">
                <a16:creationId xmlns:a16="http://schemas.microsoft.com/office/drawing/2014/main" id="{B889BF1B-808B-4A0A-9CD2-ED54CFE0CC8A}"/>
              </a:ext>
            </a:extLst>
          </p:cNvPr>
          <p:cNvSpPr txBox="1"/>
          <p:nvPr/>
        </p:nvSpPr>
        <p:spPr>
          <a:xfrm>
            <a:off x="1136486" y="5623257"/>
            <a:ext cx="418704" cy="369332"/>
          </a:xfrm>
          <a:prstGeom prst="rect">
            <a:avLst/>
          </a:prstGeom>
          <a:noFill/>
        </p:spPr>
        <p:txBody>
          <a:bodyPr wrap="none" rtlCol="0">
            <a:spAutoFit/>
          </a:bodyPr>
          <a:lstStyle/>
          <a:p>
            <a:r>
              <a:rPr lang="en-US" altLang="zh-CN" dirty="0"/>
              <a:t>98</a:t>
            </a:r>
            <a:endParaRPr lang="zh-CN" altLang="en-US" dirty="0"/>
          </a:p>
        </p:txBody>
      </p:sp>
      <p:sp>
        <p:nvSpPr>
          <p:cNvPr id="32" name="文本框 31">
            <a:extLst>
              <a:ext uri="{FF2B5EF4-FFF2-40B4-BE49-F238E27FC236}">
                <a16:creationId xmlns:a16="http://schemas.microsoft.com/office/drawing/2014/main" id="{510DB288-5D45-40EA-B47D-D5B662C4A8C4}"/>
              </a:ext>
            </a:extLst>
          </p:cNvPr>
          <p:cNvSpPr txBox="1"/>
          <p:nvPr/>
        </p:nvSpPr>
        <p:spPr>
          <a:xfrm>
            <a:off x="1138542" y="5954283"/>
            <a:ext cx="418704" cy="369332"/>
          </a:xfrm>
          <a:prstGeom prst="rect">
            <a:avLst/>
          </a:prstGeom>
          <a:noFill/>
        </p:spPr>
        <p:txBody>
          <a:bodyPr wrap="none" rtlCol="0">
            <a:spAutoFit/>
          </a:bodyPr>
          <a:lstStyle/>
          <a:p>
            <a:r>
              <a:rPr lang="en-US" altLang="zh-CN" dirty="0"/>
              <a:t>99</a:t>
            </a:r>
            <a:endParaRPr lang="zh-CN" altLang="en-US" dirty="0"/>
          </a:p>
        </p:txBody>
      </p:sp>
      <p:sp>
        <p:nvSpPr>
          <p:cNvPr id="33" name="矩形 32">
            <a:extLst>
              <a:ext uri="{FF2B5EF4-FFF2-40B4-BE49-F238E27FC236}">
                <a16:creationId xmlns:a16="http://schemas.microsoft.com/office/drawing/2014/main" id="{2D58BA2C-292F-4940-8F01-52A20E597297}"/>
              </a:ext>
            </a:extLst>
          </p:cNvPr>
          <p:cNvSpPr/>
          <p:nvPr/>
        </p:nvSpPr>
        <p:spPr>
          <a:xfrm>
            <a:off x="3557769" y="5085638"/>
            <a:ext cx="792088" cy="7375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C874A72E-B4AE-49A8-9206-95EB87F6782B}"/>
              </a:ext>
            </a:extLst>
          </p:cNvPr>
          <p:cNvSpPr/>
          <p:nvPr/>
        </p:nvSpPr>
        <p:spPr>
          <a:xfrm>
            <a:off x="3557769" y="6119122"/>
            <a:ext cx="792088" cy="7375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95C33E14-5F59-401F-9ABD-FBC52BFA7A6A}"/>
              </a:ext>
            </a:extLst>
          </p:cNvPr>
          <p:cNvSpPr/>
          <p:nvPr/>
        </p:nvSpPr>
        <p:spPr>
          <a:xfrm>
            <a:off x="5349255" y="5085638"/>
            <a:ext cx="792088" cy="7375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FB078A33-87C5-4E53-9A3A-705D5E91C2A8}"/>
              </a:ext>
            </a:extLst>
          </p:cNvPr>
          <p:cNvSpPr/>
          <p:nvPr/>
        </p:nvSpPr>
        <p:spPr>
          <a:xfrm>
            <a:off x="5349255" y="6119122"/>
            <a:ext cx="792088" cy="7375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F13748B4-748F-4875-B870-C2BB09C42EA1}"/>
              </a:ext>
            </a:extLst>
          </p:cNvPr>
          <p:cNvSpPr/>
          <p:nvPr/>
        </p:nvSpPr>
        <p:spPr>
          <a:xfrm>
            <a:off x="7140741" y="5085638"/>
            <a:ext cx="792088" cy="7375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39DD716-064B-4B58-B702-EC7F28BFDB50}"/>
              </a:ext>
            </a:extLst>
          </p:cNvPr>
          <p:cNvSpPr/>
          <p:nvPr/>
        </p:nvSpPr>
        <p:spPr>
          <a:xfrm>
            <a:off x="7140741" y="6119122"/>
            <a:ext cx="792088" cy="7375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E0C5F424-4A22-47B7-ABA7-756685D6358A}"/>
              </a:ext>
            </a:extLst>
          </p:cNvPr>
          <p:cNvSpPr/>
          <p:nvPr/>
        </p:nvSpPr>
        <p:spPr>
          <a:xfrm>
            <a:off x="8932227" y="5085638"/>
            <a:ext cx="792088" cy="7375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AD74E85E-C5D2-4580-93B4-46490A00A254}"/>
              </a:ext>
            </a:extLst>
          </p:cNvPr>
          <p:cNvSpPr/>
          <p:nvPr/>
        </p:nvSpPr>
        <p:spPr>
          <a:xfrm>
            <a:off x="8932227" y="6119122"/>
            <a:ext cx="792088" cy="7375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a:extLst>
              <a:ext uri="{FF2B5EF4-FFF2-40B4-BE49-F238E27FC236}">
                <a16:creationId xmlns:a16="http://schemas.microsoft.com/office/drawing/2014/main" id="{E8DE8924-845B-48A7-8BF5-B31B806C9764}"/>
              </a:ext>
            </a:extLst>
          </p:cNvPr>
          <p:cNvCxnSpPr/>
          <p:nvPr/>
        </p:nvCxnSpPr>
        <p:spPr>
          <a:xfrm>
            <a:off x="3557769" y="3472309"/>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E791D28-612F-46A2-82F9-4BEAC01AAE4A}"/>
              </a:ext>
            </a:extLst>
          </p:cNvPr>
          <p:cNvCxnSpPr/>
          <p:nvPr/>
        </p:nvCxnSpPr>
        <p:spPr>
          <a:xfrm>
            <a:off x="3557769" y="3749918"/>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CC54C1D3-2F23-4A38-90A9-C0B3A3F820D9}"/>
              </a:ext>
            </a:extLst>
          </p:cNvPr>
          <p:cNvCxnSpPr/>
          <p:nvPr/>
        </p:nvCxnSpPr>
        <p:spPr>
          <a:xfrm>
            <a:off x="3557769" y="4017397"/>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B3B1A7F1-2D61-4B3E-B0F7-BE629D7879AC}"/>
              </a:ext>
            </a:extLst>
          </p:cNvPr>
          <p:cNvCxnSpPr/>
          <p:nvPr/>
        </p:nvCxnSpPr>
        <p:spPr>
          <a:xfrm>
            <a:off x="3557769" y="4336405"/>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D5CF5D1C-F6FD-400B-ADE3-F27960757C36}"/>
              </a:ext>
            </a:extLst>
          </p:cNvPr>
          <p:cNvCxnSpPr/>
          <p:nvPr/>
        </p:nvCxnSpPr>
        <p:spPr>
          <a:xfrm>
            <a:off x="3557769" y="4480421"/>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A2A9254C-280F-4F56-A97B-ED3080EECFAD}"/>
              </a:ext>
            </a:extLst>
          </p:cNvPr>
          <p:cNvCxnSpPr/>
          <p:nvPr/>
        </p:nvCxnSpPr>
        <p:spPr>
          <a:xfrm>
            <a:off x="5349255" y="3472309"/>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B3A1112F-44A0-41B7-8462-F3620FD744A7}"/>
              </a:ext>
            </a:extLst>
          </p:cNvPr>
          <p:cNvCxnSpPr/>
          <p:nvPr/>
        </p:nvCxnSpPr>
        <p:spPr>
          <a:xfrm>
            <a:off x="5349255" y="3749918"/>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1ABC3E47-43B4-4860-B3CF-5D668F589EE9}"/>
              </a:ext>
            </a:extLst>
          </p:cNvPr>
          <p:cNvCxnSpPr/>
          <p:nvPr/>
        </p:nvCxnSpPr>
        <p:spPr>
          <a:xfrm>
            <a:off x="5349255" y="4017397"/>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8B040BA7-7F3C-41CC-98AD-FB265D13DCA9}"/>
              </a:ext>
            </a:extLst>
          </p:cNvPr>
          <p:cNvCxnSpPr/>
          <p:nvPr/>
        </p:nvCxnSpPr>
        <p:spPr>
          <a:xfrm>
            <a:off x="5349255" y="4336405"/>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C6EC64EA-19CE-4BF6-B433-029D4767A550}"/>
              </a:ext>
            </a:extLst>
          </p:cNvPr>
          <p:cNvCxnSpPr/>
          <p:nvPr/>
        </p:nvCxnSpPr>
        <p:spPr>
          <a:xfrm>
            <a:off x="5349255" y="4480421"/>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045306D-E774-4173-9874-2E80DD1D887B}"/>
              </a:ext>
            </a:extLst>
          </p:cNvPr>
          <p:cNvCxnSpPr/>
          <p:nvPr/>
        </p:nvCxnSpPr>
        <p:spPr>
          <a:xfrm>
            <a:off x="7140741" y="3482732"/>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12FE6981-2720-4111-BC7F-826C86616343}"/>
              </a:ext>
            </a:extLst>
          </p:cNvPr>
          <p:cNvCxnSpPr/>
          <p:nvPr/>
        </p:nvCxnSpPr>
        <p:spPr>
          <a:xfrm>
            <a:off x="7140741" y="3760341"/>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2F6398AB-98FA-41AB-8DF4-86C79F01B7E5}"/>
              </a:ext>
            </a:extLst>
          </p:cNvPr>
          <p:cNvCxnSpPr/>
          <p:nvPr/>
        </p:nvCxnSpPr>
        <p:spPr>
          <a:xfrm>
            <a:off x="7140741" y="4027820"/>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C21B3D7F-D45B-427F-B897-B7EFC72777E4}"/>
              </a:ext>
            </a:extLst>
          </p:cNvPr>
          <p:cNvCxnSpPr/>
          <p:nvPr/>
        </p:nvCxnSpPr>
        <p:spPr>
          <a:xfrm>
            <a:off x="7140741" y="4346828"/>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0EA64FD-99F9-4058-8096-1806AEA7FD55}"/>
              </a:ext>
            </a:extLst>
          </p:cNvPr>
          <p:cNvCxnSpPr/>
          <p:nvPr/>
        </p:nvCxnSpPr>
        <p:spPr>
          <a:xfrm>
            <a:off x="7140741" y="4490844"/>
            <a:ext cx="792088"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F0394944-9FC8-4F7F-A374-AD9BBF50A8C3}"/>
              </a:ext>
            </a:extLst>
          </p:cNvPr>
          <p:cNvSpPr txBox="1"/>
          <p:nvPr/>
        </p:nvSpPr>
        <p:spPr>
          <a:xfrm>
            <a:off x="3666848" y="3136146"/>
            <a:ext cx="535724" cy="369332"/>
          </a:xfrm>
          <a:prstGeom prst="rect">
            <a:avLst/>
          </a:prstGeom>
          <a:noFill/>
        </p:spPr>
        <p:txBody>
          <a:bodyPr wrap="none" rtlCol="0">
            <a:spAutoFit/>
          </a:bodyPr>
          <a:lstStyle/>
          <a:p>
            <a:r>
              <a:rPr lang="en-US" altLang="zh-CN" dirty="0"/>
              <a:t>100</a:t>
            </a:r>
            <a:endParaRPr lang="zh-CN" altLang="en-US" dirty="0"/>
          </a:p>
        </p:txBody>
      </p:sp>
      <p:sp>
        <p:nvSpPr>
          <p:cNvPr id="57" name="文本框 56">
            <a:extLst>
              <a:ext uri="{FF2B5EF4-FFF2-40B4-BE49-F238E27FC236}">
                <a16:creationId xmlns:a16="http://schemas.microsoft.com/office/drawing/2014/main" id="{27D56C55-6399-4E4E-8550-65F3BD2CC3A0}"/>
              </a:ext>
            </a:extLst>
          </p:cNvPr>
          <p:cNvSpPr txBox="1"/>
          <p:nvPr/>
        </p:nvSpPr>
        <p:spPr>
          <a:xfrm>
            <a:off x="3666848" y="3425165"/>
            <a:ext cx="535724" cy="369332"/>
          </a:xfrm>
          <a:prstGeom prst="rect">
            <a:avLst/>
          </a:prstGeom>
          <a:noFill/>
        </p:spPr>
        <p:txBody>
          <a:bodyPr wrap="none" rtlCol="0">
            <a:spAutoFit/>
          </a:bodyPr>
          <a:lstStyle/>
          <a:p>
            <a:r>
              <a:rPr lang="en-US" altLang="zh-CN" dirty="0"/>
              <a:t>400</a:t>
            </a:r>
            <a:endParaRPr lang="zh-CN" altLang="en-US" dirty="0"/>
          </a:p>
        </p:txBody>
      </p:sp>
      <p:sp>
        <p:nvSpPr>
          <p:cNvPr id="58" name="文本框 57">
            <a:extLst>
              <a:ext uri="{FF2B5EF4-FFF2-40B4-BE49-F238E27FC236}">
                <a16:creationId xmlns:a16="http://schemas.microsoft.com/office/drawing/2014/main" id="{A6918B99-FB92-47A2-ADFF-2982EF66932A}"/>
              </a:ext>
            </a:extLst>
          </p:cNvPr>
          <p:cNvSpPr txBox="1"/>
          <p:nvPr/>
        </p:nvSpPr>
        <p:spPr>
          <a:xfrm>
            <a:off x="3666848" y="3725440"/>
            <a:ext cx="535724" cy="369332"/>
          </a:xfrm>
          <a:prstGeom prst="rect">
            <a:avLst/>
          </a:prstGeom>
          <a:noFill/>
        </p:spPr>
        <p:txBody>
          <a:bodyPr wrap="none" rtlCol="0">
            <a:spAutoFit/>
          </a:bodyPr>
          <a:lstStyle/>
          <a:p>
            <a:r>
              <a:rPr lang="en-US" altLang="zh-CN" dirty="0"/>
              <a:t>399</a:t>
            </a:r>
            <a:endParaRPr lang="zh-CN" altLang="en-US" dirty="0"/>
          </a:p>
        </p:txBody>
      </p:sp>
      <p:sp>
        <p:nvSpPr>
          <p:cNvPr id="59" name="文本框 58">
            <a:extLst>
              <a:ext uri="{FF2B5EF4-FFF2-40B4-BE49-F238E27FC236}">
                <a16:creationId xmlns:a16="http://schemas.microsoft.com/office/drawing/2014/main" id="{355C6EA1-1451-46D9-A404-50C87C37E886}"/>
              </a:ext>
            </a:extLst>
          </p:cNvPr>
          <p:cNvSpPr txBox="1"/>
          <p:nvPr/>
        </p:nvSpPr>
        <p:spPr>
          <a:xfrm>
            <a:off x="5493271" y="3143627"/>
            <a:ext cx="535724" cy="369332"/>
          </a:xfrm>
          <a:prstGeom prst="rect">
            <a:avLst/>
          </a:prstGeom>
          <a:noFill/>
        </p:spPr>
        <p:txBody>
          <a:bodyPr wrap="none" rtlCol="0">
            <a:spAutoFit/>
          </a:bodyPr>
          <a:lstStyle/>
          <a:p>
            <a:r>
              <a:rPr lang="en-US" altLang="zh-CN" dirty="0"/>
              <a:t>100</a:t>
            </a:r>
            <a:endParaRPr lang="zh-CN" altLang="en-US" dirty="0"/>
          </a:p>
        </p:txBody>
      </p:sp>
      <p:sp>
        <p:nvSpPr>
          <p:cNvPr id="60" name="文本框 59">
            <a:extLst>
              <a:ext uri="{FF2B5EF4-FFF2-40B4-BE49-F238E27FC236}">
                <a16:creationId xmlns:a16="http://schemas.microsoft.com/office/drawing/2014/main" id="{1D77337A-BE5E-4FA5-A9DA-8174736ACEF3}"/>
              </a:ext>
            </a:extLst>
          </p:cNvPr>
          <p:cNvSpPr txBox="1"/>
          <p:nvPr/>
        </p:nvSpPr>
        <p:spPr>
          <a:xfrm>
            <a:off x="5493271" y="3432646"/>
            <a:ext cx="535724" cy="369332"/>
          </a:xfrm>
          <a:prstGeom prst="rect">
            <a:avLst/>
          </a:prstGeom>
          <a:noFill/>
        </p:spPr>
        <p:txBody>
          <a:bodyPr wrap="none" rtlCol="0">
            <a:spAutoFit/>
          </a:bodyPr>
          <a:lstStyle/>
          <a:p>
            <a:r>
              <a:rPr lang="en-US" altLang="zh-CN" dirty="0"/>
              <a:t>400</a:t>
            </a:r>
            <a:endParaRPr lang="zh-CN" altLang="en-US" dirty="0"/>
          </a:p>
        </p:txBody>
      </p:sp>
      <p:sp>
        <p:nvSpPr>
          <p:cNvPr id="61" name="文本框 60">
            <a:extLst>
              <a:ext uri="{FF2B5EF4-FFF2-40B4-BE49-F238E27FC236}">
                <a16:creationId xmlns:a16="http://schemas.microsoft.com/office/drawing/2014/main" id="{7C5D469F-B157-45CF-A60B-0774D6746716}"/>
              </a:ext>
            </a:extLst>
          </p:cNvPr>
          <p:cNvSpPr txBox="1"/>
          <p:nvPr/>
        </p:nvSpPr>
        <p:spPr>
          <a:xfrm>
            <a:off x="5493271" y="3732921"/>
            <a:ext cx="535724" cy="369332"/>
          </a:xfrm>
          <a:prstGeom prst="rect">
            <a:avLst/>
          </a:prstGeom>
          <a:noFill/>
        </p:spPr>
        <p:txBody>
          <a:bodyPr wrap="none" rtlCol="0">
            <a:spAutoFit/>
          </a:bodyPr>
          <a:lstStyle/>
          <a:p>
            <a:r>
              <a:rPr lang="en-US" altLang="zh-CN" dirty="0"/>
              <a:t>499</a:t>
            </a:r>
            <a:endParaRPr lang="zh-CN" altLang="en-US" dirty="0"/>
          </a:p>
        </p:txBody>
      </p:sp>
      <p:sp>
        <p:nvSpPr>
          <p:cNvPr id="65" name="文本框 64">
            <a:extLst>
              <a:ext uri="{FF2B5EF4-FFF2-40B4-BE49-F238E27FC236}">
                <a16:creationId xmlns:a16="http://schemas.microsoft.com/office/drawing/2014/main" id="{34B2644D-6E54-498E-AA9C-282117D9117F}"/>
              </a:ext>
            </a:extLst>
          </p:cNvPr>
          <p:cNvSpPr txBox="1"/>
          <p:nvPr/>
        </p:nvSpPr>
        <p:spPr>
          <a:xfrm>
            <a:off x="7293471" y="3136146"/>
            <a:ext cx="418704" cy="369332"/>
          </a:xfrm>
          <a:prstGeom prst="rect">
            <a:avLst/>
          </a:prstGeom>
          <a:noFill/>
        </p:spPr>
        <p:txBody>
          <a:bodyPr wrap="none" rtlCol="0">
            <a:spAutoFit/>
          </a:bodyPr>
          <a:lstStyle/>
          <a:p>
            <a:r>
              <a:rPr lang="en-US" altLang="zh-CN" dirty="0"/>
              <a:t>99</a:t>
            </a:r>
            <a:endParaRPr lang="zh-CN" altLang="en-US" dirty="0"/>
          </a:p>
        </p:txBody>
      </p:sp>
      <p:sp>
        <p:nvSpPr>
          <p:cNvPr id="66" name="文本框 65">
            <a:extLst>
              <a:ext uri="{FF2B5EF4-FFF2-40B4-BE49-F238E27FC236}">
                <a16:creationId xmlns:a16="http://schemas.microsoft.com/office/drawing/2014/main" id="{CA0628CA-B5DC-47D5-9412-511D927BCDF1}"/>
              </a:ext>
            </a:extLst>
          </p:cNvPr>
          <p:cNvSpPr txBox="1"/>
          <p:nvPr/>
        </p:nvSpPr>
        <p:spPr>
          <a:xfrm>
            <a:off x="7293471" y="3425165"/>
            <a:ext cx="652743" cy="369332"/>
          </a:xfrm>
          <a:prstGeom prst="rect">
            <a:avLst/>
          </a:prstGeom>
          <a:noFill/>
        </p:spPr>
        <p:txBody>
          <a:bodyPr wrap="none" rtlCol="0">
            <a:spAutoFit/>
          </a:bodyPr>
          <a:lstStyle/>
          <a:p>
            <a:r>
              <a:rPr lang="en-US" altLang="zh-CN" dirty="0"/>
              <a:t>7999</a:t>
            </a:r>
            <a:endParaRPr lang="zh-CN" altLang="en-US" dirty="0"/>
          </a:p>
        </p:txBody>
      </p:sp>
      <p:sp>
        <p:nvSpPr>
          <p:cNvPr id="67" name="文本框 66">
            <a:extLst>
              <a:ext uri="{FF2B5EF4-FFF2-40B4-BE49-F238E27FC236}">
                <a16:creationId xmlns:a16="http://schemas.microsoft.com/office/drawing/2014/main" id="{04A096A5-3476-46FD-98AE-EEFC1DC1F0AC}"/>
              </a:ext>
            </a:extLst>
          </p:cNvPr>
          <p:cNvSpPr txBox="1"/>
          <p:nvPr/>
        </p:nvSpPr>
        <p:spPr>
          <a:xfrm>
            <a:off x="7293471" y="3725440"/>
            <a:ext cx="652743" cy="369332"/>
          </a:xfrm>
          <a:prstGeom prst="rect">
            <a:avLst/>
          </a:prstGeom>
          <a:noFill/>
        </p:spPr>
        <p:txBody>
          <a:bodyPr wrap="none" rtlCol="0">
            <a:spAutoFit/>
          </a:bodyPr>
          <a:lstStyle/>
          <a:p>
            <a:r>
              <a:rPr lang="en-US" altLang="zh-CN" dirty="0"/>
              <a:t>7998</a:t>
            </a:r>
            <a:endParaRPr lang="zh-CN" altLang="en-US" dirty="0"/>
          </a:p>
        </p:txBody>
      </p:sp>
      <p:sp>
        <p:nvSpPr>
          <p:cNvPr id="68" name="文本框 67">
            <a:extLst>
              <a:ext uri="{FF2B5EF4-FFF2-40B4-BE49-F238E27FC236}">
                <a16:creationId xmlns:a16="http://schemas.microsoft.com/office/drawing/2014/main" id="{ADDA674B-6AA3-4A0B-BA3C-4D4F7ED4E134}"/>
              </a:ext>
            </a:extLst>
          </p:cNvPr>
          <p:cNvSpPr txBox="1"/>
          <p:nvPr/>
        </p:nvSpPr>
        <p:spPr>
          <a:xfrm>
            <a:off x="3666455" y="4219031"/>
            <a:ext cx="535724" cy="369332"/>
          </a:xfrm>
          <a:prstGeom prst="rect">
            <a:avLst/>
          </a:prstGeom>
          <a:noFill/>
        </p:spPr>
        <p:txBody>
          <a:bodyPr wrap="none" rtlCol="0">
            <a:spAutoFit/>
          </a:bodyPr>
          <a:lstStyle/>
          <a:p>
            <a:r>
              <a:rPr lang="en-US" altLang="zh-CN" dirty="0"/>
              <a:t>301</a:t>
            </a:r>
            <a:endParaRPr lang="zh-CN" altLang="en-US" dirty="0"/>
          </a:p>
        </p:txBody>
      </p:sp>
      <p:sp>
        <p:nvSpPr>
          <p:cNvPr id="69" name="文本框 68">
            <a:extLst>
              <a:ext uri="{FF2B5EF4-FFF2-40B4-BE49-F238E27FC236}">
                <a16:creationId xmlns:a16="http://schemas.microsoft.com/office/drawing/2014/main" id="{A5EAE824-4335-4EEE-8C0B-E144960A2290}"/>
              </a:ext>
            </a:extLst>
          </p:cNvPr>
          <p:cNvSpPr txBox="1"/>
          <p:nvPr/>
        </p:nvSpPr>
        <p:spPr>
          <a:xfrm>
            <a:off x="5493271" y="4219031"/>
            <a:ext cx="535724" cy="369332"/>
          </a:xfrm>
          <a:prstGeom prst="rect">
            <a:avLst/>
          </a:prstGeom>
          <a:noFill/>
        </p:spPr>
        <p:txBody>
          <a:bodyPr wrap="none" rtlCol="0">
            <a:spAutoFit/>
          </a:bodyPr>
          <a:lstStyle/>
          <a:p>
            <a:r>
              <a:rPr lang="en-US" altLang="zh-CN" dirty="0"/>
              <a:t>401</a:t>
            </a:r>
            <a:endParaRPr lang="zh-CN" altLang="en-US" dirty="0"/>
          </a:p>
        </p:txBody>
      </p:sp>
      <p:sp>
        <p:nvSpPr>
          <p:cNvPr id="70" name="文本框 69">
            <a:extLst>
              <a:ext uri="{FF2B5EF4-FFF2-40B4-BE49-F238E27FC236}">
                <a16:creationId xmlns:a16="http://schemas.microsoft.com/office/drawing/2014/main" id="{860DD75A-A280-46E4-B6FE-1FEBC32B42D9}"/>
              </a:ext>
            </a:extLst>
          </p:cNvPr>
          <p:cNvSpPr txBox="1"/>
          <p:nvPr/>
        </p:nvSpPr>
        <p:spPr>
          <a:xfrm>
            <a:off x="7268923" y="4236091"/>
            <a:ext cx="652743" cy="369332"/>
          </a:xfrm>
          <a:prstGeom prst="rect">
            <a:avLst/>
          </a:prstGeom>
          <a:noFill/>
        </p:spPr>
        <p:txBody>
          <a:bodyPr wrap="none" rtlCol="0">
            <a:spAutoFit/>
          </a:bodyPr>
          <a:lstStyle/>
          <a:p>
            <a:r>
              <a:rPr lang="en-US" altLang="zh-CN" dirty="0"/>
              <a:t>7901</a:t>
            </a:r>
            <a:endParaRPr lang="zh-CN" altLang="en-US" dirty="0"/>
          </a:p>
        </p:txBody>
      </p:sp>
      <p:sp>
        <p:nvSpPr>
          <p:cNvPr id="71" name="文本框 70">
            <a:extLst>
              <a:ext uri="{FF2B5EF4-FFF2-40B4-BE49-F238E27FC236}">
                <a16:creationId xmlns:a16="http://schemas.microsoft.com/office/drawing/2014/main" id="{161B3A0F-DBAA-402F-941A-8F5C0293E4FE}"/>
              </a:ext>
            </a:extLst>
          </p:cNvPr>
          <p:cNvSpPr txBox="1"/>
          <p:nvPr/>
        </p:nvSpPr>
        <p:spPr>
          <a:xfrm>
            <a:off x="6470119" y="4018002"/>
            <a:ext cx="343364" cy="369332"/>
          </a:xfrm>
          <a:prstGeom prst="rect">
            <a:avLst/>
          </a:prstGeom>
          <a:noFill/>
        </p:spPr>
        <p:txBody>
          <a:bodyPr wrap="none" rtlCol="0">
            <a:spAutoFit/>
          </a:bodyPr>
          <a:lstStyle/>
          <a:p>
            <a:r>
              <a:rPr lang="en-US" altLang="zh-CN" dirty="0"/>
              <a:t>…</a:t>
            </a:r>
            <a:endParaRPr lang="zh-CN" altLang="en-US" dirty="0"/>
          </a:p>
        </p:txBody>
      </p:sp>
      <p:sp>
        <p:nvSpPr>
          <p:cNvPr id="72" name="文本框 71">
            <a:extLst>
              <a:ext uri="{FF2B5EF4-FFF2-40B4-BE49-F238E27FC236}">
                <a16:creationId xmlns:a16="http://schemas.microsoft.com/office/drawing/2014/main" id="{49B6204C-1493-4A0F-A245-8E02E0AEFA54}"/>
              </a:ext>
            </a:extLst>
          </p:cNvPr>
          <p:cNvSpPr txBox="1"/>
          <p:nvPr/>
        </p:nvSpPr>
        <p:spPr>
          <a:xfrm>
            <a:off x="6473377" y="5219769"/>
            <a:ext cx="343364" cy="369332"/>
          </a:xfrm>
          <a:prstGeom prst="rect">
            <a:avLst/>
          </a:prstGeom>
          <a:noFill/>
        </p:spPr>
        <p:txBody>
          <a:bodyPr wrap="none" rtlCol="0">
            <a:spAutoFit/>
          </a:bodyPr>
          <a:lstStyle/>
          <a:p>
            <a:r>
              <a:rPr lang="en-US" altLang="zh-CN" dirty="0"/>
              <a:t>…</a:t>
            </a:r>
            <a:endParaRPr lang="zh-CN" altLang="en-US" dirty="0"/>
          </a:p>
        </p:txBody>
      </p:sp>
      <p:sp>
        <p:nvSpPr>
          <p:cNvPr id="73" name="文本框 72">
            <a:extLst>
              <a:ext uri="{FF2B5EF4-FFF2-40B4-BE49-F238E27FC236}">
                <a16:creationId xmlns:a16="http://schemas.microsoft.com/office/drawing/2014/main" id="{4C1C8630-94F6-4476-93A6-C1E83C78253E}"/>
              </a:ext>
            </a:extLst>
          </p:cNvPr>
          <p:cNvSpPr txBox="1"/>
          <p:nvPr/>
        </p:nvSpPr>
        <p:spPr>
          <a:xfrm>
            <a:off x="6469360" y="6064597"/>
            <a:ext cx="343364" cy="369332"/>
          </a:xfrm>
          <a:prstGeom prst="rect">
            <a:avLst/>
          </a:prstGeom>
          <a:noFill/>
        </p:spPr>
        <p:txBody>
          <a:bodyPr wrap="none" rtlCol="0">
            <a:spAutoFit/>
          </a:bodyPr>
          <a:lstStyle/>
          <a:p>
            <a:r>
              <a:rPr lang="en-US" altLang="zh-CN" dirty="0"/>
              <a:t>…</a:t>
            </a:r>
            <a:endParaRPr lang="zh-CN" altLang="en-US" dirty="0"/>
          </a:p>
        </p:txBody>
      </p:sp>
      <p:sp>
        <p:nvSpPr>
          <p:cNvPr id="74" name="文本框 73">
            <a:extLst>
              <a:ext uri="{FF2B5EF4-FFF2-40B4-BE49-F238E27FC236}">
                <a16:creationId xmlns:a16="http://schemas.microsoft.com/office/drawing/2014/main" id="{BF20F59B-F092-4487-ACF5-769721492FA5}"/>
              </a:ext>
            </a:extLst>
          </p:cNvPr>
          <p:cNvSpPr txBox="1"/>
          <p:nvPr/>
        </p:nvSpPr>
        <p:spPr>
          <a:xfrm>
            <a:off x="3673823" y="6841674"/>
            <a:ext cx="535724" cy="369332"/>
          </a:xfrm>
          <a:prstGeom prst="rect">
            <a:avLst/>
          </a:prstGeom>
          <a:noFill/>
        </p:spPr>
        <p:txBody>
          <a:bodyPr wrap="none" rtlCol="0">
            <a:spAutoFit/>
          </a:bodyPr>
          <a:lstStyle/>
          <a:p>
            <a:r>
              <a:rPr lang="en-US" altLang="zh-CN" dirty="0"/>
              <a:t>201</a:t>
            </a:r>
            <a:endParaRPr lang="zh-CN" altLang="en-US" dirty="0"/>
          </a:p>
        </p:txBody>
      </p:sp>
      <p:sp>
        <p:nvSpPr>
          <p:cNvPr id="75" name="文本框 74">
            <a:extLst>
              <a:ext uri="{FF2B5EF4-FFF2-40B4-BE49-F238E27FC236}">
                <a16:creationId xmlns:a16="http://schemas.microsoft.com/office/drawing/2014/main" id="{BE25BE9B-64E0-409E-930F-4124A78639DF}"/>
              </a:ext>
            </a:extLst>
          </p:cNvPr>
          <p:cNvSpPr txBox="1"/>
          <p:nvPr/>
        </p:nvSpPr>
        <p:spPr>
          <a:xfrm>
            <a:off x="3674693" y="5786496"/>
            <a:ext cx="535724" cy="369332"/>
          </a:xfrm>
          <a:prstGeom prst="rect">
            <a:avLst/>
          </a:prstGeom>
          <a:noFill/>
        </p:spPr>
        <p:txBody>
          <a:bodyPr wrap="none" rtlCol="0">
            <a:spAutoFit/>
          </a:bodyPr>
          <a:lstStyle/>
          <a:p>
            <a:r>
              <a:rPr lang="en-US" altLang="zh-CN" dirty="0"/>
              <a:t>299</a:t>
            </a:r>
            <a:endParaRPr lang="zh-CN" altLang="en-US" dirty="0"/>
          </a:p>
        </p:txBody>
      </p:sp>
      <p:sp>
        <p:nvSpPr>
          <p:cNvPr id="76" name="文本框 75">
            <a:extLst>
              <a:ext uri="{FF2B5EF4-FFF2-40B4-BE49-F238E27FC236}">
                <a16:creationId xmlns:a16="http://schemas.microsoft.com/office/drawing/2014/main" id="{8EBF7A42-1225-4A18-B763-23C0642ACD98}"/>
              </a:ext>
            </a:extLst>
          </p:cNvPr>
          <p:cNvSpPr txBox="1"/>
          <p:nvPr/>
        </p:nvSpPr>
        <p:spPr>
          <a:xfrm>
            <a:off x="1098637" y="3359651"/>
            <a:ext cx="722185" cy="369332"/>
          </a:xfrm>
          <a:prstGeom prst="rect">
            <a:avLst/>
          </a:prstGeom>
          <a:noFill/>
        </p:spPr>
        <p:txBody>
          <a:bodyPr wrap="none" rtlCol="0">
            <a:spAutoFit/>
          </a:bodyPr>
          <a:lstStyle/>
          <a:p>
            <a:r>
              <a:rPr lang="en-US" altLang="zh-CN" dirty="0"/>
              <a:t>S.free</a:t>
            </a:r>
            <a:endParaRPr lang="zh-CN" altLang="en-US" dirty="0"/>
          </a:p>
        </p:txBody>
      </p:sp>
      <p:sp>
        <p:nvSpPr>
          <p:cNvPr id="77" name="文本框 76">
            <a:extLst>
              <a:ext uri="{FF2B5EF4-FFF2-40B4-BE49-F238E27FC236}">
                <a16:creationId xmlns:a16="http://schemas.microsoft.com/office/drawing/2014/main" id="{4FB98F5D-E725-47B8-9B35-6D5DBBC13875}"/>
              </a:ext>
            </a:extLst>
          </p:cNvPr>
          <p:cNvSpPr txBox="1"/>
          <p:nvPr/>
        </p:nvSpPr>
        <p:spPr>
          <a:xfrm>
            <a:off x="7234961" y="4690006"/>
            <a:ext cx="652743" cy="369332"/>
          </a:xfrm>
          <a:prstGeom prst="rect">
            <a:avLst/>
          </a:prstGeom>
          <a:noFill/>
        </p:spPr>
        <p:txBody>
          <a:bodyPr wrap="none" rtlCol="0">
            <a:spAutoFit/>
          </a:bodyPr>
          <a:lstStyle/>
          <a:p>
            <a:r>
              <a:rPr lang="en-US" altLang="zh-CN" dirty="0"/>
              <a:t>7900</a:t>
            </a:r>
            <a:endParaRPr lang="zh-CN" altLang="en-US" dirty="0"/>
          </a:p>
        </p:txBody>
      </p:sp>
      <p:sp>
        <p:nvSpPr>
          <p:cNvPr id="78" name="文本框 77">
            <a:extLst>
              <a:ext uri="{FF2B5EF4-FFF2-40B4-BE49-F238E27FC236}">
                <a16:creationId xmlns:a16="http://schemas.microsoft.com/office/drawing/2014/main" id="{295FF57C-6D61-434E-A548-07278B5511BC}"/>
              </a:ext>
            </a:extLst>
          </p:cNvPr>
          <p:cNvSpPr txBox="1"/>
          <p:nvPr/>
        </p:nvSpPr>
        <p:spPr>
          <a:xfrm>
            <a:off x="5477437" y="4704196"/>
            <a:ext cx="535724" cy="369332"/>
          </a:xfrm>
          <a:prstGeom prst="rect">
            <a:avLst/>
          </a:prstGeom>
          <a:noFill/>
        </p:spPr>
        <p:txBody>
          <a:bodyPr wrap="none" rtlCol="0">
            <a:noAutofit/>
          </a:bodyPr>
          <a:lstStyle/>
          <a:p>
            <a:r>
              <a:rPr lang="en-US" altLang="zh-CN" dirty="0"/>
              <a:t>400</a:t>
            </a:r>
            <a:endParaRPr lang="zh-CN" altLang="en-US" dirty="0"/>
          </a:p>
        </p:txBody>
      </p:sp>
      <p:sp>
        <p:nvSpPr>
          <p:cNvPr id="79" name="文本框 78">
            <a:extLst>
              <a:ext uri="{FF2B5EF4-FFF2-40B4-BE49-F238E27FC236}">
                <a16:creationId xmlns:a16="http://schemas.microsoft.com/office/drawing/2014/main" id="{B17D6F74-4BF4-4BA9-982B-B3268E18122A}"/>
              </a:ext>
            </a:extLst>
          </p:cNvPr>
          <p:cNvSpPr txBox="1"/>
          <p:nvPr/>
        </p:nvSpPr>
        <p:spPr>
          <a:xfrm>
            <a:off x="3671411" y="4727803"/>
            <a:ext cx="535724" cy="369332"/>
          </a:xfrm>
          <a:prstGeom prst="rect">
            <a:avLst/>
          </a:prstGeom>
          <a:noFill/>
        </p:spPr>
        <p:txBody>
          <a:bodyPr wrap="none" rtlCol="0">
            <a:spAutoFit/>
          </a:bodyPr>
          <a:lstStyle/>
          <a:p>
            <a:r>
              <a:rPr lang="en-US" altLang="zh-CN" dirty="0"/>
              <a:t>300</a:t>
            </a:r>
            <a:endParaRPr lang="zh-CN" altLang="en-US" dirty="0"/>
          </a:p>
        </p:txBody>
      </p:sp>
      <p:sp>
        <p:nvSpPr>
          <p:cNvPr id="80" name="文本框 79">
            <a:extLst>
              <a:ext uri="{FF2B5EF4-FFF2-40B4-BE49-F238E27FC236}">
                <a16:creationId xmlns:a16="http://schemas.microsoft.com/office/drawing/2014/main" id="{0A80467A-EB84-4E83-B79F-A66C043EA6B3}"/>
              </a:ext>
            </a:extLst>
          </p:cNvPr>
          <p:cNvSpPr txBox="1"/>
          <p:nvPr/>
        </p:nvSpPr>
        <p:spPr>
          <a:xfrm>
            <a:off x="5469092" y="6841674"/>
            <a:ext cx="535724" cy="369332"/>
          </a:xfrm>
          <a:prstGeom prst="rect">
            <a:avLst/>
          </a:prstGeom>
          <a:noFill/>
        </p:spPr>
        <p:txBody>
          <a:bodyPr wrap="none" rtlCol="0">
            <a:spAutoFit/>
          </a:bodyPr>
          <a:lstStyle/>
          <a:p>
            <a:r>
              <a:rPr lang="en-US" altLang="zh-CN" dirty="0"/>
              <a:t>301</a:t>
            </a:r>
            <a:endParaRPr lang="zh-CN" altLang="en-US" dirty="0"/>
          </a:p>
        </p:txBody>
      </p:sp>
      <p:sp>
        <p:nvSpPr>
          <p:cNvPr id="81" name="文本框 80">
            <a:extLst>
              <a:ext uri="{FF2B5EF4-FFF2-40B4-BE49-F238E27FC236}">
                <a16:creationId xmlns:a16="http://schemas.microsoft.com/office/drawing/2014/main" id="{420F9DB0-42CF-41E9-AE15-307EF6A1335B}"/>
              </a:ext>
            </a:extLst>
          </p:cNvPr>
          <p:cNvSpPr txBox="1"/>
          <p:nvPr/>
        </p:nvSpPr>
        <p:spPr>
          <a:xfrm>
            <a:off x="5469962" y="5786496"/>
            <a:ext cx="535724" cy="369332"/>
          </a:xfrm>
          <a:prstGeom prst="rect">
            <a:avLst/>
          </a:prstGeom>
          <a:noFill/>
        </p:spPr>
        <p:txBody>
          <a:bodyPr wrap="none" rtlCol="0">
            <a:spAutoFit/>
          </a:bodyPr>
          <a:lstStyle/>
          <a:p>
            <a:r>
              <a:rPr lang="en-US" altLang="zh-CN" dirty="0"/>
              <a:t>399</a:t>
            </a:r>
            <a:endParaRPr lang="zh-CN" altLang="en-US" dirty="0"/>
          </a:p>
        </p:txBody>
      </p:sp>
      <p:sp>
        <p:nvSpPr>
          <p:cNvPr id="84" name="文本框 83">
            <a:extLst>
              <a:ext uri="{FF2B5EF4-FFF2-40B4-BE49-F238E27FC236}">
                <a16:creationId xmlns:a16="http://schemas.microsoft.com/office/drawing/2014/main" id="{F37CACB4-5EEE-4582-8222-03B871F0AAFD}"/>
              </a:ext>
            </a:extLst>
          </p:cNvPr>
          <p:cNvSpPr txBox="1"/>
          <p:nvPr/>
        </p:nvSpPr>
        <p:spPr>
          <a:xfrm>
            <a:off x="7285247" y="6842945"/>
            <a:ext cx="652743" cy="369332"/>
          </a:xfrm>
          <a:prstGeom prst="rect">
            <a:avLst/>
          </a:prstGeom>
          <a:noFill/>
        </p:spPr>
        <p:txBody>
          <a:bodyPr wrap="none" rtlCol="0">
            <a:spAutoFit/>
          </a:bodyPr>
          <a:lstStyle/>
          <a:p>
            <a:r>
              <a:rPr lang="en-US" altLang="zh-CN" dirty="0"/>
              <a:t>7801</a:t>
            </a:r>
            <a:endParaRPr lang="zh-CN" altLang="en-US" dirty="0"/>
          </a:p>
        </p:txBody>
      </p:sp>
      <p:sp>
        <p:nvSpPr>
          <p:cNvPr id="85" name="文本框 84">
            <a:extLst>
              <a:ext uri="{FF2B5EF4-FFF2-40B4-BE49-F238E27FC236}">
                <a16:creationId xmlns:a16="http://schemas.microsoft.com/office/drawing/2014/main" id="{A9DDC0EF-C60C-47C5-93C5-909D7C8F8E89}"/>
              </a:ext>
            </a:extLst>
          </p:cNvPr>
          <p:cNvSpPr txBox="1"/>
          <p:nvPr/>
        </p:nvSpPr>
        <p:spPr>
          <a:xfrm>
            <a:off x="7286117" y="5787767"/>
            <a:ext cx="652743" cy="369332"/>
          </a:xfrm>
          <a:prstGeom prst="rect">
            <a:avLst/>
          </a:prstGeom>
          <a:noFill/>
        </p:spPr>
        <p:txBody>
          <a:bodyPr wrap="none" rtlCol="0">
            <a:spAutoFit/>
          </a:bodyPr>
          <a:lstStyle/>
          <a:p>
            <a:r>
              <a:rPr lang="en-US" altLang="zh-CN" dirty="0"/>
              <a:t>7899</a:t>
            </a:r>
            <a:endParaRPr lang="zh-CN" altLang="en-US" dirty="0"/>
          </a:p>
        </p:txBody>
      </p:sp>
      <p:sp>
        <p:nvSpPr>
          <p:cNvPr id="86" name="文本框 85">
            <a:extLst>
              <a:ext uri="{FF2B5EF4-FFF2-40B4-BE49-F238E27FC236}">
                <a16:creationId xmlns:a16="http://schemas.microsoft.com/office/drawing/2014/main" id="{1902FDD7-993B-48C7-9935-8EF25C54A7A7}"/>
              </a:ext>
            </a:extLst>
          </p:cNvPr>
          <p:cNvSpPr txBox="1"/>
          <p:nvPr/>
        </p:nvSpPr>
        <p:spPr>
          <a:xfrm>
            <a:off x="8945397" y="6847750"/>
            <a:ext cx="723747" cy="369332"/>
          </a:xfrm>
          <a:prstGeom prst="rect">
            <a:avLst/>
          </a:prstGeom>
          <a:noFill/>
        </p:spPr>
        <p:txBody>
          <a:bodyPr wrap="square" rtlCol="0">
            <a:spAutoFit/>
          </a:bodyPr>
          <a:lstStyle/>
          <a:p>
            <a:r>
              <a:rPr lang="en-US" altLang="zh-CN" dirty="0"/>
              <a:t>7901</a:t>
            </a:r>
            <a:endParaRPr lang="zh-CN" altLang="en-US" dirty="0"/>
          </a:p>
        </p:txBody>
      </p:sp>
      <p:sp>
        <p:nvSpPr>
          <p:cNvPr id="87" name="文本框 86">
            <a:extLst>
              <a:ext uri="{FF2B5EF4-FFF2-40B4-BE49-F238E27FC236}">
                <a16:creationId xmlns:a16="http://schemas.microsoft.com/office/drawing/2014/main" id="{5858DFED-BB0F-4AE6-9301-0357D092BA59}"/>
              </a:ext>
            </a:extLst>
          </p:cNvPr>
          <p:cNvSpPr txBox="1"/>
          <p:nvPr/>
        </p:nvSpPr>
        <p:spPr>
          <a:xfrm>
            <a:off x="9000568" y="5803219"/>
            <a:ext cx="723747" cy="369332"/>
          </a:xfrm>
          <a:prstGeom prst="rect">
            <a:avLst/>
          </a:prstGeom>
          <a:noFill/>
        </p:spPr>
        <p:txBody>
          <a:bodyPr wrap="square" rtlCol="0">
            <a:spAutoFit/>
          </a:bodyPr>
          <a:lstStyle/>
          <a:p>
            <a:r>
              <a:rPr lang="en-US" altLang="zh-CN" dirty="0"/>
              <a:t>7999</a:t>
            </a:r>
            <a:endParaRPr lang="zh-CN" altLang="en-US" dirty="0"/>
          </a:p>
        </p:txBody>
      </p:sp>
      <p:cxnSp>
        <p:nvCxnSpPr>
          <p:cNvPr id="89" name="直接箭头连接符 88">
            <a:extLst>
              <a:ext uri="{FF2B5EF4-FFF2-40B4-BE49-F238E27FC236}">
                <a16:creationId xmlns:a16="http://schemas.microsoft.com/office/drawing/2014/main" id="{2A728523-B324-4BDA-A678-9BFB203AD508}"/>
              </a:ext>
            </a:extLst>
          </p:cNvPr>
          <p:cNvCxnSpPr/>
          <p:nvPr/>
        </p:nvCxnSpPr>
        <p:spPr>
          <a:xfrm>
            <a:off x="2667450" y="6064597"/>
            <a:ext cx="890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连接符: 肘形 94">
            <a:extLst>
              <a:ext uri="{FF2B5EF4-FFF2-40B4-BE49-F238E27FC236}">
                <a16:creationId xmlns:a16="http://schemas.microsoft.com/office/drawing/2014/main" id="{C2016446-6A3E-42DE-9D95-A5830603F5D9}"/>
              </a:ext>
            </a:extLst>
          </p:cNvPr>
          <p:cNvCxnSpPr>
            <a:cxnSpLocks/>
          </p:cNvCxnSpPr>
          <p:nvPr/>
        </p:nvCxnSpPr>
        <p:spPr>
          <a:xfrm>
            <a:off x="2671132" y="4209886"/>
            <a:ext cx="878392" cy="8291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1A1CCECB-BE36-45EC-A71B-F400187316E7}"/>
              </a:ext>
            </a:extLst>
          </p:cNvPr>
          <p:cNvCxnSpPr/>
          <p:nvPr/>
        </p:nvCxnSpPr>
        <p:spPr>
          <a:xfrm flipV="1">
            <a:off x="2667450" y="3320812"/>
            <a:ext cx="882074" cy="4811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连接符: 肘形 105">
            <a:extLst>
              <a:ext uri="{FF2B5EF4-FFF2-40B4-BE49-F238E27FC236}">
                <a16:creationId xmlns:a16="http://schemas.microsoft.com/office/drawing/2014/main" id="{3DDCAEEE-8D80-4333-B88F-18BDC0E1DA2D}"/>
              </a:ext>
            </a:extLst>
          </p:cNvPr>
          <p:cNvCxnSpPr/>
          <p:nvPr/>
        </p:nvCxnSpPr>
        <p:spPr>
          <a:xfrm flipV="1">
            <a:off x="4349857" y="3320812"/>
            <a:ext cx="999398" cy="2890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连接符: 肘形 110">
            <a:extLst>
              <a:ext uri="{FF2B5EF4-FFF2-40B4-BE49-F238E27FC236}">
                <a16:creationId xmlns:a16="http://schemas.microsoft.com/office/drawing/2014/main" id="{E8273235-64CA-4DE1-8169-F2397AF24B24}"/>
              </a:ext>
            </a:extLst>
          </p:cNvPr>
          <p:cNvCxnSpPr>
            <a:cxnSpLocks/>
            <a:stCxn id="5" idx="3"/>
            <a:endCxn id="35" idx="1"/>
          </p:cNvCxnSpPr>
          <p:nvPr/>
        </p:nvCxnSpPr>
        <p:spPr>
          <a:xfrm>
            <a:off x="4349857" y="3904356"/>
            <a:ext cx="999398" cy="1550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2DFD6B70-A709-4CBE-9B4D-26F3049D5A91}"/>
              </a:ext>
            </a:extLst>
          </p:cNvPr>
          <p:cNvCxnSpPr>
            <a:cxnSpLocks/>
            <a:endCxn id="36" idx="1"/>
          </p:cNvCxnSpPr>
          <p:nvPr/>
        </p:nvCxnSpPr>
        <p:spPr>
          <a:xfrm>
            <a:off x="4769700" y="6487904"/>
            <a:ext cx="579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AFBD870F-6CBA-4200-A8DF-D033FD7E5DA2}"/>
              </a:ext>
            </a:extLst>
          </p:cNvPr>
          <p:cNvCxnSpPr/>
          <p:nvPr/>
        </p:nvCxnSpPr>
        <p:spPr>
          <a:xfrm>
            <a:off x="4349857" y="4418087"/>
            <a:ext cx="4233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9538E4CB-1F41-455A-9A5D-51B71986F5B2}"/>
              </a:ext>
            </a:extLst>
          </p:cNvPr>
          <p:cNvCxnSpPr>
            <a:cxnSpLocks/>
          </p:cNvCxnSpPr>
          <p:nvPr/>
        </p:nvCxnSpPr>
        <p:spPr>
          <a:xfrm flipV="1">
            <a:off x="4765157" y="4418087"/>
            <a:ext cx="4543" cy="2069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1CB7065-9704-4B8C-9013-F6BF6C48A3CB}"/>
              </a:ext>
            </a:extLst>
          </p:cNvPr>
          <p:cNvCxnSpPr/>
          <p:nvPr/>
        </p:nvCxnSpPr>
        <p:spPr>
          <a:xfrm>
            <a:off x="7946214" y="4418087"/>
            <a:ext cx="4233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1D28BE82-D33D-404F-852B-587AE08C50FD}"/>
              </a:ext>
            </a:extLst>
          </p:cNvPr>
          <p:cNvCxnSpPr>
            <a:cxnSpLocks/>
          </p:cNvCxnSpPr>
          <p:nvPr/>
        </p:nvCxnSpPr>
        <p:spPr>
          <a:xfrm flipV="1">
            <a:off x="8367276" y="4418087"/>
            <a:ext cx="4543" cy="2069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0C85559C-8ABD-41A7-8EA1-F666C29D4A36}"/>
              </a:ext>
            </a:extLst>
          </p:cNvPr>
          <p:cNvCxnSpPr>
            <a:cxnSpLocks/>
          </p:cNvCxnSpPr>
          <p:nvPr/>
        </p:nvCxnSpPr>
        <p:spPr>
          <a:xfrm>
            <a:off x="8365842" y="6487903"/>
            <a:ext cx="579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连接符: 肘形 140">
            <a:extLst>
              <a:ext uri="{FF2B5EF4-FFF2-40B4-BE49-F238E27FC236}">
                <a16:creationId xmlns:a16="http://schemas.microsoft.com/office/drawing/2014/main" id="{8DBE9121-6C50-4ADB-9658-3DAAE64F4887}"/>
              </a:ext>
            </a:extLst>
          </p:cNvPr>
          <p:cNvCxnSpPr>
            <a:cxnSpLocks/>
            <a:stCxn id="66" idx="3"/>
          </p:cNvCxnSpPr>
          <p:nvPr/>
        </p:nvCxnSpPr>
        <p:spPr>
          <a:xfrm>
            <a:off x="7946214" y="3609831"/>
            <a:ext cx="986013" cy="14758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B8A1116D-1100-48E3-8944-04C9D4905F78}"/>
              </a:ext>
            </a:extLst>
          </p:cNvPr>
          <p:cNvSpPr txBox="1"/>
          <p:nvPr/>
        </p:nvSpPr>
        <p:spPr>
          <a:xfrm>
            <a:off x="1381988" y="2807464"/>
            <a:ext cx="1569660" cy="369332"/>
          </a:xfrm>
          <a:prstGeom prst="rect">
            <a:avLst/>
          </a:prstGeom>
          <a:noFill/>
        </p:spPr>
        <p:txBody>
          <a:bodyPr wrap="none" rtlCol="0">
            <a:spAutoFit/>
          </a:bodyPr>
          <a:lstStyle/>
          <a:p>
            <a:r>
              <a:rPr lang="zh-CN" altLang="en-US" dirty="0"/>
              <a:t>空闲盘块号栈</a:t>
            </a:r>
          </a:p>
        </p:txBody>
      </p:sp>
    </p:spTree>
    <p:extLst>
      <p:ext uri="{BB962C8B-B14F-4D97-AF65-F5344CB8AC3E}">
        <p14:creationId xmlns:p14="http://schemas.microsoft.com/office/powerpoint/2010/main" val="1229474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69FD29-A0D3-4FA0-871E-03B32FD48C03}"/>
              </a:ext>
            </a:extLst>
          </p:cNvPr>
          <p:cNvSpPr/>
          <p:nvPr/>
        </p:nvSpPr>
        <p:spPr>
          <a:xfrm>
            <a:off x="6285359" y="473043"/>
            <a:ext cx="6660455" cy="646331"/>
          </a:xfrm>
          <a:prstGeom prst="rect">
            <a:avLst/>
          </a:prstGeom>
        </p:spPr>
        <p:txBody>
          <a:bodyPr wrap="square">
            <a:spAutoFit/>
          </a:bodyPr>
          <a:lstStyle/>
          <a:p>
            <a:r>
              <a:rPr lang="zh-CN" altLang="en-US" sz="3600" b="1" dirty="0"/>
              <a:t>磁盘</a:t>
            </a:r>
            <a:r>
              <a:rPr lang="en-US" altLang="zh-CN" sz="3600" b="1" dirty="0"/>
              <a:t>block</a:t>
            </a:r>
            <a:r>
              <a:rPr lang="zh-CN" altLang="en-US" sz="3600" b="1" dirty="0"/>
              <a:t>分配函数int balloc()</a:t>
            </a:r>
          </a:p>
        </p:txBody>
      </p:sp>
      <p:sp>
        <p:nvSpPr>
          <p:cNvPr id="4" name="流程图: 可选过程 3">
            <a:extLst>
              <a:ext uri="{FF2B5EF4-FFF2-40B4-BE49-F238E27FC236}">
                <a16:creationId xmlns:a16="http://schemas.microsoft.com/office/drawing/2014/main" id="{FFDC79EF-F26E-4FF7-8B26-34B9B025E4CB}"/>
              </a:ext>
            </a:extLst>
          </p:cNvPr>
          <p:cNvSpPr/>
          <p:nvPr/>
        </p:nvSpPr>
        <p:spPr>
          <a:xfrm>
            <a:off x="2615607" y="845431"/>
            <a:ext cx="1794888" cy="369332"/>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开始</a:t>
            </a:r>
          </a:p>
        </p:txBody>
      </p:sp>
      <p:sp>
        <p:nvSpPr>
          <p:cNvPr id="6" name="矩形 5">
            <a:extLst>
              <a:ext uri="{FF2B5EF4-FFF2-40B4-BE49-F238E27FC236}">
                <a16:creationId xmlns:a16="http://schemas.microsoft.com/office/drawing/2014/main" id="{96A29603-8DBF-4F5A-A3E0-EA4A5AA7051A}"/>
              </a:ext>
            </a:extLst>
          </p:cNvPr>
          <p:cNvSpPr/>
          <p:nvPr/>
        </p:nvSpPr>
        <p:spPr>
          <a:xfrm>
            <a:off x="2432931" y="2448845"/>
            <a:ext cx="2160240" cy="369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将栈顶块号取出</a:t>
            </a:r>
          </a:p>
        </p:txBody>
      </p:sp>
      <p:sp>
        <p:nvSpPr>
          <p:cNvPr id="7" name="流程图: 决策 6">
            <a:extLst>
              <a:ext uri="{FF2B5EF4-FFF2-40B4-BE49-F238E27FC236}">
                <a16:creationId xmlns:a16="http://schemas.microsoft.com/office/drawing/2014/main" id="{92A0587A-A2B4-44BD-82CF-47E3C1A77851}"/>
              </a:ext>
            </a:extLst>
          </p:cNvPr>
          <p:cNvSpPr/>
          <p:nvPr/>
        </p:nvSpPr>
        <p:spPr>
          <a:xfrm>
            <a:off x="740743" y="1528093"/>
            <a:ext cx="5544616" cy="607422"/>
          </a:xfrm>
          <a:prstGeom prst="flowChartDecisi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判断剩余空闲块数是否</a:t>
            </a:r>
            <a:r>
              <a:rPr lang="en-US" altLang="zh-CN" dirty="0">
                <a:solidFill>
                  <a:schemeClr val="tx1"/>
                </a:solidFill>
              </a:rPr>
              <a:t>=0</a:t>
            </a:r>
            <a:endParaRPr lang="zh-CN" altLang="en-US" dirty="0"/>
          </a:p>
        </p:txBody>
      </p:sp>
      <p:sp>
        <p:nvSpPr>
          <p:cNvPr id="8" name="矩形 7">
            <a:extLst>
              <a:ext uri="{FF2B5EF4-FFF2-40B4-BE49-F238E27FC236}">
                <a16:creationId xmlns:a16="http://schemas.microsoft.com/office/drawing/2014/main" id="{ADA42533-299C-429C-A111-0BF67C3A6563}"/>
              </a:ext>
            </a:extLst>
          </p:cNvPr>
          <p:cNvSpPr/>
          <p:nvPr/>
        </p:nvSpPr>
        <p:spPr>
          <a:xfrm>
            <a:off x="6573391" y="1647138"/>
            <a:ext cx="2160240" cy="369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输出无空闲提示</a:t>
            </a:r>
          </a:p>
        </p:txBody>
      </p:sp>
      <p:sp>
        <p:nvSpPr>
          <p:cNvPr id="9" name="流程图: 决策 8">
            <a:extLst>
              <a:ext uri="{FF2B5EF4-FFF2-40B4-BE49-F238E27FC236}">
                <a16:creationId xmlns:a16="http://schemas.microsoft.com/office/drawing/2014/main" id="{B352659A-FDA9-4687-8944-35CD08C030F2}"/>
              </a:ext>
            </a:extLst>
          </p:cNvPr>
          <p:cNvSpPr/>
          <p:nvPr/>
        </p:nvSpPr>
        <p:spPr>
          <a:xfrm>
            <a:off x="740743" y="3131507"/>
            <a:ext cx="5544616" cy="607422"/>
          </a:xfrm>
          <a:prstGeom prst="flowChartDecisi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判断是否为栈底</a:t>
            </a:r>
            <a:endParaRPr lang="zh-CN" altLang="en-US" dirty="0"/>
          </a:p>
        </p:txBody>
      </p:sp>
      <p:sp>
        <p:nvSpPr>
          <p:cNvPr id="10" name="矩形 9">
            <a:extLst>
              <a:ext uri="{FF2B5EF4-FFF2-40B4-BE49-F238E27FC236}">
                <a16:creationId xmlns:a16="http://schemas.microsoft.com/office/drawing/2014/main" id="{E321E0EF-709D-4569-9DC1-C42C4797F9CD}"/>
              </a:ext>
            </a:extLst>
          </p:cNvPr>
          <p:cNvSpPr/>
          <p:nvPr/>
        </p:nvSpPr>
        <p:spPr>
          <a:xfrm>
            <a:off x="6645399" y="3246685"/>
            <a:ext cx="5796366" cy="369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如果不为栈底，则将栈顶指向的地址返回，栈顶指针</a:t>
            </a:r>
            <a:r>
              <a:rPr lang="en-US" altLang="zh-CN" dirty="0">
                <a:solidFill>
                  <a:schemeClr val="tx1"/>
                </a:solidFill>
              </a:rPr>
              <a:t>-1</a:t>
            </a:r>
            <a:endParaRPr lang="zh-CN" altLang="en-US" dirty="0">
              <a:solidFill>
                <a:schemeClr val="tx1"/>
              </a:solidFill>
            </a:endParaRPr>
          </a:p>
        </p:txBody>
      </p:sp>
      <p:sp>
        <p:nvSpPr>
          <p:cNvPr id="11" name="矩形 10">
            <a:extLst>
              <a:ext uri="{FF2B5EF4-FFF2-40B4-BE49-F238E27FC236}">
                <a16:creationId xmlns:a16="http://schemas.microsoft.com/office/drawing/2014/main" id="{A54A23D9-A50A-4E53-94C5-E90166D6F3D3}"/>
              </a:ext>
            </a:extLst>
          </p:cNvPr>
          <p:cNvSpPr/>
          <p:nvPr/>
        </p:nvSpPr>
        <p:spPr>
          <a:xfrm>
            <a:off x="1109446" y="4216849"/>
            <a:ext cx="4807210" cy="2450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将当前块号地址返回</a:t>
            </a:r>
          </a:p>
        </p:txBody>
      </p:sp>
      <p:sp>
        <p:nvSpPr>
          <p:cNvPr id="12" name="矩形 11">
            <a:extLst>
              <a:ext uri="{FF2B5EF4-FFF2-40B4-BE49-F238E27FC236}">
                <a16:creationId xmlns:a16="http://schemas.microsoft.com/office/drawing/2014/main" id="{3356A7E4-3792-4DBA-B518-75EB22020C17}"/>
              </a:ext>
            </a:extLst>
          </p:cNvPr>
          <p:cNvSpPr/>
          <p:nvPr/>
        </p:nvSpPr>
        <p:spPr>
          <a:xfrm>
            <a:off x="1109461" y="4734921"/>
            <a:ext cx="4807210" cy="2450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并将栈底指向的新空闲块堆栈覆盖原来的栈</a:t>
            </a:r>
          </a:p>
        </p:txBody>
      </p:sp>
      <p:sp>
        <p:nvSpPr>
          <p:cNvPr id="15" name="矩形 14">
            <a:extLst>
              <a:ext uri="{FF2B5EF4-FFF2-40B4-BE49-F238E27FC236}">
                <a16:creationId xmlns:a16="http://schemas.microsoft.com/office/drawing/2014/main" id="{8F292B1B-39AE-452B-BF1A-B370E3921001}"/>
              </a:ext>
            </a:extLst>
          </p:cNvPr>
          <p:cNvSpPr/>
          <p:nvPr/>
        </p:nvSpPr>
        <p:spPr>
          <a:xfrm>
            <a:off x="1118981" y="5215494"/>
            <a:ext cx="4807210" cy="2822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更新超级块</a:t>
            </a:r>
          </a:p>
        </p:txBody>
      </p:sp>
      <p:sp>
        <p:nvSpPr>
          <p:cNvPr id="16" name="矩形 15">
            <a:extLst>
              <a:ext uri="{FF2B5EF4-FFF2-40B4-BE49-F238E27FC236}">
                <a16:creationId xmlns:a16="http://schemas.microsoft.com/office/drawing/2014/main" id="{951A8DAE-DE13-4C3B-8163-1625B6F23404}"/>
              </a:ext>
            </a:extLst>
          </p:cNvPr>
          <p:cNvSpPr/>
          <p:nvPr/>
        </p:nvSpPr>
        <p:spPr>
          <a:xfrm>
            <a:off x="1109446" y="5733235"/>
            <a:ext cx="4807210" cy="2822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更新</a:t>
            </a:r>
            <a:r>
              <a:rPr lang="en-US" altLang="zh-CN" dirty="0">
                <a:solidFill>
                  <a:schemeClr val="tx1"/>
                </a:solidFill>
              </a:rPr>
              <a:t>block</a:t>
            </a:r>
            <a:r>
              <a:rPr lang="zh-CN" altLang="en-US" dirty="0">
                <a:solidFill>
                  <a:schemeClr val="tx1"/>
                </a:solidFill>
              </a:rPr>
              <a:t>位图</a:t>
            </a:r>
          </a:p>
        </p:txBody>
      </p:sp>
      <p:sp>
        <p:nvSpPr>
          <p:cNvPr id="17" name="流程图: 可选过程 16">
            <a:extLst>
              <a:ext uri="{FF2B5EF4-FFF2-40B4-BE49-F238E27FC236}">
                <a16:creationId xmlns:a16="http://schemas.microsoft.com/office/drawing/2014/main" id="{7E3C18F0-DEC5-4208-A1A7-4388351686E4}"/>
              </a:ext>
            </a:extLst>
          </p:cNvPr>
          <p:cNvSpPr/>
          <p:nvPr/>
        </p:nvSpPr>
        <p:spPr>
          <a:xfrm>
            <a:off x="2610686" y="6584051"/>
            <a:ext cx="1794888" cy="369332"/>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结束</a:t>
            </a:r>
          </a:p>
        </p:txBody>
      </p:sp>
      <p:cxnSp>
        <p:nvCxnSpPr>
          <p:cNvPr id="19" name="直接箭头连接符 18">
            <a:extLst>
              <a:ext uri="{FF2B5EF4-FFF2-40B4-BE49-F238E27FC236}">
                <a16:creationId xmlns:a16="http://schemas.microsoft.com/office/drawing/2014/main" id="{C4C14F7B-0AC5-471B-9A73-D5B3697FC71F}"/>
              </a:ext>
            </a:extLst>
          </p:cNvPr>
          <p:cNvCxnSpPr>
            <a:stCxn id="4" idx="2"/>
            <a:endCxn id="7" idx="0"/>
          </p:cNvCxnSpPr>
          <p:nvPr/>
        </p:nvCxnSpPr>
        <p:spPr>
          <a:xfrm>
            <a:off x="3513051" y="1214763"/>
            <a:ext cx="0" cy="31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430142A-6AA0-44F5-BD9F-0349CF50A71C}"/>
              </a:ext>
            </a:extLst>
          </p:cNvPr>
          <p:cNvCxnSpPr>
            <a:stCxn id="7" idx="2"/>
            <a:endCxn id="6" idx="0"/>
          </p:cNvCxnSpPr>
          <p:nvPr/>
        </p:nvCxnSpPr>
        <p:spPr>
          <a:xfrm>
            <a:off x="3513051" y="2135515"/>
            <a:ext cx="0" cy="31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89E4C410-3D48-4885-968E-4C4AFE2EF16E}"/>
              </a:ext>
            </a:extLst>
          </p:cNvPr>
          <p:cNvCxnSpPr>
            <a:stCxn id="7" idx="3"/>
            <a:endCxn id="8" idx="1"/>
          </p:cNvCxnSpPr>
          <p:nvPr/>
        </p:nvCxnSpPr>
        <p:spPr>
          <a:xfrm>
            <a:off x="6285359" y="183180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0DFEC8A0-B5A8-4D70-A181-71F8DDB012EF}"/>
              </a:ext>
            </a:extLst>
          </p:cNvPr>
          <p:cNvCxnSpPr>
            <a:stCxn id="6" idx="2"/>
            <a:endCxn id="9" idx="0"/>
          </p:cNvCxnSpPr>
          <p:nvPr/>
        </p:nvCxnSpPr>
        <p:spPr>
          <a:xfrm>
            <a:off x="3513051" y="2818177"/>
            <a:ext cx="0" cy="31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C364F9EA-F2DB-4BC2-88B3-7D67DDA253A7}"/>
              </a:ext>
            </a:extLst>
          </p:cNvPr>
          <p:cNvCxnSpPr>
            <a:stCxn id="9" idx="3"/>
            <a:endCxn id="10" idx="1"/>
          </p:cNvCxnSpPr>
          <p:nvPr/>
        </p:nvCxnSpPr>
        <p:spPr>
          <a:xfrm flipV="1">
            <a:off x="6285359" y="3431351"/>
            <a:ext cx="360040" cy="3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A759E8EF-CCD3-471D-A627-F55CDA665B4A}"/>
              </a:ext>
            </a:extLst>
          </p:cNvPr>
          <p:cNvCxnSpPr>
            <a:stCxn id="9" idx="2"/>
            <a:endCxn id="11" idx="0"/>
          </p:cNvCxnSpPr>
          <p:nvPr/>
        </p:nvCxnSpPr>
        <p:spPr>
          <a:xfrm>
            <a:off x="3513051" y="3738929"/>
            <a:ext cx="0" cy="477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6A12A67-CD0A-4935-8D7A-BDAF4765599E}"/>
              </a:ext>
            </a:extLst>
          </p:cNvPr>
          <p:cNvCxnSpPr>
            <a:stCxn id="11" idx="2"/>
            <a:endCxn id="12" idx="0"/>
          </p:cNvCxnSpPr>
          <p:nvPr/>
        </p:nvCxnSpPr>
        <p:spPr>
          <a:xfrm>
            <a:off x="3513051" y="4461886"/>
            <a:ext cx="15" cy="27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D64A6ED0-35A8-42E1-BD41-C02CC8F5F390}"/>
              </a:ext>
            </a:extLst>
          </p:cNvPr>
          <p:cNvCxnSpPr>
            <a:stCxn id="12" idx="2"/>
            <a:endCxn id="15" idx="0"/>
          </p:cNvCxnSpPr>
          <p:nvPr/>
        </p:nvCxnSpPr>
        <p:spPr>
          <a:xfrm>
            <a:off x="3513066" y="4979958"/>
            <a:ext cx="9520" cy="235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3E6E17BA-5928-4D01-A3B6-CA42FE12C303}"/>
              </a:ext>
            </a:extLst>
          </p:cNvPr>
          <p:cNvCxnSpPr>
            <a:stCxn id="15" idx="2"/>
            <a:endCxn id="16" idx="0"/>
          </p:cNvCxnSpPr>
          <p:nvPr/>
        </p:nvCxnSpPr>
        <p:spPr>
          <a:xfrm flipH="1">
            <a:off x="3513051" y="5497699"/>
            <a:ext cx="9535" cy="235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7E3ED8B-FB97-4D6E-A8E1-32BA9EA593A7}"/>
              </a:ext>
            </a:extLst>
          </p:cNvPr>
          <p:cNvCxnSpPr>
            <a:stCxn id="16" idx="2"/>
            <a:endCxn id="17" idx="0"/>
          </p:cNvCxnSpPr>
          <p:nvPr/>
        </p:nvCxnSpPr>
        <p:spPr>
          <a:xfrm flipH="1">
            <a:off x="3508130" y="6015440"/>
            <a:ext cx="4921" cy="568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42BD4BDB-2934-4F99-8745-5BCA09467BFC}"/>
              </a:ext>
            </a:extLst>
          </p:cNvPr>
          <p:cNvCxnSpPr>
            <a:stCxn id="8" idx="3"/>
          </p:cNvCxnSpPr>
          <p:nvPr/>
        </p:nvCxnSpPr>
        <p:spPr>
          <a:xfrm>
            <a:off x="8733631" y="1831804"/>
            <a:ext cx="37081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F42D87CE-8FCC-466B-AFE9-C29C40E255CA}"/>
              </a:ext>
            </a:extLst>
          </p:cNvPr>
          <p:cNvCxnSpPr/>
          <p:nvPr/>
        </p:nvCxnSpPr>
        <p:spPr>
          <a:xfrm>
            <a:off x="12441765" y="1831804"/>
            <a:ext cx="0" cy="4592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A250A6CD-9484-4925-90A4-8258DB2B92A4}"/>
              </a:ext>
            </a:extLst>
          </p:cNvPr>
          <p:cNvCxnSpPr/>
          <p:nvPr/>
        </p:nvCxnSpPr>
        <p:spPr>
          <a:xfrm flipH="1">
            <a:off x="3517818" y="6424637"/>
            <a:ext cx="89239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89E22016-BDC1-4066-AE01-DA04278E53AF}"/>
              </a:ext>
            </a:extLst>
          </p:cNvPr>
          <p:cNvCxnSpPr>
            <a:stCxn id="10" idx="2"/>
          </p:cNvCxnSpPr>
          <p:nvPr/>
        </p:nvCxnSpPr>
        <p:spPr>
          <a:xfrm>
            <a:off x="9543582" y="3616017"/>
            <a:ext cx="0" cy="28086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776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0B1632D-6515-42B9-97F9-1B1246F93190}"/>
              </a:ext>
            </a:extLst>
          </p:cNvPr>
          <p:cNvSpPr/>
          <p:nvPr/>
        </p:nvSpPr>
        <p:spPr>
          <a:xfrm>
            <a:off x="5122597" y="231949"/>
            <a:ext cx="7767704" cy="646331"/>
          </a:xfrm>
          <a:prstGeom prst="rect">
            <a:avLst/>
          </a:prstGeom>
        </p:spPr>
        <p:txBody>
          <a:bodyPr wrap="none">
            <a:spAutoFit/>
          </a:bodyPr>
          <a:lstStyle/>
          <a:p>
            <a:r>
              <a:rPr lang="zh-CN" altLang="en-US" sz="3600" b="1" dirty="0"/>
              <a:t>磁盘</a:t>
            </a:r>
            <a:r>
              <a:rPr lang="en-US" altLang="zh-CN" sz="3600" b="1" dirty="0"/>
              <a:t>block</a:t>
            </a:r>
            <a:r>
              <a:rPr lang="zh-CN" altLang="en-US" sz="3600" b="1" dirty="0"/>
              <a:t>回收函数bool bfree(int addr)</a:t>
            </a:r>
          </a:p>
        </p:txBody>
      </p:sp>
      <p:sp>
        <p:nvSpPr>
          <p:cNvPr id="3" name="流程图: 可选过程 2">
            <a:extLst>
              <a:ext uri="{FF2B5EF4-FFF2-40B4-BE49-F238E27FC236}">
                <a16:creationId xmlns:a16="http://schemas.microsoft.com/office/drawing/2014/main" id="{E5F00B1E-F909-4F7A-8ED5-7D6A3191F6A7}"/>
              </a:ext>
            </a:extLst>
          </p:cNvPr>
          <p:cNvSpPr/>
          <p:nvPr/>
        </p:nvSpPr>
        <p:spPr>
          <a:xfrm>
            <a:off x="2113119" y="47283"/>
            <a:ext cx="1794888" cy="369332"/>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开始</a:t>
            </a:r>
          </a:p>
        </p:txBody>
      </p:sp>
      <p:sp>
        <p:nvSpPr>
          <p:cNvPr id="4" name="矩形 3">
            <a:extLst>
              <a:ext uri="{FF2B5EF4-FFF2-40B4-BE49-F238E27FC236}">
                <a16:creationId xmlns:a16="http://schemas.microsoft.com/office/drawing/2014/main" id="{D2AA90C7-A915-4BC1-A5F6-0234C0257C08}"/>
              </a:ext>
            </a:extLst>
          </p:cNvPr>
          <p:cNvSpPr/>
          <p:nvPr/>
        </p:nvSpPr>
        <p:spPr>
          <a:xfrm>
            <a:off x="1930443" y="1650697"/>
            <a:ext cx="2160240" cy="369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计算得出</a:t>
            </a:r>
            <a:r>
              <a:rPr lang="en-US" altLang="zh-CN" dirty="0">
                <a:solidFill>
                  <a:schemeClr val="tx1"/>
                </a:solidFill>
              </a:rPr>
              <a:t>block</a:t>
            </a:r>
            <a:r>
              <a:rPr lang="zh-CN" altLang="en-US" dirty="0">
                <a:solidFill>
                  <a:schemeClr val="tx1"/>
                </a:solidFill>
              </a:rPr>
              <a:t>号</a:t>
            </a:r>
          </a:p>
        </p:txBody>
      </p:sp>
      <p:sp>
        <p:nvSpPr>
          <p:cNvPr id="5" name="流程图: 决策 4">
            <a:extLst>
              <a:ext uri="{FF2B5EF4-FFF2-40B4-BE49-F238E27FC236}">
                <a16:creationId xmlns:a16="http://schemas.microsoft.com/office/drawing/2014/main" id="{25AD3340-349B-453B-96FE-A209B66F2FCD}"/>
              </a:ext>
            </a:extLst>
          </p:cNvPr>
          <p:cNvSpPr/>
          <p:nvPr/>
        </p:nvSpPr>
        <p:spPr>
          <a:xfrm>
            <a:off x="238255" y="729945"/>
            <a:ext cx="5544616" cy="607422"/>
          </a:xfrm>
          <a:prstGeom prst="flowChartDecisi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判断该</a:t>
            </a:r>
            <a:r>
              <a:rPr lang="en-US" altLang="zh-CN" dirty="0">
                <a:solidFill>
                  <a:schemeClr val="tx1"/>
                </a:solidFill>
              </a:rPr>
              <a:t>Ad</a:t>
            </a:r>
            <a:r>
              <a:rPr lang="zh-CN" altLang="en-US" dirty="0">
                <a:solidFill>
                  <a:schemeClr val="tx1"/>
                </a:solidFill>
              </a:rPr>
              <a:t>是否为起始地址</a:t>
            </a:r>
            <a:endParaRPr lang="zh-CN" altLang="en-US" dirty="0"/>
          </a:p>
        </p:txBody>
      </p:sp>
      <p:sp>
        <p:nvSpPr>
          <p:cNvPr id="6" name="矩形 5">
            <a:extLst>
              <a:ext uri="{FF2B5EF4-FFF2-40B4-BE49-F238E27FC236}">
                <a16:creationId xmlns:a16="http://schemas.microsoft.com/office/drawing/2014/main" id="{0C12FF38-32A5-4F1F-9880-BE9D4DDFCE29}"/>
              </a:ext>
            </a:extLst>
          </p:cNvPr>
          <p:cNvSpPr/>
          <p:nvPr/>
        </p:nvSpPr>
        <p:spPr>
          <a:xfrm>
            <a:off x="6343029" y="862254"/>
            <a:ext cx="2160240" cy="369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输出错误提示</a:t>
            </a:r>
          </a:p>
        </p:txBody>
      </p:sp>
      <p:sp>
        <p:nvSpPr>
          <p:cNvPr id="7" name="流程图: 决策 6">
            <a:extLst>
              <a:ext uri="{FF2B5EF4-FFF2-40B4-BE49-F238E27FC236}">
                <a16:creationId xmlns:a16="http://schemas.microsoft.com/office/drawing/2014/main" id="{C8D95035-CBA0-4CE6-8AF9-61A290FD2F06}"/>
              </a:ext>
            </a:extLst>
          </p:cNvPr>
          <p:cNvSpPr/>
          <p:nvPr/>
        </p:nvSpPr>
        <p:spPr>
          <a:xfrm>
            <a:off x="238255" y="2333359"/>
            <a:ext cx="5544616" cy="607422"/>
          </a:xfrm>
          <a:prstGeom prst="flowChartDecisi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判断该地址是否已使用</a:t>
            </a:r>
            <a:endParaRPr lang="zh-CN" altLang="en-US" dirty="0"/>
          </a:p>
        </p:txBody>
      </p:sp>
      <p:sp>
        <p:nvSpPr>
          <p:cNvPr id="8" name="矩形 7">
            <a:extLst>
              <a:ext uri="{FF2B5EF4-FFF2-40B4-BE49-F238E27FC236}">
                <a16:creationId xmlns:a16="http://schemas.microsoft.com/office/drawing/2014/main" id="{0CF3E934-3A41-41D0-950E-97040B787B63}"/>
              </a:ext>
            </a:extLst>
          </p:cNvPr>
          <p:cNvSpPr/>
          <p:nvPr/>
        </p:nvSpPr>
        <p:spPr>
          <a:xfrm>
            <a:off x="6233958" y="2446240"/>
            <a:ext cx="5796366" cy="369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该地址还未使用，不能释放空间</a:t>
            </a:r>
          </a:p>
        </p:txBody>
      </p:sp>
      <p:sp>
        <p:nvSpPr>
          <p:cNvPr id="9" name="矩形 8">
            <a:extLst>
              <a:ext uri="{FF2B5EF4-FFF2-40B4-BE49-F238E27FC236}">
                <a16:creationId xmlns:a16="http://schemas.microsoft.com/office/drawing/2014/main" id="{6D2689C0-8B3A-4343-8653-8FFD3E97223F}"/>
              </a:ext>
            </a:extLst>
          </p:cNvPr>
          <p:cNvSpPr/>
          <p:nvPr/>
        </p:nvSpPr>
        <p:spPr>
          <a:xfrm>
            <a:off x="606958" y="3418701"/>
            <a:ext cx="4807210" cy="2450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可以释放</a:t>
            </a:r>
            <a:r>
              <a:rPr lang="en-US" altLang="zh-CN" dirty="0">
                <a:solidFill>
                  <a:schemeClr val="tx1"/>
                </a:solidFill>
              </a:rPr>
              <a:t>,</a:t>
            </a:r>
            <a:r>
              <a:rPr lang="zh-CN" altLang="en-US" dirty="0">
                <a:solidFill>
                  <a:schemeClr val="tx1"/>
                </a:solidFill>
              </a:rPr>
              <a:t>计算当前栈顶</a:t>
            </a:r>
          </a:p>
        </p:txBody>
      </p:sp>
      <p:sp>
        <p:nvSpPr>
          <p:cNvPr id="10" name="矩形 9">
            <a:extLst>
              <a:ext uri="{FF2B5EF4-FFF2-40B4-BE49-F238E27FC236}">
                <a16:creationId xmlns:a16="http://schemas.microsoft.com/office/drawing/2014/main" id="{7E4C1C50-0CCA-422F-909F-3354E7B2FD31}"/>
              </a:ext>
            </a:extLst>
          </p:cNvPr>
          <p:cNvSpPr/>
          <p:nvPr/>
        </p:nvSpPr>
        <p:spPr>
          <a:xfrm>
            <a:off x="606973" y="3936773"/>
            <a:ext cx="4807210" cy="2450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清空</a:t>
            </a:r>
            <a:r>
              <a:rPr lang="en-US" altLang="zh-CN" dirty="0">
                <a:solidFill>
                  <a:schemeClr val="tx1"/>
                </a:solidFill>
              </a:rPr>
              <a:t>block</a:t>
            </a:r>
            <a:r>
              <a:rPr lang="zh-CN" altLang="en-US" dirty="0">
                <a:solidFill>
                  <a:schemeClr val="tx1"/>
                </a:solidFill>
              </a:rPr>
              <a:t>内容</a:t>
            </a:r>
          </a:p>
        </p:txBody>
      </p:sp>
      <p:sp>
        <p:nvSpPr>
          <p:cNvPr id="12" name="矩形 11">
            <a:extLst>
              <a:ext uri="{FF2B5EF4-FFF2-40B4-BE49-F238E27FC236}">
                <a16:creationId xmlns:a16="http://schemas.microsoft.com/office/drawing/2014/main" id="{9BBDF302-C346-40DB-82CB-48C322071837}"/>
              </a:ext>
            </a:extLst>
          </p:cNvPr>
          <p:cNvSpPr/>
          <p:nvPr/>
        </p:nvSpPr>
        <p:spPr>
          <a:xfrm>
            <a:off x="603133" y="6283477"/>
            <a:ext cx="4807210" cy="2822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更新超级块</a:t>
            </a:r>
            <a:r>
              <a:rPr lang="en-US" altLang="zh-CN" dirty="0">
                <a:solidFill>
                  <a:schemeClr val="tx1"/>
                </a:solidFill>
              </a:rPr>
              <a:t>,</a:t>
            </a:r>
            <a:r>
              <a:rPr lang="zh-CN" altLang="en-US" dirty="0">
                <a:solidFill>
                  <a:schemeClr val="tx1"/>
                </a:solidFill>
              </a:rPr>
              <a:t>更新</a:t>
            </a:r>
            <a:r>
              <a:rPr lang="en-US" altLang="zh-CN" dirty="0">
                <a:solidFill>
                  <a:schemeClr val="tx1"/>
                </a:solidFill>
              </a:rPr>
              <a:t>block</a:t>
            </a:r>
            <a:r>
              <a:rPr lang="zh-CN" altLang="en-US" dirty="0">
                <a:solidFill>
                  <a:schemeClr val="tx1"/>
                </a:solidFill>
              </a:rPr>
              <a:t>位图</a:t>
            </a:r>
          </a:p>
        </p:txBody>
      </p:sp>
      <p:sp>
        <p:nvSpPr>
          <p:cNvPr id="13" name="流程图: 可选过程 12">
            <a:extLst>
              <a:ext uri="{FF2B5EF4-FFF2-40B4-BE49-F238E27FC236}">
                <a16:creationId xmlns:a16="http://schemas.microsoft.com/office/drawing/2014/main" id="{161F4234-1883-4338-AE7D-349B5C0096FC}"/>
              </a:ext>
            </a:extLst>
          </p:cNvPr>
          <p:cNvSpPr/>
          <p:nvPr/>
        </p:nvSpPr>
        <p:spPr>
          <a:xfrm>
            <a:off x="2109294" y="6795308"/>
            <a:ext cx="1794888" cy="369332"/>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结束</a:t>
            </a:r>
          </a:p>
        </p:txBody>
      </p:sp>
      <p:cxnSp>
        <p:nvCxnSpPr>
          <p:cNvPr id="14" name="直接箭头连接符 13">
            <a:extLst>
              <a:ext uri="{FF2B5EF4-FFF2-40B4-BE49-F238E27FC236}">
                <a16:creationId xmlns:a16="http://schemas.microsoft.com/office/drawing/2014/main" id="{38C223C8-B2E4-4BF8-A722-8C9CE1BF9650}"/>
              </a:ext>
            </a:extLst>
          </p:cNvPr>
          <p:cNvCxnSpPr>
            <a:stCxn id="3" idx="2"/>
            <a:endCxn id="5" idx="0"/>
          </p:cNvCxnSpPr>
          <p:nvPr/>
        </p:nvCxnSpPr>
        <p:spPr>
          <a:xfrm>
            <a:off x="3010563" y="416615"/>
            <a:ext cx="0" cy="31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EBB7613-E0E1-49F3-B8B7-B90105394430}"/>
              </a:ext>
            </a:extLst>
          </p:cNvPr>
          <p:cNvCxnSpPr>
            <a:stCxn id="5" idx="2"/>
            <a:endCxn id="4" idx="0"/>
          </p:cNvCxnSpPr>
          <p:nvPr/>
        </p:nvCxnSpPr>
        <p:spPr>
          <a:xfrm>
            <a:off x="3010563" y="1337367"/>
            <a:ext cx="0" cy="31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61B43CE-663B-49E5-B95E-C4182F933A9A}"/>
              </a:ext>
            </a:extLst>
          </p:cNvPr>
          <p:cNvCxnSpPr>
            <a:stCxn id="5" idx="3"/>
            <a:endCxn id="6" idx="1"/>
          </p:cNvCxnSpPr>
          <p:nvPr/>
        </p:nvCxnSpPr>
        <p:spPr>
          <a:xfrm>
            <a:off x="5782871" y="1033656"/>
            <a:ext cx="560158" cy="13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6C6E260C-034B-4CA5-A405-7D97E081BA6E}"/>
              </a:ext>
            </a:extLst>
          </p:cNvPr>
          <p:cNvCxnSpPr>
            <a:stCxn id="4" idx="2"/>
            <a:endCxn id="7" idx="0"/>
          </p:cNvCxnSpPr>
          <p:nvPr/>
        </p:nvCxnSpPr>
        <p:spPr>
          <a:xfrm>
            <a:off x="3010563" y="2020029"/>
            <a:ext cx="0" cy="31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E7D7544-1462-4C95-87A5-1D3564AD45CF}"/>
              </a:ext>
            </a:extLst>
          </p:cNvPr>
          <p:cNvCxnSpPr>
            <a:cxnSpLocks/>
            <a:stCxn id="7" idx="3"/>
            <a:endCxn id="8" idx="1"/>
          </p:cNvCxnSpPr>
          <p:nvPr/>
        </p:nvCxnSpPr>
        <p:spPr>
          <a:xfrm flipV="1">
            <a:off x="5782871" y="2630906"/>
            <a:ext cx="451087" cy="6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7BDE2B6-9D6A-47E4-85D6-B09B9F95B3B9}"/>
              </a:ext>
            </a:extLst>
          </p:cNvPr>
          <p:cNvCxnSpPr>
            <a:stCxn id="7" idx="2"/>
            <a:endCxn id="9" idx="0"/>
          </p:cNvCxnSpPr>
          <p:nvPr/>
        </p:nvCxnSpPr>
        <p:spPr>
          <a:xfrm>
            <a:off x="3010563" y="2940781"/>
            <a:ext cx="0" cy="477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87A2741-F8D4-44F6-9811-D31167AA5FD2}"/>
              </a:ext>
            </a:extLst>
          </p:cNvPr>
          <p:cNvCxnSpPr>
            <a:stCxn id="9" idx="2"/>
            <a:endCxn id="10" idx="0"/>
          </p:cNvCxnSpPr>
          <p:nvPr/>
        </p:nvCxnSpPr>
        <p:spPr>
          <a:xfrm>
            <a:off x="3010563" y="3663738"/>
            <a:ext cx="15" cy="27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CF8FCBF-F443-494F-B0A3-F2E703AB4500}"/>
              </a:ext>
            </a:extLst>
          </p:cNvPr>
          <p:cNvCxnSpPr>
            <a:cxnSpLocks/>
            <a:stCxn id="10" idx="2"/>
          </p:cNvCxnSpPr>
          <p:nvPr/>
        </p:nvCxnSpPr>
        <p:spPr>
          <a:xfrm>
            <a:off x="3010578" y="4181810"/>
            <a:ext cx="9520" cy="235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02F22501-16E0-4B0C-9112-68D580035ABE}"/>
              </a:ext>
            </a:extLst>
          </p:cNvPr>
          <p:cNvCxnSpPr>
            <a:cxnSpLocks/>
            <a:endCxn id="12" idx="0"/>
          </p:cNvCxnSpPr>
          <p:nvPr/>
        </p:nvCxnSpPr>
        <p:spPr>
          <a:xfrm flipH="1">
            <a:off x="3006738" y="6047941"/>
            <a:ext cx="9535" cy="235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236B4C4-861E-4901-9B63-1214DCBDE6CC}"/>
              </a:ext>
            </a:extLst>
          </p:cNvPr>
          <p:cNvCxnSpPr>
            <a:cxnSpLocks/>
          </p:cNvCxnSpPr>
          <p:nvPr/>
        </p:nvCxnSpPr>
        <p:spPr>
          <a:xfrm>
            <a:off x="8503269" y="1033656"/>
            <a:ext cx="37081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64FF209-1ABB-4747-A874-4A0232CA63F8}"/>
              </a:ext>
            </a:extLst>
          </p:cNvPr>
          <p:cNvCxnSpPr>
            <a:cxnSpLocks/>
          </p:cNvCxnSpPr>
          <p:nvPr/>
        </p:nvCxnSpPr>
        <p:spPr>
          <a:xfrm>
            <a:off x="12211403" y="1033656"/>
            <a:ext cx="40374" cy="5646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FA7F4C1-38BB-422D-B97D-A2E1F5652929}"/>
              </a:ext>
            </a:extLst>
          </p:cNvPr>
          <p:cNvCxnSpPr>
            <a:cxnSpLocks/>
          </p:cNvCxnSpPr>
          <p:nvPr/>
        </p:nvCxnSpPr>
        <p:spPr>
          <a:xfrm flipH="1">
            <a:off x="3006738" y="6680495"/>
            <a:ext cx="9245039"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流程图: 决策 33">
            <a:extLst>
              <a:ext uri="{FF2B5EF4-FFF2-40B4-BE49-F238E27FC236}">
                <a16:creationId xmlns:a16="http://schemas.microsoft.com/office/drawing/2014/main" id="{5EBFAC98-8290-48AC-88D7-554E7A3566BA}"/>
              </a:ext>
            </a:extLst>
          </p:cNvPr>
          <p:cNvSpPr/>
          <p:nvPr/>
        </p:nvSpPr>
        <p:spPr>
          <a:xfrm>
            <a:off x="224835" y="4414693"/>
            <a:ext cx="5544616" cy="607422"/>
          </a:xfrm>
          <a:prstGeom prst="flowChartDecisi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判断当前空闲块栈已满</a:t>
            </a:r>
            <a:endParaRPr lang="zh-CN" altLang="en-US" dirty="0"/>
          </a:p>
        </p:txBody>
      </p:sp>
      <p:sp>
        <p:nvSpPr>
          <p:cNvPr id="44" name="矩形 43">
            <a:extLst>
              <a:ext uri="{FF2B5EF4-FFF2-40B4-BE49-F238E27FC236}">
                <a16:creationId xmlns:a16="http://schemas.microsoft.com/office/drawing/2014/main" id="{D9D50787-C8E8-4121-929F-75918B40542C}"/>
              </a:ext>
            </a:extLst>
          </p:cNvPr>
          <p:cNvSpPr/>
          <p:nvPr/>
        </p:nvSpPr>
        <p:spPr>
          <a:xfrm>
            <a:off x="98960" y="5265979"/>
            <a:ext cx="5796366" cy="7954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该空闲块作为新的空闲块堆栈，新的空闲块堆栈第一个地址指向旧的空闲块堆栈指针，清空栈元素的其它地址</a:t>
            </a:r>
          </a:p>
        </p:txBody>
      </p:sp>
      <p:sp>
        <p:nvSpPr>
          <p:cNvPr id="45" name="矩形 44">
            <a:extLst>
              <a:ext uri="{FF2B5EF4-FFF2-40B4-BE49-F238E27FC236}">
                <a16:creationId xmlns:a16="http://schemas.microsoft.com/office/drawing/2014/main" id="{3DABF1AB-1DFC-4316-980F-914EE4887E9B}"/>
              </a:ext>
            </a:extLst>
          </p:cNvPr>
          <p:cNvSpPr/>
          <p:nvPr/>
        </p:nvSpPr>
        <p:spPr>
          <a:xfrm>
            <a:off x="6325894" y="4596596"/>
            <a:ext cx="5796366" cy="6010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栈顶指针</a:t>
            </a:r>
            <a:r>
              <a:rPr lang="en-US" altLang="zh-CN" dirty="0">
                <a:solidFill>
                  <a:schemeClr val="tx1"/>
                </a:solidFill>
              </a:rPr>
              <a:t>+1</a:t>
            </a:r>
            <a:r>
              <a:rPr lang="zh-CN" altLang="en-US" dirty="0">
                <a:solidFill>
                  <a:schemeClr val="tx1"/>
                </a:solidFill>
              </a:rPr>
              <a:t>，栈顶放上这个要释放的地址，作为新的空闲块</a:t>
            </a:r>
          </a:p>
        </p:txBody>
      </p:sp>
      <p:cxnSp>
        <p:nvCxnSpPr>
          <p:cNvPr id="56" name="直接箭头连接符 55">
            <a:extLst>
              <a:ext uri="{FF2B5EF4-FFF2-40B4-BE49-F238E27FC236}">
                <a16:creationId xmlns:a16="http://schemas.microsoft.com/office/drawing/2014/main" id="{8A57C880-FE12-478D-B0F9-02D87A5A0B65}"/>
              </a:ext>
            </a:extLst>
          </p:cNvPr>
          <p:cNvCxnSpPr>
            <a:stCxn id="34" idx="2"/>
            <a:endCxn id="44" idx="0"/>
          </p:cNvCxnSpPr>
          <p:nvPr/>
        </p:nvCxnSpPr>
        <p:spPr>
          <a:xfrm>
            <a:off x="2997143" y="5022115"/>
            <a:ext cx="0" cy="243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8DCCB47E-17FE-4852-A492-FACC70677F22}"/>
              </a:ext>
            </a:extLst>
          </p:cNvPr>
          <p:cNvCxnSpPr>
            <a:stCxn id="12" idx="2"/>
            <a:endCxn id="13" idx="0"/>
          </p:cNvCxnSpPr>
          <p:nvPr/>
        </p:nvCxnSpPr>
        <p:spPr>
          <a:xfrm>
            <a:off x="3006738" y="6565682"/>
            <a:ext cx="0" cy="229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EB7A06CF-F52A-4311-9033-DC0570A2D073}"/>
              </a:ext>
            </a:extLst>
          </p:cNvPr>
          <p:cNvCxnSpPr>
            <a:stCxn id="34" idx="3"/>
          </p:cNvCxnSpPr>
          <p:nvPr/>
        </p:nvCxnSpPr>
        <p:spPr>
          <a:xfrm>
            <a:off x="5769451" y="4718404"/>
            <a:ext cx="556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AD31EC57-DE1D-4EEE-A54A-620CAE64CDA3}"/>
              </a:ext>
            </a:extLst>
          </p:cNvPr>
          <p:cNvCxnSpPr>
            <a:stCxn id="8" idx="3"/>
          </p:cNvCxnSpPr>
          <p:nvPr/>
        </p:nvCxnSpPr>
        <p:spPr>
          <a:xfrm>
            <a:off x="12030324" y="2630906"/>
            <a:ext cx="2012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2405C1D5-E0E2-4E5E-8E0D-B092B619E164}"/>
              </a:ext>
            </a:extLst>
          </p:cNvPr>
          <p:cNvCxnSpPr>
            <a:stCxn id="45" idx="3"/>
          </p:cNvCxnSpPr>
          <p:nvPr/>
        </p:nvCxnSpPr>
        <p:spPr>
          <a:xfrm flipV="1">
            <a:off x="12122260" y="4897110"/>
            <a:ext cx="109330"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050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1CE4E40-02AC-4CD5-898E-7122DF19C539}"/>
              </a:ext>
            </a:extLst>
          </p:cNvPr>
          <p:cNvPicPr>
            <a:picLocks noChangeAspect="1"/>
          </p:cNvPicPr>
          <p:nvPr/>
        </p:nvPicPr>
        <p:blipFill>
          <a:blip r:embed="rId2"/>
          <a:stretch>
            <a:fillRect/>
          </a:stretch>
        </p:blipFill>
        <p:spPr>
          <a:xfrm>
            <a:off x="32923" y="728895"/>
            <a:ext cx="12825827" cy="6502642"/>
          </a:xfrm>
          <a:prstGeom prst="rect">
            <a:avLst/>
          </a:prstGeom>
        </p:spPr>
      </p:pic>
      <p:sp>
        <p:nvSpPr>
          <p:cNvPr id="3" name="文本框 2">
            <a:extLst>
              <a:ext uri="{FF2B5EF4-FFF2-40B4-BE49-F238E27FC236}">
                <a16:creationId xmlns:a16="http://schemas.microsoft.com/office/drawing/2014/main" id="{2337B55F-C2BC-4E54-9D7A-54C98808541A}"/>
              </a:ext>
            </a:extLst>
          </p:cNvPr>
          <p:cNvSpPr txBox="1"/>
          <p:nvPr/>
        </p:nvSpPr>
        <p:spPr>
          <a:xfrm>
            <a:off x="164679" y="0"/>
            <a:ext cx="4509504" cy="646331"/>
          </a:xfrm>
          <a:prstGeom prst="rect">
            <a:avLst/>
          </a:prstGeom>
          <a:noFill/>
        </p:spPr>
        <p:txBody>
          <a:bodyPr wrap="none" rtlCol="0">
            <a:spAutoFit/>
          </a:bodyPr>
          <a:lstStyle/>
          <a:p>
            <a:r>
              <a:rPr lang="en-US" altLang="zh-CN" sz="3600" b="1" dirty="0"/>
              <a:t>Install() </a:t>
            </a:r>
            <a:r>
              <a:rPr lang="zh-CN" altLang="en-US" sz="3600" dirty="0"/>
              <a:t>安装虚拟磁盘</a:t>
            </a:r>
          </a:p>
        </p:txBody>
      </p:sp>
    </p:spTree>
    <p:extLst>
      <p:ext uri="{BB962C8B-B14F-4D97-AF65-F5344CB8AC3E}">
        <p14:creationId xmlns:p14="http://schemas.microsoft.com/office/powerpoint/2010/main" val="76569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6C3DCEE-7EEB-4BB8-99F0-449E4CDE627A}"/>
              </a:ext>
            </a:extLst>
          </p:cNvPr>
          <p:cNvSpPr/>
          <p:nvPr/>
        </p:nvSpPr>
        <p:spPr>
          <a:xfrm>
            <a:off x="2421347" y="2492940"/>
            <a:ext cx="8016056" cy="2246769"/>
          </a:xfrm>
          <a:prstGeom prst="rect">
            <a:avLst/>
          </a:prstGeom>
        </p:spPr>
        <p:txBody>
          <a:bodyPr wrap="square">
            <a:spAutoFit/>
          </a:bodyPr>
          <a:lstStyle/>
          <a:p>
            <a:r>
              <a:rPr lang="en-US" altLang="zh-CN" sz="2800" dirty="0">
                <a:solidFill>
                  <a:srgbClr val="000000"/>
                </a:solidFill>
                <a:latin typeface="verdana" panose="020B0604030504040204" pitchFamily="34" charset="0"/>
              </a:rPr>
              <a:t>Linux</a:t>
            </a:r>
            <a:r>
              <a:rPr lang="zh-CN" altLang="en-US" sz="2800" dirty="0">
                <a:solidFill>
                  <a:srgbClr val="000000"/>
                </a:solidFill>
                <a:latin typeface="verdana" panose="020B0604030504040204" pitchFamily="34" charset="0"/>
              </a:rPr>
              <a:t>以文件的形式对计算机中的数据和硬件资源进行管理，也就是彻底的一切皆文件。</a:t>
            </a:r>
            <a:r>
              <a:rPr lang="zh-CN" altLang="en-US" sz="2800" dirty="0"/>
              <a:t>反映在</a:t>
            </a:r>
            <a:r>
              <a:rPr lang="en-US" altLang="zh-CN" sz="2800" dirty="0"/>
              <a:t>Linux</a:t>
            </a:r>
            <a:r>
              <a:rPr lang="zh-CN" altLang="en-US" sz="2800" dirty="0"/>
              <a:t>的文件类型上就是：普通文件、目录文件（也就是文件夹）、设备文件、链接文件、管道文件、套接字文件（数据通信的接口）等等。</a:t>
            </a:r>
          </a:p>
        </p:txBody>
      </p:sp>
      <p:sp>
        <p:nvSpPr>
          <p:cNvPr id="3" name="文本框 2">
            <a:extLst>
              <a:ext uri="{FF2B5EF4-FFF2-40B4-BE49-F238E27FC236}">
                <a16:creationId xmlns:a16="http://schemas.microsoft.com/office/drawing/2014/main" id="{7D9B20CC-B5D0-4056-BE03-670146CE008A}"/>
              </a:ext>
            </a:extLst>
          </p:cNvPr>
          <p:cNvSpPr txBox="1"/>
          <p:nvPr/>
        </p:nvSpPr>
        <p:spPr>
          <a:xfrm>
            <a:off x="601951" y="1024037"/>
            <a:ext cx="4455066" cy="646331"/>
          </a:xfrm>
          <a:prstGeom prst="rect">
            <a:avLst/>
          </a:prstGeom>
          <a:noFill/>
        </p:spPr>
        <p:txBody>
          <a:bodyPr wrap="none" rtlCol="0">
            <a:spAutoFit/>
          </a:bodyPr>
          <a:lstStyle/>
          <a:p>
            <a:pPr marL="571500" indent="-571500">
              <a:buFont typeface="Wingdings" panose="05000000000000000000" pitchFamily="2" charset="2"/>
              <a:buChar char="p"/>
            </a:pPr>
            <a:r>
              <a:rPr lang="zh-CN" altLang="en-US" sz="3600" b="1" dirty="0"/>
              <a:t>什么是一切皆文件</a:t>
            </a:r>
          </a:p>
        </p:txBody>
      </p:sp>
    </p:spTree>
    <p:extLst>
      <p:ext uri="{BB962C8B-B14F-4D97-AF65-F5344CB8AC3E}">
        <p14:creationId xmlns:p14="http://schemas.microsoft.com/office/powerpoint/2010/main" val="3639823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88FCAE5-59A8-4660-A7A9-10307F9D7978}"/>
              </a:ext>
            </a:extLst>
          </p:cNvPr>
          <p:cNvSpPr/>
          <p:nvPr/>
        </p:nvSpPr>
        <p:spPr>
          <a:xfrm>
            <a:off x="5061223" y="1546952"/>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CCCE976E-F3E1-4161-B43D-2065D8B62701}"/>
              </a:ext>
            </a:extLst>
          </p:cNvPr>
          <p:cNvSpPr/>
          <p:nvPr/>
        </p:nvSpPr>
        <p:spPr>
          <a:xfrm>
            <a:off x="6429375" y="1546952"/>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EED0C8DB-9F58-4EA2-81B8-3836A2500052}"/>
              </a:ext>
            </a:extLst>
          </p:cNvPr>
          <p:cNvSpPr/>
          <p:nvPr/>
        </p:nvSpPr>
        <p:spPr>
          <a:xfrm>
            <a:off x="5061223" y="2123016"/>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8D00FA1B-6469-4206-A22D-5A06421AD977}"/>
              </a:ext>
            </a:extLst>
          </p:cNvPr>
          <p:cNvSpPr/>
          <p:nvPr/>
        </p:nvSpPr>
        <p:spPr>
          <a:xfrm>
            <a:off x="6429375" y="2123016"/>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E4F95986-C9B8-439A-873E-B8340CE21EEB}"/>
              </a:ext>
            </a:extLst>
          </p:cNvPr>
          <p:cNvSpPr/>
          <p:nvPr/>
        </p:nvSpPr>
        <p:spPr>
          <a:xfrm>
            <a:off x="5061223" y="2699080"/>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05CD905-E04D-4E3A-9C91-D868745798B4}"/>
              </a:ext>
            </a:extLst>
          </p:cNvPr>
          <p:cNvSpPr/>
          <p:nvPr/>
        </p:nvSpPr>
        <p:spPr>
          <a:xfrm>
            <a:off x="6429375" y="2699080"/>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D5F13E8-6B64-417D-8F43-E42AAB05F2CA}"/>
              </a:ext>
            </a:extLst>
          </p:cNvPr>
          <p:cNvSpPr txBox="1"/>
          <p:nvPr/>
        </p:nvSpPr>
        <p:spPr>
          <a:xfrm>
            <a:off x="5754320" y="739331"/>
            <a:ext cx="1150315" cy="369332"/>
          </a:xfrm>
          <a:prstGeom prst="rect">
            <a:avLst/>
          </a:prstGeom>
          <a:noFill/>
        </p:spPr>
        <p:txBody>
          <a:bodyPr wrap="none" rtlCol="0">
            <a:spAutoFit/>
          </a:bodyPr>
          <a:lstStyle/>
          <a:p>
            <a:r>
              <a:rPr lang="en-US" altLang="zh-CN" dirty="0" err="1"/>
              <a:t>DirList</a:t>
            </a:r>
            <a:r>
              <a:rPr lang="en-US" altLang="zh-CN" dirty="0"/>
              <a:t>[16]</a:t>
            </a:r>
            <a:endParaRPr lang="zh-CN" altLang="en-US" dirty="0"/>
          </a:p>
        </p:txBody>
      </p:sp>
      <p:sp>
        <p:nvSpPr>
          <p:cNvPr id="9" name="文本框 8">
            <a:extLst>
              <a:ext uri="{FF2B5EF4-FFF2-40B4-BE49-F238E27FC236}">
                <a16:creationId xmlns:a16="http://schemas.microsoft.com/office/drawing/2014/main" id="{E2B492C4-60B7-4248-B711-6C9493502FBE}"/>
              </a:ext>
            </a:extLst>
          </p:cNvPr>
          <p:cNvSpPr txBox="1"/>
          <p:nvPr/>
        </p:nvSpPr>
        <p:spPr>
          <a:xfrm>
            <a:off x="236687" y="375965"/>
            <a:ext cx="1473480" cy="369332"/>
          </a:xfrm>
          <a:prstGeom prst="rect">
            <a:avLst/>
          </a:prstGeom>
          <a:noFill/>
        </p:spPr>
        <p:txBody>
          <a:bodyPr wrap="none" rtlCol="0">
            <a:spAutoFit/>
          </a:bodyPr>
          <a:lstStyle/>
          <a:p>
            <a:r>
              <a:rPr lang="en-US" altLang="zh-CN" dirty="0" err="1"/>
              <a:t>Cur_Dir_Addr</a:t>
            </a:r>
            <a:endParaRPr lang="zh-CN" altLang="en-US" dirty="0"/>
          </a:p>
        </p:txBody>
      </p:sp>
      <p:sp>
        <p:nvSpPr>
          <p:cNvPr id="10" name="文本框 9">
            <a:extLst>
              <a:ext uri="{FF2B5EF4-FFF2-40B4-BE49-F238E27FC236}">
                <a16:creationId xmlns:a16="http://schemas.microsoft.com/office/drawing/2014/main" id="{ABB57DBD-08CB-42F2-9B08-94917E4EDAC5}"/>
              </a:ext>
            </a:extLst>
          </p:cNvPr>
          <p:cNvSpPr txBox="1"/>
          <p:nvPr/>
        </p:nvSpPr>
        <p:spPr>
          <a:xfrm>
            <a:off x="1854183" y="375965"/>
            <a:ext cx="1576072" cy="369332"/>
          </a:xfrm>
          <a:prstGeom prst="rect">
            <a:avLst/>
          </a:prstGeom>
          <a:noFill/>
        </p:spPr>
        <p:txBody>
          <a:bodyPr wrap="none" rtlCol="0">
            <a:spAutoFit/>
          </a:bodyPr>
          <a:lstStyle/>
          <a:p>
            <a:r>
              <a:rPr lang="en-US" altLang="zh-CN" dirty="0" err="1"/>
              <a:t>Cur_Dir_Name</a:t>
            </a:r>
            <a:endParaRPr lang="zh-CN" altLang="en-US" dirty="0"/>
          </a:p>
        </p:txBody>
      </p:sp>
      <p:sp>
        <p:nvSpPr>
          <p:cNvPr id="11" name="矩形 10">
            <a:extLst>
              <a:ext uri="{FF2B5EF4-FFF2-40B4-BE49-F238E27FC236}">
                <a16:creationId xmlns:a16="http://schemas.microsoft.com/office/drawing/2014/main" id="{D9CE433E-2D3D-43AB-A710-642B230354CE}"/>
              </a:ext>
            </a:extLst>
          </p:cNvPr>
          <p:cNvSpPr/>
          <p:nvPr/>
        </p:nvSpPr>
        <p:spPr>
          <a:xfrm>
            <a:off x="486031" y="967562"/>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BE9BE76-8874-4691-9A42-A1AA9459196D}"/>
              </a:ext>
            </a:extLst>
          </p:cNvPr>
          <p:cNvSpPr/>
          <p:nvPr/>
        </p:nvSpPr>
        <p:spPr>
          <a:xfrm>
            <a:off x="1854183" y="967562"/>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F0D42F6-EBE1-4A2C-AEB8-3D5D41B96FAE}"/>
              </a:ext>
            </a:extLst>
          </p:cNvPr>
          <p:cNvSpPr/>
          <p:nvPr/>
        </p:nvSpPr>
        <p:spPr>
          <a:xfrm>
            <a:off x="486031" y="2949015"/>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FDA9571-EC14-4699-97E9-44BDD82C776A}"/>
              </a:ext>
            </a:extLst>
          </p:cNvPr>
          <p:cNvSpPr/>
          <p:nvPr/>
        </p:nvSpPr>
        <p:spPr>
          <a:xfrm>
            <a:off x="1854183" y="2949015"/>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C1D869F-602E-45C0-867A-746967CAB300}"/>
              </a:ext>
            </a:extLst>
          </p:cNvPr>
          <p:cNvSpPr/>
          <p:nvPr/>
        </p:nvSpPr>
        <p:spPr>
          <a:xfrm>
            <a:off x="486031" y="3525079"/>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DF9B00A-2F70-44DF-B785-B2477A79033A}"/>
              </a:ext>
            </a:extLst>
          </p:cNvPr>
          <p:cNvSpPr/>
          <p:nvPr/>
        </p:nvSpPr>
        <p:spPr>
          <a:xfrm>
            <a:off x="1854183" y="3525079"/>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784701B-77C6-46BC-B680-654497BE791E}"/>
              </a:ext>
            </a:extLst>
          </p:cNvPr>
          <p:cNvSpPr/>
          <p:nvPr/>
        </p:nvSpPr>
        <p:spPr>
          <a:xfrm>
            <a:off x="486031" y="4101143"/>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2F5A0946-97F5-4BBD-BEFE-BC676F19E5F8}"/>
              </a:ext>
            </a:extLst>
          </p:cNvPr>
          <p:cNvSpPr/>
          <p:nvPr/>
        </p:nvSpPr>
        <p:spPr>
          <a:xfrm>
            <a:off x="1854183" y="4101143"/>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4944F78-F19E-417B-ABF9-89C61ED4D416}"/>
              </a:ext>
            </a:extLst>
          </p:cNvPr>
          <p:cNvSpPr/>
          <p:nvPr/>
        </p:nvSpPr>
        <p:spPr>
          <a:xfrm>
            <a:off x="491689" y="4677207"/>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4AA502EB-612B-4E12-BBA3-8825932DD96F}"/>
              </a:ext>
            </a:extLst>
          </p:cNvPr>
          <p:cNvSpPr/>
          <p:nvPr/>
        </p:nvSpPr>
        <p:spPr>
          <a:xfrm>
            <a:off x="1859841" y="4677207"/>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BB02699C-863E-4393-B813-27B65A2D1C06}"/>
              </a:ext>
            </a:extLst>
          </p:cNvPr>
          <p:cNvSpPr/>
          <p:nvPr/>
        </p:nvSpPr>
        <p:spPr>
          <a:xfrm>
            <a:off x="491689" y="5253271"/>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EE2681FA-8547-487C-B8E1-00850802E664}"/>
              </a:ext>
            </a:extLst>
          </p:cNvPr>
          <p:cNvSpPr/>
          <p:nvPr/>
        </p:nvSpPr>
        <p:spPr>
          <a:xfrm>
            <a:off x="1859841" y="5253271"/>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EAB4D11-0413-4AB3-AEBE-CEF794B9381A}"/>
              </a:ext>
            </a:extLst>
          </p:cNvPr>
          <p:cNvSpPr/>
          <p:nvPr/>
        </p:nvSpPr>
        <p:spPr>
          <a:xfrm>
            <a:off x="491689" y="5829335"/>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7298A9BC-587F-4CCE-9E8D-B19A795849A1}"/>
              </a:ext>
            </a:extLst>
          </p:cNvPr>
          <p:cNvSpPr/>
          <p:nvPr/>
        </p:nvSpPr>
        <p:spPr>
          <a:xfrm>
            <a:off x="1859841" y="5829335"/>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59F5178F-8A49-4EA9-A68D-0FDE9FF94EAB}"/>
              </a:ext>
            </a:extLst>
          </p:cNvPr>
          <p:cNvSpPr txBox="1"/>
          <p:nvPr/>
        </p:nvSpPr>
        <p:spPr>
          <a:xfrm>
            <a:off x="380703" y="2157254"/>
            <a:ext cx="723275" cy="369332"/>
          </a:xfrm>
          <a:prstGeom prst="rect">
            <a:avLst/>
          </a:prstGeom>
          <a:noFill/>
        </p:spPr>
        <p:txBody>
          <a:bodyPr wrap="none" rtlCol="0">
            <a:spAutoFit/>
          </a:bodyPr>
          <a:lstStyle/>
          <a:p>
            <a:r>
              <a:rPr lang="en-US" altLang="zh-CN" dirty="0" err="1"/>
              <a:t>Inode</a:t>
            </a:r>
            <a:endParaRPr lang="zh-CN" altLang="en-US" dirty="0"/>
          </a:p>
        </p:txBody>
      </p:sp>
      <p:cxnSp>
        <p:nvCxnSpPr>
          <p:cNvPr id="27" name="直接箭头连接符 26">
            <a:extLst>
              <a:ext uri="{FF2B5EF4-FFF2-40B4-BE49-F238E27FC236}">
                <a16:creationId xmlns:a16="http://schemas.microsoft.com/office/drawing/2014/main" id="{57111B1F-ED40-4CB9-82AB-6412FCB9F4C8}"/>
              </a:ext>
            </a:extLst>
          </p:cNvPr>
          <p:cNvCxnSpPr>
            <a:stCxn id="11" idx="2"/>
            <a:endCxn id="25" idx="3"/>
          </p:cNvCxnSpPr>
          <p:nvPr/>
        </p:nvCxnSpPr>
        <p:spPr>
          <a:xfrm flipH="1">
            <a:off x="1103978" y="1543626"/>
            <a:ext cx="66129" cy="798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F506C9B0-985D-4315-A1DB-0EF073B4B8EB}"/>
              </a:ext>
            </a:extLst>
          </p:cNvPr>
          <p:cNvCxnSpPr>
            <a:stCxn id="20" idx="3"/>
            <a:endCxn id="4" idx="1"/>
          </p:cNvCxnSpPr>
          <p:nvPr/>
        </p:nvCxnSpPr>
        <p:spPr>
          <a:xfrm flipV="1">
            <a:off x="3227993" y="2411048"/>
            <a:ext cx="1833230" cy="2554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0D69BA0E-62CB-484A-BB70-39FDA9D0E8D8}"/>
              </a:ext>
            </a:extLst>
          </p:cNvPr>
          <p:cNvSpPr/>
          <p:nvPr/>
        </p:nvSpPr>
        <p:spPr>
          <a:xfrm>
            <a:off x="3430255" y="4843289"/>
            <a:ext cx="1787156" cy="369332"/>
          </a:xfrm>
          <a:prstGeom prst="rect">
            <a:avLst/>
          </a:prstGeom>
        </p:spPr>
        <p:txBody>
          <a:bodyPr wrap="none">
            <a:spAutoFit/>
          </a:bodyPr>
          <a:lstStyle/>
          <a:p>
            <a:r>
              <a:rPr lang="zh-CN" altLang="en-US" dirty="0"/>
              <a:t>int i_dirBlock[10]</a:t>
            </a:r>
          </a:p>
        </p:txBody>
      </p:sp>
      <p:sp>
        <p:nvSpPr>
          <p:cNvPr id="34" name="文本框 33">
            <a:extLst>
              <a:ext uri="{FF2B5EF4-FFF2-40B4-BE49-F238E27FC236}">
                <a16:creationId xmlns:a16="http://schemas.microsoft.com/office/drawing/2014/main" id="{740FA7BF-242A-4A92-ABE1-7B18D3A1D466}"/>
              </a:ext>
            </a:extLst>
          </p:cNvPr>
          <p:cNvSpPr txBox="1"/>
          <p:nvPr/>
        </p:nvSpPr>
        <p:spPr>
          <a:xfrm>
            <a:off x="5057778" y="3563176"/>
            <a:ext cx="1171218" cy="369332"/>
          </a:xfrm>
          <a:prstGeom prst="rect">
            <a:avLst/>
          </a:prstGeom>
          <a:noFill/>
        </p:spPr>
        <p:txBody>
          <a:bodyPr wrap="none" rtlCol="0">
            <a:spAutoFit/>
          </a:bodyPr>
          <a:lstStyle/>
          <a:p>
            <a:r>
              <a:rPr lang="en-US" altLang="zh-CN" dirty="0" err="1"/>
              <a:t>itemName</a:t>
            </a:r>
            <a:endParaRPr lang="zh-CN" altLang="en-US" dirty="0"/>
          </a:p>
        </p:txBody>
      </p:sp>
      <p:sp>
        <p:nvSpPr>
          <p:cNvPr id="35" name="文本框 34">
            <a:extLst>
              <a:ext uri="{FF2B5EF4-FFF2-40B4-BE49-F238E27FC236}">
                <a16:creationId xmlns:a16="http://schemas.microsoft.com/office/drawing/2014/main" id="{F8821234-50CE-452A-AF6E-2A784E398C39}"/>
              </a:ext>
            </a:extLst>
          </p:cNvPr>
          <p:cNvSpPr txBox="1"/>
          <p:nvPr/>
        </p:nvSpPr>
        <p:spPr>
          <a:xfrm>
            <a:off x="6675274" y="3563176"/>
            <a:ext cx="1068626" cy="369332"/>
          </a:xfrm>
          <a:prstGeom prst="rect">
            <a:avLst/>
          </a:prstGeom>
          <a:noFill/>
        </p:spPr>
        <p:txBody>
          <a:bodyPr wrap="none" rtlCol="0">
            <a:spAutoFit/>
          </a:bodyPr>
          <a:lstStyle/>
          <a:p>
            <a:r>
              <a:rPr lang="en-US" altLang="zh-CN" dirty="0" err="1"/>
              <a:t>itemAddr</a:t>
            </a:r>
            <a:endParaRPr lang="zh-CN" altLang="en-US" dirty="0"/>
          </a:p>
        </p:txBody>
      </p:sp>
      <p:cxnSp>
        <p:nvCxnSpPr>
          <p:cNvPr id="37" name="直接箭头连接符 36">
            <a:extLst>
              <a:ext uri="{FF2B5EF4-FFF2-40B4-BE49-F238E27FC236}">
                <a16:creationId xmlns:a16="http://schemas.microsoft.com/office/drawing/2014/main" id="{D3925202-7E36-4C15-A688-2328F7F5D47F}"/>
              </a:ext>
            </a:extLst>
          </p:cNvPr>
          <p:cNvCxnSpPr>
            <a:stCxn id="3" idx="3"/>
          </p:cNvCxnSpPr>
          <p:nvPr/>
        </p:nvCxnSpPr>
        <p:spPr>
          <a:xfrm flipV="1">
            <a:off x="7797527" y="1240061"/>
            <a:ext cx="1800200" cy="594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A7EE40C-DCFB-4134-B421-153DFB0650E3}"/>
              </a:ext>
            </a:extLst>
          </p:cNvPr>
          <p:cNvCxnSpPr>
            <a:cxnSpLocks/>
            <a:stCxn id="7" idx="3"/>
            <a:endCxn id="54" idx="1"/>
          </p:cNvCxnSpPr>
          <p:nvPr/>
        </p:nvCxnSpPr>
        <p:spPr>
          <a:xfrm>
            <a:off x="7797527" y="2987112"/>
            <a:ext cx="1821167" cy="1565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895D13C9-72DA-473F-93AB-CA35F2D0442D}"/>
              </a:ext>
            </a:extLst>
          </p:cNvPr>
          <p:cNvSpPr/>
          <p:nvPr/>
        </p:nvSpPr>
        <p:spPr>
          <a:xfrm>
            <a:off x="9618694" y="87933"/>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7D8165C9-C7D4-4F2A-8057-6888B2677E75}"/>
              </a:ext>
            </a:extLst>
          </p:cNvPr>
          <p:cNvSpPr/>
          <p:nvPr/>
        </p:nvSpPr>
        <p:spPr>
          <a:xfrm>
            <a:off x="10986846" y="87933"/>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3199F634-2313-425B-BB6A-9B1FF9885611}"/>
              </a:ext>
            </a:extLst>
          </p:cNvPr>
          <p:cNvSpPr/>
          <p:nvPr/>
        </p:nvSpPr>
        <p:spPr>
          <a:xfrm>
            <a:off x="9618694" y="663997"/>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30CEBB7-EC60-45C0-870F-0A43CEA0C290}"/>
              </a:ext>
            </a:extLst>
          </p:cNvPr>
          <p:cNvSpPr/>
          <p:nvPr/>
        </p:nvSpPr>
        <p:spPr>
          <a:xfrm>
            <a:off x="10986846" y="663997"/>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6F6058B4-210D-42DA-A5AB-A8D76D9BCD95}"/>
              </a:ext>
            </a:extLst>
          </p:cNvPr>
          <p:cNvSpPr/>
          <p:nvPr/>
        </p:nvSpPr>
        <p:spPr>
          <a:xfrm>
            <a:off x="9618694" y="1240061"/>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596C5767-963B-49C5-BE5D-703C8832F13F}"/>
              </a:ext>
            </a:extLst>
          </p:cNvPr>
          <p:cNvSpPr/>
          <p:nvPr/>
        </p:nvSpPr>
        <p:spPr>
          <a:xfrm>
            <a:off x="10986846" y="1240061"/>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A3869CC5-2075-449D-AA0A-2358B647A53E}"/>
              </a:ext>
            </a:extLst>
          </p:cNvPr>
          <p:cNvSpPr/>
          <p:nvPr/>
        </p:nvSpPr>
        <p:spPr>
          <a:xfrm>
            <a:off x="9624352" y="1816125"/>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9A9756ED-B201-429D-AE26-80597B36F7DD}"/>
              </a:ext>
            </a:extLst>
          </p:cNvPr>
          <p:cNvSpPr/>
          <p:nvPr/>
        </p:nvSpPr>
        <p:spPr>
          <a:xfrm>
            <a:off x="10992504" y="1816125"/>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BC2D41A1-403A-4DCC-9EA4-24485B618ABE}"/>
              </a:ext>
            </a:extLst>
          </p:cNvPr>
          <p:cNvSpPr/>
          <p:nvPr/>
        </p:nvSpPr>
        <p:spPr>
          <a:xfrm>
            <a:off x="9624352" y="2392189"/>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DD2AB628-B95A-467B-B83F-E7AB8E1F8568}"/>
              </a:ext>
            </a:extLst>
          </p:cNvPr>
          <p:cNvSpPr/>
          <p:nvPr/>
        </p:nvSpPr>
        <p:spPr>
          <a:xfrm>
            <a:off x="10992504" y="2392189"/>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5453FEE4-C3A8-47B0-BDBD-248D734BC532}"/>
              </a:ext>
            </a:extLst>
          </p:cNvPr>
          <p:cNvSpPr/>
          <p:nvPr/>
        </p:nvSpPr>
        <p:spPr>
          <a:xfrm>
            <a:off x="9624352" y="2968253"/>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B39C70FA-51E7-4673-83A4-9F268C3FB954}"/>
              </a:ext>
            </a:extLst>
          </p:cNvPr>
          <p:cNvSpPr/>
          <p:nvPr/>
        </p:nvSpPr>
        <p:spPr>
          <a:xfrm>
            <a:off x="10992504" y="2968253"/>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67E53F8B-14A4-437E-861E-3D39ED3C5F15}"/>
              </a:ext>
            </a:extLst>
          </p:cNvPr>
          <p:cNvSpPr/>
          <p:nvPr/>
        </p:nvSpPr>
        <p:spPr>
          <a:xfrm>
            <a:off x="9618694" y="3688333"/>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64CBCBFD-EF03-4837-A2EF-6DA54837ACDF}"/>
              </a:ext>
            </a:extLst>
          </p:cNvPr>
          <p:cNvSpPr/>
          <p:nvPr/>
        </p:nvSpPr>
        <p:spPr>
          <a:xfrm>
            <a:off x="10986846" y="3688333"/>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BE83BCD2-A619-4B0D-9ECC-FFA8E92791F5}"/>
              </a:ext>
            </a:extLst>
          </p:cNvPr>
          <p:cNvSpPr/>
          <p:nvPr/>
        </p:nvSpPr>
        <p:spPr>
          <a:xfrm>
            <a:off x="9618694" y="4264397"/>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7B6A4D59-E355-45F4-84F1-1C8FDDCCC203}"/>
              </a:ext>
            </a:extLst>
          </p:cNvPr>
          <p:cNvSpPr/>
          <p:nvPr/>
        </p:nvSpPr>
        <p:spPr>
          <a:xfrm>
            <a:off x="10986846" y="4264397"/>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C81B6A4A-2A60-4C3A-A1F9-47925FBA3C1D}"/>
              </a:ext>
            </a:extLst>
          </p:cNvPr>
          <p:cNvSpPr/>
          <p:nvPr/>
        </p:nvSpPr>
        <p:spPr>
          <a:xfrm>
            <a:off x="9618694" y="4840461"/>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ECC3F1C5-C023-4D8F-8C4A-6AA8EBB59569}"/>
              </a:ext>
            </a:extLst>
          </p:cNvPr>
          <p:cNvSpPr/>
          <p:nvPr/>
        </p:nvSpPr>
        <p:spPr>
          <a:xfrm>
            <a:off x="10986846" y="4840461"/>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FBC00AF9-BF1D-4E66-BB1F-327E4B024A38}"/>
              </a:ext>
            </a:extLst>
          </p:cNvPr>
          <p:cNvSpPr/>
          <p:nvPr/>
        </p:nvSpPr>
        <p:spPr>
          <a:xfrm>
            <a:off x="9624352" y="5416525"/>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C9A17B9B-71C5-4739-88F1-98E1784E0304}"/>
              </a:ext>
            </a:extLst>
          </p:cNvPr>
          <p:cNvSpPr/>
          <p:nvPr/>
        </p:nvSpPr>
        <p:spPr>
          <a:xfrm>
            <a:off x="10992504" y="5416525"/>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F6FAD1A3-1FDF-466D-841B-012E2F4BBA2B}"/>
              </a:ext>
            </a:extLst>
          </p:cNvPr>
          <p:cNvSpPr/>
          <p:nvPr/>
        </p:nvSpPr>
        <p:spPr>
          <a:xfrm>
            <a:off x="9624352" y="5992589"/>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55674842-52D2-406A-89F6-08A59CCD6206}"/>
              </a:ext>
            </a:extLst>
          </p:cNvPr>
          <p:cNvSpPr/>
          <p:nvPr/>
        </p:nvSpPr>
        <p:spPr>
          <a:xfrm>
            <a:off x="10992504" y="5992589"/>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3C7B5960-308A-416D-977D-07B822F81660}"/>
              </a:ext>
            </a:extLst>
          </p:cNvPr>
          <p:cNvSpPr/>
          <p:nvPr/>
        </p:nvSpPr>
        <p:spPr>
          <a:xfrm>
            <a:off x="9624352" y="6568653"/>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9F7D43E6-862F-4B1F-8B08-CA69072717D1}"/>
              </a:ext>
            </a:extLst>
          </p:cNvPr>
          <p:cNvSpPr/>
          <p:nvPr/>
        </p:nvSpPr>
        <p:spPr>
          <a:xfrm>
            <a:off x="10992504" y="6568653"/>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2B5E1B62-8146-48DE-B391-8EBCCD568975}"/>
              </a:ext>
            </a:extLst>
          </p:cNvPr>
          <p:cNvSpPr txBox="1"/>
          <p:nvPr/>
        </p:nvSpPr>
        <p:spPr>
          <a:xfrm>
            <a:off x="8486488" y="2047869"/>
            <a:ext cx="1237839" cy="369332"/>
          </a:xfrm>
          <a:prstGeom prst="rect">
            <a:avLst/>
          </a:prstGeom>
          <a:noFill/>
        </p:spPr>
        <p:txBody>
          <a:bodyPr wrap="none" rtlCol="0">
            <a:spAutoFit/>
          </a:bodyPr>
          <a:lstStyle/>
          <a:p>
            <a:r>
              <a:rPr lang="zh-CN" altLang="en-US" dirty="0"/>
              <a:t>目录 </a:t>
            </a:r>
            <a:r>
              <a:rPr lang="en-US" altLang="zh-CN" dirty="0" err="1"/>
              <a:t>Inode</a:t>
            </a:r>
            <a:endParaRPr lang="zh-CN" altLang="en-US" dirty="0"/>
          </a:p>
        </p:txBody>
      </p:sp>
      <p:sp>
        <p:nvSpPr>
          <p:cNvPr id="66" name="文本框 65">
            <a:extLst>
              <a:ext uri="{FF2B5EF4-FFF2-40B4-BE49-F238E27FC236}">
                <a16:creationId xmlns:a16="http://schemas.microsoft.com/office/drawing/2014/main" id="{02D5A6A9-3CC1-48CE-9AE0-840B2671D1E8}"/>
              </a:ext>
            </a:extLst>
          </p:cNvPr>
          <p:cNvSpPr txBox="1"/>
          <p:nvPr/>
        </p:nvSpPr>
        <p:spPr>
          <a:xfrm>
            <a:off x="7984154" y="5269177"/>
            <a:ext cx="1646605" cy="369332"/>
          </a:xfrm>
          <a:prstGeom prst="rect">
            <a:avLst/>
          </a:prstGeom>
          <a:noFill/>
        </p:spPr>
        <p:txBody>
          <a:bodyPr wrap="none" rtlCol="0">
            <a:spAutoFit/>
          </a:bodyPr>
          <a:lstStyle/>
          <a:p>
            <a:r>
              <a:rPr lang="zh-CN" altLang="en-US" dirty="0"/>
              <a:t>普通文件</a:t>
            </a:r>
            <a:r>
              <a:rPr lang="en-US" altLang="zh-CN" dirty="0" err="1"/>
              <a:t>Inode</a:t>
            </a:r>
            <a:endParaRPr lang="zh-CN" altLang="en-US" dirty="0"/>
          </a:p>
        </p:txBody>
      </p:sp>
      <p:sp>
        <p:nvSpPr>
          <p:cNvPr id="67" name="文本框 66">
            <a:extLst>
              <a:ext uri="{FF2B5EF4-FFF2-40B4-BE49-F238E27FC236}">
                <a16:creationId xmlns:a16="http://schemas.microsoft.com/office/drawing/2014/main" id="{82FB605F-0B40-4813-B15E-00C463E43D0B}"/>
              </a:ext>
            </a:extLst>
          </p:cNvPr>
          <p:cNvSpPr txBox="1"/>
          <p:nvPr/>
        </p:nvSpPr>
        <p:spPr>
          <a:xfrm>
            <a:off x="3603061" y="6041583"/>
            <a:ext cx="5724644" cy="646331"/>
          </a:xfrm>
          <a:prstGeom prst="rect">
            <a:avLst/>
          </a:prstGeom>
          <a:noFill/>
        </p:spPr>
        <p:txBody>
          <a:bodyPr wrap="none" rtlCol="0">
            <a:spAutoFit/>
          </a:bodyPr>
          <a:lstStyle/>
          <a:p>
            <a:r>
              <a:rPr lang="zh-CN" altLang="en-US" sz="3600" b="1" dirty="0"/>
              <a:t>各数据结构之间的依赖关系</a:t>
            </a:r>
          </a:p>
        </p:txBody>
      </p:sp>
    </p:spTree>
    <p:extLst>
      <p:ext uri="{BB962C8B-B14F-4D97-AF65-F5344CB8AC3E}">
        <p14:creationId xmlns:p14="http://schemas.microsoft.com/office/powerpoint/2010/main" val="1486177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E0B7CEA-A92A-4F69-8A26-E9B282008890}"/>
              </a:ext>
            </a:extLst>
          </p:cNvPr>
          <p:cNvSpPr/>
          <p:nvPr/>
        </p:nvSpPr>
        <p:spPr>
          <a:xfrm>
            <a:off x="164679" y="87933"/>
            <a:ext cx="7555915" cy="646331"/>
          </a:xfrm>
          <a:prstGeom prst="rect">
            <a:avLst/>
          </a:prstGeom>
        </p:spPr>
        <p:txBody>
          <a:bodyPr wrap="none">
            <a:spAutoFit/>
          </a:bodyPr>
          <a:lstStyle/>
          <a:p>
            <a:r>
              <a:rPr lang="zh-CN" altLang="en-US" sz="3600" b="1" dirty="0"/>
              <a:t>PrintDirentStruct</a:t>
            </a:r>
            <a:r>
              <a:rPr lang="en-US" altLang="zh-CN" sz="3600" b="1" dirty="0"/>
              <a:t>() </a:t>
            </a:r>
            <a:r>
              <a:rPr lang="zh-CN" altLang="en-US" sz="3600" b="1" dirty="0"/>
              <a:t>输出树形目录结构</a:t>
            </a:r>
          </a:p>
        </p:txBody>
      </p:sp>
      <p:sp>
        <p:nvSpPr>
          <p:cNvPr id="3" name="流程图: 可选过程 2">
            <a:extLst>
              <a:ext uri="{FF2B5EF4-FFF2-40B4-BE49-F238E27FC236}">
                <a16:creationId xmlns:a16="http://schemas.microsoft.com/office/drawing/2014/main" id="{60E2BF8D-4240-4AAC-8749-968CD5B81128}"/>
              </a:ext>
            </a:extLst>
          </p:cNvPr>
          <p:cNvSpPr/>
          <p:nvPr/>
        </p:nvSpPr>
        <p:spPr>
          <a:xfrm>
            <a:off x="3333031" y="735693"/>
            <a:ext cx="2030900" cy="360039"/>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开始</a:t>
            </a:r>
          </a:p>
        </p:txBody>
      </p:sp>
      <p:sp>
        <p:nvSpPr>
          <p:cNvPr id="4" name="流程图: 过程 3">
            <a:extLst>
              <a:ext uri="{FF2B5EF4-FFF2-40B4-BE49-F238E27FC236}">
                <a16:creationId xmlns:a16="http://schemas.microsoft.com/office/drawing/2014/main" id="{4C843D9A-0ABD-448E-91D0-E36E01CF526D}"/>
              </a:ext>
            </a:extLst>
          </p:cNvPr>
          <p:cNvSpPr/>
          <p:nvPr/>
        </p:nvSpPr>
        <p:spPr>
          <a:xfrm>
            <a:off x="2648953" y="1385505"/>
            <a:ext cx="3399057" cy="424773"/>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根据</a:t>
            </a:r>
            <a:r>
              <a:rPr lang="en-US" altLang="zh-CN" dirty="0" err="1">
                <a:solidFill>
                  <a:schemeClr val="tx1"/>
                </a:solidFill>
              </a:rPr>
              <a:t>inode</a:t>
            </a:r>
            <a:r>
              <a:rPr lang="zh-CN" altLang="en-US" dirty="0">
                <a:solidFill>
                  <a:schemeClr val="tx1"/>
                </a:solidFill>
              </a:rPr>
              <a:t>，取出直接块，</a:t>
            </a:r>
            <a:r>
              <a:rPr lang="en-US" altLang="zh-CN" dirty="0" err="1">
                <a:solidFill>
                  <a:schemeClr val="tx1"/>
                </a:solidFill>
              </a:rPr>
              <a:t>i</a:t>
            </a:r>
            <a:r>
              <a:rPr lang="en-US" altLang="zh-CN" dirty="0">
                <a:solidFill>
                  <a:schemeClr val="tx1"/>
                </a:solidFill>
              </a:rPr>
              <a:t>=0</a:t>
            </a:r>
            <a:endParaRPr lang="zh-CN" altLang="en-US" dirty="0">
              <a:solidFill>
                <a:schemeClr val="tx1"/>
              </a:solidFill>
            </a:endParaRPr>
          </a:p>
        </p:txBody>
      </p:sp>
      <p:sp>
        <p:nvSpPr>
          <p:cNvPr id="5" name="流程图: 决策 4">
            <a:extLst>
              <a:ext uri="{FF2B5EF4-FFF2-40B4-BE49-F238E27FC236}">
                <a16:creationId xmlns:a16="http://schemas.microsoft.com/office/drawing/2014/main" id="{17E0DD3E-EFD7-45C6-A2C2-988518B7E6C2}"/>
              </a:ext>
            </a:extLst>
          </p:cNvPr>
          <p:cNvSpPr/>
          <p:nvPr/>
        </p:nvSpPr>
        <p:spPr>
          <a:xfrm>
            <a:off x="2152237" y="1991903"/>
            <a:ext cx="4392488" cy="432048"/>
          </a:xfrm>
          <a:prstGeom prst="flowChartDecisi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i</a:t>
            </a:r>
            <a:r>
              <a:rPr lang="en-US" altLang="zh-CN" dirty="0">
                <a:solidFill>
                  <a:schemeClr val="tx1"/>
                </a:solidFill>
              </a:rPr>
              <a:t>&lt;</a:t>
            </a:r>
            <a:r>
              <a:rPr lang="zh-CN" altLang="en-US" dirty="0">
                <a:solidFill>
                  <a:schemeClr val="tx1"/>
                </a:solidFill>
              </a:rPr>
              <a:t>目录项数</a:t>
            </a:r>
            <a:r>
              <a:rPr lang="en-US" altLang="zh-CN" dirty="0">
                <a:solidFill>
                  <a:schemeClr val="tx1"/>
                </a:solidFill>
              </a:rPr>
              <a:t>(160)</a:t>
            </a:r>
            <a:endParaRPr lang="zh-CN" altLang="en-US" dirty="0">
              <a:solidFill>
                <a:schemeClr val="tx1"/>
              </a:solidFill>
            </a:endParaRPr>
          </a:p>
        </p:txBody>
      </p:sp>
      <p:sp>
        <p:nvSpPr>
          <p:cNvPr id="7" name="流程图: 过程 6">
            <a:extLst>
              <a:ext uri="{FF2B5EF4-FFF2-40B4-BE49-F238E27FC236}">
                <a16:creationId xmlns:a16="http://schemas.microsoft.com/office/drawing/2014/main" id="{1F459A87-0155-4889-ADAC-715B177EE089}"/>
              </a:ext>
            </a:extLst>
          </p:cNvPr>
          <p:cNvSpPr/>
          <p:nvPr/>
        </p:nvSpPr>
        <p:spPr>
          <a:xfrm>
            <a:off x="3124345" y="2631929"/>
            <a:ext cx="2448272" cy="340264"/>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取出直接块</a:t>
            </a:r>
          </a:p>
        </p:txBody>
      </p:sp>
      <p:sp>
        <p:nvSpPr>
          <p:cNvPr id="8" name="流程图: 过程 7">
            <a:extLst>
              <a:ext uri="{FF2B5EF4-FFF2-40B4-BE49-F238E27FC236}">
                <a16:creationId xmlns:a16="http://schemas.microsoft.com/office/drawing/2014/main" id="{A30EEAEA-DB27-4395-B448-6006E03EACDC}"/>
              </a:ext>
            </a:extLst>
          </p:cNvPr>
          <p:cNvSpPr/>
          <p:nvPr/>
        </p:nvSpPr>
        <p:spPr>
          <a:xfrm>
            <a:off x="2742395" y="3253885"/>
            <a:ext cx="3212171" cy="340264"/>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根据目录项找到下一个</a:t>
            </a:r>
            <a:r>
              <a:rPr lang="en-US" altLang="zh-CN" dirty="0" err="1">
                <a:solidFill>
                  <a:schemeClr val="tx1"/>
                </a:solidFill>
              </a:rPr>
              <a:t>inode</a:t>
            </a:r>
            <a:endParaRPr lang="zh-CN" altLang="en-US" dirty="0">
              <a:solidFill>
                <a:schemeClr val="tx1"/>
              </a:solidFill>
            </a:endParaRPr>
          </a:p>
        </p:txBody>
      </p:sp>
      <p:sp>
        <p:nvSpPr>
          <p:cNvPr id="9" name="流程图: 决策 8">
            <a:extLst>
              <a:ext uri="{FF2B5EF4-FFF2-40B4-BE49-F238E27FC236}">
                <a16:creationId xmlns:a16="http://schemas.microsoft.com/office/drawing/2014/main" id="{B12AAD57-1276-4B10-896C-1920CB3DC36E}"/>
              </a:ext>
            </a:extLst>
          </p:cNvPr>
          <p:cNvSpPr/>
          <p:nvPr/>
        </p:nvSpPr>
        <p:spPr>
          <a:xfrm>
            <a:off x="2151892" y="3860145"/>
            <a:ext cx="4392488" cy="432048"/>
          </a:xfrm>
          <a:prstGeom prst="flowChartDecisi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判断文件类型</a:t>
            </a:r>
          </a:p>
        </p:txBody>
      </p:sp>
      <p:sp>
        <p:nvSpPr>
          <p:cNvPr id="10" name="流程图: 过程 9">
            <a:extLst>
              <a:ext uri="{FF2B5EF4-FFF2-40B4-BE49-F238E27FC236}">
                <a16:creationId xmlns:a16="http://schemas.microsoft.com/office/drawing/2014/main" id="{DA7459FE-49BD-4C74-88EF-02A34423B220}"/>
              </a:ext>
            </a:extLst>
          </p:cNvPr>
          <p:cNvSpPr/>
          <p:nvPr/>
        </p:nvSpPr>
        <p:spPr>
          <a:xfrm>
            <a:off x="6840572" y="3921733"/>
            <a:ext cx="3528392" cy="340264"/>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根据</a:t>
            </a:r>
            <a:r>
              <a:rPr lang="en-US" altLang="zh-CN" dirty="0">
                <a:solidFill>
                  <a:schemeClr val="tx1"/>
                </a:solidFill>
              </a:rPr>
              <a:t>level</a:t>
            </a:r>
            <a:r>
              <a:rPr lang="zh-CN" altLang="en-US" dirty="0">
                <a:solidFill>
                  <a:schemeClr val="tx1"/>
                </a:solidFill>
              </a:rPr>
              <a:t>输出分隔，输出文件名</a:t>
            </a:r>
          </a:p>
        </p:txBody>
      </p:sp>
      <p:sp>
        <p:nvSpPr>
          <p:cNvPr id="11" name="流程图: 过程 10">
            <a:extLst>
              <a:ext uri="{FF2B5EF4-FFF2-40B4-BE49-F238E27FC236}">
                <a16:creationId xmlns:a16="http://schemas.microsoft.com/office/drawing/2014/main" id="{3381959F-62F7-4E3B-A370-6E232438AE66}"/>
              </a:ext>
            </a:extLst>
          </p:cNvPr>
          <p:cNvSpPr/>
          <p:nvPr/>
        </p:nvSpPr>
        <p:spPr>
          <a:xfrm>
            <a:off x="2584284" y="4589581"/>
            <a:ext cx="3528392" cy="340264"/>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根据</a:t>
            </a:r>
            <a:r>
              <a:rPr lang="en-US" altLang="zh-CN" dirty="0">
                <a:solidFill>
                  <a:schemeClr val="tx1"/>
                </a:solidFill>
              </a:rPr>
              <a:t>level</a:t>
            </a:r>
            <a:r>
              <a:rPr lang="zh-CN" altLang="en-US" dirty="0">
                <a:solidFill>
                  <a:schemeClr val="tx1"/>
                </a:solidFill>
              </a:rPr>
              <a:t>输出分隔，输出目录名</a:t>
            </a:r>
          </a:p>
        </p:txBody>
      </p:sp>
      <p:sp>
        <p:nvSpPr>
          <p:cNvPr id="12" name="流程图: 过程 11">
            <a:extLst>
              <a:ext uri="{FF2B5EF4-FFF2-40B4-BE49-F238E27FC236}">
                <a16:creationId xmlns:a16="http://schemas.microsoft.com/office/drawing/2014/main" id="{B5BA1B86-E0B9-42BD-A787-D8BC259D3A53}"/>
              </a:ext>
            </a:extLst>
          </p:cNvPr>
          <p:cNvSpPr/>
          <p:nvPr/>
        </p:nvSpPr>
        <p:spPr>
          <a:xfrm>
            <a:off x="2583940" y="5217071"/>
            <a:ext cx="3528392" cy="340264"/>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更新全局变量</a:t>
            </a:r>
            <a:r>
              <a:rPr lang="en-US" altLang="zh-CN" dirty="0" err="1">
                <a:solidFill>
                  <a:schemeClr val="tx1"/>
                </a:solidFill>
              </a:rPr>
              <a:t>Tree_Dir_Addr</a:t>
            </a:r>
            <a:endParaRPr lang="zh-CN" altLang="en-US" dirty="0">
              <a:solidFill>
                <a:schemeClr val="tx1"/>
              </a:solidFill>
            </a:endParaRPr>
          </a:p>
        </p:txBody>
      </p:sp>
      <p:sp>
        <p:nvSpPr>
          <p:cNvPr id="13" name="流程图: 过程 12">
            <a:extLst>
              <a:ext uri="{FF2B5EF4-FFF2-40B4-BE49-F238E27FC236}">
                <a16:creationId xmlns:a16="http://schemas.microsoft.com/office/drawing/2014/main" id="{9047DB3A-1DEE-4D43-B66C-3221B982460B}"/>
              </a:ext>
            </a:extLst>
          </p:cNvPr>
          <p:cNvSpPr/>
          <p:nvPr/>
        </p:nvSpPr>
        <p:spPr>
          <a:xfrm>
            <a:off x="6804568" y="2037795"/>
            <a:ext cx="3528392" cy="340264"/>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目录溢出</a:t>
            </a:r>
          </a:p>
        </p:txBody>
      </p:sp>
      <p:sp>
        <p:nvSpPr>
          <p:cNvPr id="15" name="流程图: 决策 14">
            <a:extLst>
              <a:ext uri="{FF2B5EF4-FFF2-40B4-BE49-F238E27FC236}">
                <a16:creationId xmlns:a16="http://schemas.microsoft.com/office/drawing/2014/main" id="{E1E4197C-FCE1-4168-87FE-08539709F7D5}"/>
              </a:ext>
            </a:extLst>
          </p:cNvPr>
          <p:cNvSpPr/>
          <p:nvPr/>
        </p:nvSpPr>
        <p:spPr>
          <a:xfrm>
            <a:off x="2151892" y="5806741"/>
            <a:ext cx="4392488" cy="432048"/>
          </a:xfrm>
          <a:prstGeom prst="flowChartDecisi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判断仍然有下一级目录项</a:t>
            </a:r>
          </a:p>
        </p:txBody>
      </p:sp>
      <p:sp>
        <p:nvSpPr>
          <p:cNvPr id="16" name="流程图: 过程 15">
            <a:extLst>
              <a:ext uri="{FF2B5EF4-FFF2-40B4-BE49-F238E27FC236}">
                <a16:creationId xmlns:a16="http://schemas.microsoft.com/office/drawing/2014/main" id="{95B38B2D-CD3A-4F6D-AF94-2BCDA8B2FC29}"/>
              </a:ext>
            </a:extLst>
          </p:cNvPr>
          <p:cNvSpPr/>
          <p:nvPr/>
        </p:nvSpPr>
        <p:spPr>
          <a:xfrm>
            <a:off x="2571437" y="6408510"/>
            <a:ext cx="3528392" cy="340264"/>
          </a:xfrm>
          <a:prstGeom prst="flowChartProcess">
            <a:avLst/>
          </a:prstGeom>
          <a:solidFill>
            <a:srgbClr val="D1D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递归输出</a:t>
            </a:r>
          </a:p>
        </p:txBody>
      </p:sp>
      <p:sp>
        <p:nvSpPr>
          <p:cNvPr id="17" name="流程图: 可选过程 16">
            <a:extLst>
              <a:ext uri="{FF2B5EF4-FFF2-40B4-BE49-F238E27FC236}">
                <a16:creationId xmlns:a16="http://schemas.microsoft.com/office/drawing/2014/main" id="{C7E429F6-4EB4-41B7-A780-4FF2069DD5E8}"/>
              </a:ext>
            </a:extLst>
          </p:cNvPr>
          <p:cNvSpPr/>
          <p:nvPr/>
        </p:nvSpPr>
        <p:spPr>
          <a:xfrm>
            <a:off x="7768762" y="5842746"/>
            <a:ext cx="2030900" cy="360039"/>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结束</a:t>
            </a:r>
          </a:p>
        </p:txBody>
      </p:sp>
      <p:cxnSp>
        <p:nvCxnSpPr>
          <p:cNvPr id="21" name="直接箭头连接符 20">
            <a:extLst>
              <a:ext uri="{FF2B5EF4-FFF2-40B4-BE49-F238E27FC236}">
                <a16:creationId xmlns:a16="http://schemas.microsoft.com/office/drawing/2014/main" id="{BAFAA6E9-0C24-481D-811F-A6608348B2A2}"/>
              </a:ext>
            </a:extLst>
          </p:cNvPr>
          <p:cNvCxnSpPr>
            <a:stCxn id="3" idx="2"/>
            <a:endCxn id="4" idx="0"/>
          </p:cNvCxnSpPr>
          <p:nvPr/>
        </p:nvCxnSpPr>
        <p:spPr>
          <a:xfrm>
            <a:off x="4348481" y="1095732"/>
            <a:ext cx="1" cy="289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D4C06CC-45C9-447B-A62B-54354FE8B5C3}"/>
              </a:ext>
            </a:extLst>
          </p:cNvPr>
          <p:cNvCxnSpPr>
            <a:stCxn id="4" idx="2"/>
            <a:endCxn id="5" idx="0"/>
          </p:cNvCxnSpPr>
          <p:nvPr/>
        </p:nvCxnSpPr>
        <p:spPr>
          <a:xfrm flipH="1">
            <a:off x="4348481" y="1810278"/>
            <a:ext cx="1" cy="181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B224006D-4AD3-423B-BC3E-0AD9985769CC}"/>
              </a:ext>
            </a:extLst>
          </p:cNvPr>
          <p:cNvCxnSpPr>
            <a:stCxn id="5" idx="2"/>
            <a:endCxn id="7" idx="0"/>
          </p:cNvCxnSpPr>
          <p:nvPr/>
        </p:nvCxnSpPr>
        <p:spPr>
          <a:xfrm>
            <a:off x="4348481" y="2423951"/>
            <a:ext cx="0" cy="20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4289FAA4-04E5-492D-B294-B67D9673AB13}"/>
              </a:ext>
            </a:extLst>
          </p:cNvPr>
          <p:cNvCxnSpPr>
            <a:stCxn id="7" idx="2"/>
            <a:endCxn id="8" idx="0"/>
          </p:cNvCxnSpPr>
          <p:nvPr/>
        </p:nvCxnSpPr>
        <p:spPr>
          <a:xfrm>
            <a:off x="4348481" y="2972193"/>
            <a:ext cx="0" cy="281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7CD2C35-84D6-40A4-9025-E13B9CC1CC9C}"/>
              </a:ext>
            </a:extLst>
          </p:cNvPr>
          <p:cNvCxnSpPr>
            <a:stCxn id="8" idx="2"/>
            <a:endCxn id="9" idx="0"/>
          </p:cNvCxnSpPr>
          <p:nvPr/>
        </p:nvCxnSpPr>
        <p:spPr>
          <a:xfrm flipH="1">
            <a:off x="4348136" y="3594149"/>
            <a:ext cx="345" cy="265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A90A4388-FA51-450B-8297-9653DC2EB186}"/>
              </a:ext>
            </a:extLst>
          </p:cNvPr>
          <p:cNvCxnSpPr>
            <a:stCxn id="9" idx="2"/>
            <a:endCxn id="11" idx="0"/>
          </p:cNvCxnSpPr>
          <p:nvPr/>
        </p:nvCxnSpPr>
        <p:spPr>
          <a:xfrm>
            <a:off x="4348136" y="4292193"/>
            <a:ext cx="344" cy="297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F145BD17-8D50-435F-9D1B-CD431A4DA3C5}"/>
              </a:ext>
            </a:extLst>
          </p:cNvPr>
          <p:cNvCxnSpPr>
            <a:stCxn id="11" idx="2"/>
            <a:endCxn id="12" idx="0"/>
          </p:cNvCxnSpPr>
          <p:nvPr/>
        </p:nvCxnSpPr>
        <p:spPr>
          <a:xfrm flipH="1">
            <a:off x="4348136" y="4929845"/>
            <a:ext cx="344" cy="28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45ED0DEB-C523-432C-BABE-E90868C39472}"/>
              </a:ext>
            </a:extLst>
          </p:cNvPr>
          <p:cNvCxnSpPr>
            <a:stCxn id="12" idx="2"/>
            <a:endCxn id="15" idx="0"/>
          </p:cNvCxnSpPr>
          <p:nvPr/>
        </p:nvCxnSpPr>
        <p:spPr>
          <a:xfrm>
            <a:off x="4348136" y="5557335"/>
            <a:ext cx="0" cy="249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BBB97A83-D364-4C41-AEE2-49E9B806E3F2}"/>
              </a:ext>
            </a:extLst>
          </p:cNvPr>
          <p:cNvCxnSpPr>
            <a:stCxn id="15" idx="2"/>
            <a:endCxn id="16" idx="0"/>
          </p:cNvCxnSpPr>
          <p:nvPr/>
        </p:nvCxnSpPr>
        <p:spPr>
          <a:xfrm flipH="1">
            <a:off x="4335633" y="6238789"/>
            <a:ext cx="12503" cy="16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4F9287D-4578-40F5-BDEA-7CDFD4EB6598}"/>
              </a:ext>
            </a:extLst>
          </p:cNvPr>
          <p:cNvCxnSpPr>
            <a:stCxn id="16" idx="1"/>
          </p:cNvCxnSpPr>
          <p:nvPr/>
        </p:nvCxnSpPr>
        <p:spPr>
          <a:xfrm flipH="1">
            <a:off x="1100783" y="6578642"/>
            <a:ext cx="14706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7A534F13-09C8-49F5-88D3-5CB33568C4E7}"/>
              </a:ext>
            </a:extLst>
          </p:cNvPr>
          <p:cNvCxnSpPr/>
          <p:nvPr/>
        </p:nvCxnSpPr>
        <p:spPr>
          <a:xfrm flipV="1">
            <a:off x="1100783" y="1597891"/>
            <a:ext cx="0" cy="4980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CC9D683F-3302-4339-9734-B8D53BB25CDD}"/>
              </a:ext>
            </a:extLst>
          </p:cNvPr>
          <p:cNvCxnSpPr>
            <a:endCxn id="4" idx="1"/>
          </p:cNvCxnSpPr>
          <p:nvPr/>
        </p:nvCxnSpPr>
        <p:spPr>
          <a:xfrm>
            <a:off x="1100783" y="1597891"/>
            <a:ext cx="15481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C1626C49-F6C3-434E-BA8A-F9E20B68AA64}"/>
              </a:ext>
            </a:extLst>
          </p:cNvPr>
          <p:cNvCxnSpPr>
            <a:stCxn id="5" idx="3"/>
            <a:endCxn id="13" idx="1"/>
          </p:cNvCxnSpPr>
          <p:nvPr/>
        </p:nvCxnSpPr>
        <p:spPr>
          <a:xfrm>
            <a:off x="6544725" y="2207927"/>
            <a:ext cx="2598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3E1C9594-2EE0-45FE-9BB5-A4D61694B000}"/>
              </a:ext>
            </a:extLst>
          </p:cNvPr>
          <p:cNvCxnSpPr>
            <a:stCxn id="9" idx="3"/>
            <a:endCxn id="10" idx="1"/>
          </p:cNvCxnSpPr>
          <p:nvPr/>
        </p:nvCxnSpPr>
        <p:spPr>
          <a:xfrm>
            <a:off x="6544380" y="4076169"/>
            <a:ext cx="296192" cy="15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A17B5FEB-4E09-4BE8-993C-828F64FD58CA}"/>
              </a:ext>
            </a:extLst>
          </p:cNvPr>
          <p:cNvCxnSpPr>
            <a:stCxn id="15" idx="3"/>
            <a:endCxn id="17" idx="1"/>
          </p:cNvCxnSpPr>
          <p:nvPr/>
        </p:nvCxnSpPr>
        <p:spPr>
          <a:xfrm>
            <a:off x="6544380" y="6022765"/>
            <a:ext cx="12243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C9E73EF9-3C58-4B1C-A154-0262E9DFAE7F}"/>
              </a:ext>
            </a:extLst>
          </p:cNvPr>
          <p:cNvCxnSpPr>
            <a:stCxn id="13" idx="3"/>
          </p:cNvCxnSpPr>
          <p:nvPr/>
        </p:nvCxnSpPr>
        <p:spPr>
          <a:xfrm>
            <a:off x="10332960" y="2207927"/>
            <a:ext cx="8489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FDB0B092-1C81-44E4-9797-D63CA7A634BD}"/>
              </a:ext>
            </a:extLst>
          </p:cNvPr>
          <p:cNvCxnSpPr/>
          <p:nvPr/>
        </p:nvCxnSpPr>
        <p:spPr>
          <a:xfrm>
            <a:off x="11181903" y="2207927"/>
            <a:ext cx="0" cy="3814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2C8321B7-8494-4AE9-A218-1FA1DCD24E75}"/>
              </a:ext>
            </a:extLst>
          </p:cNvPr>
          <p:cNvCxnSpPr>
            <a:stCxn id="10" idx="3"/>
          </p:cNvCxnSpPr>
          <p:nvPr/>
        </p:nvCxnSpPr>
        <p:spPr>
          <a:xfrm flipV="1">
            <a:off x="10368964" y="4076169"/>
            <a:ext cx="812939" cy="15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2BB80862-4B94-48A8-96B9-4E89053AA565}"/>
              </a:ext>
            </a:extLst>
          </p:cNvPr>
          <p:cNvCxnSpPr>
            <a:endCxn id="17" idx="3"/>
          </p:cNvCxnSpPr>
          <p:nvPr/>
        </p:nvCxnSpPr>
        <p:spPr>
          <a:xfrm flipH="1">
            <a:off x="9799662" y="6022765"/>
            <a:ext cx="13822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986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09415" y="736600"/>
            <a:ext cx="8357870" cy="5807075"/>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824230" y="1616710"/>
            <a:ext cx="3124835" cy="171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824230" y="4498975"/>
            <a:ext cx="3384550" cy="16802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spcAft>
                <a:spcPts val="0"/>
              </a:spcAft>
            </a:pPr>
            <a:r>
              <a:rPr 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磁盘块的分配和回收</a:t>
            </a:r>
            <a:endParaRPr 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Content Placeholder 2"/>
          <p:cNvSpPr txBox="1"/>
          <p:nvPr/>
        </p:nvSpPr>
        <p:spPr>
          <a:xfrm>
            <a:off x="999490" y="2242185"/>
            <a:ext cx="2471420" cy="46164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成组链接法基本原理</a:t>
            </a:r>
          </a:p>
        </p:txBody>
      </p:sp>
      <p:sp>
        <p:nvSpPr>
          <p:cNvPr id="7" name="TextBox 8"/>
          <p:cNvSpPr txBox="1"/>
          <p:nvPr/>
        </p:nvSpPr>
        <p:spPr>
          <a:xfrm>
            <a:off x="824035" y="597238"/>
            <a:ext cx="3949155" cy="615315"/>
          </a:xfrm>
          <a:prstGeom prst="rect">
            <a:avLst/>
          </a:prstGeom>
          <a:noFill/>
        </p:spPr>
        <p:txBody>
          <a:bodyPr wrap="square" lIns="0" tIns="0" rIns="0" bIns="0" rtlCol="0" anchor="ctr">
            <a:spAutoFit/>
          </a:bodyPr>
          <a:lstStyle/>
          <a:p>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成组链接法</a:t>
            </a:r>
          </a:p>
        </p:txBody>
      </p:sp>
      <p:sp>
        <p:nvSpPr>
          <p:cNvPr id="2" name="文本框 1"/>
          <p:cNvSpPr txBox="1"/>
          <p:nvPr/>
        </p:nvSpPr>
        <p:spPr>
          <a:xfrm>
            <a:off x="2911475" y="533400"/>
            <a:ext cx="2510155" cy="645160"/>
          </a:xfrm>
          <a:prstGeom prst="rect">
            <a:avLst/>
          </a:prstGeom>
          <a:noFill/>
        </p:spPr>
        <p:txBody>
          <a:bodyPr wrap="square" rtlCol="0">
            <a:spAutoFit/>
          </a:bodyPr>
          <a:lstStyle/>
          <a:p>
            <a:r>
              <a:rPr lang="en-US" altLang="zh-CN"/>
              <a:t>s-fee[] </a:t>
            </a:r>
            <a:r>
              <a:rPr lang="zh-CN" altLang="en-US"/>
              <a:t>堆栈</a:t>
            </a:r>
          </a:p>
          <a:p>
            <a:r>
              <a:rPr lang="en-US" altLang="zh-CN"/>
              <a:t>s-free_addr</a:t>
            </a:r>
          </a:p>
        </p:txBody>
      </p:sp>
    </p:spTree>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24230" y="1616710"/>
            <a:ext cx="3124835" cy="171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824230" y="4498975"/>
            <a:ext cx="3384550" cy="16802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spcAft>
                <a:spcPts val="0"/>
              </a:spcAft>
            </a:pPr>
            <a:r>
              <a:rPr 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磁盘块的分配和回收</a:t>
            </a:r>
            <a:endParaRPr 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Content Placeholder 2"/>
          <p:cNvSpPr txBox="1"/>
          <p:nvPr/>
        </p:nvSpPr>
        <p:spPr>
          <a:xfrm>
            <a:off x="999490" y="2242185"/>
            <a:ext cx="2471420" cy="46164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成组链接法基本原理</a:t>
            </a:r>
          </a:p>
        </p:txBody>
      </p:sp>
      <p:sp>
        <p:nvSpPr>
          <p:cNvPr id="7" name="TextBox 8"/>
          <p:cNvSpPr txBox="1"/>
          <p:nvPr/>
        </p:nvSpPr>
        <p:spPr>
          <a:xfrm>
            <a:off x="824035" y="597238"/>
            <a:ext cx="3949155" cy="615315"/>
          </a:xfrm>
          <a:prstGeom prst="rect">
            <a:avLst/>
          </a:prstGeom>
          <a:noFill/>
        </p:spPr>
        <p:txBody>
          <a:bodyPr wrap="square" lIns="0" tIns="0" rIns="0" bIns="0" rtlCol="0" anchor="ctr">
            <a:spAutoFit/>
          </a:bodyPr>
          <a:lstStyle/>
          <a:p>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成组链接法</a:t>
            </a:r>
          </a:p>
        </p:txBody>
      </p:sp>
      <p:pic>
        <p:nvPicPr>
          <p:cNvPr id="3" name="图片 -2147482611"/>
          <p:cNvPicPr>
            <a:picLocks noChangeAspect="1"/>
          </p:cNvPicPr>
          <p:nvPr/>
        </p:nvPicPr>
        <p:blipFill>
          <a:blip r:embed="rId3"/>
          <a:srcRect l="19101" t="23296" r="41504" b="9671"/>
          <a:stretch>
            <a:fillRect/>
          </a:stretch>
        </p:blipFill>
        <p:spPr>
          <a:xfrm>
            <a:off x="4208780" y="76200"/>
            <a:ext cx="7806055" cy="7080250"/>
          </a:xfrm>
          <a:prstGeom prst="rect">
            <a:avLst/>
          </a:prstGeom>
          <a:noFill/>
          <a:ln w="9525">
            <a:noFill/>
          </a:ln>
        </p:spPr>
      </p:pic>
      <p:sp>
        <p:nvSpPr>
          <p:cNvPr id="2" name="圆角矩形 1"/>
          <p:cNvSpPr/>
          <p:nvPr/>
        </p:nvSpPr>
        <p:spPr>
          <a:xfrm>
            <a:off x="7365365" y="591820"/>
            <a:ext cx="1152525" cy="36004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9381490" y="951865"/>
            <a:ext cx="216535" cy="2159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a:stCxn id="4" idx="2"/>
          </p:cNvCxnSpPr>
          <p:nvPr/>
        </p:nvCxnSpPr>
        <p:spPr>
          <a:xfrm>
            <a:off x="9490075" y="1167765"/>
            <a:ext cx="35560" cy="14414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descr="ifree"/>
          <p:cNvPicPr>
            <a:picLocks noChangeAspect="1"/>
          </p:cNvPicPr>
          <p:nvPr/>
        </p:nvPicPr>
        <p:blipFill>
          <a:blip r:embed="rId3"/>
          <a:stretch>
            <a:fillRect/>
          </a:stretch>
        </p:blipFill>
        <p:spPr>
          <a:xfrm>
            <a:off x="5948680" y="-166370"/>
            <a:ext cx="4800600" cy="7327265"/>
          </a:xfrm>
          <a:prstGeom prst="rect">
            <a:avLst/>
          </a:prstGeom>
        </p:spPr>
      </p:pic>
      <p:grpSp>
        <p:nvGrpSpPr>
          <p:cNvPr id="44" name="Group 13"/>
          <p:cNvGrpSpPr/>
          <p:nvPr/>
        </p:nvGrpSpPr>
        <p:grpSpPr>
          <a:xfrm>
            <a:off x="39427" y="1023678"/>
            <a:ext cx="1194815" cy="1124575"/>
            <a:chOff x="5402860" y="1566869"/>
            <a:chExt cx="1192668" cy="1122553"/>
          </a:xfrm>
          <a:effectLst/>
        </p:grpSpPr>
        <p:sp>
          <p:nvSpPr>
            <p:cNvPr id="45" name="Rounded Rectangle 14"/>
            <p:cNvSpPr>
              <a:spLocks noChangeArrowheads="1"/>
            </p:cNvSpPr>
            <p:nvPr/>
          </p:nvSpPr>
          <p:spPr bwMode="auto">
            <a:xfrm rot="20684149">
              <a:off x="5402860" y="1566869"/>
              <a:ext cx="1192668" cy="1122553"/>
            </a:xfrm>
            <a:prstGeom prst="roundRect">
              <a:avLst>
                <a:gd name="adj" fmla="val 9375"/>
              </a:avLst>
            </a:prstGeom>
            <a:solidFill>
              <a:schemeClr val="accent4">
                <a:lumMod val="60000"/>
                <a:lumOff val="40000"/>
              </a:schemeClr>
            </a:solidFill>
            <a:ln w="9525">
              <a:noFill/>
              <a:round/>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endParaRPr lang="id-ID" altLang="id-ID" sz="278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TextBox 24"/>
            <p:cNvSpPr txBox="1">
              <a:spLocks noChangeArrowheads="1"/>
            </p:cNvSpPr>
            <p:nvPr/>
          </p:nvSpPr>
          <p:spPr bwMode="auto">
            <a:xfrm rot="20681241">
              <a:off x="5613324" y="1778750"/>
              <a:ext cx="771727" cy="602799"/>
            </a:xfrm>
            <a:prstGeom prst="rect">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r>
                <a:rPr lang="en-US" sz="278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1</a:t>
              </a:r>
            </a:p>
          </p:txBody>
        </p:sp>
      </p:grpSp>
      <p:sp>
        <p:nvSpPr>
          <p:cNvPr id="47" name="TextBox 8"/>
          <p:cNvSpPr txBox="1"/>
          <p:nvPr/>
        </p:nvSpPr>
        <p:spPr>
          <a:xfrm>
            <a:off x="629285" y="1519238"/>
            <a:ext cx="3642360" cy="1661795"/>
          </a:xfrm>
          <a:prstGeom prst="rect">
            <a:avLst/>
          </a:prstGeom>
          <a:noFill/>
        </p:spPr>
        <p:txBody>
          <a:bodyPr wrap="square" lIns="0" tIns="0" rIns="0" bIns="0" rtlCol="0" anchor="ctr">
            <a:spAutoFit/>
          </a:bodyPr>
          <a:lstStyle/>
          <a:p>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int balloc()</a:t>
            </a:r>
            <a:r>
              <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r>
              <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rPr>
              <a:t>返回</a:t>
            </a:r>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block</a:t>
            </a:r>
            <a:r>
              <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rPr>
              <a:t>块的地址</a:t>
            </a:r>
          </a:p>
        </p:txBody>
      </p:sp>
      <p:grpSp>
        <p:nvGrpSpPr>
          <p:cNvPr id="49" name="Group 13"/>
          <p:cNvGrpSpPr/>
          <p:nvPr/>
        </p:nvGrpSpPr>
        <p:grpSpPr>
          <a:xfrm>
            <a:off x="177222" y="3866573"/>
            <a:ext cx="1194815" cy="1124575"/>
            <a:chOff x="5402860" y="1566869"/>
            <a:chExt cx="1192668" cy="1122553"/>
          </a:xfrm>
          <a:effectLst/>
        </p:grpSpPr>
        <p:sp>
          <p:nvSpPr>
            <p:cNvPr id="50" name="Rounded Rectangle 14"/>
            <p:cNvSpPr>
              <a:spLocks noChangeArrowheads="1"/>
            </p:cNvSpPr>
            <p:nvPr/>
          </p:nvSpPr>
          <p:spPr bwMode="auto">
            <a:xfrm rot="20684149">
              <a:off x="5402860" y="1566869"/>
              <a:ext cx="1192668" cy="1122553"/>
            </a:xfrm>
            <a:prstGeom prst="roundRect">
              <a:avLst>
                <a:gd name="adj" fmla="val 9375"/>
              </a:avLst>
            </a:prstGeom>
            <a:solidFill>
              <a:schemeClr val="accent1"/>
            </a:solidFill>
            <a:ln w="9525">
              <a:noFill/>
              <a:round/>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endParaRPr lang="id-ID" altLang="id-ID" sz="278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Box 24"/>
            <p:cNvSpPr txBox="1">
              <a:spLocks noChangeArrowheads="1"/>
            </p:cNvSpPr>
            <p:nvPr/>
          </p:nvSpPr>
          <p:spPr bwMode="auto">
            <a:xfrm rot="20681241">
              <a:off x="5613324" y="1778750"/>
              <a:ext cx="771727" cy="602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r>
                <a:rPr lang="nb-NO" altLang="id-ID" sz="278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r>
                <a:rPr lang="en-US" altLang="nb-NO" sz="278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p>
          </p:txBody>
        </p:sp>
      </p:grpSp>
      <p:sp>
        <p:nvSpPr>
          <p:cNvPr id="52" name="文本框 51"/>
          <p:cNvSpPr txBox="1"/>
          <p:nvPr/>
        </p:nvSpPr>
        <p:spPr>
          <a:xfrm>
            <a:off x="828675" y="4933950"/>
            <a:ext cx="3337560" cy="2061210"/>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bool </a:t>
            </a:r>
            <a:r>
              <a:rPr lang="en-US" altLang="zh-CN" sz="3200">
                <a:latin typeface="微软雅黑" panose="020B0503020204020204" pitchFamily="34" charset="-122"/>
                <a:ea typeface="微软雅黑" panose="020B0503020204020204" pitchFamily="34" charset="-122"/>
              </a:rPr>
              <a:t>i</a:t>
            </a:r>
            <a:r>
              <a:rPr lang="zh-CN" altLang="en-US" sz="3200">
                <a:latin typeface="微软雅黑" panose="020B0503020204020204" pitchFamily="34" charset="-122"/>
                <a:ea typeface="微软雅黑" panose="020B0503020204020204" pitchFamily="34" charset="-122"/>
              </a:rPr>
              <a:t>free(int addr)；</a:t>
            </a:r>
          </a:p>
          <a:p>
            <a:r>
              <a:rPr lang="en-US" altLang="zh-CN" sz="3200">
                <a:latin typeface="微软雅黑" panose="020B0503020204020204" pitchFamily="34" charset="-122"/>
                <a:ea typeface="微软雅黑" panose="020B0503020204020204" pitchFamily="34" charset="-122"/>
              </a:rPr>
              <a:t>addr</a:t>
            </a:r>
            <a:r>
              <a:rPr lang="zh-CN" altLang="en-US" sz="3200">
                <a:latin typeface="微软雅黑" panose="020B0503020204020204" pitchFamily="34" charset="-122"/>
                <a:ea typeface="微软雅黑" panose="020B0503020204020204" pitchFamily="34" charset="-122"/>
              </a:rPr>
              <a:t>为要释放的</a:t>
            </a:r>
            <a:r>
              <a:rPr lang="en-US" altLang="zh-CN" sz="3200">
                <a:latin typeface="微软雅黑" panose="020B0503020204020204" pitchFamily="34" charset="-122"/>
                <a:ea typeface="微软雅黑" panose="020B0503020204020204" pitchFamily="34" charset="-122"/>
              </a:rPr>
              <a:t>block</a:t>
            </a:r>
            <a:r>
              <a:rPr lang="zh-CN" altLang="en-US" sz="3200">
                <a:latin typeface="微软雅黑" panose="020B0503020204020204" pitchFamily="34" charset="-122"/>
                <a:ea typeface="微软雅黑" panose="020B0503020204020204" pitchFamily="34" charset="-122"/>
              </a:rPr>
              <a:t>的地址</a:t>
            </a:r>
          </a:p>
        </p:txBody>
      </p:sp>
      <p:grpSp>
        <p:nvGrpSpPr>
          <p:cNvPr id="54" name="Group 13"/>
          <p:cNvGrpSpPr/>
          <p:nvPr/>
        </p:nvGrpSpPr>
        <p:grpSpPr>
          <a:xfrm>
            <a:off x="22917" y="1024948"/>
            <a:ext cx="1194815" cy="1124575"/>
            <a:chOff x="5402860" y="1566869"/>
            <a:chExt cx="1192668" cy="1122553"/>
          </a:xfrm>
          <a:effectLst/>
        </p:grpSpPr>
        <p:sp>
          <p:nvSpPr>
            <p:cNvPr id="55" name="Rounded Rectangle 14"/>
            <p:cNvSpPr>
              <a:spLocks noChangeArrowheads="1"/>
            </p:cNvSpPr>
            <p:nvPr/>
          </p:nvSpPr>
          <p:spPr bwMode="auto">
            <a:xfrm rot="20684149">
              <a:off x="5402860" y="1566869"/>
              <a:ext cx="1192668" cy="1122553"/>
            </a:xfrm>
            <a:prstGeom prst="roundRect">
              <a:avLst>
                <a:gd name="adj" fmla="val 9375"/>
              </a:avLst>
            </a:prstGeom>
            <a:solidFill>
              <a:schemeClr val="accent4">
                <a:lumMod val="60000"/>
                <a:lumOff val="40000"/>
              </a:schemeClr>
            </a:solidFill>
            <a:ln w="9525">
              <a:noFill/>
              <a:round/>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endParaRPr lang="id-ID" altLang="id-ID" sz="278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TextBox 24"/>
            <p:cNvSpPr txBox="1">
              <a:spLocks noChangeArrowheads="1"/>
            </p:cNvSpPr>
            <p:nvPr/>
          </p:nvSpPr>
          <p:spPr bwMode="auto">
            <a:xfrm rot="20681241">
              <a:off x="5613324" y="1778750"/>
              <a:ext cx="771727" cy="602799"/>
            </a:xfrm>
            <a:prstGeom prst="rect">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r>
                <a:rPr lang="en-US" sz="278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1</a:t>
              </a:r>
            </a:p>
          </p:txBody>
        </p:sp>
      </p:grpSp>
      <p:sp>
        <p:nvSpPr>
          <p:cNvPr id="57" name="TextBox 8"/>
          <p:cNvSpPr txBox="1"/>
          <p:nvPr/>
        </p:nvSpPr>
        <p:spPr>
          <a:xfrm>
            <a:off x="612775" y="1520508"/>
            <a:ext cx="3642360" cy="1661795"/>
          </a:xfrm>
          <a:prstGeom prst="rect">
            <a:avLst/>
          </a:prstGeom>
          <a:noFill/>
        </p:spPr>
        <p:txBody>
          <a:bodyPr wrap="square" lIns="0" tIns="0" rIns="0" bIns="0" rtlCol="0" anchor="ctr">
            <a:spAutoFit/>
          </a:bodyPr>
          <a:lstStyle/>
          <a:p>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int balloc()</a:t>
            </a:r>
            <a:r>
              <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r>
              <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rPr>
              <a:t>返回</a:t>
            </a:r>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block</a:t>
            </a:r>
            <a:r>
              <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rPr>
              <a:t>块的地址</a:t>
            </a:r>
          </a:p>
        </p:txBody>
      </p:sp>
      <p:grpSp>
        <p:nvGrpSpPr>
          <p:cNvPr id="58" name="Group 13"/>
          <p:cNvGrpSpPr/>
          <p:nvPr/>
        </p:nvGrpSpPr>
        <p:grpSpPr>
          <a:xfrm>
            <a:off x="160712" y="3867843"/>
            <a:ext cx="1194815" cy="1124575"/>
            <a:chOff x="5402860" y="1566869"/>
            <a:chExt cx="1192668" cy="1122553"/>
          </a:xfrm>
          <a:effectLst/>
        </p:grpSpPr>
        <p:sp>
          <p:nvSpPr>
            <p:cNvPr id="59" name="Rounded Rectangle 14"/>
            <p:cNvSpPr>
              <a:spLocks noChangeArrowheads="1"/>
            </p:cNvSpPr>
            <p:nvPr/>
          </p:nvSpPr>
          <p:spPr bwMode="auto">
            <a:xfrm rot="20684149">
              <a:off x="5402860" y="1566869"/>
              <a:ext cx="1192668" cy="1122553"/>
            </a:xfrm>
            <a:prstGeom prst="roundRect">
              <a:avLst>
                <a:gd name="adj" fmla="val 9375"/>
              </a:avLst>
            </a:prstGeom>
            <a:solidFill>
              <a:schemeClr val="accent1"/>
            </a:solidFill>
            <a:ln w="9525">
              <a:noFill/>
              <a:round/>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endParaRPr lang="id-ID" altLang="id-ID" sz="278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TextBox 24"/>
            <p:cNvSpPr txBox="1">
              <a:spLocks noChangeArrowheads="1"/>
            </p:cNvSpPr>
            <p:nvPr/>
          </p:nvSpPr>
          <p:spPr bwMode="auto">
            <a:xfrm rot="20681241">
              <a:off x="5613324" y="1778750"/>
              <a:ext cx="771727" cy="602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r>
                <a:rPr lang="nb-NO" altLang="id-ID" sz="278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r>
                <a:rPr lang="en-US" altLang="nb-NO" sz="278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p>
          </p:txBody>
        </p:sp>
      </p:grpSp>
      <p:pic>
        <p:nvPicPr>
          <p:cNvPr id="62" name="图片 61" descr="inode分配"/>
          <p:cNvPicPr>
            <a:picLocks noChangeAspect="1"/>
          </p:cNvPicPr>
          <p:nvPr/>
        </p:nvPicPr>
        <p:blipFill>
          <a:blip r:embed="rId4"/>
          <a:stretch>
            <a:fillRect/>
          </a:stretch>
        </p:blipFill>
        <p:spPr>
          <a:xfrm>
            <a:off x="5563235" y="146685"/>
            <a:ext cx="5539105" cy="6741160"/>
          </a:xfrm>
          <a:prstGeom prst="rect">
            <a:avLst/>
          </a:prstGeom>
        </p:spPr>
      </p:pic>
      <p:sp>
        <p:nvSpPr>
          <p:cNvPr id="64" name="TextBox 8"/>
          <p:cNvSpPr txBox="1"/>
          <p:nvPr/>
        </p:nvSpPr>
        <p:spPr>
          <a:xfrm>
            <a:off x="612775" y="528955"/>
            <a:ext cx="4169410" cy="615315"/>
          </a:xfrm>
          <a:prstGeom prst="rect">
            <a:avLst/>
          </a:prstGeom>
          <a:noFill/>
        </p:spPr>
        <p:txBody>
          <a:bodyPr wrap="square" lIns="0" tIns="0" rIns="0" bIns="0" rtlCol="0" anchor="ctr">
            <a:spAutoFit/>
          </a:bodyPr>
          <a:lstStyle/>
          <a:p>
            <a:r>
              <a:rPr lang="en-US" sz="40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balloc</a:t>
            </a:r>
            <a:r>
              <a:rPr lang="zh-CN" altLang="en-US" sz="40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分配函数</a:t>
            </a:r>
          </a:p>
        </p:txBody>
      </p:sp>
    </p:spTree>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62"/>
                                        </p:tgtEl>
                                      </p:cBhvr>
                                    </p:animEffect>
                                    <p:set>
                                      <p:cBhvr>
                                        <p:cTn id="12" dur="1" fill="hold">
                                          <p:stCondLst>
                                            <p:cond delay="499"/>
                                          </p:stCondLst>
                                        </p:cTn>
                                        <p:tgtEl>
                                          <p:spTgt spid="6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blinds(horizontal)">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63"/>
                                        </p:tgtEl>
                                      </p:cBhvr>
                                    </p:animEffect>
                                    <p:set>
                                      <p:cBhvr>
                                        <p:cTn id="22"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descr="bfree"/>
          <p:cNvPicPr>
            <a:picLocks noChangeAspect="1"/>
          </p:cNvPicPr>
          <p:nvPr/>
        </p:nvPicPr>
        <p:blipFill>
          <a:blip r:embed="rId3"/>
          <a:stretch>
            <a:fillRect/>
          </a:stretch>
        </p:blipFill>
        <p:spPr>
          <a:xfrm>
            <a:off x="6033135" y="42545"/>
            <a:ext cx="4281805" cy="7133590"/>
          </a:xfrm>
          <a:prstGeom prst="rect">
            <a:avLst/>
          </a:prstGeom>
        </p:spPr>
      </p:pic>
      <p:grpSp>
        <p:nvGrpSpPr>
          <p:cNvPr id="44" name="Group 13"/>
          <p:cNvGrpSpPr/>
          <p:nvPr/>
        </p:nvGrpSpPr>
        <p:grpSpPr>
          <a:xfrm>
            <a:off x="39427" y="1023678"/>
            <a:ext cx="1194815" cy="1124575"/>
            <a:chOff x="5402860" y="1566869"/>
            <a:chExt cx="1192668" cy="1122553"/>
          </a:xfrm>
          <a:effectLst/>
        </p:grpSpPr>
        <p:sp>
          <p:nvSpPr>
            <p:cNvPr id="45" name="Rounded Rectangle 14"/>
            <p:cNvSpPr>
              <a:spLocks noChangeArrowheads="1"/>
            </p:cNvSpPr>
            <p:nvPr/>
          </p:nvSpPr>
          <p:spPr bwMode="auto">
            <a:xfrm rot="20684149">
              <a:off x="5402860" y="1566869"/>
              <a:ext cx="1192668" cy="1122553"/>
            </a:xfrm>
            <a:prstGeom prst="roundRect">
              <a:avLst>
                <a:gd name="adj" fmla="val 9375"/>
              </a:avLst>
            </a:prstGeom>
            <a:solidFill>
              <a:schemeClr val="accent4">
                <a:lumMod val="60000"/>
                <a:lumOff val="40000"/>
              </a:schemeClr>
            </a:solidFill>
            <a:ln w="9525">
              <a:noFill/>
              <a:round/>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endParaRPr lang="id-ID" altLang="id-ID" sz="278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TextBox 24"/>
            <p:cNvSpPr txBox="1">
              <a:spLocks noChangeArrowheads="1"/>
            </p:cNvSpPr>
            <p:nvPr/>
          </p:nvSpPr>
          <p:spPr bwMode="auto">
            <a:xfrm rot="20681241">
              <a:off x="5613324" y="1778750"/>
              <a:ext cx="771727" cy="602799"/>
            </a:xfrm>
            <a:prstGeom prst="rect">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r>
                <a:rPr lang="en-US" sz="278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1</a:t>
              </a:r>
            </a:p>
          </p:txBody>
        </p:sp>
      </p:grpSp>
      <p:sp>
        <p:nvSpPr>
          <p:cNvPr id="46" name="TextBox 8"/>
          <p:cNvSpPr txBox="1"/>
          <p:nvPr/>
        </p:nvSpPr>
        <p:spPr>
          <a:xfrm>
            <a:off x="321750" y="529293"/>
            <a:ext cx="3949155" cy="615315"/>
          </a:xfrm>
          <a:prstGeom prst="rect">
            <a:avLst/>
          </a:prstGeom>
          <a:noFill/>
        </p:spPr>
        <p:txBody>
          <a:bodyPr wrap="square" lIns="0" tIns="0" rIns="0" bIns="0" rtlCol="0" anchor="ctr">
            <a:spAutoFit/>
          </a:bodyPr>
          <a:lstStyle/>
          <a:p>
            <a:r>
              <a:rPr lang="en-US" sz="40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inode</a:t>
            </a:r>
            <a:r>
              <a:rPr lang="zh-CN" altLang="en-US" sz="40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分配函数</a:t>
            </a:r>
          </a:p>
        </p:txBody>
      </p:sp>
      <p:sp>
        <p:nvSpPr>
          <p:cNvPr id="47" name="TextBox 8"/>
          <p:cNvSpPr txBox="1"/>
          <p:nvPr/>
        </p:nvSpPr>
        <p:spPr>
          <a:xfrm>
            <a:off x="629285" y="1796415"/>
            <a:ext cx="3642360" cy="1107440"/>
          </a:xfrm>
          <a:prstGeom prst="rect">
            <a:avLst/>
          </a:prstGeom>
          <a:noFill/>
        </p:spPr>
        <p:txBody>
          <a:bodyPr wrap="square" lIns="0" tIns="0" rIns="0" bIns="0" rtlCol="0" anchor="ctr">
            <a:spAutoFit/>
          </a:bodyPr>
          <a:lstStyle/>
          <a:p>
            <a:endPar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endPar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9" name="Group 13"/>
          <p:cNvGrpSpPr/>
          <p:nvPr/>
        </p:nvGrpSpPr>
        <p:grpSpPr>
          <a:xfrm>
            <a:off x="177222" y="3866573"/>
            <a:ext cx="1194815" cy="1124575"/>
            <a:chOff x="5402860" y="1566869"/>
            <a:chExt cx="1192668" cy="1122553"/>
          </a:xfrm>
          <a:effectLst/>
        </p:grpSpPr>
        <p:sp>
          <p:nvSpPr>
            <p:cNvPr id="50" name="Rounded Rectangle 14"/>
            <p:cNvSpPr>
              <a:spLocks noChangeArrowheads="1"/>
            </p:cNvSpPr>
            <p:nvPr/>
          </p:nvSpPr>
          <p:spPr bwMode="auto">
            <a:xfrm rot="20684149">
              <a:off x="5402860" y="1566869"/>
              <a:ext cx="1192668" cy="1122553"/>
            </a:xfrm>
            <a:prstGeom prst="roundRect">
              <a:avLst>
                <a:gd name="adj" fmla="val 9375"/>
              </a:avLst>
            </a:prstGeom>
            <a:solidFill>
              <a:schemeClr val="accent1"/>
            </a:solidFill>
            <a:ln w="9525">
              <a:noFill/>
              <a:round/>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endParaRPr lang="id-ID" altLang="id-ID" sz="278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Box 24"/>
            <p:cNvSpPr txBox="1">
              <a:spLocks noChangeArrowheads="1"/>
            </p:cNvSpPr>
            <p:nvPr/>
          </p:nvSpPr>
          <p:spPr bwMode="auto">
            <a:xfrm rot="20681241">
              <a:off x="5613324" y="1778750"/>
              <a:ext cx="771727" cy="602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r>
                <a:rPr lang="nb-NO" altLang="id-ID" sz="278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r>
                <a:rPr lang="en-US" altLang="nb-NO" sz="278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p>
          </p:txBody>
        </p:sp>
      </p:grpSp>
      <p:sp>
        <p:nvSpPr>
          <p:cNvPr id="52" name="文本框 51"/>
          <p:cNvSpPr txBox="1"/>
          <p:nvPr/>
        </p:nvSpPr>
        <p:spPr>
          <a:xfrm>
            <a:off x="879475" y="4950460"/>
            <a:ext cx="3286760" cy="2061210"/>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bool bfree(int addr)；</a:t>
            </a:r>
          </a:p>
          <a:p>
            <a:r>
              <a:rPr lang="en-US" altLang="zh-CN" sz="3200">
                <a:latin typeface="微软雅黑" panose="020B0503020204020204" pitchFamily="34" charset="-122"/>
                <a:ea typeface="微软雅黑" panose="020B0503020204020204" pitchFamily="34" charset="-122"/>
              </a:rPr>
              <a:t>addr</a:t>
            </a:r>
            <a:r>
              <a:rPr lang="zh-CN" altLang="en-US" sz="3200">
                <a:latin typeface="微软雅黑" panose="020B0503020204020204" pitchFamily="34" charset="-122"/>
                <a:ea typeface="微软雅黑" panose="020B0503020204020204" pitchFamily="34" charset="-122"/>
              </a:rPr>
              <a:t>为要释放的</a:t>
            </a:r>
            <a:r>
              <a:rPr lang="en-US" altLang="zh-CN" sz="3200">
                <a:latin typeface="微软雅黑" panose="020B0503020204020204" pitchFamily="34" charset="-122"/>
                <a:ea typeface="微软雅黑" panose="020B0503020204020204" pitchFamily="34" charset="-122"/>
              </a:rPr>
              <a:t>block</a:t>
            </a:r>
            <a:r>
              <a:rPr lang="zh-CN" altLang="en-US" sz="3200">
                <a:latin typeface="微软雅黑" panose="020B0503020204020204" pitchFamily="34" charset="-122"/>
                <a:ea typeface="微软雅黑" panose="020B0503020204020204" pitchFamily="34" charset="-122"/>
              </a:rPr>
              <a:t>的地址</a:t>
            </a:r>
          </a:p>
        </p:txBody>
      </p:sp>
      <p:grpSp>
        <p:nvGrpSpPr>
          <p:cNvPr id="54" name="Group 13"/>
          <p:cNvGrpSpPr/>
          <p:nvPr/>
        </p:nvGrpSpPr>
        <p:grpSpPr>
          <a:xfrm>
            <a:off x="22917" y="1024948"/>
            <a:ext cx="1194815" cy="1124575"/>
            <a:chOff x="5402860" y="1566869"/>
            <a:chExt cx="1192668" cy="1122553"/>
          </a:xfrm>
          <a:effectLst/>
        </p:grpSpPr>
        <p:sp>
          <p:nvSpPr>
            <p:cNvPr id="55" name="Rounded Rectangle 14"/>
            <p:cNvSpPr>
              <a:spLocks noChangeArrowheads="1"/>
            </p:cNvSpPr>
            <p:nvPr/>
          </p:nvSpPr>
          <p:spPr bwMode="auto">
            <a:xfrm rot="20684149">
              <a:off x="5402860" y="1566869"/>
              <a:ext cx="1192668" cy="1122553"/>
            </a:xfrm>
            <a:prstGeom prst="roundRect">
              <a:avLst>
                <a:gd name="adj" fmla="val 9375"/>
              </a:avLst>
            </a:prstGeom>
            <a:solidFill>
              <a:schemeClr val="accent4">
                <a:lumMod val="60000"/>
                <a:lumOff val="40000"/>
              </a:schemeClr>
            </a:solidFill>
            <a:ln w="9525">
              <a:noFill/>
              <a:round/>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endParaRPr lang="id-ID" altLang="id-ID" sz="278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TextBox 24"/>
            <p:cNvSpPr txBox="1">
              <a:spLocks noChangeArrowheads="1"/>
            </p:cNvSpPr>
            <p:nvPr/>
          </p:nvSpPr>
          <p:spPr bwMode="auto">
            <a:xfrm rot="20681241">
              <a:off x="5613324" y="1778750"/>
              <a:ext cx="771727" cy="602799"/>
            </a:xfrm>
            <a:prstGeom prst="rect">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r>
                <a:rPr lang="en-US" sz="278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01</a:t>
              </a:r>
            </a:p>
          </p:txBody>
        </p:sp>
      </p:grpSp>
      <p:sp>
        <p:nvSpPr>
          <p:cNvPr id="57" name="TextBox 8"/>
          <p:cNvSpPr txBox="1"/>
          <p:nvPr/>
        </p:nvSpPr>
        <p:spPr>
          <a:xfrm>
            <a:off x="880110" y="1863725"/>
            <a:ext cx="3007360" cy="1661795"/>
          </a:xfrm>
          <a:prstGeom prst="rect">
            <a:avLst/>
          </a:prstGeom>
          <a:noFill/>
        </p:spPr>
        <p:txBody>
          <a:bodyPr wrap="square" lIns="0" tIns="0" rIns="0" bIns="0" rtlCol="0" anchor="ctr">
            <a:spAutoFit/>
          </a:bodyPr>
          <a:lstStyle/>
          <a:p>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int ialloc()</a:t>
            </a:r>
            <a:r>
              <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r>
              <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rPr>
              <a:t>返回</a:t>
            </a:r>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inode</a:t>
            </a:r>
            <a:r>
              <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rPr>
              <a:t>块的地址</a:t>
            </a:r>
          </a:p>
        </p:txBody>
      </p:sp>
      <p:grpSp>
        <p:nvGrpSpPr>
          <p:cNvPr id="58" name="Group 13"/>
          <p:cNvGrpSpPr/>
          <p:nvPr/>
        </p:nvGrpSpPr>
        <p:grpSpPr>
          <a:xfrm>
            <a:off x="160712" y="3867843"/>
            <a:ext cx="1194815" cy="1124575"/>
            <a:chOff x="5402860" y="1566869"/>
            <a:chExt cx="1192668" cy="1122553"/>
          </a:xfrm>
          <a:effectLst/>
        </p:grpSpPr>
        <p:sp>
          <p:nvSpPr>
            <p:cNvPr id="59" name="Rounded Rectangle 14"/>
            <p:cNvSpPr>
              <a:spLocks noChangeArrowheads="1"/>
            </p:cNvSpPr>
            <p:nvPr/>
          </p:nvSpPr>
          <p:spPr bwMode="auto">
            <a:xfrm rot="20684149">
              <a:off x="5402860" y="1566869"/>
              <a:ext cx="1192668" cy="1122553"/>
            </a:xfrm>
            <a:prstGeom prst="roundRect">
              <a:avLst>
                <a:gd name="adj" fmla="val 9375"/>
              </a:avLst>
            </a:prstGeom>
            <a:solidFill>
              <a:schemeClr val="accent1"/>
            </a:solidFill>
            <a:ln w="9525">
              <a:noFill/>
              <a:round/>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endParaRPr lang="id-ID" altLang="id-ID" sz="278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TextBox 24"/>
            <p:cNvSpPr txBox="1">
              <a:spLocks noChangeArrowheads="1"/>
            </p:cNvSpPr>
            <p:nvPr/>
          </p:nvSpPr>
          <p:spPr bwMode="auto">
            <a:xfrm rot="20681241">
              <a:off x="5613324" y="1778750"/>
              <a:ext cx="771727" cy="602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r>
                <a:rPr lang="nb-NO" altLang="id-ID" sz="278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r>
                <a:rPr lang="en-US" altLang="nb-NO" sz="278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p>
          </p:txBody>
        </p:sp>
      </p:grpSp>
      <p:pic>
        <p:nvPicPr>
          <p:cNvPr id="61" name="图片 60" descr="block"/>
          <p:cNvPicPr>
            <a:picLocks noChangeAspect="1"/>
          </p:cNvPicPr>
          <p:nvPr/>
        </p:nvPicPr>
        <p:blipFill>
          <a:blip r:embed="rId4"/>
          <a:stretch>
            <a:fillRect/>
          </a:stretch>
        </p:blipFill>
        <p:spPr>
          <a:xfrm>
            <a:off x="5706745" y="42545"/>
            <a:ext cx="5104130" cy="71475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linds(horizontal)">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61"/>
                                        </p:tgtEl>
                                      </p:cBhvr>
                                    </p:animEffect>
                                    <p:set>
                                      <p:cBhvr>
                                        <p:cTn id="12" dur="1" fill="hold">
                                          <p:stCondLst>
                                            <p:cond delay="499"/>
                                          </p:stCondLst>
                                        </p:cTn>
                                        <p:tgtEl>
                                          <p:spTgt spid="6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blinds(horizontal)">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53"/>
                                        </p:tgtEl>
                                      </p:cBhvr>
                                    </p:animEffect>
                                    <p:set>
                                      <p:cBhvr>
                                        <p:cTn id="22"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8"/>
          <p:cNvSpPr txBox="1"/>
          <p:nvPr/>
        </p:nvSpPr>
        <p:spPr>
          <a:xfrm>
            <a:off x="824035" y="614383"/>
            <a:ext cx="3949155" cy="615315"/>
          </a:xfrm>
          <a:prstGeom prst="rect">
            <a:avLst/>
          </a:prstGeom>
          <a:noFill/>
        </p:spPr>
        <p:txBody>
          <a:bodyPr wrap="square" lIns="0" tIns="0" rIns="0" bIns="0" rtlCol="0" anchor="ctr">
            <a:spAutoFit/>
          </a:bodyPr>
          <a:lstStyle/>
          <a:p>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结果显示</a:t>
            </a:r>
            <a:endParaRPr lang="en-US" altLang="zh-CN"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2147482602"/>
          <p:cNvPicPr>
            <a:picLocks noChangeAspect="1"/>
          </p:cNvPicPr>
          <p:nvPr/>
        </p:nvPicPr>
        <p:blipFill>
          <a:blip r:embed="rId3"/>
          <a:srcRect r="37092" b="6430"/>
          <a:stretch>
            <a:fillRect/>
          </a:stretch>
        </p:blipFill>
        <p:spPr>
          <a:xfrm>
            <a:off x="636905" y="1631315"/>
            <a:ext cx="4561840" cy="4548505"/>
          </a:xfrm>
          <a:prstGeom prst="rect">
            <a:avLst/>
          </a:prstGeom>
          <a:noFill/>
          <a:ln w="9525">
            <a:noFill/>
          </a:ln>
        </p:spPr>
      </p:pic>
      <p:pic>
        <p:nvPicPr>
          <p:cNvPr id="3" name="图片 -2147482601"/>
          <p:cNvPicPr>
            <a:picLocks noChangeAspect="1"/>
          </p:cNvPicPr>
          <p:nvPr/>
        </p:nvPicPr>
        <p:blipFill>
          <a:blip r:embed="rId4"/>
          <a:srcRect r="31890" b="6496"/>
          <a:stretch>
            <a:fillRect/>
          </a:stretch>
        </p:blipFill>
        <p:spPr>
          <a:xfrm>
            <a:off x="7050405" y="1529715"/>
            <a:ext cx="4345305" cy="451358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200" advTm="0"/>
    </mc:Choice>
    <mc:Fallback xmlns="">
      <p:transition spd="slow"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rcRect l="26969" t="3837" r="-8472" b="40078"/>
          <a:stretch>
            <a:fillRect/>
          </a:stretch>
        </p:blipFill>
        <p:spPr>
          <a:xfrm>
            <a:off x="782320" y="1877695"/>
            <a:ext cx="10604500" cy="4102735"/>
          </a:xfrm>
          <a:prstGeom prst="rect">
            <a:avLst/>
          </a:prstGeom>
        </p:spPr>
      </p:pic>
      <p:sp>
        <p:nvSpPr>
          <p:cNvPr id="69" name="TextBox 8"/>
          <p:cNvSpPr txBox="1"/>
          <p:nvPr/>
        </p:nvSpPr>
        <p:spPr>
          <a:xfrm>
            <a:off x="806890" y="580728"/>
            <a:ext cx="3949155" cy="615315"/>
          </a:xfrm>
          <a:prstGeom prst="rect">
            <a:avLst/>
          </a:prstGeom>
          <a:noFill/>
        </p:spPr>
        <p:txBody>
          <a:bodyPr wrap="square" lIns="0" tIns="0" rIns="0" bIns="0" rtlCol="0" anchor="ctr">
            <a:spAutoFit/>
          </a:bodyPr>
          <a:lstStyle/>
          <a:p>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用户管理</a:t>
            </a:r>
          </a:p>
        </p:txBody>
      </p:sp>
      <p:sp>
        <p:nvSpPr>
          <p:cNvPr id="3" name="文本框 2"/>
          <p:cNvSpPr txBox="1"/>
          <p:nvPr/>
        </p:nvSpPr>
        <p:spPr>
          <a:xfrm>
            <a:off x="782320" y="1316355"/>
            <a:ext cx="5647055" cy="398780"/>
          </a:xfrm>
          <a:prstGeom prst="rect">
            <a:avLst/>
          </a:prstGeom>
          <a:noFill/>
        </p:spPr>
        <p:txBody>
          <a:bodyPr wrap="square" rtlCol="0">
            <a:spAutoFit/>
          </a:bodyPr>
          <a:lstStyle/>
          <a:p>
            <a:r>
              <a:rPr lang="zh-CN" altLang="en-US" sz="2000"/>
              <a:t>用户信息的管理：</a:t>
            </a:r>
          </a:p>
        </p:txBody>
      </p:sp>
    </p:spTree>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13"/>
          <p:cNvGrpSpPr/>
          <p:nvPr/>
        </p:nvGrpSpPr>
        <p:grpSpPr>
          <a:xfrm>
            <a:off x="39427" y="1023678"/>
            <a:ext cx="1194815" cy="1124575"/>
            <a:chOff x="5402860" y="1566869"/>
            <a:chExt cx="1192668" cy="1122553"/>
          </a:xfrm>
          <a:effectLst/>
        </p:grpSpPr>
        <p:sp>
          <p:nvSpPr>
            <p:cNvPr id="45" name="Rounded Rectangle 14"/>
            <p:cNvSpPr>
              <a:spLocks noChangeArrowheads="1"/>
            </p:cNvSpPr>
            <p:nvPr/>
          </p:nvSpPr>
          <p:spPr bwMode="auto">
            <a:xfrm rot="20684149">
              <a:off x="5402860" y="1566869"/>
              <a:ext cx="1192668" cy="1122553"/>
            </a:xfrm>
            <a:prstGeom prst="roundRect">
              <a:avLst>
                <a:gd name="adj" fmla="val 9375"/>
              </a:avLst>
            </a:prstGeom>
            <a:solidFill>
              <a:schemeClr val="accent4">
                <a:lumMod val="60000"/>
                <a:lumOff val="40000"/>
              </a:schemeClr>
            </a:solidFill>
            <a:ln w="9525">
              <a:noFill/>
              <a:round/>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endParaRPr lang="id-ID" altLang="id-ID" sz="278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TextBox 24"/>
            <p:cNvSpPr txBox="1">
              <a:spLocks noChangeArrowheads="1"/>
            </p:cNvSpPr>
            <p:nvPr/>
          </p:nvSpPr>
          <p:spPr bwMode="auto">
            <a:xfrm rot="20681241">
              <a:off x="5613324" y="1778750"/>
              <a:ext cx="771727" cy="602799"/>
            </a:xfrm>
            <a:prstGeom prst="rect">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r>
                <a:rPr lang="en-US" sz="278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1</a:t>
              </a:r>
            </a:p>
          </p:txBody>
        </p:sp>
      </p:grpSp>
      <p:grpSp>
        <p:nvGrpSpPr>
          <p:cNvPr id="54" name="Group 13"/>
          <p:cNvGrpSpPr/>
          <p:nvPr/>
        </p:nvGrpSpPr>
        <p:grpSpPr>
          <a:xfrm>
            <a:off x="22917" y="1024948"/>
            <a:ext cx="1194815" cy="1124575"/>
            <a:chOff x="5402860" y="1566869"/>
            <a:chExt cx="1192668" cy="1122553"/>
          </a:xfrm>
          <a:effectLst/>
        </p:grpSpPr>
        <p:sp>
          <p:nvSpPr>
            <p:cNvPr id="55" name="Rounded Rectangle 14"/>
            <p:cNvSpPr>
              <a:spLocks noChangeArrowheads="1"/>
            </p:cNvSpPr>
            <p:nvPr/>
          </p:nvSpPr>
          <p:spPr bwMode="auto">
            <a:xfrm rot="20684149">
              <a:off x="5402860" y="1566869"/>
              <a:ext cx="1192668" cy="1122553"/>
            </a:xfrm>
            <a:prstGeom prst="roundRect">
              <a:avLst>
                <a:gd name="adj" fmla="val 9375"/>
              </a:avLst>
            </a:prstGeom>
            <a:solidFill>
              <a:schemeClr val="accent4">
                <a:lumMod val="60000"/>
                <a:lumOff val="40000"/>
              </a:schemeClr>
            </a:solidFill>
            <a:ln w="9525">
              <a:noFill/>
              <a:round/>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endParaRPr lang="id-ID" altLang="id-ID" sz="278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TextBox 24"/>
            <p:cNvSpPr txBox="1">
              <a:spLocks noChangeArrowheads="1"/>
            </p:cNvSpPr>
            <p:nvPr/>
          </p:nvSpPr>
          <p:spPr bwMode="auto">
            <a:xfrm rot="20681241">
              <a:off x="5613324" y="1778750"/>
              <a:ext cx="771727" cy="602799"/>
            </a:xfrm>
            <a:prstGeom prst="rect">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r>
                <a:rPr lang="en-US" sz="278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1</a:t>
              </a:r>
            </a:p>
          </p:txBody>
        </p:sp>
      </p:grpSp>
      <p:sp>
        <p:nvSpPr>
          <p:cNvPr id="57" name="TextBox 8"/>
          <p:cNvSpPr txBox="1"/>
          <p:nvPr/>
        </p:nvSpPr>
        <p:spPr>
          <a:xfrm>
            <a:off x="167640" y="2448878"/>
            <a:ext cx="3845560" cy="1661795"/>
          </a:xfrm>
          <a:prstGeom prst="rect">
            <a:avLst/>
          </a:prstGeom>
          <a:noFill/>
        </p:spPr>
        <p:txBody>
          <a:bodyPr wrap="square" lIns="0" tIns="0" rIns="0" bIns="0" rtlCol="0" anchor="ctr">
            <a:spAutoFit/>
          </a:bodyPr>
          <a:lstStyle/>
          <a:p>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bool userdel(username)</a:t>
            </a:r>
            <a:r>
              <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r>
              <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rPr>
              <a:t>返回</a:t>
            </a:r>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block</a:t>
            </a:r>
            <a:r>
              <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rPr>
              <a:t>块的地址</a:t>
            </a:r>
          </a:p>
        </p:txBody>
      </p:sp>
      <p:sp>
        <p:nvSpPr>
          <p:cNvPr id="64" name="TextBox 8"/>
          <p:cNvSpPr txBox="1"/>
          <p:nvPr/>
        </p:nvSpPr>
        <p:spPr>
          <a:xfrm>
            <a:off x="476250" y="528955"/>
            <a:ext cx="4305935" cy="615315"/>
          </a:xfrm>
          <a:prstGeom prst="rect">
            <a:avLst/>
          </a:prstGeom>
          <a:noFill/>
        </p:spPr>
        <p:txBody>
          <a:bodyPr wrap="square" lIns="0" tIns="0" rIns="0" bIns="0" rtlCol="0" anchor="ctr">
            <a:spAutoFit/>
          </a:bodyPr>
          <a:lstStyle/>
          <a:p>
            <a:r>
              <a:rPr lang="zh-CN" altLang="en-US" sz="40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删除用户函数</a:t>
            </a:r>
          </a:p>
        </p:txBody>
      </p:sp>
      <p:pic>
        <p:nvPicPr>
          <p:cNvPr id="2" name="图片 1" descr="用户删除"/>
          <p:cNvPicPr>
            <a:picLocks noChangeAspect="1"/>
          </p:cNvPicPr>
          <p:nvPr/>
        </p:nvPicPr>
        <p:blipFill>
          <a:blip r:embed="rId3"/>
          <a:stretch>
            <a:fillRect/>
          </a:stretch>
        </p:blipFill>
        <p:spPr>
          <a:xfrm>
            <a:off x="6260465" y="345440"/>
            <a:ext cx="3526155" cy="64192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5408617" y="1765611"/>
            <a:ext cx="489569" cy="5466842"/>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4" name="Group 33"/>
          <p:cNvGrpSpPr/>
          <p:nvPr/>
        </p:nvGrpSpPr>
        <p:grpSpPr>
          <a:xfrm>
            <a:off x="5408619" y="2379507"/>
            <a:ext cx="3451700" cy="543268"/>
            <a:chOff x="5128064" y="2256183"/>
            <a:chExt cx="3273083" cy="515155"/>
          </a:xfrm>
        </p:grpSpPr>
        <p:sp>
          <p:nvSpPr>
            <p:cNvPr id="4" name="Pentagon 3"/>
            <p:cNvSpPr/>
            <p:nvPr/>
          </p:nvSpPr>
          <p:spPr>
            <a:xfrm>
              <a:off x="5128064" y="2256184"/>
              <a:ext cx="3273083" cy="51515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en-GB" sz="1400" dirty="0">
                  <a:latin typeface="Arial" panose="020B0604020202020204" pitchFamily="34" charset="0"/>
                  <a:ea typeface="微软雅黑" panose="020B0503020204020204" pitchFamily="34" charset="-122"/>
                  <a:cs typeface="+mn-ea"/>
                  <a:sym typeface="Arial" panose="020B0604020202020204" pitchFamily="34" charset="0"/>
                </a:rPr>
                <a:t>check()</a:t>
              </a:r>
            </a:p>
          </p:txBody>
        </p:sp>
        <p:sp>
          <p:nvSpPr>
            <p:cNvPr id="9" name="Rectangle 8"/>
            <p:cNvSpPr/>
            <p:nvPr/>
          </p:nvSpPr>
          <p:spPr>
            <a:xfrm>
              <a:off x="5128064" y="2256183"/>
              <a:ext cx="464234" cy="51515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5" name="Group 34"/>
          <p:cNvGrpSpPr/>
          <p:nvPr/>
        </p:nvGrpSpPr>
        <p:grpSpPr>
          <a:xfrm>
            <a:off x="5408619" y="3264225"/>
            <a:ext cx="3451700" cy="543268"/>
            <a:chOff x="5128064" y="3095119"/>
            <a:chExt cx="3273083" cy="515155"/>
          </a:xfrm>
        </p:grpSpPr>
        <p:sp>
          <p:nvSpPr>
            <p:cNvPr id="6" name="Pentagon 5"/>
            <p:cNvSpPr/>
            <p:nvPr/>
          </p:nvSpPr>
          <p:spPr>
            <a:xfrm>
              <a:off x="5128064" y="3095119"/>
              <a:ext cx="3273083" cy="51515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en-GB" sz="1400" dirty="0">
                  <a:latin typeface="Arial" panose="020B0604020202020204" pitchFamily="34" charset="0"/>
                  <a:ea typeface="微软雅黑" panose="020B0503020204020204" pitchFamily="34" charset="-122"/>
                  <a:cs typeface="+mn-ea"/>
                  <a:sym typeface="Arial" panose="020B0604020202020204" pitchFamily="34" charset="0"/>
                </a:rPr>
                <a:t>userdel</a:t>
              </a:r>
            </a:p>
          </p:txBody>
        </p:sp>
        <p:sp>
          <p:nvSpPr>
            <p:cNvPr id="10" name="Rectangle 9"/>
            <p:cNvSpPr/>
            <p:nvPr/>
          </p:nvSpPr>
          <p:spPr>
            <a:xfrm>
              <a:off x="5128064" y="3095119"/>
              <a:ext cx="464234" cy="51515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5"/>
          <p:cNvGrpSpPr/>
          <p:nvPr/>
        </p:nvGrpSpPr>
        <p:grpSpPr>
          <a:xfrm>
            <a:off x="5408619" y="4148941"/>
            <a:ext cx="3451700" cy="543268"/>
            <a:chOff x="5128064" y="3934054"/>
            <a:chExt cx="3273083" cy="515155"/>
          </a:xfrm>
        </p:grpSpPr>
        <p:sp>
          <p:nvSpPr>
            <p:cNvPr id="7" name="Pentagon 6"/>
            <p:cNvSpPr/>
            <p:nvPr/>
          </p:nvSpPr>
          <p:spPr>
            <a:xfrm>
              <a:off x="5128064" y="3934054"/>
              <a:ext cx="3273083" cy="515154"/>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en-GB" sz="1400" dirty="0">
                  <a:latin typeface="Arial" panose="020B0604020202020204" pitchFamily="34" charset="0"/>
                  <a:ea typeface="微软雅黑" panose="020B0503020204020204" pitchFamily="34" charset="-122"/>
                  <a:cs typeface="+mn-ea"/>
                  <a:sym typeface="Arial" panose="020B0604020202020204" pitchFamily="34" charset="0"/>
                </a:rPr>
                <a:t>useradd</a:t>
              </a:r>
            </a:p>
          </p:txBody>
        </p:sp>
        <p:sp>
          <p:nvSpPr>
            <p:cNvPr id="11" name="Rectangle 10"/>
            <p:cNvSpPr/>
            <p:nvPr/>
          </p:nvSpPr>
          <p:spPr>
            <a:xfrm>
              <a:off x="5128064" y="3934054"/>
              <a:ext cx="464234" cy="51515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7" name="Group 36"/>
          <p:cNvGrpSpPr/>
          <p:nvPr/>
        </p:nvGrpSpPr>
        <p:grpSpPr>
          <a:xfrm>
            <a:off x="5408618" y="5033658"/>
            <a:ext cx="3451701" cy="543269"/>
            <a:chOff x="5128064" y="4772988"/>
            <a:chExt cx="3273084" cy="515156"/>
          </a:xfrm>
        </p:grpSpPr>
        <p:sp>
          <p:nvSpPr>
            <p:cNvPr id="8" name="Pentagon 7"/>
            <p:cNvSpPr/>
            <p:nvPr/>
          </p:nvSpPr>
          <p:spPr>
            <a:xfrm>
              <a:off x="5128065" y="4772990"/>
              <a:ext cx="3273083" cy="515154"/>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en-GB" sz="1400" dirty="0">
                  <a:latin typeface="Arial" panose="020B0604020202020204" pitchFamily="34" charset="0"/>
                  <a:ea typeface="微软雅黑" panose="020B0503020204020204" pitchFamily="34" charset="-122"/>
                  <a:cs typeface="+mn-ea"/>
                  <a:sym typeface="Arial" panose="020B0604020202020204" pitchFamily="34" charset="0"/>
                </a:rPr>
                <a:t>chpwd</a:t>
              </a:r>
            </a:p>
          </p:txBody>
        </p:sp>
        <p:sp>
          <p:nvSpPr>
            <p:cNvPr id="12" name="Rectangle 11"/>
            <p:cNvSpPr/>
            <p:nvPr/>
          </p:nvSpPr>
          <p:spPr>
            <a:xfrm>
              <a:off x="5128064" y="4772988"/>
              <a:ext cx="464234" cy="51515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8" name="Group 37"/>
          <p:cNvGrpSpPr/>
          <p:nvPr/>
        </p:nvGrpSpPr>
        <p:grpSpPr>
          <a:xfrm>
            <a:off x="1341397" y="2379505"/>
            <a:ext cx="4064898" cy="3197420"/>
            <a:chOff x="689317" y="2256183"/>
            <a:chExt cx="3854548" cy="3031960"/>
          </a:xfrm>
        </p:grpSpPr>
        <p:sp>
          <p:nvSpPr>
            <p:cNvPr id="28" name="Rectangle 27"/>
            <p:cNvSpPr/>
            <p:nvPr/>
          </p:nvSpPr>
          <p:spPr>
            <a:xfrm>
              <a:off x="689317" y="2256183"/>
              <a:ext cx="3854548" cy="3031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28"/>
            <p:cNvSpPr txBox="1"/>
            <p:nvPr/>
          </p:nvSpPr>
          <p:spPr>
            <a:xfrm>
              <a:off x="989182" y="2428997"/>
              <a:ext cx="2164091" cy="786997"/>
            </a:xfrm>
            <a:prstGeom prst="rect">
              <a:avLst/>
            </a:prstGeom>
            <a:noFill/>
          </p:spPr>
          <p:txBody>
            <a:bodyPr wrap="square" rtlCol="0">
              <a:spAutoFit/>
            </a:bodyPr>
            <a:lstStyle/>
            <a:p>
              <a:pPr>
                <a:lnSpc>
                  <a:spcPct val="120000"/>
                </a:lnSpc>
              </a:pPr>
              <a:r>
                <a:rPr lang="zh-CN" altLang="en-GB" sz="20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用户名匹配问题</a:t>
              </a:r>
            </a:p>
            <a:p>
              <a:pPr>
                <a:lnSpc>
                  <a:spcPct val="120000"/>
                </a:lnSpc>
              </a:pPr>
              <a:r>
                <a:rPr lang="zh-CN" altLang="en-GB" sz="20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密码匹配问题</a:t>
              </a:r>
            </a:p>
          </p:txBody>
        </p:sp>
      </p:grpSp>
      <p:sp>
        <p:nvSpPr>
          <p:cNvPr id="39" name="TextBox 8"/>
          <p:cNvSpPr txBox="1"/>
          <p:nvPr/>
        </p:nvSpPr>
        <p:spPr>
          <a:xfrm>
            <a:off x="824035" y="597238"/>
            <a:ext cx="3949155" cy="615315"/>
          </a:xfrm>
          <a:prstGeom prst="rect">
            <a:avLst/>
          </a:prstGeom>
          <a:noFill/>
        </p:spPr>
        <p:txBody>
          <a:bodyPr wrap="square" lIns="0" tIns="0" rIns="0" bIns="0" rtlCol="0" anchor="ctr">
            <a:spAutoFit/>
          </a:bodyPr>
          <a:lstStyle/>
          <a:p>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出现的问题：</a:t>
            </a:r>
          </a:p>
        </p:txBody>
      </p:sp>
      <p:grpSp>
        <p:nvGrpSpPr>
          <p:cNvPr id="2" name="Group 33"/>
          <p:cNvGrpSpPr/>
          <p:nvPr/>
        </p:nvGrpSpPr>
        <p:grpSpPr>
          <a:xfrm>
            <a:off x="5408619" y="2379507"/>
            <a:ext cx="3451700" cy="543268"/>
            <a:chOff x="5128064" y="2256183"/>
            <a:chExt cx="3273083" cy="515155"/>
          </a:xfrm>
        </p:grpSpPr>
        <p:sp>
          <p:nvSpPr>
            <p:cNvPr id="3" name="Pentagon 3"/>
            <p:cNvSpPr/>
            <p:nvPr/>
          </p:nvSpPr>
          <p:spPr>
            <a:xfrm>
              <a:off x="5128064" y="2256184"/>
              <a:ext cx="3273083" cy="51515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en-GB" sz="2400" dirty="0">
                  <a:latin typeface="Arial" panose="020B0604020202020204" pitchFamily="34" charset="0"/>
                  <a:ea typeface="微软雅黑" panose="020B0503020204020204" pitchFamily="34" charset="-122"/>
                  <a:cs typeface="+mn-ea"/>
                  <a:sym typeface="Arial" panose="020B0604020202020204" pitchFamily="34" charset="0"/>
                </a:rPr>
                <a:t>check(username)</a:t>
              </a:r>
            </a:p>
          </p:txBody>
        </p:sp>
        <p:sp>
          <p:nvSpPr>
            <p:cNvPr id="25" name="Rectangle 8"/>
            <p:cNvSpPr/>
            <p:nvPr/>
          </p:nvSpPr>
          <p:spPr>
            <a:xfrm>
              <a:off x="5128064" y="2256183"/>
              <a:ext cx="464234" cy="51515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24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6" name="Group 34"/>
          <p:cNvGrpSpPr/>
          <p:nvPr/>
        </p:nvGrpSpPr>
        <p:grpSpPr>
          <a:xfrm>
            <a:off x="5405444" y="3264225"/>
            <a:ext cx="3891915" cy="543560"/>
            <a:chOff x="5128064" y="3095119"/>
            <a:chExt cx="3690518" cy="515432"/>
          </a:xfrm>
        </p:grpSpPr>
        <p:sp>
          <p:nvSpPr>
            <p:cNvPr id="27" name="Pentagon 5"/>
            <p:cNvSpPr/>
            <p:nvPr/>
          </p:nvSpPr>
          <p:spPr>
            <a:xfrm>
              <a:off x="5128064" y="3095119"/>
              <a:ext cx="3690518" cy="51543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en-GB" sz="2400" dirty="0">
                  <a:latin typeface="Arial" panose="020B0604020202020204" pitchFamily="34" charset="0"/>
                  <a:ea typeface="微软雅黑" panose="020B0503020204020204" pitchFamily="34" charset="-122"/>
                  <a:cs typeface="+mn-ea"/>
                  <a:sym typeface="Arial" panose="020B0604020202020204" pitchFamily="34" charset="0"/>
                </a:rPr>
                <a:t>userdel（username</a:t>
              </a:r>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32" name="Rectangle 9"/>
            <p:cNvSpPr/>
            <p:nvPr/>
          </p:nvSpPr>
          <p:spPr>
            <a:xfrm>
              <a:off x="5128064" y="3095119"/>
              <a:ext cx="351048" cy="515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24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3" name="Group 35"/>
          <p:cNvGrpSpPr/>
          <p:nvPr/>
        </p:nvGrpSpPr>
        <p:grpSpPr>
          <a:xfrm>
            <a:off x="5408619" y="4148941"/>
            <a:ext cx="3888740" cy="543560"/>
            <a:chOff x="5128064" y="3934054"/>
            <a:chExt cx="3687507" cy="515432"/>
          </a:xfrm>
        </p:grpSpPr>
        <p:sp>
          <p:nvSpPr>
            <p:cNvPr id="41" name="Pentagon 6"/>
            <p:cNvSpPr/>
            <p:nvPr/>
          </p:nvSpPr>
          <p:spPr>
            <a:xfrm>
              <a:off x="5461649" y="3934054"/>
              <a:ext cx="3353922" cy="51543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en-GB" sz="2400" dirty="0">
                  <a:latin typeface="Arial" panose="020B0604020202020204" pitchFamily="34" charset="0"/>
                  <a:ea typeface="微软雅黑" panose="020B0503020204020204" pitchFamily="34" charset="-122"/>
                  <a:cs typeface="+mn-ea"/>
                  <a:sym typeface="Arial" panose="020B0604020202020204" pitchFamily="34" charset="0"/>
                </a:rPr>
                <a:t>useradd(</a:t>
              </a: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username</a:t>
              </a:r>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42" name="Rectangle 10"/>
            <p:cNvSpPr/>
            <p:nvPr/>
          </p:nvSpPr>
          <p:spPr>
            <a:xfrm>
              <a:off x="5128064" y="3934054"/>
              <a:ext cx="464234" cy="51515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24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3" name="Group 36"/>
          <p:cNvGrpSpPr/>
          <p:nvPr/>
        </p:nvGrpSpPr>
        <p:grpSpPr>
          <a:xfrm>
            <a:off x="5408618" y="5033025"/>
            <a:ext cx="3451701" cy="543901"/>
            <a:chOff x="5128064" y="4772388"/>
            <a:chExt cx="3273084" cy="515755"/>
          </a:xfrm>
        </p:grpSpPr>
        <p:sp>
          <p:nvSpPr>
            <p:cNvPr id="44" name="Pentagon 7"/>
            <p:cNvSpPr/>
            <p:nvPr/>
          </p:nvSpPr>
          <p:spPr>
            <a:xfrm>
              <a:off x="5128065" y="4772388"/>
              <a:ext cx="3273083" cy="515154"/>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en-GB" sz="2400" dirty="0">
                  <a:latin typeface="Arial" panose="020B0604020202020204" pitchFamily="34" charset="0"/>
                  <a:ea typeface="微软雅黑" panose="020B0503020204020204" pitchFamily="34" charset="-122"/>
                  <a:cs typeface="+mn-ea"/>
                  <a:sym typeface="Arial" panose="020B0604020202020204" pitchFamily="34" charset="0"/>
                </a:rPr>
                <a:t>chpwd(username)</a:t>
              </a:r>
            </a:p>
          </p:txBody>
        </p:sp>
        <p:sp>
          <p:nvSpPr>
            <p:cNvPr id="45" name="Rectangle 11"/>
            <p:cNvSpPr/>
            <p:nvPr/>
          </p:nvSpPr>
          <p:spPr>
            <a:xfrm>
              <a:off x="5128064" y="4772988"/>
              <a:ext cx="464234" cy="51515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24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6" name="文本框 45"/>
          <p:cNvSpPr txBox="1"/>
          <p:nvPr/>
        </p:nvSpPr>
        <p:spPr>
          <a:xfrm>
            <a:off x="7108825" y="201295"/>
            <a:ext cx="5153660" cy="2522855"/>
          </a:xfrm>
          <a:prstGeom prst="rect">
            <a:avLst/>
          </a:prstGeom>
          <a:noFill/>
        </p:spPr>
        <p:txBody>
          <a:bodyPr wrap="square" rtlCol="0">
            <a:spAutoFit/>
          </a:bodyPr>
          <a:lstStyle/>
          <a:p>
            <a:r>
              <a:rPr lang="en-US" altLang="zh-CN" sz="2000"/>
              <a:t>passwd </a:t>
            </a:r>
            <a:r>
              <a:rPr lang="zh-CN" altLang="en-US" sz="2000"/>
              <a:t>文件存储结构</a:t>
            </a:r>
          </a:p>
          <a:p>
            <a:r>
              <a:rPr lang="zh-CN" altLang="en-US" sz="2000"/>
              <a:t>root:x:0:0</a:t>
            </a:r>
          </a:p>
          <a:p>
            <a:r>
              <a:rPr lang="zh-CN" altLang="en-US" sz="2000"/>
              <a:t>os1:x:0:1</a:t>
            </a:r>
          </a:p>
          <a:p>
            <a:r>
              <a:rPr lang="zh-CN" altLang="en-US" sz="2000"/>
              <a:t>os2:x:1:1</a:t>
            </a:r>
          </a:p>
          <a:p>
            <a:r>
              <a:rPr lang="zh-CN" altLang="en-US" sz="2000"/>
              <a:t>os12:x:2:1</a:t>
            </a:r>
          </a:p>
          <a:p>
            <a:r>
              <a:rPr lang="zh-CN" altLang="en-US" sz="2000"/>
              <a:t>os123:x:3:1</a:t>
            </a:r>
          </a:p>
          <a:p>
            <a:r>
              <a:rPr lang="zh-CN" altLang="en-US" sz="2000"/>
              <a:t>用户名，加密密码，用户</a:t>
            </a:r>
            <a:r>
              <a:rPr lang="en-US" altLang="zh-CN" sz="2000"/>
              <a:t>ID</a:t>
            </a:r>
            <a:r>
              <a:rPr lang="zh-CN" altLang="en-US" sz="2000"/>
              <a:t>，用户组</a:t>
            </a:r>
            <a:r>
              <a:rPr lang="en-US" altLang="zh-CN" sz="2000"/>
              <a:t>ID</a:t>
            </a:r>
            <a:endParaRPr lang="zh-CN" altLang="en-US"/>
          </a:p>
          <a:p>
            <a:endParaRPr lang="zh-CN" altLang="en-US"/>
          </a:p>
        </p:txBody>
      </p:sp>
      <p:sp>
        <p:nvSpPr>
          <p:cNvPr id="47" name="文本框 46"/>
          <p:cNvSpPr txBox="1"/>
          <p:nvPr/>
        </p:nvSpPr>
        <p:spPr>
          <a:xfrm>
            <a:off x="9127490" y="2798445"/>
            <a:ext cx="2702560" cy="4154170"/>
          </a:xfrm>
          <a:prstGeom prst="rect">
            <a:avLst/>
          </a:prstGeom>
          <a:noFill/>
        </p:spPr>
        <p:txBody>
          <a:bodyPr wrap="square" rtlCol="0">
            <a:spAutoFit/>
          </a:bodyPr>
          <a:lstStyle/>
          <a:p>
            <a:r>
              <a:rPr lang="en-US" altLang="zh-CN" sz="2200"/>
              <a:t>buf</a:t>
            </a:r>
            <a:r>
              <a:rPr lang="zh-CN" altLang="en-US" sz="2200"/>
              <a:t>是读</a:t>
            </a:r>
            <a:r>
              <a:rPr lang="en-US" altLang="zh-CN" sz="2200"/>
              <a:t>passwd</a:t>
            </a:r>
            <a:r>
              <a:rPr lang="zh-CN" altLang="en-US" sz="2200"/>
              <a:t>的内容，最后更新后再写入磁盘中</a:t>
            </a:r>
          </a:p>
          <a:p>
            <a:r>
              <a:rPr lang="zh-CN" altLang="en-US" sz="2200"/>
              <a:t>在匹配子串是，</a:t>
            </a:r>
            <a:r>
              <a:rPr lang="en-US" altLang="zh-CN" sz="2200"/>
              <a:t>os</a:t>
            </a:r>
            <a:r>
              <a:rPr lang="zh-CN" altLang="en-US" sz="2200"/>
              <a:t>可以和</a:t>
            </a:r>
            <a:r>
              <a:rPr lang="en-US" altLang="zh-CN" sz="2200"/>
              <a:t>os1,os2</a:t>
            </a:r>
            <a:r>
              <a:rPr lang="zh-CN" altLang="en-US" sz="2200"/>
              <a:t>等具有相同前缀的子串进行比较。</a:t>
            </a:r>
          </a:p>
          <a:p>
            <a:r>
              <a:rPr lang="zh-CN" altLang="en-US" sz="2200"/>
              <a:t>为了唯一缺定子串，我们对对人的用户名进行了处理之后，再在</a:t>
            </a:r>
            <a:r>
              <a:rPr lang="en-US" altLang="zh-CN" sz="2200"/>
              <a:t>buf</a:t>
            </a:r>
            <a:r>
              <a:rPr lang="zh-CN" altLang="en-US" sz="2200"/>
              <a:t>中找到子串的起始位置</a:t>
            </a:r>
          </a:p>
        </p:txBody>
      </p:sp>
      <p:sp>
        <p:nvSpPr>
          <p:cNvPr id="48" name="文本框 47"/>
          <p:cNvSpPr txBox="1"/>
          <p:nvPr/>
        </p:nvSpPr>
        <p:spPr>
          <a:xfrm>
            <a:off x="236855" y="5693410"/>
            <a:ext cx="5328285" cy="521970"/>
          </a:xfrm>
          <a:prstGeom prst="rect">
            <a:avLst/>
          </a:prstGeom>
          <a:noFill/>
        </p:spPr>
        <p:txBody>
          <a:bodyPr wrap="square" rtlCol="0">
            <a:spAutoFit/>
          </a:bodyPr>
          <a:lstStyle/>
          <a:p>
            <a:r>
              <a:rPr lang="en-US" altLang="zh-CN" sz="2800"/>
              <a:t>os1</a:t>
            </a:r>
            <a:r>
              <a:rPr lang="zh-CN" altLang="en-US" sz="2800"/>
              <a:t>处理后变成</a:t>
            </a:r>
            <a:r>
              <a:rPr lang="en-US" altLang="zh-CN" sz="2800"/>
              <a:t>\nos1:</a:t>
            </a:r>
          </a:p>
        </p:txBody>
      </p:sp>
    </p:spTree>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left)">
                                      <p:cBhvr>
                                        <p:cTn id="23" dur="500"/>
                                        <p:tgtEl>
                                          <p:spTgt spid="37"/>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1000"/>
                                        <p:tgtEl>
                                          <p:spTgt spid="38"/>
                                        </p:tgtEl>
                                      </p:cBhvr>
                                    </p:animEffect>
                                    <p:anim calcmode="lin" valueType="num">
                                      <p:cBhvr>
                                        <p:cTn id="28" dur="1000" fill="hold"/>
                                        <p:tgtEl>
                                          <p:spTgt spid="38"/>
                                        </p:tgtEl>
                                        <p:attrNameLst>
                                          <p:attrName>ppt_x</p:attrName>
                                        </p:attrNameLst>
                                      </p:cBhvr>
                                      <p:tavLst>
                                        <p:tav tm="0">
                                          <p:val>
                                            <p:strVal val="#ppt_x"/>
                                          </p:val>
                                        </p:tav>
                                        <p:tav tm="100000">
                                          <p:val>
                                            <p:strVal val="#ppt_x"/>
                                          </p:val>
                                        </p:tav>
                                      </p:tavLst>
                                    </p:anim>
                                    <p:anim calcmode="lin" valueType="num">
                                      <p:cBhvr>
                                        <p:cTn id="29" dur="1000" fill="hold"/>
                                        <p:tgtEl>
                                          <p:spTgt spid="38"/>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par>
                          <p:cTn id="34" fill="hold">
                            <p:stCondLst>
                              <p:cond delay="4000"/>
                            </p:stCondLst>
                            <p:childTnLst>
                              <p:par>
                                <p:cTn id="35" presetID="22" presetClass="entr" presetSubtype="8"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par>
                          <p:cTn id="38" fill="hold">
                            <p:stCondLst>
                              <p:cond delay="4500"/>
                            </p:stCondLst>
                            <p:childTnLst>
                              <p:par>
                                <p:cTn id="39" presetID="22" presetClass="entr" presetSubtype="8" fill="hold"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left)">
                                      <p:cBhvr>
                                        <p:cTn id="41" dur="500"/>
                                        <p:tgtEl>
                                          <p:spTgt spid="33"/>
                                        </p:tgtEl>
                                      </p:cBhvr>
                                    </p:animEffect>
                                  </p:childTnLst>
                                </p:cTn>
                              </p:par>
                            </p:childTnLst>
                          </p:cTn>
                        </p:par>
                        <p:par>
                          <p:cTn id="42" fill="hold">
                            <p:stCondLst>
                              <p:cond delay="5000"/>
                            </p:stCondLst>
                            <p:childTnLst>
                              <p:par>
                                <p:cTn id="43" presetID="22" presetClass="entr" presetSubtype="8"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left)">
                                      <p:cBhvr>
                                        <p:cTn id="4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F34AE5-B9EB-4479-8B02-BCECF618AE15}"/>
              </a:ext>
            </a:extLst>
          </p:cNvPr>
          <p:cNvSpPr/>
          <p:nvPr/>
        </p:nvSpPr>
        <p:spPr>
          <a:xfrm>
            <a:off x="2409763" y="2492940"/>
            <a:ext cx="8039223" cy="2246769"/>
          </a:xfrm>
          <a:prstGeom prst="rect">
            <a:avLst/>
          </a:prstGeom>
        </p:spPr>
        <p:txBody>
          <a:bodyPr wrap="square">
            <a:spAutoFit/>
          </a:bodyPr>
          <a:lstStyle/>
          <a:p>
            <a:r>
              <a:rPr lang="zh-CN" altLang="en-US" sz="2800" dirty="0">
                <a:solidFill>
                  <a:srgbClr val="000000"/>
                </a:solidFill>
                <a:latin typeface="verdana" panose="020B0604030504040204" pitchFamily="34" charset="0"/>
              </a:rPr>
              <a:t>一切都可看作是文件，其最显著的好处是对于上面所列出的输入</a:t>
            </a:r>
            <a:r>
              <a:rPr lang="en-US" altLang="zh-CN" sz="2800" dirty="0">
                <a:solidFill>
                  <a:srgbClr val="000000"/>
                </a:solidFill>
                <a:latin typeface="verdana" panose="020B0604030504040204" pitchFamily="34" charset="0"/>
              </a:rPr>
              <a:t>/</a:t>
            </a:r>
            <a:r>
              <a:rPr lang="zh-CN" altLang="en-US" sz="2800" dirty="0">
                <a:solidFill>
                  <a:srgbClr val="000000"/>
                </a:solidFill>
                <a:latin typeface="verdana" panose="020B0604030504040204" pitchFamily="34" charset="0"/>
              </a:rPr>
              <a:t>输出资源，只需要相同的一套 </a:t>
            </a:r>
            <a:r>
              <a:rPr lang="en-US" altLang="zh-CN" sz="2800" dirty="0">
                <a:solidFill>
                  <a:srgbClr val="000000"/>
                </a:solidFill>
                <a:latin typeface="verdana" panose="020B0604030504040204" pitchFamily="34" charset="0"/>
              </a:rPr>
              <a:t>Linux </a:t>
            </a:r>
            <a:r>
              <a:rPr lang="zh-CN" altLang="en-US" sz="2800" dirty="0">
                <a:solidFill>
                  <a:srgbClr val="000000"/>
                </a:solidFill>
                <a:latin typeface="verdana" panose="020B0604030504040204" pitchFamily="34" charset="0"/>
              </a:rPr>
              <a:t>工具、实用程序和 </a:t>
            </a:r>
            <a:r>
              <a:rPr lang="en-US" altLang="zh-CN" sz="2800" dirty="0">
                <a:solidFill>
                  <a:srgbClr val="000000"/>
                </a:solidFill>
                <a:latin typeface="verdana" panose="020B0604030504040204" pitchFamily="34" charset="0"/>
              </a:rPr>
              <a:t>API</a:t>
            </a:r>
            <a:r>
              <a:rPr lang="zh-CN" altLang="en-US" sz="2800" dirty="0">
                <a:solidFill>
                  <a:srgbClr val="000000"/>
                </a:solidFill>
                <a:latin typeface="verdana" panose="020B0604030504040204" pitchFamily="34" charset="0"/>
              </a:rPr>
              <a:t>。我们可以使用同一套</a:t>
            </a:r>
            <a:r>
              <a:rPr lang="en-US" altLang="zh-CN" sz="2800" dirty="0" err="1">
                <a:solidFill>
                  <a:srgbClr val="000000"/>
                </a:solidFill>
                <a:latin typeface="verdana" panose="020B0604030504040204" pitchFamily="34" charset="0"/>
              </a:rPr>
              <a:t>api</a:t>
            </a:r>
            <a:r>
              <a:rPr lang="en-US" altLang="zh-CN" sz="2800" dirty="0">
                <a:solidFill>
                  <a:srgbClr val="000000"/>
                </a:solidFill>
                <a:latin typeface="verdana" panose="020B0604030504040204" pitchFamily="34" charset="0"/>
              </a:rPr>
              <a:t>(read, write)</a:t>
            </a:r>
            <a:r>
              <a:rPr lang="zh-CN" altLang="en-US" sz="2800" dirty="0">
                <a:solidFill>
                  <a:srgbClr val="000000"/>
                </a:solidFill>
                <a:latin typeface="verdana" panose="020B0604030504040204" pitchFamily="34" charset="0"/>
              </a:rPr>
              <a:t>和工具</a:t>
            </a:r>
            <a:r>
              <a:rPr lang="en-US" altLang="zh-CN" sz="2800" dirty="0">
                <a:solidFill>
                  <a:srgbClr val="000000"/>
                </a:solidFill>
                <a:latin typeface="verdana" panose="020B0604030504040204" pitchFamily="34" charset="0"/>
              </a:rPr>
              <a:t>(cat , </a:t>
            </a:r>
            <a:r>
              <a:rPr lang="zh-CN" altLang="en-US" sz="2800" dirty="0">
                <a:solidFill>
                  <a:srgbClr val="000000"/>
                </a:solidFill>
                <a:latin typeface="verdana" panose="020B0604030504040204" pitchFamily="34" charset="0"/>
              </a:rPr>
              <a:t>重定向</a:t>
            </a:r>
            <a:r>
              <a:rPr lang="en-US" altLang="zh-CN" sz="2800" dirty="0">
                <a:solidFill>
                  <a:srgbClr val="000000"/>
                </a:solidFill>
                <a:latin typeface="verdana" panose="020B0604030504040204" pitchFamily="34" charset="0"/>
              </a:rPr>
              <a:t>, </a:t>
            </a:r>
            <a:r>
              <a:rPr lang="zh-CN" altLang="en-US" sz="2800" dirty="0">
                <a:solidFill>
                  <a:srgbClr val="000000"/>
                </a:solidFill>
                <a:latin typeface="verdana" panose="020B0604030504040204" pitchFamily="34" charset="0"/>
              </a:rPr>
              <a:t>管道</a:t>
            </a:r>
            <a:r>
              <a:rPr lang="en-US" altLang="zh-CN" sz="2800" dirty="0">
                <a:solidFill>
                  <a:srgbClr val="000000"/>
                </a:solidFill>
                <a:latin typeface="verdana" panose="020B0604030504040204" pitchFamily="34" charset="0"/>
              </a:rPr>
              <a:t>)</a:t>
            </a:r>
            <a:r>
              <a:rPr lang="zh-CN" altLang="en-US" sz="2800" dirty="0">
                <a:solidFill>
                  <a:srgbClr val="000000"/>
                </a:solidFill>
                <a:latin typeface="verdana" panose="020B0604030504040204" pitchFamily="34" charset="0"/>
              </a:rPr>
              <a:t>来处理系统中大多数的资源</a:t>
            </a:r>
            <a:r>
              <a:rPr lang="en-US" altLang="zh-CN" sz="2800" dirty="0">
                <a:solidFill>
                  <a:srgbClr val="000000"/>
                </a:solidFill>
                <a:latin typeface="verdana" panose="020B0604030504040204" pitchFamily="34" charset="0"/>
              </a:rPr>
              <a:t>.</a:t>
            </a:r>
            <a:endParaRPr lang="zh-CN" altLang="en-US" sz="2800" dirty="0"/>
          </a:p>
        </p:txBody>
      </p:sp>
      <p:sp>
        <p:nvSpPr>
          <p:cNvPr id="4" name="文本框 3">
            <a:extLst>
              <a:ext uri="{FF2B5EF4-FFF2-40B4-BE49-F238E27FC236}">
                <a16:creationId xmlns:a16="http://schemas.microsoft.com/office/drawing/2014/main" id="{2E5144F2-E50E-421C-94A7-C5194138E87E}"/>
              </a:ext>
            </a:extLst>
          </p:cNvPr>
          <p:cNvSpPr txBox="1"/>
          <p:nvPr/>
        </p:nvSpPr>
        <p:spPr>
          <a:xfrm>
            <a:off x="601951" y="1024037"/>
            <a:ext cx="5378395" cy="646331"/>
          </a:xfrm>
          <a:prstGeom prst="rect">
            <a:avLst/>
          </a:prstGeom>
          <a:noFill/>
        </p:spPr>
        <p:txBody>
          <a:bodyPr wrap="none" rtlCol="0">
            <a:spAutoFit/>
          </a:bodyPr>
          <a:lstStyle/>
          <a:p>
            <a:pPr marL="571500" indent="-571500">
              <a:buFont typeface="Wingdings" panose="05000000000000000000" pitchFamily="2" charset="2"/>
              <a:buChar char="p"/>
            </a:pPr>
            <a:r>
              <a:rPr lang="zh-CN" altLang="en-US" sz="3600" b="1" dirty="0"/>
              <a:t>一切皆文件有什么优势</a:t>
            </a:r>
          </a:p>
        </p:txBody>
      </p:sp>
    </p:spTree>
    <p:extLst>
      <p:ext uri="{BB962C8B-B14F-4D97-AF65-F5344CB8AC3E}">
        <p14:creationId xmlns:p14="http://schemas.microsoft.com/office/powerpoint/2010/main" val="4255729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文本框 119">
            <a:extLst>
              <a:ext uri="{FF2B5EF4-FFF2-40B4-BE49-F238E27FC236}">
                <a16:creationId xmlns:a16="http://schemas.microsoft.com/office/drawing/2014/main" id="{3050EC40-A03D-4E54-A601-F05649043652}"/>
              </a:ext>
            </a:extLst>
          </p:cNvPr>
          <p:cNvSpPr txBox="1"/>
          <p:nvPr/>
        </p:nvSpPr>
        <p:spPr>
          <a:xfrm>
            <a:off x="5968237" y="2839679"/>
            <a:ext cx="1541258" cy="369332"/>
          </a:xfrm>
          <a:prstGeom prst="rect">
            <a:avLst/>
          </a:prstGeom>
          <a:noFill/>
        </p:spPr>
        <p:txBody>
          <a:bodyPr wrap="square" rtlCol="0">
            <a:spAutoFit/>
          </a:bodyPr>
          <a:lstStyle/>
          <a:p>
            <a:r>
              <a:rPr lang="en-US" altLang="zh-CN" dirty="0"/>
              <a:t>os1</a:t>
            </a:r>
            <a:endParaRPr lang="zh-CN" altLang="en-US" dirty="0"/>
          </a:p>
        </p:txBody>
      </p:sp>
      <p:sp>
        <p:nvSpPr>
          <p:cNvPr id="72" name="椭圆 71">
            <a:extLst>
              <a:ext uri="{FF2B5EF4-FFF2-40B4-BE49-F238E27FC236}">
                <a16:creationId xmlns:a16="http://schemas.microsoft.com/office/drawing/2014/main" id="{F95B5CF4-887D-4574-BA1C-7FA64EF41E96}"/>
              </a:ext>
            </a:extLst>
          </p:cNvPr>
          <p:cNvSpPr/>
          <p:nvPr/>
        </p:nvSpPr>
        <p:spPr>
          <a:xfrm>
            <a:off x="7725519" y="808013"/>
            <a:ext cx="288032" cy="28803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4" name="直接箭头连接符 73">
            <a:extLst>
              <a:ext uri="{FF2B5EF4-FFF2-40B4-BE49-F238E27FC236}">
                <a16:creationId xmlns:a16="http://schemas.microsoft.com/office/drawing/2014/main" id="{5AF58D20-6E6F-4404-B419-9035861BB758}"/>
              </a:ext>
            </a:extLst>
          </p:cNvPr>
          <p:cNvCxnSpPr>
            <a:cxnSpLocks/>
            <a:stCxn id="72" idx="3"/>
          </p:cNvCxnSpPr>
          <p:nvPr/>
        </p:nvCxnSpPr>
        <p:spPr>
          <a:xfrm flipH="1">
            <a:off x="7509495" y="1053864"/>
            <a:ext cx="258205" cy="402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椭圆 93">
            <a:extLst>
              <a:ext uri="{FF2B5EF4-FFF2-40B4-BE49-F238E27FC236}">
                <a16:creationId xmlns:a16="http://schemas.microsoft.com/office/drawing/2014/main" id="{3863D2DC-D230-48EB-AE40-9102E0A28CC5}"/>
              </a:ext>
            </a:extLst>
          </p:cNvPr>
          <p:cNvSpPr/>
          <p:nvPr/>
        </p:nvSpPr>
        <p:spPr>
          <a:xfrm>
            <a:off x="7314177" y="1467042"/>
            <a:ext cx="288032" cy="28803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FF3025AB-D13C-420A-9CDE-908C9234231B}"/>
              </a:ext>
            </a:extLst>
          </p:cNvPr>
          <p:cNvSpPr/>
          <p:nvPr/>
        </p:nvSpPr>
        <p:spPr>
          <a:xfrm>
            <a:off x="8085559" y="1467042"/>
            <a:ext cx="288032" cy="28803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直接箭头连接符 79">
            <a:extLst>
              <a:ext uri="{FF2B5EF4-FFF2-40B4-BE49-F238E27FC236}">
                <a16:creationId xmlns:a16="http://schemas.microsoft.com/office/drawing/2014/main" id="{26A3D392-DE02-48DB-B591-88A6F8CA74F4}"/>
              </a:ext>
            </a:extLst>
          </p:cNvPr>
          <p:cNvCxnSpPr>
            <a:cxnSpLocks/>
            <a:stCxn id="72" idx="5"/>
            <a:endCxn id="96" idx="0"/>
          </p:cNvCxnSpPr>
          <p:nvPr/>
        </p:nvCxnSpPr>
        <p:spPr>
          <a:xfrm>
            <a:off x="7971370" y="1053864"/>
            <a:ext cx="258205" cy="413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椭圆 98">
            <a:extLst>
              <a:ext uri="{FF2B5EF4-FFF2-40B4-BE49-F238E27FC236}">
                <a16:creationId xmlns:a16="http://schemas.microsoft.com/office/drawing/2014/main" id="{DCAAD572-1063-48E5-8D70-12CD25099FE8}"/>
              </a:ext>
            </a:extLst>
          </p:cNvPr>
          <p:cNvSpPr/>
          <p:nvPr/>
        </p:nvSpPr>
        <p:spPr>
          <a:xfrm>
            <a:off x="6897427" y="2178320"/>
            <a:ext cx="288032" cy="28803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35A78E03-EB05-4397-A028-27195810806A}"/>
              </a:ext>
            </a:extLst>
          </p:cNvPr>
          <p:cNvSpPr/>
          <p:nvPr/>
        </p:nvSpPr>
        <p:spPr>
          <a:xfrm>
            <a:off x="7644390" y="2161589"/>
            <a:ext cx="288032" cy="28803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7" name="直接箭头连接符 96">
            <a:extLst>
              <a:ext uri="{FF2B5EF4-FFF2-40B4-BE49-F238E27FC236}">
                <a16:creationId xmlns:a16="http://schemas.microsoft.com/office/drawing/2014/main" id="{28EC47FC-A5DB-4A09-9462-45D3DE09A95A}"/>
              </a:ext>
            </a:extLst>
          </p:cNvPr>
          <p:cNvCxnSpPr>
            <a:cxnSpLocks/>
            <a:stCxn id="94" idx="3"/>
            <a:endCxn id="99" idx="0"/>
          </p:cNvCxnSpPr>
          <p:nvPr/>
        </p:nvCxnSpPr>
        <p:spPr>
          <a:xfrm flipH="1">
            <a:off x="7041443" y="1712893"/>
            <a:ext cx="314915" cy="465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0195E1D4-0D11-4C8E-BDD6-DC865916B744}"/>
              </a:ext>
            </a:extLst>
          </p:cNvPr>
          <p:cNvCxnSpPr>
            <a:cxnSpLocks/>
            <a:stCxn id="94" idx="5"/>
            <a:endCxn id="100" idx="0"/>
          </p:cNvCxnSpPr>
          <p:nvPr/>
        </p:nvCxnSpPr>
        <p:spPr>
          <a:xfrm>
            <a:off x="7560028" y="1712893"/>
            <a:ext cx="228378" cy="448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椭圆 109">
            <a:extLst>
              <a:ext uri="{FF2B5EF4-FFF2-40B4-BE49-F238E27FC236}">
                <a16:creationId xmlns:a16="http://schemas.microsoft.com/office/drawing/2014/main" id="{4A714AA7-EE7E-42EA-88A8-B22F6A0778EC}"/>
              </a:ext>
            </a:extLst>
          </p:cNvPr>
          <p:cNvSpPr/>
          <p:nvPr/>
        </p:nvSpPr>
        <p:spPr>
          <a:xfrm>
            <a:off x="6407880" y="2878590"/>
            <a:ext cx="288032" cy="28803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C828452C-49E5-4533-85F5-0773C7205C4C}"/>
              </a:ext>
            </a:extLst>
          </p:cNvPr>
          <p:cNvSpPr txBox="1"/>
          <p:nvPr/>
        </p:nvSpPr>
        <p:spPr>
          <a:xfrm>
            <a:off x="7498757" y="749604"/>
            <a:ext cx="165491" cy="369332"/>
          </a:xfrm>
          <a:prstGeom prst="rect">
            <a:avLst/>
          </a:prstGeom>
          <a:noFill/>
        </p:spPr>
        <p:txBody>
          <a:bodyPr wrap="square" rtlCol="0">
            <a:spAutoFit/>
          </a:bodyPr>
          <a:lstStyle/>
          <a:p>
            <a:r>
              <a:rPr lang="en-US" altLang="zh-CN" dirty="0"/>
              <a:t>/</a:t>
            </a:r>
            <a:endParaRPr lang="zh-CN" altLang="en-US" dirty="0"/>
          </a:p>
        </p:txBody>
      </p:sp>
      <p:sp>
        <p:nvSpPr>
          <p:cNvPr id="116" name="文本框 115">
            <a:extLst>
              <a:ext uri="{FF2B5EF4-FFF2-40B4-BE49-F238E27FC236}">
                <a16:creationId xmlns:a16="http://schemas.microsoft.com/office/drawing/2014/main" id="{44747B5F-66F2-4D75-AD81-B6C50CFFE2C7}"/>
              </a:ext>
            </a:extLst>
          </p:cNvPr>
          <p:cNvSpPr txBox="1"/>
          <p:nvPr/>
        </p:nvSpPr>
        <p:spPr>
          <a:xfrm>
            <a:off x="6644341" y="1438025"/>
            <a:ext cx="846623" cy="369332"/>
          </a:xfrm>
          <a:prstGeom prst="rect">
            <a:avLst/>
          </a:prstGeom>
          <a:noFill/>
        </p:spPr>
        <p:txBody>
          <a:bodyPr wrap="square" rtlCol="0">
            <a:spAutoFit/>
          </a:bodyPr>
          <a:lstStyle/>
          <a:p>
            <a:r>
              <a:rPr lang="en-US" altLang="zh-CN" dirty="0"/>
              <a:t>home</a:t>
            </a:r>
            <a:endParaRPr lang="zh-CN" altLang="en-US" dirty="0"/>
          </a:p>
        </p:txBody>
      </p:sp>
      <p:sp>
        <p:nvSpPr>
          <p:cNvPr id="118" name="文本框 117">
            <a:extLst>
              <a:ext uri="{FF2B5EF4-FFF2-40B4-BE49-F238E27FC236}">
                <a16:creationId xmlns:a16="http://schemas.microsoft.com/office/drawing/2014/main" id="{E5ED62EE-679A-4306-B061-B7BD94203FCD}"/>
              </a:ext>
            </a:extLst>
          </p:cNvPr>
          <p:cNvSpPr txBox="1"/>
          <p:nvPr/>
        </p:nvSpPr>
        <p:spPr>
          <a:xfrm>
            <a:off x="7909511" y="2137670"/>
            <a:ext cx="846623" cy="369332"/>
          </a:xfrm>
          <a:prstGeom prst="rect">
            <a:avLst/>
          </a:prstGeom>
          <a:noFill/>
        </p:spPr>
        <p:txBody>
          <a:bodyPr wrap="square" rtlCol="0">
            <a:spAutoFit/>
          </a:bodyPr>
          <a:lstStyle/>
          <a:p>
            <a:r>
              <a:rPr lang="en-US" altLang="zh-CN" dirty="0"/>
              <a:t>root</a:t>
            </a:r>
            <a:endParaRPr lang="zh-CN" altLang="en-US" dirty="0"/>
          </a:p>
        </p:txBody>
      </p:sp>
      <p:sp>
        <p:nvSpPr>
          <p:cNvPr id="119" name="文本框 118">
            <a:extLst>
              <a:ext uri="{FF2B5EF4-FFF2-40B4-BE49-F238E27FC236}">
                <a16:creationId xmlns:a16="http://schemas.microsoft.com/office/drawing/2014/main" id="{3588609E-5530-4C24-8959-5277CEFB72EA}"/>
              </a:ext>
            </a:extLst>
          </p:cNvPr>
          <p:cNvSpPr txBox="1"/>
          <p:nvPr/>
        </p:nvSpPr>
        <p:spPr>
          <a:xfrm>
            <a:off x="6366506" y="2116764"/>
            <a:ext cx="846623" cy="369332"/>
          </a:xfrm>
          <a:prstGeom prst="rect">
            <a:avLst/>
          </a:prstGeom>
          <a:noFill/>
        </p:spPr>
        <p:txBody>
          <a:bodyPr wrap="square" rtlCol="0">
            <a:spAutoFit/>
          </a:bodyPr>
          <a:lstStyle/>
          <a:p>
            <a:r>
              <a:rPr lang="en-US" altLang="zh-CN" dirty="0"/>
              <a:t>user</a:t>
            </a:r>
            <a:endParaRPr lang="zh-CN" altLang="en-US" dirty="0"/>
          </a:p>
        </p:txBody>
      </p:sp>
      <p:cxnSp>
        <p:nvCxnSpPr>
          <p:cNvPr id="123" name="直接箭头连接符 122">
            <a:extLst>
              <a:ext uri="{FF2B5EF4-FFF2-40B4-BE49-F238E27FC236}">
                <a16:creationId xmlns:a16="http://schemas.microsoft.com/office/drawing/2014/main" id="{738BD98F-8A09-4821-92D1-32C5967769DE}"/>
              </a:ext>
            </a:extLst>
          </p:cNvPr>
          <p:cNvCxnSpPr>
            <a:cxnSpLocks/>
          </p:cNvCxnSpPr>
          <p:nvPr/>
        </p:nvCxnSpPr>
        <p:spPr>
          <a:xfrm flipH="1">
            <a:off x="6611404" y="2466352"/>
            <a:ext cx="36004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id="{0F93353A-CDEB-496F-9C52-82BCFA8395E0}"/>
              </a:ext>
            </a:extLst>
          </p:cNvPr>
          <p:cNvSpPr txBox="1"/>
          <p:nvPr/>
        </p:nvSpPr>
        <p:spPr>
          <a:xfrm>
            <a:off x="8378910" y="1415435"/>
            <a:ext cx="846623" cy="369332"/>
          </a:xfrm>
          <a:prstGeom prst="rect">
            <a:avLst/>
          </a:prstGeom>
          <a:noFill/>
        </p:spPr>
        <p:txBody>
          <a:bodyPr wrap="square" rtlCol="0">
            <a:spAutoFit/>
          </a:bodyPr>
          <a:lstStyle/>
          <a:p>
            <a:r>
              <a:rPr lang="en-US" altLang="zh-CN" dirty="0" err="1"/>
              <a:t>etc</a:t>
            </a:r>
            <a:endParaRPr lang="zh-CN" altLang="en-US" dirty="0"/>
          </a:p>
        </p:txBody>
      </p:sp>
      <p:sp>
        <p:nvSpPr>
          <p:cNvPr id="125" name="矩形 124">
            <a:extLst>
              <a:ext uri="{FF2B5EF4-FFF2-40B4-BE49-F238E27FC236}">
                <a16:creationId xmlns:a16="http://schemas.microsoft.com/office/drawing/2014/main" id="{D9F67370-1F59-46C8-B42A-FB24D81D601C}"/>
              </a:ext>
            </a:extLst>
          </p:cNvPr>
          <p:cNvSpPr/>
          <p:nvPr/>
        </p:nvSpPr>
        <p:spPr>
          <a:xfrm>
            <a:off x="5297953" y="726551"/>
            <a:ext cx="4032448" cy="2952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6204521C-06B9-44DA-9A5A-8C996469C6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597" y="-879475"/>
            <a:ext cx="8088044" cy="8232962"/>
          </a:xfrm>
          <a:prstGeom prst="rect">
            <a:avLst/>
          </a:prstGeom>
        </p:spPr>
      </p:pic>
      <p:sp>
        <p:nvSpPr>
          <p:cNvPr id="25" name="矩形 24">
            <a:extLst>
              <a:ext uri="{FF2B5EF4-FFF2-40B4-BE49-F238E27FC236}">
                <a16:creationId xmlns:a16="http://schemas.microsoft.com/office/drawing/2014/main" id="{B6FB6AC8-5771-4595-8409-CCA05CE31C2E}"/>
              </a:ext>
            </a:extLst>
          </p:cNvPr>
          <p:cNvSpPr/>
          <p:nvPr/>
        </p:nvSpPr>
        <p:spPr>
          <a:xfrm>
            <a:off x="6791152" y="1669262"/>
            <a:ext cx="4290826" cy="3600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F5170E7A-32C4-40C3-9D15-3D2850D8C2E4}"/>
              </a:ext>
            </a:extLst>
          </p:cNvPr>
          <p:cNvCxnSpPr>
            <a:cxnSpLocks/>
          </p:cNvCxnSpPr>
          <p:nvPr/>
        </p:nvCxnSpPr>
        <p:spPr>
          <a:xfrm>
            <a:off x="7187667" y="1669262"/>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5CB3D5A-533A-4A6C-A292-CA51635BADDC}"/>
              </a:ext>
            </a:extLst>
          </p:cNvPr>
          <p:cNvCxnSpPr>
            <a:cxnSpLocks/>
          </p:cNvCxnSpPr>
          <p:nvPr/>
        </p:nvCxnSpPr>
        <p:spPr>
          <a:xfrm>
            <a:off x="7619715" y="1669262"/>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C131231E-6690-4055-A4E5-17338DCE6255}"/>
              </a:ext>
            </a:extLst>
          </p:cNvPr>
          <p:cNvCxnSpPr>
            <a:cxnSpLocks/>
          </p:cNvCxnSpPr>
          <p:nvPr/>
        </p:nvCxnSpPr>
        <p:spPr>
          <a:xfrm>
            <a:off x="8051763" y="1669262"/>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3C9F1CBE-0E8B-4A01-BB1E-389DD7271689}"/>
              </a:ext>
            </a:extLst>
          </p:cNvPr>
          <p:cNvCxnSpPr>
            <a:cxnSpLocks/>
          </p:cNvCxnSpPr>
          <p:nvPr/>
        </p:nvCxnSpPr>
        <p:spPr>
          <a:xfrm>
            <a:off x="8463343" y="1669262"/>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AB3DBC71-FDC2-4B8A-BBEA-F2E6CB9ABB0F}"/>
              </a:ext>
            </a:extLst>
          </p:cNvPr>
          <p:cNvCxnSpPr>
            <a:cxnSpLocks/>
          </p:cNvCxnSpPr>
          <p:nvPr/>
        </p:nvCxnSpPr>
        <p:spPr>
          <a:xfrm>
            <a:off x="8876300" y="1669262"/>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EADC73BA-4860-486F-B7B6-C988DCD8F332}"/>
              </a:ext>
            </a:extLst>
          </p:cNvPr>
          <p:cNvCxnSpPr>
            <a:cxnSpLocks/>
          </p:cNvCxnSpPr>
          <p:nvPr/>
        </p:nvCxnSpPr>
        <p:spPr>
          <a:xfrm>
            <a:off x="9308348" y="1669262"/>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26657C8D-C4F7-491D-8008-B7A3CCA6FE1B}"/>
              </a:ext>
            </a:extLst>
          </p:cNvPr>
          <p:cNvCxnSpPr>
            <a:cxnSpLocks/>
          </p:cNvCxnSpPr>
          <p:nvPr/>
        </p:nvCxnSpPr>
        <p:spPr>
          <a:xfrm>
            <a:off x="9740396" y="1669262"/>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A2FFE75A-2303-43B1-8014-9F5524FB27B6}"/>
              </a:ext>
            </a:extLst>
          </p:cNvPr>
          <p:cNvCxnSpPr>
            <a:cxnSpLocks/>
          </p:cNvCxnSpPr>
          <p:nvPr/>
        </p:nvCxnSpPr>
        <p:spPr>
          <a:xfrm>
            <a:off x="10172444" y="1669262"/>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93616FFF-BDEC-4AD4-B8F5-374A0448B1AE}"/>
              </a:ext>
            </a:extLst>
          </p:cNvPr>
          <p:cNvCxnSpPr>
            <a:cxnSpLocks/>
          </p:cNvCxnSpPr>
          <p:nvPr/>
        </p:nvCxnSpPr>
        <p:spPr>
          <a:xfrm>
            <a:off x="10604492" y="1669262"/>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1255FA1D-4E16-41D7-A4D4-97E08CEBCD55}"/>
              </a:ext>
            </a:extLst>
          </p:cNvPr>
          <p:cNvCxnSpPr/>
          <p:nvPr/>
        </p:nvCxnSpPr>
        <p:spPr>
          <a:xfrm flipH="1">
            <a:off x="6696939" y="1903575"/>
            <a:ext cx="288032"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A81D7C9B-6A83-4AAB-9425-6A0FC16A56EC}"/>
              </a:ext>
            </a:extLst>
          </p:cNvPr>
          <p:cNvSpPr txBox="1"/>
          <p:nvPr/>
        </p:nvSpPr>
        <p:spPr>
          <a:xfrm>
            <a:off x="6323571" y="1322329"/>
            <a:ext cx="936104" cy="369332"/>
          </a:xfrm>
          <a:prstGeom prst="rect">
            <a:avLst/>
          </a:prstGeom>
          <a:noFill/>
        </p:spPr>
        <p:txBody>
          <a:bodyPr wrap="square" rtlCol="0">
            <a:spAutoFit/>
          </a:bodyPr>
          <a:lstStyle/>
          <a:p>
            <a:r>
              <a:rPr lang="zh-CN" altLang="en-US" dirty="0"/>
              <a:t>直接块</a:t>
            </a:r>
          </a:p>
        </p:txBody>
      </p:sp>
      <p:sp>
        <p:nvSpPr>
          <p:cNvPr id="127" name="文本框 126">
            <a:extLst>
              <a:ext uri="{FF2B5EF4-FFF2-40B4-BE49-F238E27FC236}">
                <a16:creationId xmlns:a16="http://schemas.microsoft.com/office/drawing/2014/main" id="{EFAE0B9A-10CE-4819-9472-FA911D58C92F}"/>
              </a:ext>
            </a:extLst>
          </p:cNvPr>
          <p:cNvSpPr txBox="1"/>
          <p:nvPr/>
        </p:nvSpPr>
        <p:spPr>
          <a:xfrm>
            <a:off x="4264622" y="834435"/>
            <a:ext cx="1561943" cy="523220"/>
          </a:xfrm>
          <a:prstGeom prst="rect">
            <a:avLst/>
          </a:prstGeom>
          <a:noFill/>
        </p:spPr>
        <p:txBody>
          <a:bodyPr wrap="square" rtlCol="0">
            <a:spAutoFit/>
          </a:bodyPr>
          <a:lstStyle/>
          <a:p>
            <a:r>
              <a:rPr lang="en-US" altLang="zh-CN" sz="1400" dirty="0"/>
              <a:t>User</a:t>
            </a:r>
            <a:r>
              <a:rPr lang="zh-CN" altLang="en-US" sz="1400" dirty="0"/>
              <a:t>的</a:t>
            </a:r>
            <a:r>
              <a:rPr lang="en-US" altLang="zh-CN" sz="1400" dirty="0" err="1"/>
              <a:t>inode</a:t>
            </a:r>
            <a:r>
              <a:rPr lang="zh-CN" altLang="en-US" sz="1400" dirty="0"/>
              <a:t>地址：</a:t>
            </a:r>
            <a:r>
              <a:rPr lang="en-US" altLang="zh-CN" sz="1400" dirty="0" err="1"/>
              <a:t>parinoAddr</a:t>
            </a:r>
            <a:endParaRPr lang="zh-CN" altLang="en-US" sz="1400" dirty="0"/>
          </a:p>
        </p:txBody>
      </p:sp>
      <p:cxnSp>
        <p:nvCxnSpPr>
          <p:cNvPr id="132" name="直接箭头连接符 131">
            <a:extLst>
              <a:ext uri="{FF2B5EF4-FFF2-40B4-BE49-F238E27FC236}">
                <a16:creationId xmlns:a16="http://schemas.microsoft.com/office/drawing/2014/main" id="{AB64C0BB-BD51-4122-BFA5-7E7B26EAE3C6}"/>
              </a:ext>
            </a:extLst>
          </p:cNvPr>
          <p:cNvCxnSpPr>
            <a:cxnSpLocks/>
          </p:cNvCxnSpPr>
          <p:nvPr/>
        </p:nvCxnSpPr>
        <p:spPr>
          <a:xfrm>
            <a:off x="5853311" y="1073765"/>
            <a:ext cx="453660" cy="34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矩形 134">
            <a:extLst>
              <a:ext uri="{FF2B5EF4-FFF2-40B4-BE49-F238E27FC236}">
                <a16:creationId xmlns:a16="http://schemas.microsoft.com/office/drawing/2014/main" id="{5780F341-115D-45EF-A31C-DC1977B7BC2B}"/>
              </a:ext>
            </a:extLst>
          </p:cNvPr>
          <p:cNvSpPr/>
          <p:nvPr/>
        </p:nvSpPr>
        <p:spPr>
          <a:xfrm>
            <a:off x="6191624" y="2562270"/>
            <a:ext cx="1183795" cy="100811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直接连接符 138">
            <a:extLst>
              <a:ext uri="{FF2B5EF4-FFF2-40B4-BE49-F238E27FC236}">
                <a16:creationId xmlns:a16="http://schemas.microsoft.com/office/drawing/2014/main" id="{5FAA9DF5-ADE4-4C71-9238-11ED7D4CE9DD}"/>
              </a:ext>
            </a:extLst>
          </p:cNvPr>
          <p:cNvCxnSpPr/>
          <p:nvPr/>
        </p:nvCxnSpPr>
        <p:spPr>
          <a:xfrm flipV="1">
            <a:off x="6190350" y="2782265"/>
            <a:ext cx="1183795" cy="9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F406BF81-1B5C-4BE5-AAD6-0D705B00C783}"/>
              </a:ext>
            </a:extLst>
          </p:cNvPr>
          <p:cNvCxnSpPr/>
          <p:nvPr/>
        </p:nvCxnSpPr>
        <p:spPr>
          <a:xfrm flipV="1">
            <a:off x="6187962" y="2942890"/>
            <a:ext cx="1183795" cy="9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9B1F26A3-2EDC-4F79-8DD3-17BD4DE74DD3}"/>
              </a:ext>
            </a:extLst>
          </p:cNvPr>
          <p:cNvCxnSpPr/>
          <p:nvPr/>
        </p:nvCxnSpPr>
        <p:spPr>
          <a:xfrm flipV="1">
            <a:off x="6187961" y="3152991"/>
            <a:ext cx="1183795" cy="9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AA9EA3FE-CF11-4ABD-8449-073DA9F6814E}"/>
              </a:ext>
            </a:extLst>
          </p:cNvPr>
          <p:cNvCxnSpPr/>
          <p:nvPr/>
        </p:nvCxnSpPr>
        <p:spPr>
          <a:xfrm flipV="1">
            <a:off x="6187960" y="3353369"/>
            <a:ext cx="1183795" cy="9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E787EA69-16DF-42A0-9B49-1DD202005008}"/>
              </a:ext>
            </a:extLst>
          </p:cNvPr>
          <p:cNvCxnSpPr/>
          <p:nvPr/>
        </p:nvCxnSpPr>
        <p:spPr>
          <a:xfrm>
            <a:off x="6496855" y="2572047"/>
            <a:ext cx="0" cy="1008112"/>
          </a:xfrm>
          <a:prstGeom prst="line">
            <a:avLst/>
          </a:prstGeom>
        </p:spPr>
        <p:style>
          <a:lnRef idx="1">
            <a:schemeClr val="accent1"/>
          </a:lnRef>
          <a:fillRef idx="0">
            <a:schemeClr val="accent1"/>
          </a:fillRef>
          <a:effectRef idx="0">
            <a:schemeClr val="accent1"/>
          </a:effectRef>
          <a:fontRef idx="minor">
            <a:schemeClr val="tx1"/>
          </a:fontRef>
        </p:style>
      </p:cxnSp>
      <p:sp>
        <p:nvSpPr>
          <p:cNvPr id="153" name="文本框 152">
            <a:extLst>
              <a:ext uri="{FF2B5EF4-FFF2-40B4-BE49-F238E27FC236}">
                <a16:creationId xmlns:a16="http://schemas.microsoft.com/office/drawing/2014/main" id="{24D51851-70D2-4272-ACC8-983780B0B69D}"/>
              </a:ext>
            </a:extLst>
          </p:cNvPr>
          <p:cNvSpPr txBox="1"/>
          <p:nvPr/>
        </p:nvSpPr>
        <p:spPr>
          <a:xfrm>
            <a:off x="5400432" y="2202715"/>
            <a:ext cx="936104" cy="369332"/>
          </a:xfrm>
          <a:prstGeom prst="rect">
            <a:avLst/>
          </a:prstGeom>
          <a:noFill/>
        </p:spPr>
        <p:txBody>
          <a:bodyPr wrap="square" rtlCol="0">
            <a:spAutoFit/>
          </a:bodyPr>
          <a:lstStyle/>
          <a:p>
            <a:r>
              <a:rPr lang="zh-CN" altLang="en-US" dirty="0"/>
              <a:t>目录项</a:t>
            </a:r>
          </a:p>
        </p:txBody>
      </p:sp>
      <p:sp>
        <p:nvSpPr>
          <p:cNvPr id="156" name="文本框 155">
            <a:extLst>
              <a:ext uri="{FF2B5EF4-FFF2-40B4-BE49-F238E27FC236}">
                <a16:creationId xmlns:a16="http://schemas.microsoft.com/office/drawing/2014/main" id="{C89323B9-DB48-492C-A6FC-FD6DE4412CA4}"/>
              </a:ext>
            </a:extLst>
          </p:cNvPr>
          <p:cNvSpPr txBox="1"/>
          <p:nvPr/>
        </p:nvSpPr>
        <p:spPr>
          <a:xfrm>
            <a:off x="8269090" y="2856281"/>
            <a:ext cx="1204827" cy="369332"/>
          </a:xfrm>
          <a:prstGeom prst="rect">
            <a:avLst/>
          </a:prstGeom>
          <a:noFill/>
        </p:spPr>
        <p:txBody>
          <a:bodyPr wrap="square" rtlCol="0">
            <a:spAutoFit/>
          </a:bodyPr>
          <a:lstStyle/>
          <a:p>
            <a:r>
              <a:rPr lang="en-US" altLang="zh-CN" dirty="0"/>
              <a:t>os1</a:t>
            </a:r>
            <a:r>
              <a:rPr lang="zh-CN" altLang="en-US" dirty="0"/>
              <a:t>目录名</a:t>
            </a:r>
          </a:p>
        </p:txBody>
      </p:sp>
      <p:cxnSp>
        <p:nvCxnSpPr>
          <p:cNvPr id="162" name="直接箭头连接符 161">
            <a:extLst>
              <a:ext uri="{FF2B5EF4-FFF2-40B4-BE49-F238E27FC236}">
                <a16:creationId xmlns:a16="http://schemas.microsoft.com/office/drawing/2014/main" id="{B8BDF11A-79CD-425F-A5EA-4A54DB36B4B7}"/>
              </a:ext>
            </a:extLst>
          </p:cNvPr>
          <p:cNvCxnSpPr/>
          <p:nvPr/>
        </p:nvCxnSpPr>
        <p:spPr>
          <a:xfrm flipH="1" flipV="1">
            <a:off x="7380954" y="2649806"/>
            <a:ext cx="874629" cy="279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a:extLst>
              <a:ext uri="{FF2B5EF4-FFF2-40B4-BE49-F238E27FC236}">
                <a16:creationId xmlns:a16="http://schemas.microsoft.com/office/drawing/2014/main" id="{D39D3FDD-7844-4447-BE09-93F314317FD0}"/>
              </a:ext>
            </a:extLst>
          </p:cNvPr>
          <p:cNvCxnSpPr/>
          <p:nvPr/>
        </p:nvCxnSpPr>
        <p:spPr>
          <a:xfrm flipH="1">
            <a:off x="7380954" y="3181496"/>
            <a:ext cx="874629" cy="33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文本框 170">
            <a:extLst>
              <a:ext uri="{FF2B5EF4-FFF2-40B4-BE49-F238E27FC236}">
                <a16:creationId xmlns:a16="http://schemas.microsoft.com/office/drawing/2014/main" id="{CD8C9878-29C2-4F1A-839E-E23F46180828}"/>
              </a:ext>
            </a:extLst>
          </p:cNvPr>
          <p:cNvSpPr txBox="1"/>
          <p:nvPr/>
        </p:nvSpPr>
        <p:spPr>
          <a:xfrm>
            <a:off x="7648280" y="2936668"/>
            <a:ext cx="536388" cy="276999"/>
          </a:xfrm>
          <a:prstGeom prst="rect">
            <a:avLst/>
          </a:prstGeom>
          <a:noFill/>
        </p:spPr>
        <p:txBody>
          <a:bodyPr wrap="square" rtlCol="0">
            <a:spAutoFit/>
          </a:bodyPr>
          <a:lstStyle/>
          <a:p>
            <a:r>
              <a:rPr lang="zh-CN" altLang="en-US" sz="1200" dirty="0"/>
              <a:t>存在？</a:t>
            </a:r>
          </a:p>
        </p:txBody>
      </p:sp>
      <p:sp>
        <p:nvSpPr>
          <p:cNvPr id="199" name="矩形 198">
            <a:extLst>
              <a:ext uri="{FF2B5EF4-FFF2-40B4-BE49-F238E27FC236}">
                <a16:creationId xmlns:a16="http://schemas.microsoft.com/office/drawing/2014/main" id="{E754FB6B-6914-4080-850D-46B2FEF5496E}"/>
              </a:ext>
            </a:extLst>
          </p:cNvPr>
          <p:cNvSpPr/>
          <p:nvPr/>
        </p:nvSpPr>
        <p:spPr>
          <a:xfrm>
            <a:off x="6106863" y="4455530"/>
            <a:ext cx="1372068" cy="91561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分配</a:t>
            </a:r>
            <a:r>
              <a:rPr lang="en-US" altLang="zh-CN" sz="1400" dirty="0" err="1">
                <a:solidFill>
                  <a:schemeClr val="tx1"/>
                </a:solidFill>
              </a:rPr>
              <a:t>inode</a:t>
            </a:r>
            <a:r>
              <a:rPr lang="zh-CN" altLang="en-US" sz="1400" dirty="0">
                <a:solidFill>
                  <a:schemeClr val="tx1"/>
                </a:solidFill>
              </a:rPr>
              <a:t>地址</a:t>
            </a:r>
          </a:p>
        </p:txBody>
      </p:sp>
      <p:cxnSp>
        <p:nvCxnSpPr>
          <p:cNvPr id="201" name="直接箭头连接符 200">
            <a:extLst>
              <a:ext uri="{FF2B5EF4-FFF2-40B4-BE49-F238E27FC236}">
                <a16:creationId xmlns:a16="http://schemas.microsoft.com/office/drawing/2014/main" id="{A1892309-35DD-4A39-A8AC-02BD44C2FFF3}"/>
              </a:ext>
            </a:extLst>
          </p:cNvPr>
          <p:cNvCxnSpPr>
            <a:stCxn id="199" idx="0"/>
          </p:cNvCxnSpPr>
          <p:nvPr/>
        </p:nvCxnSpPr>
        <p:spPr>
          <a:xfrm flipV="1">
            <a:off x="6792897" y="3064538"/>
            <a:ext cx="147983" cy="1390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文本框 201">
            <a:extLst>
              <a:ext uri="{FF2B5EF4-FFF2-40B4-BE49-F238E27FC236}">
                <a16:creationId xmlns:a16="http://schemas.microsoft.com/office/drawing/2014/main" id="{250D9E58-E7C0-422F-8B6D-4B57D814A728}"/>
              </a:ext>
            </a:extLst>
          </p:cNvPr>
          <p:cNvSpPr txBox="1"/>
          <p:nvPr/>
        </p:nvSpPr>
        <p:spPr>
          <a:xfrm>
            <a:off x="6810391" y="4079362"/>
            <a:ext cx="1143225" cy="369332"/>
          </a:xfrm>
          <a:prstGeom prst="rect">
            <a:avLst/>
          </a:prstGeom>
          <a:noFill/>
        </p:spPr>
        <p:txBody>
          <a:bodyPr wrap="square" rtlCol="0">
            <a:spAutoFit/>
          </a:bodyPr>
          <a:lstStyle/>
          <a:p>
            <a:r>
              <a:rPr lang="zh-CN" altLang="en-US" dirty="0"/>
              <a:t>不存在</a:t>
            </a:r>
          </a:p>
        </p:txBody>
      </p:sp>
      <p:sp>
        <p:nvSpPr>
          <p:cNvPr id="204" name="文本框 203">
            <a:extLst>
              <a:ext uri="{FF2B5EF4-FFF2-40B4-BE49-F238E27FC236}">
                <a16:creationId xmlns:a16="http://schemas.microsoft.com/office/drawing/2014/main" id="{984FD859-E4CF-4F71-8908-0E01B9651C60}"/>
              </a:ext>
            </a:extLst>
          </p:cNvPr>
          <p:cNvSpPr txBox="1"/>
          <p:nvPr/>
        </p:nvSpPr>
        <p:spPr>
          <a:xfrm>
            <a:off x="6106863" y="121098"/>
            <a:ext cx="6471109" cy="646331"/>
          </a:xfrm>
          <a:prstGeom prst="rect">
            <a:avLst/>
          </a:prstGeom>
          <a:noFill/>
        </p:spPr>
        <p:txBody>
          <a:bodyPr wrap="square" rtlCol="0">
            <a:spAutoFit/>
          </a:bodyPr>
          <a:lstStyle/>
          <a:p>
            <a:r>
              <a:rPr lang="en-US" altLang="zh-CN" sz="3600" dirty="0" err="1"/>
              <a:t>mkdir</a:t>
            </a:r>
            <a:r>
              <a:rPr lang="en-US" altLang="zh-CN" sz="3600" dirty="0"/>
              <a:t>(int </a:t>
            </a:r>
            <a:r>
              <a:rPr lang="en-US" altLang="zh-CN" sz="3600" dirty="0" err="1"/>
              <a:t>parinoAddr,char</a:t>
            </a:r>
            <a:r>
              <a:rPr lang="en-US" altLang="zh-CN" sz="3600" dirty="0"/>
              <a:t> name[])</a:t>
            </a:r>
            <a:endParaRPr lang="zh-CN" altLang="en-US" sz="3600" dirty="0"/>
          </a:p>
        </p:txBody>
      </p:sp>
    </p:spTree>
    <p:extLst>
      <p:ext uri="{BB962C8B-B14F-4D97-AF65-F5344CB8AC3E}">
        <p14:creationId xmlns:p14="http://schemas.microsoft.com/office/powerpoint/2010/main" val="4073139658"/>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7"/>
                                        </p:tgtEl>
                                        <p:attrNameLst>
                                          <p:attrName>style.visibility</p:attrName>
                                        </p:attrNameLst>
                                      </p:cBhvr>
                                      <p:to>
                                        <p:strVal val="visible"/>
                                      </p:to>
                                    </p:set>
                                    <p:animEffect transition="in" filter="fade">
                                      <p:cBhvr>
                                        <p:cTn id="49" dur="500"/>
                                        <p:tgtEl>
                                          <p:spTgt spid="127"/>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7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78"/>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79"/>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81"/>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82"/>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83"/>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84"/>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3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6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35"/>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139"/>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140"/>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141"/>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142"/>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5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5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56"/>
                                        </p:tgtEl>
                                        <p:attrNameLst>
                                          <p:attrName>style.visibility</p:attrName>
                                        </p:attrNameLst>
                                      </p:cBhvr>
                                      <p:to>
                                        <p:strVal val="visible"/>
                                      </p:to>
                                    </p:set>
                                    <p:animEffect transition="in" filter="fade">
                                      <p:cBhvr>
                                        <p:cTn id="100" dur="500"/>
                                        <p:tgtEl>
                                          <p:spTgt spid="156"/>
                                        </p:tgtEl>
                                      </p:cBhvr>
                                    </p:animEffect>
                                  </p:childTnLst>
                                </p:cTn>
                              </p:par>
                              <p:par>
                                <p:cTn id="101" presetID="10" presetClass="entr" presetSubtype="0" fill="hold" nodeType="withEffect">
                                  <p:stCondLst>
                                    <p:cond delay="0"/>
                                  </p:stCondLst>
                                  <p:childTnLst>
                                    <p:set>
                                      <p:cBhvr>
                                        <p:cTn id="102" dur="1" fill="hold">
                                          <p:stCondLst>
                                            <p:cond delay="0"/>
                                          </p:stCondLst>
                                        </p:cTn>
                                        <p:tgtEl>
                                          <p:spTgt spid="162"/>
                                        </p:tgtEl>
                                        <p:attrNameLst>
                                          <p:attrName>style.visibility</p:attrName>
                                        </p:attrNameLst>
                                      </p:cBhvr>
                                      <p:to>
                                        <p:strVal val="visible"/>
                                      </p:to>
                                    </p:set>
                                    <p:animEffect transition="in" filter="fade">
                                      <p:cBhvr>
                                        <p:cTn id="103" dur="500"/>
                                        <p:tgtEl>
                                          <p:spTgt spid="162"/>
                                        </p:tgtEl>
                                      </p:cBhvr>
                                    </p:animEffect>
                                  </p:childTnLst>
                                </p:cTn>
                              </p:par>
                              <p:par>
                                <p:cTn id="104" presetID="10" presetClass="entr" presetSubtype="0" fill="hold" nodeType="withEffect">
                                  <p:stCondLst>
                                    <p:cond delay="0"/>
                                  </p:stCondLst>
                                  <p:childTnLst>
                                    <p:set>
                                      <p:cBhvr>
                                        <p:cTn id="105" dur="1" fill="hold">
                                          <p:stCondLst>
                                            <p:cond delay="0"/>
                                          </p:stCondLst>
                                        </p:cTn>
                                        <p:tgtEl>
                                          <p:spTgt spid="168"/>
                                        </p:tgtEl>
                                        <p:attrNameLst>
                                          <p:attrName>style.visibility</p:attrName>
                                        </p:attrNameLst>
                                      </p:cBhvr>
                                      <p:to>
                                        <p:strVal val="visible"/>
                                      </p:to>
                                    </p:set>
                                    <p:animEffect transition="in" filter="fade">
                                      <p:cBhvr>
                                        <p:cTn id="106" dur="500"/>
                                        <p:tgtEl>
                                          <p:spTgt spid="16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71"/>
                                        </p:tgtEl>
                                        <p:attrNameLst>
                                          <p:attrName>style.visibility</p:attrName>
                                        </p:attrNameLst>
                                      </p:cBhvr>
                                      <p:to>
                                        <p:strVal val="visible"/>
                                      </p:to>
                                    </p:set>
                                    <p:animEffect transition="in" filter="fade">
                                      <p:cBhvr>
                                        <p:cTn id="109" dur="500"/>
                                        <p:tgtEl>
                                          <p:spTgt spid="17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99"/>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20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72" grpId="0" animBg="1"/>
      <p:bldP spid="94" grpId="0" animBg="1"/>
      <p:bldP spid="96" grpId="0" animBg="1"/>
      <p:bldP spid="99" grpId="0" animBg="1"/>
      <p:bldP spid="100" grpId="0" animBg="1"/>
      <p:bldP spid="110" grpId="0" animBg="1"/>
      <p:bldP spid="111" grpId="0"/>
      <p:bldP spid="116" grpId="0"/>
      <p:bldP spid="118" grpId="0"/>
      <p:bldP spid="119" grpId="0"/>
      <p:bldP spid="117" grpId="0"/>
      <p:bldP spid="125" grpId="0" animBg="1"/>
      <p:bldP spid="25" grpId="0" animBg="1"/>
      <p:bldP spid="71" grpId="0"/>
      <p:bldP spid="127" grpId="0"/>
      <p:bldP spid="135" grpId="0" animBg="1"/>
      <p:bldP spid="153" grpId="0"/>
      <p:bldP spid="156" grpId="0"/>
      <p:bldP spid="171" grpId="0"/>
      <p:bldP spid="199" grpId="0" animBg="1"/>
      <p:bldP spid="20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518E9A-2905-4072-A6CE-A776246DCCDC}"/>
              </a:ext>
            </a:extLst>
          </p:cNvPr>
          <p:cNvSpPr/>
          <p:nvPr/>
        </p:nvSpPr>
        <p:spPr>
          <a:xfrm>
            <a:off x="4413151" y="2104157"/>
            <a:ext cx="1152128" cy="3600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9768586D-B21C-42EB-8A9E-1151553864AD}"/>
              </a:ext>
            </a:extLst>
          </p:cNvPr>
          <p:cNvCxnSpPr/>
          <p:nvPr/>
        </p:nvCxnSpPr>
        <p:spPr>
          <a:xfrm>
            <a:off x="4413151" y="2680221"/>
            <a:ext cx="1152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22D73971-CE6F-4D07-968D-281CDD30347E}"/>
              </a:ext>
            </a:extLst>
          </p:cNvPr>
          <p:cNvCxnSpPr/>
          <p:nvPr/>
        </p:nvCxnSpPr>
        <p:spPr>
          <a:xfrm>
            <a:off x="4413151" y="3256285"/>
            <a:ext cx="1152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5CB0C328-E737-44A4-AE88-4AC7A71449D7}"/>
              </a:ext>
            </a:extLst>
          </p:cNvPr>
          <p:cNvCxnSpPr/>
          <p:nvPr/>
        </p:nvCxnSpPr>
        <p:spPr>
          <a:xfrm>
            <a:off x="4413151" y="3832349"/>
            <a:ext cx="1152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3FADE5A2-30D7-4EB8-A52F-0DC592F7FD6A}"/>
              </a:ext>
            </a:extLst>
          </p:cNvPr>
          <p:cNvCxnSpPr/>
          <p:nvPr/>
        </p:nvCxnSpPr>
        <p:spPr>
          <a:xfrm>
            <a:off x="4413151" y="4408413"/>
            <a:ext cx="1152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43E9ECFD-0F60-4355-907C-3B35928193F5}"/>
              </a:ext>
            </a:extLst>
          </p:cNvPr>
          <p:cNvCxnSpPr/>
          <p:nvPr/>
        </p:nvCxnSpPr>
        <p:spPr>
          <a:xfrm>
            <a:off x="4413151" y="5056485"/>
            <a:ext cx="1152128"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C0352D8-DAD5-4619-88B3-0CEFC099FF6E}"/>
              </a:ext>
            </a:extLst>
          </p:cNvPr>
          <p:cNvSpPr txBox="1"/>
          <p:nvPr/>
        </p:nvSpPr>
        <p:spPr>
          <a:xfrm>
            <a:off x="4701183" y="1712630"/>
            <a:ext cx="792088" cy="369332"/>
          </a:xfrm>
          <a:prstGeom prst="rect">
            <a:avLst/>
          </a:prstGeom>
          <a:noFill/>
        </p:spPr>
        <p:txBody>
          <a:bodyPr wrap="square" rtlCol="0">
            <a:spAutoFit/>
          </a:bodyPr>
          <a:lstStyle/>
          <a:p>
            <a:r>
              <a:rPr lang="zh-CN" altLang="en-US" dirty="0"/>
              <a:t>磁盘</a:t>
            </a:r>
          </a:p>
        </p:txBody>
      </p:sp>
      <p:sp>
        <p:nvSpPr>
          <p:cNvPr id="19" name="矩形 18">
            <a:extLst>
              <a:ext uri="{FF2B5EF4-FFF2-40B4-BE49-F238E27FC236}">
                <a16:creationId xmlns:a16="http://schemas.microsoft.com/office/drawing/2014/main" id="{3F78A435-3C57-4DD1-9B31-D8F5714A760E}"/>
              </a:ext>
            </a:extLst>
          </p:cNvPr>
          <p:cNvSpPr/>
          <p:nvPr/>
        </p:nvSpPr>
        <p:spPr>
          <a:xfrm>
            <a:off x="1316807" y="3184277"/>
            <a:ext cx="1584176" cy="108012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分配</a:t>
            </a:r>
            <a:r>
              <a:rPr lang="en-US" altLang="zh-CN" sz="1400" dirty="0">
                <a:solidFill>
                  <a:schemeClr val="tx1"/>
                </a:solidFill>
              </a:rPr>
              <a:t>os1 </a:t>
            </a:r>
            <a:r>
              <a:rPr lang="en-US" altLang="zh-CN" sz="1400" dirty="0" err="1">
                <a:solidFill>
                  <a:schemeClr val="tx1"/>
                </a:solidFill>
              </a:rPr>
              <a:t>inode</a:t>
            </a:r>
            <a:r>
              <a:rPr lang="zh-CN" altLang="en-US" sz="1400" dirty="0">
                <a:solidFill>
                  <a:schemeClr val="tx1"/>
                </a:solidFill>
              </a:rPr>
              <a:t>的磁盘块，写入</a:t>
            </a:r>
            <a:r>
              <a:rPr lang="en-US" altLang="zh-CN" sz="1400" dirty="0">
                <a:solidFill>
                  <a:schemeClr val="tx1"/>
                </a:solidFill>
              </a:rPr>
              <a:t>os1</a:t>
            </a:r>
            <a:r>
              <a:rPr lang="zh-CN" altLang="en-US" sz="1400" dirty="0">
                <a:solidFill>
                  <a:schemeClr val="tx1"/>
                </a:solidFill>
              </a:rPr>
              <a:t>目录</a:t>
            </a:r>
            <a:r>
              <a:rPr lang="en-US" altLang="zh-CN" sz="1400" dirty="0" err="1">
                <a:solidFill>
                  <a:schemeClr val="tx1"/>
                </a:solidFill>
              </a:rPr>
              <a:t>inode</a:t>
            </a:r>
            <a:r>
              <a:rPr lang="zh-CN" altLang="en-US" sz="1400" dirty="0">
                <a:solidFill>
                  <a:schemeClr val="tx1"/>
                </a:solidFill>
              </a:rPr>
              <a:t>地址，父目录</a:t>
            </a:r>
            <a:r>
              <a:rPr lang="en-US" altLang="zh-CN" sz="1400" dirty="0">
                <a:solidFill>
                  <a:schemeClr val="tx1"/>
                </a:solidFill>
              </a:rPr>
              <a:t>user </a:t>
            </a:r>
            <a:r>
              <a:rPr lang="en-US" altLang="zh-CN" sz="1400" dirty="0" err="1">
                <a:solidFill>
                  <a:schemeClr val="tx1"/>
                </a:solidFill>
              </a:rPr>
              <a:t>inode</a:t>
            </a:r>
            <a:r>
              <a:rPr lang="zh-CN" altLang="en-US" sz="1400" dirty="0">
                <a:solidFill>
                  <a:schemeClr val="tx1"/>
                </a:solidFill>
              </a:rPr>
              <a:t>地址</a:t>
            </a:r>
          </a:p>
        </p:txBody>
      </p:sp>
      <p:cxnSp>
        <p:nvCxnSpPr>
          <p:cNvPr id="21" name="直接箭头连接符 20">
            <a:extLst>
              <a:ext uri="{FF2B5EF4-FFF2-40B4-BE49-F238E27FC236}">
                <a16:creationId xmlns:a16="http://schemas.microsoft.com/office/drawing/2014/main" id="{9C827D15-4D09-44B9-9063-5BE665932F89}"/>
              </a:ext>
            </a:extLst>
          </p:cNvPr>
          <p:cNvCxnSpPr>
            <a:stCxn id="19" idx="3"/>
          </p:cNvCxnSpPr>
          <p:nvPr/>
        </p:nvCxnSpPr>
        <p:spPr>
          <a:xfrm flipV="1">
            <a:off x="2900983" y="2392189"/>
            <a:ext cx="1512168" cy="1332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933C7884-A9C2-4074-99BC-A56040631F7A}"/>
              </a:ext>
            </a:extLst>
          </p:cNvPr>
          <p:cNvSpPr/>
          <p:nvPr/>
        </p:nvSpPr>
        <p:spPr>
          <a:xfrm>
            <a:off x="6789414" y="3171602"/>
            <a:ext cx="4824521" cy="3600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7CF1C556-D5D9-4C5F-BCE2-D1C9E25F3EE5}"/>
              </a:ext>
            </a:extLst>
          </p:cNvPr>
          <p:cNvSpPr txBox="1"/>
          <p:nvPr/>
        </p:nvSpPr>
        <p:spPr>
          <a:xfrm>
            <a:off x="6573393" y="2657014"/>
            <a:ext cx="1440160" cy="369332"/>
          </a:xfrm>
          <a:prstGeom prst="rect">
            <a:avLst/>
          </a:prstGeom>
          <a:noFill/>
        </p:spPr>
        <p:txBody>
          <a:bodyPr wrap="square" rtlCol="0">
            <a:spAutoFit/>
          </a:bodyPr>
          <a:lstStyle/>
          <a:p>
            <a:r>
              <a:rPr lang="en-US" altLang="zh-CN" dirty="0"/>
              <a:t>os1</a:t>
            </a:r>
            <a:r>
              <a:rPr lang="zh-CN" altLang="en-US" dirty="0"/>
              <a:t>的直接块</a:t>
            </a:r>
          </a:p>
        </p:txBody>
      </p:sp>
      <p:cxnSp>
        <p:nvCxnSpPr>
          <p:cNvPr id="24" name="直接连接符 23">
            <a:extLst>
              <a:ext uri="{FF2B5EF4-FFF2-40B4-BE49-F238E27FC236}">
                <a16:creationId xmlns:a16="http://schemas.microsoft.com/office/drawing/2014/main" id="{26A64CDC-3288-434E-BAD2-022962F71EF7}"/>
              </a:ext>
            </a:extLst>
          </p:cNvPr>
          <p:cNvCxnSpPr/>
          <p:nvPr/>
        </p:nvCxnSpPr>
        <p:spPr>
          <a:xfrm>
            <a:off x="7293473" y="3184277"/>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323F876A-D878-474C-89A3-AA0524460D1E}"/>
              </a:ext>
            </a:extLst>
          </p:cNvPr>
          <p:cNvCxnSpPr/>
          <p:nvPr/>
        </p:nvCxnSpPr>
        <p:spPr>
          <a:xfrm>
            <a:off x="7797527" y="3184277"/>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E12B1FBF-4279-4DD3-8D6B-7C4A6A7F4CAC}"/>
              </a:ext>
            </a:extLst>
          </p:cNvPr>
          <p:cNvCxnSpPr/>
          <p:nvPr/>
        </p:nvCxnSpPr>
        <p:spPr>
          <a:xfrm>
            <a:off x="8301583" y="3184277"/>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CCB45307-2D41-4CD9-89C9-C29B7B6BB54E}"/>
              </a:ext>
            </a:extLst>
          </p:cNvPr>
          <p:cNvCxnSpPr/>
          <p:nvPr/>
        </p:nvCxnSpPr>
        <p:spPr>
          <a:xfrm>
            <a:off x="8805639" y="3184277"/>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07CA6F9E-637E-4746-967C-B445F74EE513}"/>
              </a:ext>
            </a:extLst>
          </p:cNvPr>
          <p:cNvCxnSpPr/>
          <p:nvPr/>
        </p:nvCxnSpPr>
        <p:spPr>
          <a:xfrm>
            <a:off x="9309695" y="3184277"/>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BF07A464-BF71-4A09-A6EA-D310839EBD2E}"/>
              </a:ext>
            </a:extLst>
          </p:cNvPr>
          <p:cNvCxnSpPr/>
          <p:nvPr/>
        </p:nvCxnSpPr>
        <p:spPr>
          <a:xfrm>
            <a:off x="9813751" y="3184277"/>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5E7D7FCC-FB7F-4224-BEC5-A76AE73F7FB4}"/>
              </a:ext>
            </a:extLst>
          </p:cNvPr>
          <p:cNvCxnSpPr/>
          <p:nvPr/>
        </p:nvCxnSpPr>
        <p:spPr>
          <a:xfrm>
            <a:off x="10317807" y="3190719"/>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E850D2B0-C8E8-4E14-9A4F-EEEF9601AE42}"/>
              </a:ext>
            </a:extLst>
          </p:cNvPr>
          <p:cNvCxnSpPr/>
          <p:nvPr/>
        </p:nvCxnSpPr>
        <p:spPr>
          <a:xfrm>
            <a:off x="10749855" y="3177939"/>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FA4636E6-31A2-43E7-A8CB-D52C9F887045}"/>
              </a:ext>
            </a:extLst>
          </p:cNvPr>
          <p:cNvCxnSpPr/>
          <p:nvPr/>
        </p:nvCxnSpPr>
        <p:spPr>
          <a:xfrm>
            <a:off x="11181903" y="3171602"/>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0BD5BFD8-7353-4473-8371-131927BC9573}"/>
              </a:ext>
            </a:extLst>
          </p:cNvPr>
          <p:cNvCxnSpPr/>
          <p:nvPr/>
        </p:nvCxnSpPr>
        <p:spPr>
          <a:xfrm>
            <a:off x="5565279" y="2392189"/>
            <a:ext cx="1368152"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06A74E80-7729-4707-A83D-B33786DDF8E7}"/>
              </a:ext>
            </a:extLst>
          </p:cNvPr>
          <p:cNvSpPr txBox="1"/>
          <p:nvPr/>
        </p:nvSpPr>
        <p:spPr>
          <a:xfrm rot="1560292">
            <a:off x="5673292" y="2989444"/>
            <a:ext cx="1224133" cy="276999"/>
          </a:xfrm>
          <a:prstGeom prst="rect">
            <a:avLst/>
          </a:prstGeom>
          <a:noFill/>
        </p:spPr>
        <p:txBody>
          <a:bodyPr wrap="square" rtlCol="0">
            <a:spAutoFit/>
          </a:bodyPr>
          <a:lstStyle/>
          <a:p>
            <a:r>
              <a:rPr lang="zh-CN" altLang="en-US" sz="1200" dirty="0"/>
              <a:t>磁盘块地址</a:t>
            </a:r>
          </a:p>
        </p:txBody>
      </p:sp>
    </p:spTree>
    <p:extLst>
      <p:ext uri="{BB962C8B-B14F-4D97-AF65-F5344CB8AC3E}">
        <p14:creationId xmlns:p14="http://schemas.microsoft.com/office/powerpoint/2010/main" val="1279194487"/>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881CA6-280E-4A62-B1A0-0780F6DEB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66" y="1433674"/>
            <a:ext cx="11863415" cy="3024336"/>
          </a:xfrm>
          <a:prstGeom prst="rect">
            <a:avLst/>
          </a:prstGeom>
        </p:spPr>
      </p:pic>
      <p:sp>
        <p:nvSpPr>
          <p:cNvPr id="4" name="文本框 3">
            <a:extLst>
              <a:ext uri="{FF2B5EF4-FFF2-40B4-BE49-F238E27FC236}">
                <a16:creationId xmlns:a16="http://schemas.microsoft.com/office/drawing/2014/main" id="{67C0911F-989E-49D7-9744-AF3F237D4E2B}"/>
              </a:ext>
            </a:extLst>
          </p:cNvPr>
          <p:cNvSpPr txBox="1"/>
          <p:nvPr/>
        </p:nvSpPr>
        <p:spPr>
          <a:xfrm>
            <a:off x="596727" y="736005"/>
            <a:ext cx="2088232" cy="523220"/>
          </a:xfrm>
          <a:prstGeom prst="rect">
            <a:avLst/>
          </a:prstGeom>
          <a:noFill/>
        </p:spPr>
        <p:txBody>
          <a:bodyPr wrap="square" rtlCol="0">
            <a:spAutoFit/>
          </a:bodyPr>
          <a:lstStyle/>
          <a:p>
            <a:r>
              <a:rPr lang="zh-CN" altLang="en-US" sz="2800" dirty="0"/>
              <a:t>结果：</a:t>
            </a:r>
          </a:p>
        </p:txBody>
      </p:sp>
    </p:spTree>
    <p:extLst>
      <p:ext uri="{BB962C8B-B14F-4D97-AF65-F5344CB8AC3E}">
        <p14:creationId xmlns:p14="http://schemas.microsoft.com/office/powerpoint/2010/main" val="2126080709"/>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a:extLst>
              <a:ext uri="{FF2B5EF4-FFF2-40B4-BE49-F238E27FC236}">
                <a16:creationId xmlns:a16="http://schemas.microsoft.com/office/drawing/2014/main" id="{909AB114-B7D3-40F8-A1D4-47F811D00DC0}"/>
              </a:ext>
            </a:extLst>
          </p:cNvPr>
          <p:cNvSpPr txBox="1"/>
          <p:nvPr/>
        </p:nvSpPr>
        <p:spPr>
          <a:xfrm>
            <a:off x="8517607" y="159941"/>
            <a:ext cx="7012693" cy="461665"/>
          </a:xfrm>
          <a:prstGeom prst="rect">
            <a:avLst/>
          </a:prstGeom>
          <a:noFill/>
        </p:spPr>
        <p:txBody>
          <a:bodyPr wrap="square" rtlCol="0">
            <a:spAutoFit/>
          </a:bodyPr>
          <a:lstStyle/>
          <a:p>
            <a:r>
              <a:rPr lang="en-US" altLang="zh-CN" sz="2400" dirty="0" err="1"/>
              <a:t>rmdir</a:t>
            </a:r>
            <a:r>
              <a:rPr lang="en-US" altLang="zh-CN" sz="2400" dirty="0"/>
              <a:t>(int </a:t>
            </a:r>
            <a:r>
              <a:rPr lang="en-US" altLang="zh-CN" sz="2400" dirty="0" err="1"/>
              <a:t>parinoAddr,char</a:t>
            </a:r>
            <a:r>
              <a:rPr lang="en-US" altLang="zh-CN" sz="2400" dirty="0"/>
              <a:t> name[])</a:t>
            </a:r>
            <a:endParaRPr lang="zh-CN" altLang="en-US" sz="2400" dirty="0"/>
          </a:p>
        </p:txBody>
      </p:sp>
      <p:pic>
        <p:nvPicPr>
          <p:cNvPr id="3" name="图片 2">
            <a:extLst>
              <a:ext uri="{FF2B5EF4-FFF2-40B4-BE49-F238E27FC236}">
                <a16:creationId xmlns:a16="http://schemas.microsoft.com/office/drawing/2014/main" id="{DACFF149-2331-42CC-A653-F1B405CEE935}"/>
              </a:ext>
            </a:extLst>
          </p:cNvPr>
          <p:cNvPicPr>
            <a:picLocks noChangeAspect="1"/>
          </p:cNvPicPr>
          <p:nvPr/>
        </p:nvPicPr>
        <p:blipFill rotWithShape="1">
          <a:blip r:embed="rId3">
            <a:extLst>
              <a:ext uri="{28A0092B-C50C-407E-A947-70E740481C1C}">
                <a14:useLocalDpi xmlns:a14="http://schemas.microsoft.com/office/drawing/2010/main" val="0"/>
              </a:ext>
            </a:extLst>
          </a:blip>
          <a:srcRect l="36629" t="7965"/>
          <a:stretch/>
        </p:blipFill>
        <p:spPr>
          <a:xfrm>
            <a:off x="280778" y="-52586"/>
            <a:ext cx="3600400" cy="7694976"/>
          </a:xfrm>
          <a:prstGeom prst="rect">
            <a:avLst/>
          </a:prstGeom>
        </p:spPr>
      </p:pic>
      <p:pic>
        <p:nvPicPr>
          <p:cNvPr id="5" name="图片 4">
            <a:extLst>
              <a:ext uri="{FF2B5EF4-FFF2-40B4-BE49-F238E27FC236}">
                <a16:creationId xmlns:a16="http://schemas.microsoft.com/office/drawing/2014/main" id="{13AD06DA-0B45-4CD3-AAEB-F058A2E8C10A}"/>
              </a:ext>
            </a:extLst>
          </p:cNvPr>
          <p:cNvPicPr>
            <a:picLocks noChangeAspect="1"/>
          </p:cNvPicPr>
          <p:nvPr/>
        </p:nvPicPr>
        <p:blipFill rotWithShape="1">
          <a:blip r:embed="rId4">
            <a:extLst>
              <a:ext uri="{28A0092B-C50C-407E-A947-70E740481C1C}">
                <a14:useLocalDpi xmlns:a14="http://schemas.microsoft.com/office/drawing/2010/main" val="0"/>
              </a:ext>
            </a:extLst>
          </a:blip>
          <a:srcRect l="42068" t="4521" r="4421" b="3885"/>
          <a:stretch/>
        </p:blipFill>
        <p:spPr>
          <a:xfrm>
            <a:off x="6429375" y="0"/>
            <a:ext cx="2969394" cy="7383359"/>
          </a:xfrm>
          <a:prstGeom prst="rect">
            <a:avLst/>
          </a:prstGeom>
        </p:spPr>
      </p:pic>
    </p:spTree>
    <p:extLst>
      <p:ext uri="{BB962C8B-B14F-4D97-AF65-F5344CB8AC3E}">
        <p14:creationId xmlns:p14="http://schemas.microsoft.com/office/powerpoint/2010/main" val="3867281781"/>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a:extLst>
              <a:ext uri="{FF2B5EF4-FFF2-40B4-BE49-F238E27FC236}">
                <a16:creationId xmlns:a16="http://schemas.microsoft.com/office/drawing/2014/main" id="{909AB114-B7D3-40F8-A1D4-47F811D00DC0}"/>
              </a:ext>
            </a:extLst>
          </p:cNvPr>
          <p:cNvSpPr txBox="1"/>
          <p:nvPr/>
        </p:nvSpPr>
        <p:spPr>
          <a:xfrm>
            <a:off x="5739003" y="646281"/>
            <a:ext cx="6506996" cy="1200329"/>
          </a:xfrm>
          <a:prstGeom prst="rect">
            <a:avLst/>
          </a:prstGeom>
          <a:noFill/>
        </p:spPr>
        <p:txBody>
          <a:bodyPr wrap="square" rtlCol="0">
            <a:spAutoFit/>
          </a:bodyPr>
          <a:lstStyle/>
          <a:p>
            <a:r>
              <a:rPr lang="en-US" altLang="zh-CN" sz="3600" dirty="0" err="1"/>
              <a:t>rmdir</a:t>
            </a:r>
            <a:r>
              <a:rPr lang="en-US" altLang="zh-CN" sz="3600" dirty="0"/>
              <a:t>(int </a:t>
            </a:r>
            <a:r>
              <a:rPr lang="en-US" altLang="zh-CN" sz="3600" dirty="0" err="1"/>
              <a:t>parinoAddr,char</a:t>
            </a:r>
            <a:r>
              <a:rPr lang="en-US" altLang="zh-CN" sz="3600" dirty="0"/>
              <a:t> name[])</a:t>
            </a:r>
            <a:endParaRPr lang="zh-CN" altLang="en-US" sz="3600" dirty="0"/>
          </a:p>
          <a:p>
            <a:endParaRPr lang="zh-CN" altLang="en-US" sz="3600" dirty="0"/>
          </a:p>
        </p:txBody>
      </p:sp>
      <p:sp>
        <p:nvSpPr>
          <p:cNvPr id="112" name="矩形 111">
            <a:extLst>
              <a:ext uri="{FF2B5EF4-FFF2-40B4-BE49-F238E27FC236}">
                <a16:creationId xmlns:a16="http://schemas.microsoft.com/office/drawing/2014/main" id="{FA0C7CB7-A51C-4E92-B046-FB52DAF2E3DF}"/>
              </a:ext>
            </a:extLst>
          </p:cNvPr>
          <p:cNvSpPr/>
          <p:nvPr/>
        </p:nvSpPr>
        <p:spPr>
          <a:xfrm>
            <a:off x="914482" y="2464197"/>
            <a:ext cx="4824521" cy="3600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19835358-1ECD-4453-8D43-668B1965293A}"/>
              </a:ext>
            </a:extLst>
          </p:cNvPr>
          <p:cNvCxnSpPr/>
          <p:nvPr/>
        </p:nvCxnSpPr>
        <p:spPr>
          <a:xfrm>
            <a:off x="1418541" y="2476872"/>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1F59E941-5BA7-479C-870C-DC45E418FE29}"/>
              </a:ext>
            </a:extLst>
          </p:cNvPr>
          <p:cNvCxnSpPr/>
          <p:nvPr/>
        </p:nvCxnSpPr>
        <p:spPr>
          <a:xfrm>
            <a:off x="1922595" y="2476872"/>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C8037B73-72F5-43B5-8A8A-A3F1C2153AB0}"/>
              </a:ext>
            </a:extLst>
          </p:cNvPr>
          <p:cNvCxnSpPr/>
          <p:nvPr/>
        </p:nvCxnSpPr>
        <p:spPr>
          <a:xfrm>
            <a:off x="2426651" y="2476872"/>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F805F7B7-788C-48AF-9C67-FC988A3A6BCD}"/>
              </a:ext>
            </a:extLst>
          </p:cNvPr>
          <p:cNvCxnSpPr/>
          <p:nvPr/>
        </p:nvCxnSpPr>
        <p:spPr>
          <a:xfrm>
            <a:off x="2930707" y="2476872"/>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18DB815F-166C-425C-A32E-B2067244912B}"/>
              </a:ext>
            </a:extLst>
          </p:cNvPr>
          <p:cNvCxnSpPr/>
          <p:nvPr/>
        </p:nvCxnSpPr>
        <p:spPr>
          <a:xfrm>
            <a:off x="3434763" y="2476872"/>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77D93254-2D3A-4031-A058-E1AEEEC7A91D}"/>
              </a:ext>
            </a:extLst>
          </p:cNvPr>
          <p:cNvCxnSpPr/>
          <p:nvPr/>
        </p:nvCxnSpPr>
        <p:spPr>
          <a:xfrm>
            <a:off x="3938819" y="2476872"/>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D7B04367-F03C-4BC7-BC9D-56026289F0DD}"/>
              </a:ext>
            </a:extLst>
          </p:cNvPr>
          <p:cNvCxnSpPr/>
          <p:nvPr/>
        </p:nvCxnSpPr>
        <p:spPr>
          <a:xfrm>
            <a:off x="4442875" y="2483314"/>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17EE675A-7338-4CA9-853B-6D05FA4C2247}"/>
              </a:ext>
            </a:extLst>
          </p:cNvPr>
          <p:cNvCxnSpPr/>
          <p:nvPr/>
        </p:nvCxnSpPr>
        <p:spPr>
          <a:xfrm>
            <a:off x="4874923" y="2470534"/>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DFDA9D93-8D71-40B0-A3BC-0CFB7639FEFD}"/>
              </a:ext>
            </a:extLst>
          </p:cNvPr>
          <p:cNvCxnSpPr/>
          <p:nvPr/>
        </p:nvCxnSpPr>
        <p:spPr>
          <a:xfrm>
            <a:off x="5306971" y="2464197"/>
            <a:ext cx="0" cy="347365"/>
          </a:xfrm>
          <a:prstGeom prst="line">
            <a:avLst/>
          </a:prstGeom>
        </p:spPr>
        <p:style>
          <a:lnRef idx="1">
            <a:schemeClr val="accent1"/>
          </a:lnRef>
          <a:fillRef idx="0">
            <a:schemeClr val="accent1"/>
          </a:fillRef>
          <a:effectRef idx="0">
            <a:schemeClr val="accent1"/>
          </a:effectRef>
          <a:fontRef idx="minor">
            <a:schemeClr val="tx1"/>
          </a:fontRef>
        </p:style>
      </p:cxnSp>
      <p:sp>
        <p:nvSpPr>
          <p:cNvPr id="122" name="矩形 121">
            <a:extLst>
              <a:ext uri="{FF2B5EF4-FFF2-40B4-BE49-F238E27FC236}">
                <a16:creationId xmlns:a16="http://schemas.microsoft.com/office/drawing/2014/main" id="{1B42C72C-14A2-4F5D-A63F-3F75CAC0A032}"/>
              </a:ext>
            </a:extLst>
          </p:cNvPr>
          <p:cNvSpPr/>
          <p:nvPr/>
        </p:nvSpPr>
        <p:spPr>
          <a:xfrm>
            <a:off x="4226850" y="3904357"/>
            <a:ext cx="2248257" cy="216020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连接符 122">
            <a:extLst>
              <a:ext uri="{FF2B5EF4-FFF2-40B4-BE49-F238E27FC236}">
                <a16:creationId xmlns:a16="http://schemas.microsoft.com/office/drawing/2014/main" id="{DBC72B7C-5C41-4ACE-9AE0-7E72DA0A9221}"/>
              </a:ext>
            </a:extLst>
          </p:cNvPr>
          <p:cNvCxnSpPr/>
          <p:nvPr/>
        </p:nvCxnSpPr>
        <p:spPr>
          <a:xfrm>
            <a:off x="4226850" y="4192389"/>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3A6848C8-E209-4D91-85B8-959CF12FFFB4}"/>
              </a:ext>
            </a:extLst>
          </p:cNvPr>
          <p:cNvCxnSpPr/>
          <p:nvPr/>
        </p:nvCxnSpPr>
        <p:spPr>
          <a:xfrm>
            <a:off x="4226850" y="4491250"/>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323DD392-C6E1-43FD-B8EC-EA727C76F779}"/>
              </a:ext>
            </a:extLst>
          </p:cNvPr>
          <p:cNvCxnSpPr/>
          <p:nvPr/>
        </p:nvCxnSpPr>
        <p:spPr>
          <a:xfrm>
            <a:off x="4226850" y="4840461"/>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FA20C2B9-50F4-4B36-9332-6014C377B5F8}"/>
              </a:ext>
            </a:extLst>
          </p:cNvPr>
          <p:cNvCxnSpPr/>
          <p:nvPr/>
        </p:nvCxnSpPr>
        <p:spPr>
          <a:xfrm>
            <a:off x="4226850" y="5128493"/>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E5790A1D-2ADD-49F9-9167-691535A0DED2}"/>
              </a:ext>
            </a:extLst>
          </p:cNvPr>
          <p:cNvCxnSpPr/>
          <p:nvPr/>
        </p:nvCxnSpPr>
        <p:spPr>
          <a:xfrm>
            <a:off x="4226850" y="5416525"/>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5FCB3F06-95D7-410A-A42A-B5F5397EDF5D}"/>
              </a:ext>
            </a:extLst>
          </p:cNvPr>
          <p:cNvCxnSpPr/>
          <p:nvPr/>
        </p:nvCxnSpPr>
        <p:spPr>
          <a:xfrm>
            <a:off x="4226850" y="5704557"/>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69C27BD6-05B6-4946-BA13-94D623706281}"/>
              </a:ext>
            </a:extLst>
          </p:cNvPr>
          <p:cNvCxnSpPr/>
          <p:nvPr/>
        </p:nvCxnSpPr>
        <p:spPr>
          <a:xfrm>
            <a:off x="4674907" y="3904357"/>
            <a:ext cx="0" cy="2160203"/>
          </a:xfrm>
          <a:prstGeom prst="line">
            <a:avLst/>
          </a:prstGeom>
        </p:spPr>
        <p:style>
          <a:lnRef idx="1">
            <a:schemeClr val="accent1"/>
          </a:lnRef>
          <a:fillRef idx="0">
            <a:schemeClr val="accent1"/>
          </a:fillRef>
          <a:effectRef idx="0">
            <a:schemeClr val="accent1"/>
          </a:effectRef>
          <a:fontRef idx="minor">
            <a:schemeClr val="tx1"/>
          </a:fontRef>
        </p:style>
      </p:cxnSp>
      <p:sp>
        <p:nvSpPr>
          <p:cNvPr id="130" name="文本框 129">
            <a:extLst>
              <a:ext uri="{FF2B5EF4-FFF2-40B4-BE49-F238E27FC236}">
                <a16:creationId xmlns:a16="http://schemas.microsoft.com/office/drawing/2014/main" id="{FA4B14C2-A66C-486B-9E20-20B48F592E34}"/>
              </a:ext>
            </a:extLst>
          </p:cNvPr>
          <p:cNvSpPr txBox="1"/>
          <p:nvPr/>
        </p:nvSpPr>
        <p:spPr>
          <a:xfrm>
            <a:off x="4187035" y="3461946"/>
            <a:ext cx="975744" cy="369332"/>
          </a:xfrm>
          <a:prstGeom prst="rect">
            <a:avLst/>
          </a:prstGeom>
          <a:noFill/>
        </p:spPr>
        <p:txBody>
          <a:bodyPr wrap="square" rtlCol="0">
            <a:spAutoFit/>
          </a:bodyPr>
          <a:lstStyle/>
          <a:p>
            <a:r>
              <a:rPr lang="zh-CN" altLang="en-US" dirty="0"/>
              <a:t>目录项</a:t>
            </a:r>
          </a:p>
        </p:txBody>
      </p:sp>
      <p:cxnSp>
        <p:nvCxnSpPr>
          <p:cNvPr id="36" name="直接箭头连接符 35">
            <a:extLst>
              <a:ext uri="{FF2B5EF4-FFF2-40B4-BE49-F238E27FC236}">
                <a16:creationId xmlns:a16="http://schemas.microsoft.com/office/drawing/2014/main" id="{7ED7AF00-4B71-46CD-9F40-F41816DC1431}"/>
              </a:ext>
            </a:extLst>
          </p:cNvPr>
          <p:cNvCxnSpPr>
            <a:cxnSpLocks/>
            <a:endCxn id="130" idx="1"/>
          </p:cNvCxnSpPr>
          <p:nvPr/>
        </p:nvCxnSpPr>
        <p:spPr>
          <a:xfrm>
            <a:off x="2116947" y="2818517"/>
            <a:ext cx="2070088" cy="828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749C1CFD-14FB-46E8-A9E9-8FC9B0FFDDB3}"/>
              </a:ext>
            </a:extLst>
          </p:cNvPr>
          <p:cNvSpPr/>
          <p:nvPr/>
        </p:nvSpPr>
        <p:spPr>
          <a:xfrm>
            <a:off x="4226850" y="4491250"/>
            <a:ext cx="2248257" cy="349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8F20B673-7923-4C6A-9DB3-E53398D0BF6C}"/>
              </a:ext>
            </a:extLst>
          </p:cNvPr>
          <p:cNvCxnSpPr>
            <a:stCxn id="37" idx="3"/>
          </p:cNvCxnSpPr>
          <p:nvPr/>
        </p:nvCxnSpPr>
        <p:spPr>
          <a:xfrm flipV="1">
            <a:off x="6475107" y="2830679"/>
            <a:ext cx="1136119" cy="18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矩形 130">
            <a:extLst>
              <a:ext uri="{FF2B5EF4-FFF2-40B4-BE49-F238E27FC236}">
                <a16:creationId xmlns:a16="http://schemas.microsoft.com/office/drawing/2014/main" id="{A60DB135-BE58-47F3-8403-D344B8A50D39}"/>
              </a:ext>
            </a:extLst>
          </p:cNvPr>
          <p:cNvSpPr/>
          <p:nvPr/>
        </p:nvSpPr>
        <p:spPr>
          <a:xfrm>
            <a:off x="6733415" y="2464197"/>
            <a:ext cx="4824521" cy="3600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2" name="直接连接符 131">
            <a:extLst>
              <a:ext uri="{FF2B5EF4-FFF2-40B4-BE49-F238E27FC236}">
                <a16:creationId xmlns:a16="http://schemas.microsoft.com/office/drawing/2014/main" id="{4A97CC43-E2CA-4889-9517-18FBCD33C94A}"/>
              </a:ext>
            </a:extLst>
          </p:cNvPr>
          <p:cNvCxnSpPr/>
          <p:nvPr/>
        </p:nvCxnSpPr>
        <p:spPr>
          <a:xfrm>
            <a:off x="7237474" y="2476872"/>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E4C2AD72-33FC-4E90-8F0C-2797B5F8DC14}"/>
              </a:ext>
            </a:extLst>
          </p:cNvPr>
          <p:cNvCxnSpPr/>
          <p:nvPr/>
        </p:nvCxnSpPr>
        <p:spPr>
          <a:xfrm>
            <a:off x="7741528" y="2476872"/>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62EC140A-AFAC-4DF3-9E0B-335D81CAA5D6}"/>
              </a:ext>
            </a:extLst>
          </p:cNvPr>
          <p:cNvCxnSpPr/>
          <p:nvPr/>
        </p:nvCxnSpPr>
        <p:spPr>
          <a:xfrm>
            <a:off x="8245584" y="2476872"/>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0537ADA5-FC37-4E04-B05D-41F357270EE1}"/>
              </a:ext>
            </a:extLst>
          </p:cNvPr>
          <p:cNvCxnSpPr/>
          <p:nvPr/>
        </p:nvCxnSpPr>
        <p:spPr>
          <a:xfrm>
            <a:off x="8749640" y="2476872"/>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83B976ED-B5F1-45B8-A693-F000F398BB6D}"/>
              </a:ext>
            </a:extLst>
          </p:cNvPr>
          <p:cNvCxnSpPr/>
          <p:nvPr/>
        </p:nvCxnSpPr>
        <p:spPr>
          <a:xfrm>
            <a:off x="9253696" y="2476872"/>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809D08F9-6FB0-41B1-B61D-EB7E5CD9AAFE}"/>
              </a:ext>
            </a:extLst>
          </p:cNvPr>
          <p:cNvCxnSpPr/>
          <p:nvPr/>
        </p:nvCxnSpPr>
        <p:spPr>
          <a:xfrm>
            <a:off x="9757752" y="2476872"/>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DF9CCFD-DB5F-4EC0-AA0B-BB5C9CA802A4}"/>
              </a:ext>
            </a:extLst>
          </p:cNvPr>
          <p:cNvCxnSpPr/>
          <p:nvPr/>
        </p:nvCxnSpPr>
        <p:spPr>
          <a:xfrm>
            <a:off x="10261808" y="2483314"/>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310E1696-D3B5-4E90-A8C5-CA9657EC5DAB}"/>
              </a:ext>
            </a:extLst>
          </p:cNvPr>
          <p:cNvCxnSpPr/>
          <p:nvPr/>
        </p:nvCxnSpPr>
        <p:spPr>
          <a:xfrm>
            <a:off x="10693856" y="2470534"/>
            <a:ext cx="0" cy="34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8389DECF-44D5-4D7F-BFCA-B2D3306B1006}"/>
              </a:ext>
            </a:extLst>
          </p:cNvPr>
          <p:cNvCxnSpPr/>
          <p:nvPr/>
        </p:nvCxnSpPr>
        <p:spPr>
          <a:xfrm>
            <a:off x="11125904" y="2464197"/>
            <a:ext cx="0" cy="347365"/>
          </a:xfrm>
          <a:prstGeom prst="line">
            <a:avLst/>
          </a:prstGeom>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id="{1B3BD115-8B8D-41FF-AA3A-B2D3CE613B1B}"/>
              </a:ext>
            </a:extLst>
          </p:cNvPr>
          <p:cNvSpPr/>
          <p:nvPr/>
        </p:nvSpPr>
        <p:spPr>
          <a:xfrm>
            <a:off x="8761234" y="3831278"/>
            <a:ext cx="2248257" cy="216020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2" name="直接连接符 141">
            <a:extLst>
              <a:ext uri="{FF2B5EF4-FFF2-40B4-BE49-F238E27FC236}">
                <a16:creationId xmlns:a16="http://schemas.microsoft.com/office/drawing/2014/main" id="{ABD2A0AD-F78C-4969-A2BD-DE28D833DAD4}"/>
              </a:ext>
            </a:extLst>
          </p:cNvPr>
          <p:cNvCxnSpPr/>
          <p:nvPr/>
        </p:nvCxnSpPr>
        <p:spPr>
          <a:xfrm>
            <a:off x="8761234" y="4119310"/>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49CC2B7B-F6EA-4A3A-92A9-0E6682066634}"/>
              </a:ext>
            </a:extLst>
          </p:cNvPr>
          <p:cNvCxnSpPr/>
          <p:nvPr/>
        </p:nvCxnSpPr>
        <p:spPr>
          <a:xfrm>
            <a:off x="8761234" y="4418171"/>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C7FF0C9E-87D8-44FA-A0D6-7238B11BEAE3}"/>
              </a:ext>
            </a:extLst>
          </p:cNvPr>
          <p:cNvCxnSpPr/>
          <p:nvPr/>
        </p:nvCxnSpPr>
        <p:spPr>
          <a:xfrm>
            <a:off x="8761234" y="4767382"/>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19A396A1-0468-490D-886B-445D176DC83D}"/>
              </a:ext>
            </a:extLst>
          </p:cNvPr>
          <p:cNvCxnSpPr/>
          <p:nvPr/>
        </p:nvCxnSpPr>
        <p:spPr>
          <a:xfrm>
            <a:off x="8761234" y="5055414"/>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9214C054-69A3-4750-86C5-8FB585D12570}"/>
              </a:ext>
            </a:extLst>
          </p:cNvPr>
          <p:cNvCxnSpPr/>
          <p:nvPr/>
        </p:nvCxnSpPr>
        <p:spPr>
          <a:xfrm>
            <a:off x="8761234" y="5343446"/>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9D6AE488-52A8-42C6-9763-69DD401C0166}"/>
              </a:ext>
            </a:extLst>
          </p:cNvPr>
          <p:cNvCxnSpPr/>
          <p:nvPr/>
        </p:nvCxnSpPr>
        <p:spPr>
          <a:xfrm>
            <a:off x="8761234" y="5631478"/>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a16="http://schemas.microsoft.com/office/drawing/2014/main" id="{912FB8FC-35DE-414D-9A0A-5A7D2088BC38}"/>
              </a:ext>
            </a:extLst>
          </p:cNvPr>
          <p:cNvCxnSpPr/>
          <p:nvPr/>
        </p:nvCxnSpPr>
        <p:spPr>
          <a:xfrm>
            <a:off x="9209291" y="3831278"/>
            <a:ext cx="0" cy="2160203"/>
          </a:xfrm>
          <a:prstGeom prst="line">
            <a:avLst/>
          </a:prstGeom>
        </p:spPr>
        <p:style>
          <a:lnRef idx="1">
            <a:schemeClr val="accent1"/>
          </a:lnRef>
          <a:fillRef idx="0">
            <a:schemeClr val="accent1"/>
          </a:fillRef>
          <a:effectRef idx="0">
            <a:schemeClr val="accent1"/>
          </a:effectRef>
          <a:fontRef idx="minor">
            <a:schemeClr val="tx1"/>
          </a:fontRef>
        </p:style>
      </p:cxnSp>
      <p:sp>
        <p:nvSpPr>
          <p:cNvPr id="150" name="文本框 149">
            <a:extLst>
              <a:ext uri="{FF2B5EF4-FFF2-40B4-BE49-F238E27FC236}">
                <a16:creationId xmlns:a16="http://schemas.microsoft.com/office/drawing/2014/main" id="{377868DF-15E9-4E1A-BBCC-3B2F71A3F3C2}"/>
              </a:ext>
            </a:extLst>
          </p:cNvPr>
          <p:cNvSpPr txBox="1"/>
          <p:nvPr/>
        </p:nvSpPr>
        <p:spPr>
          <a:xfrm>
            <a:off x="8790034" y="3401372"/>
            <a:ext cx="975744" cy="369332"/>
          </a:xfrm>
          <a:prstGeom prst="rect">
            <a:avLst/>
          </a:prstGeom>
          <a:noFill/>
        </p:spPr>
        <p:txBody>
          <a:bodyPr wrap="square" rtlCol="0">
            <a:spAutoFit/>
          </a:bodyPr>
          <a:lstStyle/>
          <a:p>
            <a:r>
              <a:rPr lang="zh-CN" altLang="en-US" dirty="0"/>
              <a:t>目录项</a:t>
            </a:r>
          </a:p>
        </p:txBody>
      </p:sp>
      <p:cxnSp>
        <p:nvCxnSpPr>
          <p:cNvPr id="47" name="直接箭头连接符 46">
            <a:extLst>
              <a:ext uri="{FF2B5EF4-FFF2-40B4-BE49-F238E27FC236}">
                <a16:creationId xmlns:a16="http://schemas.microsoft.com/office/drawing/2014/main" id="{C2F6ADDE-EAE3-4928-BBE2-A75ED51A81AA}"/>
              </a:ext>
            </a:extLst>
          </p:cNvPr>
          <p:cNvCxnSpPr>
            <a:endCxn id="150" idx="1"/>
          </p:cNvCxnSpPr>
          <p:nvPr/>
        </p:nvCxnSpPr>
        <p:spPr>
          <a:xfrm>
            <a:off x="7611226" y="2830679"/>
            <a:ext cx="1178808" cy="755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矩形 151">
            <a:extLst>
              <a:ext uri="{FF2B5EF4-FFF2-40B4-BE49-F238E27FC236}">
                <a16:creationId xmlns:a16="http://schemas.microsoft.com/office/drawing/2014/main" id="{641CFE11-BC42-40E7-BE2D-123534072D54}"/>
              </a:ext>
            </a:extLst>
          </p:cNvPr>
          <p:cNvSpPr/>
          <p:nvPr/>
        </p:nvSpPr>
        <p:spPr>
          <a:xfrm>
            <a:off x="8769525" y="4119310"/>
            <a:ext cx="2248257" cy="349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a:extLst>
              <a:ext uri="{FF2B5EF4-FFF2-40B4-BE49-F238E27FC236}">
                <a16:creationId xmlns:a16="http://schemas.microsoft.com/office/drawing/2014/main" id="{3DB9C398-BC46-4B5F-98BA-820F02D4FC63}"/>
              </a:ext>
            </a:extLst>
          </p:cNvPr>
          <p:cNvCxnSpPr>
            <a:endCxn id="37" idx="1"/>
          </p:cNvCxnSpPr>
          <p:nvPr/>
        </p:nvCxnSpPr>
        <p:spPr>
          <a:xfrm>
            <a:off x="3909095" y="4665851"/>
            <a:ext cx="31775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C2C75744-9205-4C83-9B12-34DD4100DA24}"/>
              </a:ext>
            </a:extLst>
          </p:cNvPr>
          <p:cNvSpPr txBox="1"/>
          <p:nvPr/>
        </p:nvSpPr>
        <p:spPr>
          <a:xfrm>
            <a:off x="2645588" y="4481185"/>
            <a:ext cx="1368152" cy="369332"/>
          </a:xfrm>
          <a:prstGeom prst="rect">
            <a:avLst/>
          </a:prstGeom>
          <a:noFill/>
        </p:spPr>
        <p:txBody>
          <a:bodyPr wrap="square" rtlCol="0">
            <a:spAutoFit/>
          </a:bodyPr>
          <a:lstStyle/>
          <a:p>
            <a:r>
              <a:rPr lang="zh-CN" altLang="en-US" dirty="0"/>
              <a:t>删除该目录</a:t>
            </a:r>
          </a:p>
        </p:txBody>
      </p:sp>
    </p:spTree>
    <p:extLst>
      <p:ext uri="{BB962C8B-B14F-4D97-AF65-F5344CB8AC3E}">
        <p14:creationId xmlns:p14="http://schemas.microsoft.com/office/powerpoint/2010/main" val="771448159"/>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a:extLst>
              <a:ext uri="{FF2B5EF4-FFF2-40B4-BE49-F238E27FC236}">
                <a16:creationId xmlns:a16="http://schemas.microsoft.com/office/drawing/2014/main" id="{909AB114-B7D3-40F8-A1D4-47F811D00DC0}"/>
              </a:ext>
            </a:extLst>
          </p:cNvPr>
          <p:cNvSpPr txBox="1"/>
          <p:nvPr/>
        </p:nvSpPr>
        <p:spPr>
          <a:xfrm>
            <a:off x="812751" y="591989"/>
            <a:ext cx="1396069" cy="646331"/>
          </a:xfrm>
          <a:prstGeom prst="rect">
            <a:avLst/>
          </a:prstGeom>
          <a:noFill/>
        </p:spPr>
        <p:txBody>
          <a:bodyPr wrap="square" rtlCol="0">
            <a:spAutoFit/>
          </a:bodyPr>
          <a:lstStyle/>
          <a:p>
            <a:r>
              <a:rPr lang="zh-CN" altLang="en-US" sz="3600" dirty="0"/>
              <a:t>结果：</a:t>
            </a:r>
          </a:p>
        </p:txBody>
      </p:sp>
      <p:pic>
        <p:nvPicPr>
          <p:cNvPr id="2" name="图片 1">
            <a:extLst>
              <a:ext uri="{FF2B5EF4-FFF2-40B4-BE49-F238E27FC236}">
                <a16:creationId xmlns:a16="http://schemas.microsoft.com/office/drawing/2014/main" id="{6B894C4D-B2BC-4E0B-9171-247106CD1DBB}"/>
              </a:ext>
            </a:extLst>
          </p:cNvPr>
          <p:cNvPicPr>
            <a:picLocks noChangeAspect="1"/>
          </p:cNvPicPr>
          <p:nvPr/>
        </p:nvPicPr>
        <p:blipFill>
          <a:blip r:embed="rId3"/>
          <a:stretch>
            <a:fillRect/>
          </a:stretch>
        </p:blipFill>
        <p:spPr>
          <a:xfrm>
            <a:off x="524719" y="2320181"/>
            <a:ext cx="11605582" cy="2016224"/>
          </a:xfrm>
          <a:prstGeom prst="rect">
            <a:avLst/>
          </a:prstGeom>
        </p:spPr>
      </p:pic>
    </p:spTree>
    <p:extLst>
      <p:ext uri="{BB962C8B-B14F-4D97-AF65-F5344CB8AC3E}">
        <p14:creationId xmlns:p14="http://schemas.microsoft.com/office/powerpoint/2010/main" val="1253949160"/>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8D20C4A-3031-4F5C-BC76-0AC338AA5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745" y="-704155"/>
            <a:ext cx="8265580" cy="8219940"/>
          </a:xfrm>
          <a:prstGeom prst="rect">
            <a:avLst/>
          </a:prstGeom>
        </p:spPr>
      </p:pic>
      <p:sp>
        <p:nvSpPr>
          <p:cNvPr id="4" name="椭圆 3">
            <a:extLst>
              <a:ext uri="{FF2B5EF4-FFF2-40B4-BE49-F238E27FC236}">
                <a16:creationId xmlns:a16="http://schemas.microsoft.com/office/drawing/2014/main" id="{AB5EA86D-F7A8-4886-8804-CC72D6B26D52}"/>
              </a:ext>
            </a:extLst>
          </p:cNvPr>
          <p:cNvSpPr/>
          <p:nvPr/>
        </p:nvSpPr>
        <p:spPr>
          <a:xfrm>
            <a:off x="7437487" y="952029"/>
            <a:ext cx="432048" cy="43204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23F670AA-373E-44AA-A788-D9E5387A0C7F}"/>
              </a:ext>
            </a:extLst>
          </p:cNvPr>
          <p:cNvSpPr/>
          <p:nvPr/>
        </p:nvSpPr>
        <p:spPr>
          <a:xfrm>
            <a:off x="6933431" y="1672109"/>
            <a:ext cx="432048" cy="43204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AA9BBF99-F8FE-4BF5-AE75-EE8809ACF1B4}"/>
              </a:ext>
            </a:extLst>
          </p:cNvPr>
          <p:cNvSpPr/>
          <p:nvPr/>
        </p:nvSpPr>
        <p:spPr>
          <a:xfrm>
            <a:off x="7894256" y="1672109"/>
            <a:ext cx="432048" cy="43204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C8784617-8B11-46DF-9290-10BACF73DA7D}"/>
              </a:ext>
            </a:extLst>
          </p:cNvPr>
          <p:cNvSpPr/>
          <p:nvPr/>
        </p:nvSpPr>
        <p:spPr>
          <a:xfrm>
            <a:off x="6429375" y="2464197"/>
            <a:ext cx="432048" cy="43204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97449868-B999-4975-B63C-D9D57E0CF543}"/>
              </a:ext>
            </a:extLst>
          </p:cNvPr>
          <p:cNvSpPr/>
          <p:nvPr/>
        </p:nvSpPr>
        <p:spPr>
          <a:xfrm>
            <a:off x="7365479" y="2464197"/>
            <a:ext cx="432048" cy="43204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F3E60D67-B3E8-4130-9F5C-C8F79CDA978C}"/>
              </a:ext>
            </a:extLst>
          </p:cNvPr>
          <p:cNvCxnSpPr>
            <a:stCxn id="4" idx="3"/>
            <a:endCxn id="17" idx="0"/>
          </p:cNvCxnSpPr>
          <p:nvPr/>
        </p:nvCxnSpPr>
        <p:spPr>
          <a:xfrm flipH="1">
            <a:off x="7149455" y="1320805"/>
            <a:ext cx="351304" cy="35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B074D81C-0CA1-4893-9604-AE53B2D420BA}"/>
              </a:ext>
            </a:extLst>
          </p:cNvPr>
          <p:cNvCxnSpPr>
            <a:stCxn id="4" idx="5"/>
            <a:endCxn id="20" idx="0"/>
          </p:cNvCxnSpPr>
          <p:nvPr/>
        </p:nvCxnSpPr>
        <p:spPr>
          <a:xfrm>
            <a:off x="7806263" y="1320805"/>
            <a:ext cx="304017" cy="35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6969D0B2-2764-4642-AEB2-157754195C4C}"/>
              </a:ext>
            </a:extLst>
          </p:cNvPr>
          <p:cNvCxnSpPr>
            <a:stCxn id="17" idx="3"/>
            <a:endCxn id="21" idx="0"/>
          </p:cNvCxnSpPr>
          <p:nvPr/>
        </p:nvCxnSpPr>
        <p:spPr>
          <a:xfrm flipH="1">
            <a:off x="6645399" y="2040885"/>
            <a:ext cx="351304" cy="423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AD3B542-705F-4E11-8DF4-C031AA5C9E60}"/>
              </a:ext>
            </a:extLst>
          </p:cNvPr>
          <p:cNvCxnSpPr>
            <a:stCxn id="17" idx="5"/>
            <a:endCxn id="22" idx="0"/>
          </p:cNvCxnSpPr>
          <p:nvPr/>
        </p:nvCxnSpPr>
        <p:spPr>
          <a:xfrm>
            <a:off x="7302207" y="2040885"/>
            <a:ext cx="279296" cy="423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3A29193C-4F42-4378-BABD-7A28B8D8271D}"/>
              </a:ext>
            </a:extLst>
          </p:cNvPr>
          <p:cNvSpPr txBox="1"/>
          <p:nvPr/>
        </p:nvSpPr>
        <p:spPr>
          <a:xfrm>
            <a:off x="7131983" y="965524"/>
            <a:ext cx="274434" cy="369332"/>
          </a:xfrm>
          <a:prstGeom prst="rect">
            <a:avLst/>
          </a:prstGeom>
          <a:noFill/>
        </p:spPr>
        <p:txBody>
          <a:bodyPr wrap="none" rtlCol="0">
            <a:spAutoFit/>
          </a:bodyPr>
          <a:lstStyle/>
          <a:p>
            <a:r>
              <a:rPr lang="en-US" altLang="zh-CN" dirty="0"/>
              <a:t>/</a:t>
            </a:r>
            <a:endParaRPr lang="zh-CN" altLang="en-US" dirty="0"/>
          </a:p>
        </p:txBody>
      </p:sp>
      <p:sp>
        <p:nvSpPr>
          <p:cNvPr id="27" name="文本框 26">
            <a:extLst>
              <a:ext uri="{FF2B5EF4-FFF2-40B4-BE49-F238E27FC236}">
                <a16:creationId xmlns:a16="http://schemas.microsoft.com/office/drawing/2014/main" id="{1ACDC0DE-CCEF-4712-8FF4-6875B3E76D20}"/>
              </a:ext>
            </a:extLst>
          </p:cNvPr>
          <p:cNvSpPr txBox="1"/>
          <p:nvPr/>
        </p:nvSpPr>
        <p:spPr>
          <a:xfrm>
            <a:off x="6279480" y="1673719"/>
            <a:ext cx="728084" cy="369332"/>
          </a:xfrm>
          <a:prstGeom prst="rect">
            <a:avLst/>
          </a:prstGeom>
          <a:noFill/>
        </p:spPr>
        <p:txBody>
          <a:bodyPr wrap="none" rtlCol="0">
            <a:spAutoFit/>
          </a:bodyPr>
          <a:lstStyle/>
          <a:p>
            <a:r>
              <a:rPr lang="en-US" altLang="zh-CN" dirty="0"/>
              <a:t>home</a:t>
            </a:r>
            <a:endParaRPr lang="zh-CN" altLang="en-US" dirty="0"/>
          </a:p>
        </p:txBody>
      </p:sp>
      <p:sp>
        <p:nvSpPr>
          <p:cNvPr id="28" name="文本框 27">
            <a:extLst>
              <a:ext uri="{FF2B5EF4-FFF2-40B4-BE49-F238E27FC236}">
                <a16:creationId xmlns:a16="http://schemas.microsoft.com/office/drawing/2014/main" id="{704CA2D6-63EF-4975-A2F3-91FAF35C434B}"/>
              </a:ext>
            </a:extLst>
          </p:cNvPr>
          <p:cNvSpPr txBox="1"/>
          <p:nvPr/>
        </p:nvSpPr>
        <p:spPr>
          <a:xfrm>
            <a:off x="5669655" y="2495555"/>
            <a:ext cx="581698" cy="369332"/>
          </a:xfrm>
          <a:prstGeom prst="rect">
            <a:avLst/>
          </a:prstGeom>
          <a:noFill/>
        </p:spPr>
        <p:txBody>
          <a:bodyPr wrap="none" rtlCol="0">
            <a:spAutoFit/>
          </a:bodyPr>
          <a:lstStyle/>
          <a:p>
            <a:r>
              <a:rPr lang="en-US" altLang="zh-CN" dirty="0"/>
              <a:t>root</a:t>
            </a:r>
            <a:endParaRPr lang="zh-CN" altLang="en-US" dirty="0"/>
          </a:p>
        </p:txBody>
      </p:sp>
      <p:sp>
        <p:nvSpPr>
          <p:cNvPr id="29" name="文本框 28">
            <a:extLst>
              <a:ext uri="{FF2B5EF4-FFF2-40B4-BE49-F238E27FC236}">
                <a16:creationId xmlns:a16="http://schemas.microsoft.com/office/drawing/2014/main" id="{C4C3BCE2-DCE3-4838-BDF6-8B3218DBEE67}"/>
              </a:ext>
            </a:extLst>
          </p:cNvPr>
          <p:cNvSpPr txBox="1"/>
          <p:nvPr/>
        </p:nvSpPr>
        <p:spPr>
          <a:xfrm>
            <a:off x="7781518" y="2495555"/>
            <a:ext cx="591829" cy="369332"/>
          </a:xfrm>
          <a:prstGeom prst="rect">
            <a:avLst/>
          </a:prstGeom>
          <a:noFill/>
        </p:spPr>
        <p:txBody>
          <a:bodyPr wrap="none" rtlCol="0">
            <a:spAutoFit/>
          </a:bodyPr>
          <a:lstStyle/>
          <a:p>
            <a:r>
              <a:rPr lang="en-US" altLang="zh-CN" dirty="0"/>
              <a:t>user</a:t>
            </a:r>
            <a:endParaRPr lang="zh-CN" altLang="en-US" dirty="0"/>
          </a:p>
        </p:txBody>
      </p:sp>
      <p:sp>
        <p:nvSpPr>
          <p:cNvPr id="30" name="文本框 29">
            <a:extLst>
              <a:ext uri="{FF2B5EF4-FFF2-40B4-BE49-F238E27FC236}">
                <a16:creationId xmlns:a16="http://schemas.microsoft.com/office/drawing/2014/main" id="{4ABF4745-E3A9-4B96-8754-8321B385F393}"/>
              </a:ext>
            </a:extLst>
          </p:cNvPr>
          <p:cNvSpPr txBox="1"/>
          <p:nvPr/>
        </p:nvSpPr>
        <p:spPr>
          <a:xfrm>
            <a:off x="8373347" y="1671553"/>
            <a:ext cx="470770" cy="369332"/>
          </a:xfrm>
          <a:prstGeom prst="rect">
            <a:avLst/>
          </a:prstGeom>
          <a:noFill/>
        </p:spPr>
        <p:txBody>
          <a:bodyPr wrap="none" rtlCol="0">
            <a:spAutoFit/>
          </a:bodyPr>
          <a:lstStyle/>
          <a:p>
            <a:r>
              <a:rPr lang="en-US" altLang="zh-CN" dirty="0" err="1"/>
              <a:t>etc</a:t>
            </a:r>
            <a:endParaRPr lang="zh-CN" altLang="en-US" dirty="0"/>
          </a:p>
        </p:txBody>
      </p:sp>
      <p:sp>
        <p:nvSpPr>
          <p:cNvPr id="31" name="矩形 30">
            <a:extLst>
              <a:ext uri="{FF2B5EF4-FFF2-40B4-BE49-F238E27FC236}">
                <a16:creationId xmlns:a16="http://schemas.microsoft.com/office/drawing/2014/main" id="{DBE9A2BA-02AC-419F-BE27-B34E88E6B65D}"/>
              </a:ext>
            </a:extLst>
          </p:cNvPr>
          <p:cNvSpPr/>
          <p:nvPr/>
        </p:nvSpPr>
        <p:spPr>
          <a:xfrm>
            <a:off x="6133339" y="3760342"/>
            <a:ext cx="728084" cy="29523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a:extLst>
              <a:ext uri="{FF2B5EF4-FFF2-40B4-BE49-F238E27FC236}">
                <a16:creationId xmlns:a16="http://schemas.microsoft.com/office/drawing/2014/main" id="{28E02BDF-1A30-49C2-8F84-065D44050F2E}"/>
              </a:ext>
            </a:extLst>
          </p:cNvPr>
          <p:cNvCxnSpPr/>
          <p:nvPr/>
        </p:nvCxnSpPr>
        <p:spPr>
          <a:xfrm>
            <a:off x="6133339" y="4048374"/>
            <a:ext cx="728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9EC7A86-6A8A-41D5-B050-D563E4B7E1D2}"/>
              </a:ext>
            </a:extLst>
          </p:cNvPr>
          <p:cNvCxnSpPr/>
          <p:nvPr/>
        </p:nvCxnSpPr>
        <p:spPr>
          <a:xfrm>
            <a:off x="6133339" y="4336406"/>
            <a:ext cx="728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9B65EE1B-8842-4134-AD7C-9263332B76B7}"/>
              </a:ext>
            </a:extLst>
          </p:cNvPr>
          <p:cNvCxnSpPr/>
          <p:nvPr/>
        </p:nvCxnSpPr>
        <p:spPr>
          <a:xfrm>
            <a:off x="6133339" y="4624438"/>
            <a:ext cx="728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8AB049B7-6B68-4D03-82C6-4060988D860B}"/>
              </a:ext>
            </a:extLst>
          </p:cNvPr>
          <p:cNvCxnSpPr/>
          <p:nvPr/>
        </p:nvCxnSpPr>
        <p:spPr>
          <a:xfrm>
            <a:off x="6133339" y="4912470"/>
            <a:ext cx="728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86FD3F7C-B095-4165-B293-DCF5923FB26A}"/>
              </a:ext>
            </a:extLst>
          </p:cNvPr>
          <p:cNvCxnSpPr/>
          <p:nvPr/>
        </p:nvCxnSpPr>
        <p:spPr>
          <a:xfrm>
            <a:off x="6133339" y="5272510"/>
            <a:ext cx="728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D20F7DE-2DCC-4224-A379-0174827C1FA3}"/>
              </a:ext>
            </a:extLst>
          </p:cNvPr>
          <p:cNvCxnSpPr/>
          <p:nvPr/>
        </p:nvCxnSpPr>
        <p:spPr>
          <a:xfrm>
            <a:off x="6133339" y="5560542"/>
            <a:ext cx="728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82D9C2C8-12FB-47C8-BD70-46F45EC68E9D}"/>
              </a:ext>
            </a:extLst>
          </p:cNvPr>
          <p:cNvCxnSpPr/>
          <p:nvPr/>
        </p:nvCxnSpPr>
        <p:spPr>
          <a:xfrm>
            <a:off x="6133339" y="5848574"/>
            <a:ext cx="728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74F6350C-1190-437B-9E48-32AC387728AE}"/>
              </a:ext>
            </a:extLst>
          </p:cNvPr>
          <p:cNvCxnSpPr/>
          <p:nvPr/>
        </p:nvCxnSpPr>
        <p:spPr>
          <a:xfrm>
            <a:off x="6133339" y="6136606"/>
            <a:ext cx="728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A65A3C3-8DEA-4ED2-BE3E-075E43E92B64}"/>
              </a:ext>
            </a:extLst>
          </p:cNvPr>
          <p:cNvCxnSpPr/>
          <p:nvPr/>
        </p:nvCxnSpPr>
        <p:spPr>
          <a:xfrm>
            <a:off x="6133339" y="6424638"/>
            <a:ext cx="728084"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496451D0-3682-4ACA-ACE0-E4C23DD4EEDD}"/>
              </a:ext>
            </a:extLst>
          </p:cNvPr>
          <p:cNvSpPr txBox="1"/>
          <p:nvPr/>
        </p:nvSpPr>
        <p:spPr>
          <a:xfrm>
            <a:off x="6085876" y="3451985"/>
            <a:ext cx="975744" cy="369332"/>
          </a:xfrm>
          <a:prstGeom prst="rect">
            <a:avLst/>
          </a:prstGeom>
          <a:noFill/>
        </p:spPr>
        <p:txBody>
          <a:bodyPr wrap="square" rtlCol="0">
            <a:spAutoFit/>
          </a:bodyPr>
          <a:lstStyle/>
          <a:p>
            <a:r>
              <a:rPr lang="zh-CN" altLang="en-US" dirty="0"/>
              <a:t>磁盘块</a:t>
            </a:r>
          </a:p>
        </p:txBody>
      </p:sp>
      <p:sp>
        <p:nvSpPr>
          <p:cNvPr id="44" name="文本框 43">
            <a:extLst>
              <a:ext uri="{FF2B5EF4-FFF2-40B4-BE49-F238E27FC236}">
                <a16:creationId xmlns:a16="http://schemas.microsoft.com/office/drawing/2014/main" id="{DF997B63-974A-4CBE-A3E4-1F940B239A1C}"/>
              </a:ext>
            </a:extLst>
          </p:cNvPr>
          <p:cNvSpPr txBox="1"/>
          <p:nvPr/>
        </p:nvSpPr>
        <p:spPr>
          <a:xfrm>
            <a:off x="4246035" y="4537996"/>
            <a:ext cx="1527598" cy="338554"/>
          </a:xfrm>
          <a:prstGeom prst="rect">
            <a:avLst/>
          </a:prstGeom>
          <a:noFill/>
        </p:spPr>
        <p:txBody>
          <a:bodyPr wrap="none" rtlCol="0">
            <a:spAutoFit/>
          </a:bodyPr>
          <a:lstStyle/>
          <a:p>
            <a:r>
              <a:rPr lang="en-US" altLang="zh-CN" sz="1600" dirty="0" err="1"/>
              <a:t>etc</a:t>
            </a:r>
            <a:r>
              <a:rPr lang="zh-CN" altLang="en-US" sz="1600" dirty="0"/>
              <a:t>的</a:t>
            </a:r>
            <a:r>
              <a:rPr lang="en-US" altLang="zh-CN" sz="1600" dirty="0" err="1"/>
              <a:t>inode</a:t>
            </a:r>
            <a:r>
              <a:rPr lang="zh-CN" altLang="en-US" sz="1600" dirty="0"/>
              <a:t>地址</a:t>
            </a:r>
          </a:p>
        </p:txBody>
      </p:sp>
      <p:cxnSp>
        <p:nvCxnSpPr>
          <p:cNvPr id="68" name="直接箭头连接符 67">
            <a:extLst>
              <a:ext uri="{FF2B5EF4-FFF2-40B4-BE49-F238E27FC236}">
                <a16:creationId xmlns:a16="http://schemas.microsoft.com/office/drawing/2014/main" id="{C91BFD09-AE66-470A-89A4-36ABD7B9CCEA}"/>
              </a:ext>
            </a:extLst>
          </p:cNvPr>
          <p:cNvCxnSpPr>
            <a:cxnSpLocks/>
          </p:cNvCxnSpPr>
          <p:nvPr/>
        </p:nvCxnSpPr>
        <p:spPr>
          <a:xfrm>
            <a:off x="5600798" y="4779282"/>
            <a:ext cx="532541" cy="997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矩形 69">
            <a:extLst>
              <a:ext uri="{FF2B5EF4-FFF2-40B4-BE49-F238E27FC236}">
                <a16:creationId xmlns:a16="http://schemas.microsoft.com/office/drawing/2014/main" id="{E5018BB4-16A0-4728-A742-6535E1600206}"/>
              </a:ext>
            </a:extLst>
          </p:cNvPr>
          <p:cNvSpPr/>
          <p:nvPr/>
        </p:nvSpPr>
        <p:spPr>
          <a:xfrm>
            <a:off x="7781518" y="4192389"/>
            <a:ext cx="2248257" cy="216020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a:extLst>
              <a:ext uri="{FF2B5EF4-FFF2-40B4-BE49-F238E27FC236}">
                <a16:creationId xmlns:a16="http://schemas.microsoft.com/office/drawing/2014/main" id="{8AE551AF-CB13-4D29-A5CB-0AE03DC2F2B1}"/>
              </a:ext>
            </a:extLst>
          </p:cNvPr>
          <p:cNvCxnSpPr/>
          <p:nvPr/>
        </p:nvCxnSpPr>
        <p:spPr>
          <a:xfrm>
            <a:off x="7781518" y="4480421"/>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32E31459-3A21-4556-B3CB-FE9A8813460D}"/>
              </a:ext>
            </a:extLst>
          </p:cNvPr>
          <p:cNvCxnSpPr/>
          <p:nvPr/>
        </p:nvCxnSpPr>
        <p:spPr>
          <a:xfrm>
            <a:off x="7781518" y="4779282"/>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9908EC16-B705-4F82-8D6F-667DCD7949D8}"/>
              </a:ext>
            </a:extLst>
          </p:cNvPr>
          <p:cNvCxnSpPr/>
          <p:nvPr/>
        </p:nvCxnSpPr>
        <p:spPr>
          <a:xfrm>
            <a:off x="7781518" y="5128493"/>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67AE1C61-BD40-49C9-B568-B78B4112505C}"/>
              </a:ext>
            </a:extLst>
          </p:cNvPr>
          <p:cNvCxnSpPr/>
          <p:nvPr/>
        </p:nvCxnSpPr>
        <p:spPr>
          <a:xfrm>
            <a:off x="7781518" y="5416525"/>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D851944F-C71B-4A55-B748-FBED734BDA2B}"/>
              </a:ext>
            </a:extLst>
          </p:cNvPr>
          <p:cNvCxnSpPr/>
          <p:nvPr/>
        </p:nvCxnSpPr>
        <p:spPr>
          <a:xfrm>
            <a:off x="7781518" y="5704557"/>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635C8F71-9373-4F49-AB94-3B4BC6D907A3}"/>
              </a:ext>
            </a:extLst>
          </p:cNvPr>
          <p:cNvCxnSpPr/>
          <p:nvPr/>
        </p:nvCxnSpPr>
        <p:spPr>
          <a:xfrm>
            <a:off x="7781518" y="5992589"/>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1112B93C-903C-4B58-8571-BA00AA69C092}"/>
              </a:ext>
            </a:extLst>
          </p:cNvPr>
          <p:cNvCxnSpPr/>
          <p:nvPr/>
        </p:nvCxnSpPr>
        <p:spPr>
          <a:xfrm>
            <a:off x="8229575" y="4192389"/>
            <a:ext cx="0" cy="2160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71BAECD0-786F-4774-BC26-CF32B37D397B}"/>
              </a:ext>
            </a:extLst>
          </p:cNvPr>
          <p:cNvCxnSpPr/>
          <p:nvPr/>
        </p:nvCxnSpPr>
        <p:spPr>
          <a:xfrm flipV="1">
            <a:off x="6789415" y="4192389"/>
            <a:ext cx="992103" cy="151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17CCF1F9-8511-4AA4-AEE5-4DD554542091}"/>
              </a:ext>
            </a:extLst>
          </p:cNvPr>
          <p:cNvCxnSpPr/>
          <p:nvPr/>
        </p:nvCxnSpPr>
        <p:spPr>
          <a:xfrm>
            <a:off x="6789415" y="5776565"/>
            <a:ext cx="992103" cy="576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7C713E20-10E8-4339-8308-BE689C75118E}"/>
              </a:ext>
            </a:extLst>
          </p:cNvPr>
          <p:cNvSpPr txBox="1"/>
          <p:nvPr/>
        </p:nvSpPr>
        <p:spPr>
          <a:xfrm>
            <a:off x="7741703" y="3749978"/>
            <a:ext cx="975744" cy="369332"/>
          </a:xfrm>
          <a:prstGeom prst="rect">
            <a:avLst/>
          </a:prstGeom>
          <a:noFill/>
        </p:spPr>
        <p:txBody>
          <a:bodyPr wrap="square" rtlCol="0">
            <a:spAutoFit/>
          </a:bodyPr>
          <a:lstStyle/>
          <a:p>
            <a:r>
              <a:rPr lang="zh-CN" altLang="en-US" dirty="0"/>
              <a:t>目录项</a:t>
            </a:r>
          </a:p>
        </p:txBody>
      </p:sp>
      <p:sp>
        <p:nvSpPr>
          <p:cNvPr id="93" name="文本框 92">
            <a:extLst>
              <a:ext uri="{FF2B5EF4-FFF2-40B4-BE49-F238E27FC236}">
                <a16:creationId xmlns:a16="http://schemas.microsoft.com/office/drawing/2014/main" id="{01D3B0E1-EABF-45A4-835E-1BBE6D3FF259}"/>
              </a:ext>
            </a:extLst>
          </p:cNvPr>
          <p:cNvSpPr txBox="1"/>
          <p:nvPr/>
        </p:nvSpPr>
        <p:spPr>
          <a:xfrm>
            <a:off x="9813751" y="187108"/>
            <a:ext cx="1512168" cy="584775"/>
          </a:xfrm>
          <a:prstGeom prst="rect">
            <a:avLst/>
          </a:prstGeom>
          <a:noFill/>
        </p:spPr>
        <p:txBody>
          <a:bodyPr wrap="square" rtlCol="0">
            <a:spAutoFit/>
          </a:bodyPr>
          <a:lstStyle/>
          <a:p>
            <a:r>
              <a:rPr lang="en-US" altLang="zh-CN" sz="3200" dirty="0" err="1"/>
              <a:t>userdel</a:t>
            </a:r>
            <a:endParaRPr lang="zh-CN" altLang="en-US" sz="3200" dirty="0"/>
          </a:p>
        </p:txBody>
      </p:sp>
      <p:pic>
        <p:nvPicPr>
          <p:cNvPr id="5" name="图片 4">
            <a:extLst>
              <a:ext uri="{FF2B5EF4-FFF2-40B4-BE49-F238E27FC236}">
                <a16:creationId xmlns:a16="http://schemas.microsoft.com/office/drawing/2014/main" id="{BEA988AD-89B6-4506-ACC3-8DDB562B97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0983" y="4195139"/>
            <a:ext cx="433206" cy="285282"/>
          </a:xfrm>
          <a:prstGeom prst="rect">
            <a:avLst/>
          </a:prstGeom>
        </p:spPr>
      </p:pic>
      <p:sp>
        <p:nvSpPr>
          <p:cNvPr id="7" name="矩形 6">
            <a:extLst>
              <a:ext uri="{FF2B5EF4-FFF2-40B4-BE49-F238E27FC236}">
                <a16:creationId xmlns:a16="http://schemas.microsoft.com/office/drawing/2014/main" id="{F55A45E1-7510-429B-B971-0502724BA0B8}"/>
              </a:ext>
            </a:extLst>
          </p:cNvPr>
          <p:cNvSpPr/>
          <p:nvPr/>
        </p:nvSpPr>
        <p:spPr>
          <a:xfrm>
            <a:off x="2900983" y="4408413"/>
            <a:ext cx="144016" cy="72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E59B4F8F-97A7-411D-B1D9-704D6CBA5ABF}"/>
              </a:ext>
            </a:extLst>
          </p:cNvPr>
          <p:cNvSpPr/>
          <p:nvPr/>
        </p:nvSpPr>
        <p:spPr>
          <a:xfrm>
            <a:off x="2364591" y="4624438"/>
            <a:ext cx="176352" cy="1548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Y</a:t>
            </a:r>
            <a:endParaRPr lang="zh-CN" altLang="en-US" dirty="0">
              <a:solidFill>
                <a:schemeClr val="tx1"/>
              </a:solidFill>
            </a:endParaRPr>
          </a:p>
        </p:txBody>
      </p:sp>
    </p:spTree>
    <p:extLst>
      <p:ext uri="{BB962C8B-B14F-4D97-AF65-F5344CB8AC3E}">
        <p14:creationId xmlns:p14="http://schemas.microsoft.com/office/powerpoint/2010/main" val="2606587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id="{52023DE2-0BF0-49CC-A29D-D3062859522D}"/>
              </a:ext>
            </a:extLst>
          </p:cNvPr>
          <p:cNvSpPr/>
          <p:nvPr/>
        </p:nvSpPr>
        <p:spPr>
          <a:xfrm>
            <a:off x="1028775" y="2104157"/>
            <a:ext cx="2248257" cy="216020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a:extLst>
              <a:ext uri="{FF2B5EF4-FFF2-40B4-BE49-F238E27FC236}">
                <a16:creationId xmlns:a16="http://schemas.microsoft.com/office/drawing/2014/main" id="{9B367CFE-B265-4554-983A-9B7E185EF994}"/>
              </a:ext>
            </a:extLst>
          </p:cNvPr>
          <p:cNvCxnSpPr/>
          <p:nvPr/>
        </p:nvCxnSpPr>
        <p:spPr>
          <a:xfrm>
            <a:off x="1028775" y="2392189"/>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81C5A094-0683-4139-AF70-58639F08767F}"/>
              </a:ext>
            </a:extLst>
          </p:cNvPr>
          <p:cNvCxnSpPr/>
          <p:nvPr/>
        </p:nvCxnSpPr>
        <p:spPr>
          <a:xfrm>
            <a:off x="1028775" y="2691050"/>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8F7ABFA2-EAB5-4A96-899A-388443199744}"/>
              </a:ext>
            </a:extLst>
          </p:cNvPr>
          <p:cNvCxnSpPr/>
          <p:nvPr/>
        </p:nvCxnSpPr>
        <p:spPr>
          <a:xfrm>
            <a:off x="1028775" y="3040261"/>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B79088F2-E594-4DD9-9D4E-B0E5FE3F5BC5}"/>
              </a:ext>
            </a:extLst>
          </p:cNvPr>
          <p:cNvCxnSpPr/>
          <p:nvPr/>
        </p:nvCxnSpPr>
        <p:spPr>
          <a:xfrm>
            <a:off x="1028775" y="3328293"/>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27A36F7B-840E-442F-ADC7-F271B8AE1AA7}"/>
              </a:ext>
            </a:extLst>
          </p:cNvPr>
          <p:cNvCxnSpPr/>
          <p:nvPr/>
        </p:nvCxnSpPr>
        <p:spPr>
          <a:xfrm>
            <a:off x="1028775" y="3616325"/>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FFD26FCA-C42F-4879-90B8-E139407A867E}"/>
              </a:ext>
            </a:extLst>
          </p:cNvPr>
          <p:cNvCxnSpPr/>
          <p:nvPr/>
        </p:nvCxnSpPr>
        <p:spPr>
          <a:xfrm>
            <a:off x="1028775" y="3904357"/>
            <a:ext cx="2248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AAF54B3C-3EC2-43E4-97BC-F710CD2DF745}"/>
              </a:ext>
            </a:extLst>
          </p:cNvPr>
          <p:cNvCxnSpPr/>
          <p:nvPr/>
        </p:nvCxnSpPr>
        <p:spPr>
          <a:xfrm>
            <a:off x="1460823" y="2104157"/>
            <a:ext cx="0" cy="2160203"/>
          </a:xfrm>
          <a:prstGeom prst="line">
            <a:avLst/>
          </a:prstGeom>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5EE3DB76-446A-48DB-A303-637AE7A74AA5}"/>
              </a:ext>
            </a:extLst>
          </p:cNvPr>
          <p:cNvSpPr txBox="1"/>
          <p:nvPr/>
        </p:nvSpPr>
        <p:spPr>
          <a:xfrm>
            <a:off x="988960" y="1661746"/>
            <a:ext cx="975744" cy="369332"/>
          </a:xfrm>
          <a:prstGeom prst="rect">
            <a:avLst/>
          </a:prstGeom>
          <a:noFill/>
        </p:spPr>
        <p:txBody>
          <a:bodyPr wrap="square" rtlCol="0">
            <a:spAutoFit/>
          </a:bodyPr>
          <a:lstStyle/>
          <a:p>
            <a:r>
              <a:rPr lang="zh-CN" altLang="en-US" dirty="0"/>
              <a:t>目录项</a:t>
            </a:r>
          </a:p>
        </p:txBody>
      </p:sp>
      <p:sp>
        <p:nvSpPr>
          <p:cNvPr id="58" name="矩形 57">
            <a:extLst>
              <a:ext uri="{FF2B5EF4-FFF2-40B4-BE49-F238E27FC236}">
                <a16:creationId xmlns:a16="http://schemas.microsoft.com/office/drawing/2014/main" id="{98BA846D-E627-4DB6-830B-A2F3EF43A0DC}"/>
              </a:ext>
            </a:extLst>
          </p:cNvPr>
          <p:cNvSpPr/>
          <p:nvPr/>
        </p:nvSpPr>
        <p:spPr>
          <a:xfrm>
            <a:off x="4989215" y="1816125"/>
            <a:ext cx="728084" cy="29523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9FDB416B-1691-4C38-980A-5AC5C93566CB}"/>
              </a:ext>
            </a:extLst>
          </p:cNvPr>
          <p:cNvCxnSpPr/>
          <p:nvPr/>
        </p:nvCxnSpPr>
        <p:spPr>
          <a:xfrm>
            <a:off x="4989215" y="2104157"/>
            <a:ext cx="728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513E5BF9-5459-44A1-A68C-278A0837C28E}"/>
              </a:ext>
            </a:extLst>
          </p:cNvPr>
          <p:cNvCxnSpPr/>
          <p:nvPr/>
        </p:nvCxnSpPr>
        <p:spPr>
          <a:xfrm>
            <a:off x="4989215" y="2392189"/>
            <a:ext cx="728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7F370F55-28FF-42C3-B7D7-822BFFA7A62B}"/>
              </a:ext>
            </a:extLst>
          </p:cNvPr>
          <p:cNvCxnSpPr/>
          <p:nvPr/>
        </p:nvCxnSpPr>
        <p:spPr>
          <a:xfrm>
            <a:off x="4989215" y="2680221"/>
            <a:ext cx="728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E3FCB1CB-0798-4DE6-8571-12E5A65D438E}"/>
              </a:ext>
            </a:extLst>
          </p:cNvPr>
          <p:cNvCxnSpPr/>
          <p:nvPr/>
        </p:nvCxnSpPr>
        <p:spPr>
          <a:xfrm>
            <a:off x="4989215" y="2968253"/>
            <a:ext cx="728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35CE957D-E2AC-44FD-B4FA-3E4CC881F1F9}"/>
              </a:ext>
            </a:extLst>
          </p:cNvPr>
          <p:cNvCxnSpPr/>
          <p:nvPr/>
        </p:nvCxnSpPr>
        <p:spPr>
          <a:xfrm>
            <a:off x="4989215" y="3328293"/>
            <a:ext cx="728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E90C95FD-E5A6-42A4-8DA0-06BA1B02B421}"/>
              </a:ext>
            </a:extLst>
          </p:cNvPr>
          <p:cNvCxnSpPr/>
          <p:nvPr/>
        </p:nvCxnSpPr>
        <p:spPr>
          <a:xfrm>
            <a:off x="4989215" y="3616325"/>
            <a:ext cx="728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5FED31ED-F7D8-40DA-AE2A-CD02856093C9}"/>
              </a:ext>
            </a:extLst>
          </p:cNvPr>
          <p:cNvCxnSpPr/>
          <p:nvPr/>
        </p:nvCxnSpPr>
        <p:spPr>
          <a:xfrm>
            <a:off x="4989215" y="3904357"/>
            <a:ext cx="728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BC269BC6-3EB2-4DB9-B647-9226168A4552}"/>
              </a:ext>
            </a:extLst>
          </p:cNvPr>
          <p:cNvCxnSpPr/>
          <p:nvPr/>
        </p:nvCxnSpPr>
        <p:spPr>
          <a:xfrm>
            <a:off x="4989215" y="4192389"/>
            <a:ext cx="728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CCCF56EB-2CD8-4F99-B6BF-0776EDFC7C40}"/>
              </a:ext>
            </a:extLst>
          </p:cNvPr>
          <p:cNvCxnSpPr/>
          <p:nvPr/>
        </p:nvCxnSpPr>
        <p:spPr>
          <a:xfrm>
            <a:off x="4989215" y="4480421"/>
            <a:ext cx="728084"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70315CFC-073C-4512-BCB2-CAF2E1E75AC7}"/>
              </a:ext>
            </a:extLst>
          </p:cNvPr>
          <p:cNvSpPr txBox="1"/>
          <p:nvPr/>
        </p:nvSpPr>
        <p:spPr>
          <a:xfrm>
            <a:off x="4941752" y="1507768"/>
            <a:ext cx="975744" cy="369332"/>
          </a:xfrm>
          <a:prstGeom prst="rect">
            <a:avLst/>
          </a:prstGeom>
          <a:noFill/>
        </p:spPr>
        <p:txBody>
          <a:bodyPr wrap="square" rtlCol="0">
            <a:spAutoFit/>
          </a:bodyPr>
          <a:lstStyle/>
          <a:p>
            <a:r>
              <a:rPr lang="zh-CN" altLang="en-US" dirty="0"/>
              <a:t>磁盘块</a:t>
            </a:r>
          </a:p>
        </p:txBody>
      </p:sp>
      <p:cxnSp>
        <p:nvCxnSpPr>
          <p:cNvPr id="14" name="直接箭头连接符 13">
            <a:extLst>
              <a:ext uri="{FF2B5EF4-FFF2-40B4-BE49-F238E27FC236}">
                <a16:creationId xmlns:a16="http://schemas.microsoft.com/office/drawing/2014/main" id="{81400A48-12D4-45A2-99B0-01B42B060ED2}"/>
              </a:ext>
            </a:extLst>
          </p:cNvPr>
          <p:cNvCxnSpPr/>
          <p:nvPr/>
        </p:nvCxnSpPr>
        <p:spPr>
          <a:xfrm>
            <a:off x="3277032" y="2536205"/>
            <a:ext cx="1712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1AD7B17C-5DE5-41A4-8B6C-AF7E14ABA74C}"/>
              </a:ext>
            </a:extLst>
          </p:cNvPr>
          <p:cNvSpPr txBox="1"/>
          <p:nvPr/>
        </p:nvSpPr>
        <p:spPr>
          <a:xfrm>
            <a:off x="3277032" y="2554638"/>
            <a:ext cx="1615741" cy="338554"/>
          </a:xfrm>
          <a:prstGeom prst="rect">
            <a:avLst/>
          </a:prstGeom>
          <a:noFill/>
        </p:spPr>
        <p:txBody>
          <a:bodyPr wrap="square" rtlCol="0">
            <a:spAutoFit/>
          </a:bodyPr>
          <a:lstStyle/>
          <a:p>
            <a:r>
              <a:rPr lang="zh-CN" altLang="en-US" sz="1600" dirty="0"/>
              <a:t>找到</a:t>
            </a:r>
            <a:r>
              <a:rPr lang="en-US" altLang="zh-CN" sz="1600" dirty="0"/>
              <a:t>passwd</a:t>
            </a:r>
            <a:r>
              <a:rPr lang="zh-CN" altLang="en-US" sz="1600" dirty="0"/>
              <a:t>文件</a:t>
            </a:r>
          </a:p>
        </p:txBody>
      </p:sp>
      <p:cxnSp>
        <p:nvCxnSpPr>
          <p:cNvPr id="20" name="直接箭头连接符 19">
            <a:extLst>
              <a:ext uri="{FF2B5EF4-FFF2-40B4-BE49-F238E27FC236}">
                <a16:creationId xmlns:a16="http://schemas.microsoft.com/office/drawing/2014/main" id="{9FE74277-27CC-4FAA-970B-C13F31649248}"/>
              </a:ext>
            </a:extLst>
          </p:cNvPr>
          <p:cNvCxnSpPr>
            <a:cxnSpLocks/>
          </p:cNvCxnSpPr>
          <p:nvPr/>
        </p:nvCxnSpPr>
        <p:spPr>
          <a:xfrm>
            <a:off x="5637287" y="2554638"/>
            <a:ext cx="187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3E78B6F7-9B55-4DC2-B0D3-3B7E7E706BCA}"/>
              </a:ext>
            </a:extLst>
          </p:cNvPr>
          <p:cNvSpPr txBox="1"/>
          <p:nvPr/>
        </p:nvSpPr>
        <p:spPr>
          <a:xfrm>
            <a:off x="5773895" y="2592629"/>
            <a:ext cx="1615741" cy="338554"/>
          </a:xfrm>
          <a:prstGeom prst="rect">
            <a:avLst/>
          </a:prstGeom>
          <a:noFill/>
        </p:spPr>
        <p:txBody>
          <a:bodyPr wrap="square" rtlCol="0">
            <a:spAutoFit/>
          </a:bodyPr>
          <a:lstStyle/>
          <a:p>
            <a:r>
              <a:rPr lang="zh-CN" altLang="en-US" sz="1600" dirty="0"/>
              <a:t>取出文件内容</a:t>
            </a:r>
          </a:p>
        </p:txBody>
      </p:sp>
      <p:sp>
        <p:nvSpPr>
          <p:cNvPr id="70" name="矩形 69">
            <a:extLst>
              <a:ext uri="{FF2B5EF4-FFF2-40B4-BE49-F238E27FC236}">
                <a16:creationId xmlns:a16="http://schemas.microsoft.com/office/drawing/2014/main" id="{F72EA2E7-C6BB-484D-800F-595F911C85DE}"/>
              </a:ext>
            </a:extLst>
          </p:cNvPr>
          <p:cNvSpPr/>
          <p:nvPr/>
        </p:nvSpPr>
        <p:spPr>
          <a:xfrm>
            <a:off x="7509495" y="2134879"/>
            <a:ext cx="1792196" cy="176947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2" name="直接连接符 71">
            <a:extLst>
              <a:ext uri="{FF2B5EF4-FFF2-40B4-BE49-F238E27FC236}">
                <a16:creationId xmlns:a16="http://schemas.microsoft.com/office/drawing/2014/main" id="{EFDFB9F0-67E6-4B4E-B690-D3090A347EE5}"/>
              </a:ext>
            </a:extLst>
          </p:cNvPr>
          <p:cNvCxnSpPr/>
          <p:nvPr/>
        </p:nvCxnSpPr>
        <p:spPr>
          <a:xfrm>
            <a:off x="7509495" y="2464197"/>
            <a:ext cx="18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39FA12ED-CFD5-4212-86A9-58A874159729}"/>
              </a:ext>
            </a:extLst>
          </p:cNvPr>
          <p:cNvCxnSpPr/>
          <p:nvPr/>
        </p:nvCxnSpPr>
        <p:spPr>
          <a:xfrm>
            <a:off x="7509495" y="2824237"/>
            <a:ext cx="18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18D7CEA6-C1C0-4529-ABB7-EE0B0FECED84}"/>
              </a:ext>
            </a:extLst>
          </p:cNvPr>
          <p:cNvCxnSpPr/>
          <p:nvPr/>
        </p:nvCxnSpPr>
        <p:spPr>
          <a:xfrm>
            <a:off x="7501491" y="3184258"/>
            <a:ext cx="18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8E3F1BED-D60F-4CA4-94C6-6B90B244AAB8}"/>
              </a:ext>
            </a:extLst>
          </p:cNvPr>
          <p:cNvCxnSpPr/>
          <p:nvPr/>
        </p:nvCxnSpPr>
        <p:spPr>
          <a:xfrm>
            <a:off x="7509495" y="3544317"/>
            <a:ext cx="18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55B72E34-6EAF-4B0A-9BC0-677139B4C6E2}"/>
              </a:ext>
            </a:extLst>
          </p:cNvPr>
          <p:cNvSpPr txBox="1"/>
          <p:nvPr/>
        </p:nvSpPr>
        <p:spPr>
          <a:xfrm>
            <a:off x="7509495" y="2130793"/>
            <a:ext cx="1592179" cy="369332"/>
          </a:xfrm>
          <a:prstGeom prst="rect">
            <a:avLst/>
          </a:prstGeom>
          <a:noFill/>
        </p:spPr>
        <p:txBody>
          <a:bodyPr wrap="square" rtlCol="0">
            <a:spAutoFit/>
          </a:bodyPr>
          <a:lstStyle/>
          <a:p>
            <a:r>
              <a:rPr lang="en-US" altLang="zh-CN" dirty="0"/>
              <a:t>root:x:0:0</a:t>
            </a:r>
            <a:endParaRPr lang="zh-CN" altLang="en-US" dirty="0"/>
          </a:p>
        </p:txBody>
      </p:sp>
      <p:sp>
        <p:nvSpPr>
          <p:cNvPr id="78" name="文本框 77">
            <a:extLst>
              <a:ext uri="{FF2B5EF4-FFF2-40B4-BE49-F238E27FC236}">
                <a16:creationId xmlns:a16="http://schemas.microsoft.com/office/drawing/2014/main" id="{AF4A72D7-7C39-44E4-A3C7-200874975A3D}"/>
              </a:ext>
            </a:extLst>
          </p:cNvPr>
          <p:cNvSpPr txBox="1"/>
          <p:nvPr/>
        </p:nvSpPr>
        <p:spPr>
          <a:xfrm>
            <a:off x="7501491" y="2450231"/>
            <a:ext cx="1592179" cy="369332"/>
          </a:xfrm>
          <a:prstGeom prst="rect">
            <a:avLst/>
          </a:prstGeom>
          <a:noFill/>
        </p:spPr>
        <p:txBody>
          <a:bodyPr wrap="square" rtlCol="0">
            <a:spAutoFit/>
          </a:bodyPr>
          <a:lstStyle/>
          <a:p>
            <a:r>
              <a:rPr lang="en-US" altLang="zh-CN" dirty="0"/>
              <a:t>os1:x:0:1</a:t>
            </a:r>
            <a:endParaRPr lang="zh-CN" altLang="en-US" dirty="0"/>
          </a:p>
        </p:txBody>
      </p:sp>
      <p:sp>
        <p:nvSpPr>
          <p:cNvPr id="79" name="文本框 78">
            <a:extLst>
              <a:ext uri="{FF2B5EF4-FFF2-40B4-BE49-F238E27FC236}">
                <a16:creationId xmlns:a16="http://schemas.microsoft.com/office/drawing/2014/main" id="{33C2D435-FCC0-4AE9-BCB2-E845C6647A21}"/>
              </a:ext>
            </a:extLst>
          </p:cNvPr>
          <p:cNvSpPr txBox="1"/>
          <p:nvPr/>
        </p:nvSpPr>
        <p:spPr>
          <a:xfrm>
            <a:off x="7509495" y="2833529"/>
            <a:ext cx="1592179" cy="369332"/>
          </a:xfrm>
          <a:prstGeom prst="rect">
            <a:avLst/>
          </a:prstGeom>
          <a:noFill/>
        </p:spPr>
        <p:txBody>
          <a:bodyPr wrap="square" rtlCol="0">
            <a:spAutoFit/>
          </a:bodyPr>
          <a:lstStyle/>
          <a:p>
            <a:r>
              <a:rPr lang="en-US" altLang="zh-CN" dirty="0"/>
              <a:t>os2:x:1:1</a:t>
            </a:r>
            <a:endParaRPr lang="zh-CN" altLang="en-US" dirty="0"/>
          </a:p>
        </p:txBody>
      </p:sp>
      <p:sp>
        <p:nvSpPr>
          <p:cNvPr id="80" name="文本框 79">
            <a:extLst>
              <a:ext uri="{FF2B5EF4-FFF2-40B4-BE49-F238E27FC236}">
                <a16:creationId xmlns:a16="http://schemas.microsoft.com/office/drawing/2014/main" id="{43EFE3B3-3ABA-47D1-9835-F3D6A8EEBEEB}"/>
              </a:ext>
            </a:extLst>
          </p:cNvPr>
          <p:cNvSpPr txBox="1"/>
          <p:nvPr/>
        </p:nvSpPr>
        <p:spPr>
          <a:xfrm>
            <a:off x="7509495" y="3184258"/>
            <a:ext cx="1592179" cy="369332"/>
          </a:xfrm>
          <a:prstGeom prst="rect">
            <a:avLst/>
          </a:prstGeom>
          <a:noFill/>
        </p:spPr>
        <p:txBody>
          <a:bodyPr wrap="square" rtlCol="0">
            <a:spAutoFit/>
          </a:bodyPr>
          <a:lstStyle/>
          <a:p>
            <a:r>
              <a:rPr lang="en-US" altLang="zh-CN" dirty="0"/>
              <a:t>os3:x:2:1</a:t>
            </a:r>
            <a:endParaRPr lang="zh-CN" altLang="en-US" dirty="0"/>
          </a:p>
        </p:txBody>
      </p:sp>
      <p:sp>
        <p:nvSpPr>
          <p:cNvPr id="82" name="文本框 81">
            <a:extLst>
              <a:ext uri="{FF2B5EF4-FFF2-40B4-BE49-F238E27FC236}">
                <a16:creationId xmlns:a16="http://schemas.microsoft.com/office/drawing/2014/main" id="{3FC5F439-80E9-472F-BC91-E863315A9166}"/>
              </a:ext>
            </a:extLst>
          </p:cNvPr>
          <p:cNvSpPr txBox="1"/>
          <p:nvPr/>
        </p:nvSpPr>
        <p:spPr>
          <a:xfrm>
            <a:off x="7509495" y="3535025"/>
            <a:ext cx="1592179" cy="369332"/>
          </a:xfrm>
          <a:prstGeom prst="rect">
            <a:avLst/>
          </a:prstGeom>
          <a:noFill/>
        </p:spPr>
        <p:txBody>
          <a:bodyPr wrap="square" rtlCol="0">
            <a:spAutoFit/>
          </a:bodyPr>
          <a:lstStyle/>
          <a:p>
            <a:r>
              <a:rPr lang="en-US" altLang="zh-CN" dirty="0"/>
              <a:t>os4:x:3:1</a:t>
            </a:r>
            <a:endParaRPr lang="zh-CN" altLang="en-US" dirty="0"/>
          </a:p>
        </p:txBody>
      </p:sp>
      <p:sp>
        <p:nvSpPr>
          <p:cNvPr id="83" name="矩形: 圆角 82">
            <a:extLst>
              <a:ext uri="{FF2B5EF4-FFF2-40B4-BE49-F238E27FC236}">
                <a16:creationId xmlns:a16="http://schemas.microsoft.com/office/drawing/2014/main" id="{D791E174-F589-4FA2-A223-EE64FAF8AE4D}"/>
              </a:ext>
            </a:extLst>
          </p:cNvPr>
          <p:cNvSpPr/>
          <p:nvPr/>
        </p:nvSpPr>
        <p:spPr>
          <a:xfrm>
            <a:off x="578476" y="1034969"/>
            <a:ext cx="11017224" cy="489654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08BDC103-586D-42C8-9B31-2F22CB6366B2}"/>
              </a:ext>
            </a:extLst>
          </p:cNvPr>
          <p:cNvSpPr/>
          <p:nvPr/>
        </p:nvSpPr>
        <p:spPr>
          <a:xfrm>
            <a:off x="509911" y="1312067"/>
            <a:ext cx="11248056" cy="53477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文本框 84">
            <a:extLst>
              <a:ext uri="{FF2B5EF4-FFF2-40B4-BE49-F238E27FC236}">
                <a16:creationId xmlns:a16="http://schemas.microsoft.com/office/drawing/2014/main" id="{EC19B6A5-1916-49E3-893C-99D3C3F19809}"/>
              </a:ext>
            </a:extLst>
          </p:cNvPr>
          <p:cNvSpPr txBox="1"/>
          <p:nvPr/>
        </p:nvSpPr>
        <p:spPr>
          <a:xfrm>
            <a:off x="560895" y="1353493"/>
            <a:ext cx="11809312" cy="461665"/>
          </a:xfrm>
          <a:prstGeom prst="rect">
            <a:avLst/>
          </a:prstGeom>
          <a:noFill/>
        </p:spPr>
        <p:txBody>
          <a:bodyPr wrap="square" rtlCol="0">
            <a:spAutoFit/>
          </a:bodyPr>
          <a:lstStyle/>
          <a:p>
            <a:r>
              <a:rPr lang="en-US" altLang="zh-CN" sz="2400" dirty="0"/>
              <a:t>r o </a:t>
            </a:r>
            <a:r>
              <a:rPr lang="en-US" altLang="zh-CN" sz="2400" dirty="0" err="1"/>
              <a:t>o</a:t>
            </a:r>
            <a:r>
              <a:rPr lang="en-US" altLang="zh-CN" sz="2400" dirty="0"/>
              <a:t> t : x : 0 : 0 \ n o s 1 : x : 0 : 1 \ n o s 2 : x : 1 : 1 \ n o s 3 : x : 2 : 1 \ n o s 4 : x : 3 : 1 \ n</a:t>
            </a:r>
            <a:endParaRPr lang="zh-CN" altLang="en-US" sz="2400" dirty="0"/>
          </a:p>
        </p:txBody>
      </p:sp>
      <p:sp>
        <p:nvSpPr>
          <p:cNvPr id="86" name="文本框 85">
            <a:extLst>
              <a:ext uri="{FF2B5EF4-FFF2-40B4-BE49-F238E27FC236}">
                <a16:creationId xmlns:a16="http://schemas.microsoft.com/office/drawing/2014/main" id="{BB39EF96-B4BB-4D78-AF6B-CDCB97A47163}"/>
              </a:ext>
            </a:extLst>
          </p:cNvPr>
          <p:cNvSpPr txBox="1"/>
          <p:nvPr/>
        </p:nvSpPr>
        <p:spPr>
          <a:xfrm>
            <a:off x="215351" y="866225"/>
            <a:ext cx="680265" cy="523220"/>
          </a:xfrm>
          <a:prstGeom prst="rect">
            <a:avLst/>
          </a:prstGeom>
          <a:noFill/>
        </p:spPr>
        <p:txBody>
          <a:bodyPr wrap="square" rtlCol="0">
            <a:spAutoFit/>
          </a:bodyPr>
          <a:lstStyle/>
          <a:p>
            <a:r>
              <a:rPr lang="en-US" altLang="zh-CN" sz="2800" dirty="0" err="1"/>
              <a:t>buf</a:t>
            </a:r>
            <a:endParaRPr lang="zh-CN" altLang="en-US" sz="2800" dirty="0"/>
          </a:p>
        </p:txBody>
      </p:sp>
      <p:sp>
        <p:nvSpPr>
          <p:cNvPr id="88" name="矩形 87">
            <a:extLst>
              <a:ext uri="{FF2B5EF4-FFF2-40B4-BE49-F238E27FC236}">
                <a16:creationId xmlns:a16="http://schemas.microsoft.com/office/drawing/2014/main" id="{DE06A100-28A7-41FC-9F9E-C5FF127FD791}"/>
              </a:ext>
            </a:extLst>
          </p:cNvPr>
          <p:cNvSpPr/>
          <p:nvPr/>
        </p:nvSpPr>
        <p:spPr>
          <a:xfrm flipV="1">
            <a:off x="3872227" y="2867693"/>
            <a:ext cx="1233401" cy="52321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文本框 88">
            <a:extLst>
              <a:ext uri="{FF2B5EF4-FFF2-40B4-BE49-F238E27FC236}">
                <a16:creationId xmlns:a16="http://schemas.microsoft.com/office/drawing/2014/main" id="{8722F549-0972-468A-AE72-874D0F86F352}"/>
              </a:ext>
            </a:extLst>
          </p:cNvPr>
          <p:cNvSpPr txBox="1"/>
          <p:nvPr/>
        </p:nvSpPr>
        <p:spPr>
          <a:xfrm>
            <a:off x="2949137" y="2867694"/>
            <a:ext cx="896289" cy="523220"/>
          </a:xfrm>
          <a:prstGeom prst="rect">
            <a:avLst/>
          </a:prstGeom>
          <a:noFill/>
        </p:spPr>
        <p:txBody>
          <a:bodyPr wrap="square" rtlCol="0">
            <a:spAutoFit/>
          </a:bodyPr>
          <a:lstStyle/>
          <a:p>
            <a:r>
              <a:rPr lang="en-US" altLang="zh-CN" sz="2800" dirty="0"/>
              <a:t>buf3</a:t>
            </a:r>
            <a:endParaRPr lang="zh-CN" altLang="en-US" sz="2800" dirty="0"/>
          </a:p>
        </p:txBody>
      </p:sp>
      <p:sp>
        <p:nvSpPr>
          <p:cNvPr id="90" name="文本框 89">
            <a:extLst>
              <a:ext uri="{FF2B5EF4-FFF2-40B4-BE49-F238E27FC236}">
                <a16:creationId xmlns:a16="http://schemas.microsoft.com/office/drawing/2014/main" id="{3F28685A-7BCF-47D3-BAF8-B32C9CBB2737}"/>
              </a:ext>
            </a:extLst>
          </p:cNvPr>
          <p:cNvSpPr txBox="1"/>
          <p:nvPr/>
        </p:nvSpPr>
        <p:spPr>
          <a:xfrm>
            <a:off x="4040724" y="2823777"/>
            <a:ext cx="1144720" cy="584775"/>
          </a:xfrm>
          <a:prstGeom prst="rect">
            <a:avLst/>
          </a:prstGeom>
          <a:noFill/>
        </p:spPr>
        <p:txBody>
          <a:bodyPr wrap="square" rtlCol="0">
            <a:spAutoFit/>
          </a:bodyPr>
          <a:lstStyle/>
          <a:p>
            <a:r>
              <a:rPr lang="en-US" altLang="zh-CN" sz="3200" dirty="0"/>
              <a:t>o s 3</a:t>
            </a:r>
            <a:endParaRPr lang="zh-CN" altLang="en-US" sz="3200" dirty="0"/>
          </a:p>
        </p:txBody>
      </p:sp>
    </p:spTree>
    <p:extLst>
      <p:ext uri="{BB962C8B-B14F-4D97-AF65-F5344CB8AC3E}">
        <p14:creationId xmlns:p14="http://schemas.microsoft.com/office/powerpoint/2010/main" val="2745406567"/>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par>
                                <p:cTn id="20" presetID="10" presetClass="entr" presetSubtype="0"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par>
                                <p:cTn id="26" presetID="10" presetClass="entr" presetSubtype="0" fill="hold"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par>
                                <p:cTn id="38" presetID="10" presetClass="entr" presetSubtype="0" fill="hold"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10" presetClass="entr" presetSubtype="0"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par>
                                <p:cTn id="44" presetID="10" presetClass="entr" presetSubtype="0" fill="hold"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par>
                                <p:cTn id="47" presetID="10" presetClass="entr" presetSubtype="0" fill="hold" nodeType="with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fade">
                                      <p:cBhvr>
                                        <p:cTn id="52" dur="500"/>
                                        <p:tgtEl>
                                          <p:spTgt spid="64"/>
                                        </p:tgtEl>
                                      </p:cBhvr>
                                    </p:animEffect>
                                  </p:childTnLst>
                                </p:cTn>
                              </p:par>
                              <p:par>
                                <p:cTn id="53" presetID="10" presetClass="entr" presetSubtype="0"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fade">
                                      <p:cBhvr>
                                        <p:cTn id="55" dur="500"/>
                                        <p:tgtEl>
                                          <p:spTgt spid="65"/>
                                        </p:tgtEl>
                                      </p:cBhvr>
                                    </p:animEffect>
                                  </p:childTnLst>
                                </p:cTn>
                              </p:par>
                              <p:par>
                                <p:cTn id="56" presetID="10" presetClass="entr" presetSubtype="0" fill="hold"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500"/>
                                        <p:tgtEl>
                                          <p:spTgt spid="66"/>
                                        </p:tgtEl>
                                      </p:cBhvr>
                                    </p:animEffect>
                                  </p:childTnLst>
                                </p:cTn>
                              </p:par>
                              <p:par>
                                <p:cTn id="59" presetID="10" presetClass="entr" presetSubtype="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fade">
                                      <p:cBhvr>
                                        <p:cTn id="61" dur="500"/>
                                        <p:tgtEl>
                                          <p:spTgt spid="6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fade">
                                      <p:cBhvr>
                                        <p:cTn id="64" dur="500"/>
                                        <p:tgtEl>
                                          <p:spTgt spid="68"/>
                                        </p:tgtEl>
                                      </p:cBhvr>
                                    </p:animEffect>
                                  </p:childTnLst>
                                </p:cTn>
                              </p:par>
                              <p:par>
                                <p:cTn id="65" presetID="10" presetClass="entr" presetSubtype="0"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fade">
                                      <p:cBhvr>
                                        <p:cTn id="76" dur="500"/>
                                        <p:tgtEl>
                                          <p:spTgt spid="6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fade">
                                      <p:cBhvr>
                                        <p:cTn id="79" dur="500"/>
                                        <p:tgtEl>
                                          <p:spTgt spid="70"/>
                                        </p:tgtEl>
                                      </p:cBhvr>
                                    </p:animEffect>
                                  </p:childTnLst>
                                </p:cTn>
                              </p:par>
                              <p:par>
                                <p:cTn id="80" presetID="10" presetClass="entr" presetSubtype="0" fill="hold" nodeType="withEffect">
                                  <p:stCondLst>
                                    <p:cond delay="0"/>
                                  </p:stCondLst>
                                  <p:childTnLst>
                                    <p:set>
                                      <p:cBhvr>
                                        <p:cTn id="81" dur="1" fill="hold">
                                          <p:stCondLst>
                                            <p:cond delay="0"/>
                                          </p:stCondLst>
                                        </p:cTn>
                                        <p:tgtEl>
                                          <p:spTgt spid="72"/>
                                        </p:tgtEl>
                                        <p:attrNameLst>
                                          <p:attrName>style.visibility</p:attrName>
                                        </p:attrNameLst>
                                      </p:cBhvr>
                                      <p:to>
                                        <p:strVal val="visible"/>
                                      </p:to>
                                    </p:set>
                                    <p:animEffect transition="in" filter="fade">
                                      <p:cBhvr>
                                        <p:cTn id="82" dur="500"/>
                                        <p:tgtEl>
                                          <p:spTgt spid="72"/>
                                        </p:tgtEl>
                                      </p:cBhvr>
                                    </p:animEffect>
                                  </p:childTnLst>
                                </p:cTn>
                              </p:par>
                              <p:par>
                                <p:cTn id="83" presetID="10"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animEffect transition="in" filter="fade">
                                      <p:cBhvr>
                                        <p:cTn id="85" dur="500"/>
                                        <p:tgtEl>
                                          <p:spTgt spid="73"/>
                                        </p:tgtEl>
                                      </p:cBhvr>
                                    </p:animEffect>
                                  </p:childTnLst>
                                </p:cTn>
                              </p:par>
                              <p:par>
                                <p:cTn id="86" presetID="10" presetClass="entr" presetSubtype="0" fill="hold" nodeType="withEffect">
                                  <p:stCondLst>
                                    <p:cond delay="0"/>
                                  </p:stCondLst>
                                  <p:childTnLst>
                                    <p:set>
                                      <p:cBhvr>
                                        <p:cTn id="87" dur="1" fill="hold">
                                          <p:stCondLst>
                                            <p:cond delay="0"/>
                                          </p:stCondLst>
                                        </p:cTn>
                                        <p:tgtEl>
                                          <p:spTgt spid="74"/>
                                        </p:tgtEl>
                                        <p:attrNameLst>
                                          <p:attrName>style.visibility</p:attrName>
                                        </p:attrNameLst>
                                      </p:cBhvr>
                                      <p:to>
                                        <p:strVal val="visible"/>
                                      </p:to>
                                    </p:set>
                                    <p:animEffect transition="in" filter="fade">
                                      <p:cBhvr>
                                        <p:cTn id="88" dur="500"/>
                                        <p:tgtEl>
                                          <p:spTgt spid="74"/>
                                        </p:tgtEl>
                                      </p:cBhvr>
                                    </p:animEffect>
                                  </p:childTnLst>
                                </p:cTn>
                              </p:par>
                              <p:par>
                                <p:cTn id="89" presetID="10" presetClass="entr" presetSubtype="0" fill="hold" nodeType="withEffect">
                                  <p:stCondLst>
                                    <p:cond delay="0"/>
                                  </p:stCondLst>
                                  <p:childTnLst>
                                    <p:set>
                                      <p:cBhvr>
                                        <p:cTn id="90" dur="1" fill="hold">
                                          <p:stCondLst>
                                            <p:cond delay="0"/>
                                          </p:stCondLst>
                                        </p:cTn>
                                        <p:tgtEl>
                                          <p:spTgt spid="75"/>
                                        </p:tgtEl>
                                        <p:attrNameLst>
                                          <p:attrName>style.visibility</p:attrName>
                                        </p:attrNameLst>
                                      </p:cBhvr>
                                      <p:to>
                                        <p:strVal val="visible"/>
                                      </p:to>
                                    </p:set>
                                    <p:animEffect transition="in" filter="fade">
                                      <p:cBhvr>
                                        <p:cTn id="91" dur="500"/>
                                        <p:tgtEl>
                                          <p:spTgt spid="7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7"/>
                                        </p:tgtEl>
                                        <p:attrNameLst>
                                          <p:attrName>style.visibility</p:attrName>
                                        </p:attrNameLst>
                                      </p:cBhvr>
                                      <p:to>
                                        <p:strVal val="visible"/>
                                      </p:to>
                                    </p:set>
                                    <p:animEffect transition="in" filter="fade">
                                      <p:cBhvr>
                                        <p:cTn id="94" dur="500"/>
                                        <p:tgtEl>
                                          <p:spTgt spid="7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fade">
                                      <p:cBhvr>
                                        <p:cTn id="97" dur="500"/>
                                        <p:tgtEl>
                                          <p:spTgt spid="7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9"/>
                                        </p:tgtEl>
                                        <p:attrNameLst>
                                          <p:attrName>style.visibility</p:attrName>
                                        </p:attrNameLst>
                                      </p:cBhvr>
                                      <p:to>
                                        <p:strVal val="visible"/>
                                      </p:to>
                                    </p:set>
                                    <p:animEffect transition="in" filter="fade">
                                      <p:cBhvr>
                                        <p:cTn id="100" dur="500"/>
                                        <p:tgtEl>
                                          <p:spTgt spid="7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animEffect transition="in" filter="fade">
                                      <p:cBhvr>
                                        <p:cTn id="103" dur="500"/>
                                        <p:tgtEl>
                                          <p:spTgt spid="8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82"/>
                                        </p:tgtEl>
                                        <p:attrNameLst>
                                          <p:attrName>style.visibility</p:attrName>
                                        </p:attrNameLst>
                                      </p:cBhvr>
                                      <p:to>
                                        <p:strVal val="visible"/>
                                      </p:to>
                                    </p:set>
                                    <p:animEffect transition="in" filter="fade">
                                      <p:cBhvr>
                                        <p:cTn id="106" dur="500"/>
                                        <p:tgtEl>
                                          <p:spTgt spid="82"/>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8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8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88"/>
                                        </p:tgtEl>
                                        <p:attrNameLst>
                                          <p:attrName>style.visibility</p:attrName>
                                        </p:attrNameLst>
                                      </p:cBhvr>
                                      <p:to>
                                        <p:strVal val="visible"/>
                                      </p:to>
                                    </p:set>
                                    <p:animEffect transition="in" filter="fade">
                                      <p:cBhvr>
                                        <p:cTn id="127" dur="500"/>
                                        <p:tgtEl>
                                          <p:spTgt spid="88"/>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89"/>
                                        </p:tgtEl>
                                        <p:attrNameLst>
                                          <p:attrName>style.visibility</p:attrName>
                                        </p:attrNameLst>
                                      </p:cBhvr>
                                      <p:to>
                                        <p:strVal val="visible"/>
                                      </p:to>
                                    </p:set>
                                  </p:childTnLst>
                                </p:cTn>
                              </p:par>
                              <p:par>
                                <p:cTn id="132" presetID="10" presetClass="entr" presetSubtype="0" fill="hold" grpId="0" nodeType="withEffect">
                                  <p:stCondLst>
                                    <p:cond delay="0"/>
                                  </p:stCondLst>
                                  <p:childTnLst>
                                    <p:set>
                                      <p:cBhvr>
                                        <p:cTn id="133" dur="1" fill="hold">
                                          <p:stCondLst>
                                            <p:cond delay="0"/>
                                          </p:stCondLst>
                                        </p:cTn>
                                        <p:tgtEl>
                                          <p:spTgt spid="90"/>
                                        </p:tgtEl>
                                        <p:attrNameLst>
                                          <p:attrName>style.visibility</p:attrName>
                                        </p:attrNameLst>
                                      </p:cBhvr>
                                      <p:to>
                                        <p:strVal val="visible"/>
                                      </p:to>
                                    </p:set>
                                    <p:animEffect transition="in" filter="fade">
                                      <p:cBhvr>
                                        <p:cTn id="13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7" grpId="0"/>
      <p:bldP spid="58" grpId="0" animBg="1"/>
      <p:bldP spid="68" grpId="0"/>
      <p:bldP spid="15" grpId="0"/>
      <p:bldP spid="69" grpId="0"/>
      <p:bldP spid="70" grpId="0" animBg="1"/>
      <p:bldP spid="77" grpId="0"/>
      <p:bldP spid="78" grpId="0"/>
      <p:bldP spid="79" grpId="0"/>
      <p:bldP spid="80" grpId="0"/>
      <p:bldP spid="82" grpId="0"/>
      <p:bldP spid="83" grpId="0" animBg="1"/>
      <p:bldP spid="84" grpId="0" animBg="1"/>
      <p:bldP spid="85" grpId="0"/>
      <p:bldP spid="86" grpId="0"/>
      <p:bldP spid="88" grpId="0" animBg="1"/>
      <p:bldP spid="89" grpId="0"/>
      <p:bldP spid="9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DBA76AF7-F9AF-42B1-BA93-4ABBC1770A04}"/>
              </a:ext>
            </a:extLst>
          </p:cNvPr>
          <p:cNvSpPr/>
          <p:nvPr/>
        </p:nvSpPr>
        <p:spPr>
          <a:xfrm>
            <a:off x="1172791" y="1384077"/>
            <a:ext cx="11248056" cy="53477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38D72DD5-F303-4545-9F4B-E8A632AC75D0}"/>
              </a:ext>
            </a:extLst>
          </p:cNvPr>
          <p:cNvSpPr txBox="1"/>
          <p:nvPr/>
        </p:nvSpPr>
        <p:spPr>
          <a:xfrm>
            <a:off x="1244799" y="1420633"/>
            <a:ext cx="11809312" cy="461665"/>
          </a:xfrm>
          <a:prstGeom prst="rect">
            <a:avLst/>
          </a:prstGeom>
          <a:noFill/>
        </p:spPr>
        <p:txBody>
          <a:bodyPr wrap="square" rtlCol="0">
            <a:spAutoFit/>
          </a:bodyPr>
          <a:lstStyle/>
          <a:p>
            <a:r>
              <a:rPr lang="en-US" altLang="zh-CN" sz="2400" dirty="0"/>
              <a:t>r o </a:t>
            </a:r>
            <a:r>
              <a:rPr lang="en-US" altLang="zh-CN" sz="2400" dirty="0" err="1"/>
              <a:t>o</a:t>
            </a:r>
            <a:r>
              <a:rPr lang="en-US" altLang="zh-CN" sz="2400" dirty="0"/>
              <a:t> t : x : 0 : 0 \ n o s 1 : x : 0 : 1 \ n o s 2 : x : 1 : 1 \ n  o  s 3 : x : 2 : 1 \ n o s 4 : x : 3 : 1 \ n</a:t>
            </a:r>
            <a:endParaRPr lang="zh-CN" altLang="en-US" sz="2400" dirty="0"/>
          </a:p>
        </p:txBody>
      </p:sp>
      <p:sp>
        <p:nvSpPr>
          <p:cNvPr id="36" name="文本框 35">
            <a:extLst>
              <a:ext uri="{FF2B5EF4-FFF2-40B4-BE49-F238E27FC236}">
                <a16:creationId xmlns:a16="http://schemas.microsoft.com/office/drawing/2014/main" id="{77FCF4E9-7526-4C6C-8C3C-AC23949071A6}"/>
              </a:ext>
            </a:extLst>
          </p:cNvPr>
          <p:cNvSpPr txBox="1"/>
          <p:nvPr/>
        </p:nvSpPr>
        <p:spPr>
          <a:xfrm>
            <a:off x="423718" y="1359078"/>
            <a:ext cx="680265" cy="523220"/>
          </a:xfrm>
          <a:prstGeom prst="rect">
            <a:avLst/>
          </a:prstGeom>
          <a:noFill/>
        </p:spPr>
        <p:txBody>
          <a:bodyPr wrap="square" rtlCol="0">
            <a:spAutoFit/>
          </a:bodyPr>
          <a:lstStyle/>
          <a:p>
            <a:r>
              <a:rPr lang="en-US" altLang="zh-CN" sz="2800" dirty="0" err="1"/>
              <a:t>buf</a:t>
            </a:r>
            <a:endParaRPr lang="zh-CN" altLang="en-US" sz="2800" dirty="0"/>
          </a:p>
        </p:txBody>
      </p:sp>
      <p:sp>
        <p:nvSpPr>
          <p:cNvPr id="37" name="文本框 36">
            <a:extLst>
              <a:ext uri="{FF2B5EF4-FFF2-40B4-BE49-F238E27FC236}">
                <a16:creationId xmlns:a16="http://schemas.microsoft.com/office/drawing/2014/main" id="{FD0451A8-0A92-4560-A24C-D61F7860C3CA}"/>
              </a:ext>
            </a:extLst>
          </p:cNvPr>
          <p:cNvSpPr txBox="1"/>
          <p:nvPr/>
        </p:nvSpPr>
        <p:spPr>
          <a:xfrm>
            <a:off x="4450019" y="2852789"/>
            <a:ext cx="896289" cy="523220"/>
          </a:xfrm>
          <a:prstGeom prst="rect">
            <a:avLst/>
          </a:prstGeom>
          <a:noFill/>
        </p:spPr>
        <p:txBody>
          <a:bodyPr wrap="square" rtlCol="0">
            <a:spAutoFit/>
          </a:bodyPr>
          <a:lstStyle/>
          <a:p>
            <a:r>
              <a:rPr lang="en-US" altLang="zh-CN" sz="2800" dirty="0"/>
              <a:t>buf3</a:t>
            </a:r>
            <a:endParaRPr lang="zh-CN" altLang="en-US" sz="2800" dirty="0"/>
          </a:p>
        </p:txBody>
      </p:sp>
      <p:sp>
        <p:nvSpPr>
          <p:cNvPr id="38" name="矩形 37">
            <a:extLst>
              <a:ext uri="{FF2B5EF4-FFF2-40B4-BE49-F238E27FC236}">
                <a16:creationId xmlns:a16="http://schemas.microsoft.com/office/drawing/2014/main" id="{606FA077-5C02-44F2-86B4-0A7E59F63478}"/>
              </a:ext>
            </a:extLst>
          </p:cNvPr>
          <p:cNvSpPr/>
          <p:nvPr/>
        </p:nvSpPr>
        <p:spPr>
          <a:xfrm flipV="1">
            <a:off x="5349255" y="2896245"/>
            <a:ext cx="1233401" cy="52321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a:extLst>
              <a:ext uri="{FF2B5EF4-FFF2-40B4-BE49-F238E27FC236}">
                <a16:creationId xmlns:a16="http://schemas.microsoft.com/office/drawing/2014/main" id="{C875DFA3-4AD1-48BB-8CCF-76E6B5A2CE79}"/>
              </a:ext>
            </a:extLst>
          </p:cNvPr>
          <p:cNvSpPr txBox="1"/>
          <p:nvPr/>
        </p:nvSpPr>
        <p:spPr>
          <a:xfrm>
            <a:off x="5517752" y="2852329"/>
            <a:ext cx="1144720" cy="584775"/>
          </a:xfrm>
          <a:prstGeom prst="rect">
            <a:avLst/>
          </a:prstGeom>
          <a:noFill/>
        </p:spPr>
        <p:txBody>
          <a:bodyPr wrap="square" rtlCol="0">
            <a:spAutoFit/>
          </a:bodyPr>
          <a:lstStyle/>
          <a:p>
            <a:r>
              <a:rPr lang="en-US" altLang="zh-CN" sz="3200" dirty="0"/>
              <a:t>o s 3</a:t>
            </a:r>
            <a:endParaRPr lang="zh-CN" altLang="en-US" sz="3200" dirty="0"/>
          </a:p>
        </p:txBody>
      </p:sp>
      <p:sp>
        <p:nvSpPr>
          <p:cNvPr id="2" name="文本框 1">
            <a:extLst>
              <a:ext uri="{FF2B5EF4-FFF2-40B4-BE49-F238E27FC236}">
                <a16:creationId xmlns:a16="http://schemas.microsoft.com/office/drawing/2014/main" id="{F6BFFFBE-E326-46CF-95D0-7366C17F0EBF}"/>
              </a:ext>
            </a:extLst>
          </p:cNvPr>
          <p:cNvSpPr txBox="1"/>
          <p:nvPr/>
        </p:nvSpPr>
        <p:spPr>
          <a:xfrm>
            <a:off x="1513787" y="4044865"/>
            <a:ext cx="3384376" cy="523220"/>
          </a:xfrm>
          <a:prstGeom prst="rect">
            <a:avLst/>
          </a:prstGeom>
          <a:noFill/>
        </p:spPr>
        <p:txBody>
          <a:bodyPr wrap="square" rtlCol="0">
            <a:spAutoFit/>
          </a:bodyPr>
          <a:lstStyle/>
          <a:p>
            <a:r>
              <a:rPr lang="en-US" altLang="zh-CN" sz="2800" dirty="0" err="1"/>
              <a:t>strstr</a:t>
            </a:r>
            <a:r>
              <a:rPr lang="en-US" altLang="zh-CN" sz="2800" dirty="0"/>
              <a:t>(buf,buf3);</a:t>
            </a:r>
            <a:endParaRPr lang="zh-CN" altLang="en-US" sz="2800" dirty="0"/>
          </a:p>
        </p:txBody>
      </p:sp>
      <p:cxnSp>
        <p:nvCxnSpPr>
          <p:cNvPr id="16" name="直接箭头连接符 15">
            <a:extLst>
              <a:ext uri="{FF2B5EF4-FFF2-40B4-BE49-F238E27FC236}">
                <a16:creationId xmlns:a16="http://schemas.microsoft.com/office/drawing/2014/main" id="{958B1760-D2D6-4BC6-AD35-7E3780D345DD}"/>
              </a:ext>
            </a:extLst>
          </p:cNvPr>
          <p:cNvCxnSpPr/>
          <p:nvPr/>
        </p:nvCxnSpPr>
        <p:spPr>
          <a:xfrm>
            <a:off x="8061217" y="1029529"/>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10983D8-0D94-4F05-928A-48118F3FC8AA}"/>
              </a:ext>
            </a:extLst>
          </p:cNvPr>
          <p:cNvSpPr txBox="1"/>
          <p:nvPr/>
        </p:nvSpPr>
        <p:spPr>
          <a:xfrm>
            <a:off x="7917203" y="579327"/>
            <a:ext cx="288028" cy="523220"/>
          </a:xfrm>
          <a:prstGeom prst="rect">
            <a:avLst/>
          </a:prstGeom>
          <a:noFill/>
        </p:spPr>
        <p:txBody>
          <a:bodyPr wrap="square" rtlCol="0">
            <a:spAutoFit/>
          </a:bodyPr>
          <a:lstStyle/>
          <a:p>
            <a:r>
              <a:rPr lang="en-US" altLang="zh-CN" sz="2800" dirty="0"/>
              <a:t>p</a:t>
            </a:r>
            <a:endParaRPr lang="zh-CN" altLang="en-US" sz="2800" dirty="0"/>
          </a:p>
        </p:txBody>
      </p:sp>
      <p:sp>
        <p:nvSpPr>
          <p:cNvPr id="27" name="矩形 26">
            <a:extLst>
              <a:ext uri="{FF2B5EF4-FFF2-40B4-BE49-F238E27FC236}">
                <a16:creationId xmlns:a16="http://schemas.microsoft.com/office/drawing/2014/main" id="{F8D94A9A-51C9-4476-885F-CAE02AE82015}"/>
              </a:ext>
            </a:extLst>
          </p:cNvPr>
          <p:cNvSpPr/>
          <p:nvPr/>
        </p:nvSpPr>
        <p:spPr>
          <a:xfrm>
            <a:off x="7848305" y="1533585"/>
            <a:ext cx="425825" cy="312324"/>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rPr>
              <a:t>\0</a:t>
            </a:r>
            <a:endParaRPr lang="zh-CN" altLang="en-US" sz="2000" dirty="0">
              <a:solidFill>
                <a:srgbClr val="FF0000"/>
              </a:solidFill>
            </a:endParaRPr>
          </a:p>
        </p:txBody>
      </p:sp>
      <p:cxnSp>
        <p:nvCxnSpPr>
          <p:cNvPr id="49" name="直接箭头连接符 48">
            <a:extLst>
              <a:ext uri="{FF2B5EF4-FFF2-40B4-BE49-F238E27FC236}">
                <a16:creationId xmlns:a16="http://schemas.microsoft.com/office/drawing/2014/main" id="{96A86692-DFF5-4F2E-86B9-6753D98B10BF}"/>
              </a:ext>
            </a:extLst>
          </p:cNvPr>
          <p:cNvCxnSpPr/>
          <p:nvPr/>
        </p:nvCxnSpPr>
        <p:spPr>
          <a:xfrm>
            <a:off x="10317807" y="1029529"/>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1604D3AF-E9B1-4AAD-B876-1480062E602F}"/>
              </a:ext>
            </a:extLst>
          </p:cNvPr>
          <p:cNvSpPr txBox="1"/>
          <p:nvPr/>
        </p:nvSpPr>
        <p:spPr>
          <a:xfrm>
            <a:off x="10173793" y="576307"/>
            <a:ext cx="288028" cy="523220"/>
          </a:xfrm>
          <a:prstGeom prst="rect">
            <a:avLst/>
          </a:prstGeom>
          <a:noFill/>
        </p:spPr>
        <p:txBody>
          <a:bodyPr wrap="square" rtlCol="0">
            <a:spAutoFit/>
          </a:bodyPr>
          <a:lstStyle/>
          <a:p>
            <a:r>
              <a:rPr lang="en-US" altLang="zh-CN" sz="2800" dirty="0"/>
              <a:t>p</a:t>
            </a:r>
            <a:endParaRPr lang="zh-CN" altLang="en-US" sz="2800" dirty="0"/>
          </a:p>
        </p:txBody>
      </p:sp>
      <p:sp>
        <p:nvSpPr>
          <p:cNvPr id="28" name="矩形 27">
            <a:extLst>
              <a:ext uri="{FF2B5EF4-FFF2-40B4-BE49-F238E27FC236}">
                <a16:creationId xmlns:a16="http://schemas.microsoft.com/office/drawing/2014/main" id="{70D103A1-1C05-427B-91F1-9525DE081741}"/>
              </a:ext>
            </a:extLst>
          </p:cNvPr>
          <p:cNvSpPr/>
          <p:nvPr/>
        </p:nvSpPr>
        <p:spPr>
          <a:xfrm>
            <a:off x="1604839" y="4768453"/>
            <a:ext cx="2328073" cy="584775"/>
          </a:xfrm>
          <a:prstGeom prst="rect">
            <a:avLst/>
          </a:prstGeom>
        </p:spPr>
        <p:txBody>
          <a:bodyPr wrap="none">
            <a:spAutoFit/>
          </a:bodyPr>
          <a:lstStyle/>
          <a:p>
            <a:r>
              <a:rPr lang="zh-CN" altLang="en-US" sz="3200" dirty="0"/>
              <a:t>strcat(buf,p);</a:t>
            </a:r>
          </a:p>
        </p:txBody>
      </p:sp>
      <p:sp>
        <p:nvSpPr>
          <p:cNvPr id="51" name="矩形 50">
            <a:extLst>
              <a:ext uri="{FF2B5EF4-FFF2-40B4-BE49-F238E27FC236}">
                <a16:creationId xmlns:a16="http://schemas.microsoft.com/office/drawing/2014/main" id="{678801F5-9536-4CD8-A46B-0AB5F5A58B51}"/>
              </a:ext>
            </a:extLst>
          </p:cNvPr>
          <p:cNvSpPr/>
          <p:nvPr/>
        </p:nvSpPr>
        <p:spPr>
          <a:xfrm>
            <a:off x="1388815" y="5699065"/>
            <a:ext cx="11248056" cy="53477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文本框 51">
            <a:extLst>
              <a:ext uri="{FF2B5EF4-FFF2-40B4-BE49-F238E27FC236}">
                <a16:creationId xmlns:a16="http://schemas.microsoft.com/office/drawing/2014/main" id="{F1B10FF5-8488-4C41-B71D-ECDD95A20F47}"/>
              </a:ext>
            </a:extLst>
          </p:cNvPr>
          <p:cNvSpPr txBox="1"/>
          <p:nvPr/>
        </p:nvSpPr>
        <p:spPr>
          <a:xfrm>
            <a:off x="1424414" y="5742520"/>
            <a:ext cx="11809312" cy="461665"/>
          </a:xfrm>
          <a:prstGeom prst="rect">
            <a:avLst/>
          </a:prstGeom>
          <a:noFill/>
        </p:spPr>
        <p:txBody>
          <a:bodyPr wrap="square" rtlCol="0">
            <a:spAutoFit/>
          </a:bodyPr>
          <a:lstStyle/>
          <a:p>
            <a:r>
              <a:rPr lang="en-US" altLang="zh-CN" sz="2400" dirty="0"/>
              <a:t>r o </a:t>
            </a:r>
            <a:r>
              <a:rPr lang="en-US" altLang="zh-CN" sz="2400" dirty="0" err="1"/>
              <a:t>o</a:t>
            </a:r>
            <a:r>
              <a:rPr lang="en-US" altLang="zh-CN" sz="2400" dirty="0"/>
              <a:t> t : x : 0 : 0 \ n o s 1 : x : 0 : 1 \ n o s 2 : x : 1 : 1 \ n  o s 4 : x : 3 : 1 \ n</a:t>
            </a:r>
            <a:endParaRPr lang="zh-CN" altLang="en-US" sz="2400" dirty="0"/>
          </a:p>
        </p:txBody>
      </p:sp>
      <p:sp>
        <p:nvSpPr>
          <p:cNvPr id="53" name="文本框 52">
            <a:extLst>
              <a:ext uri="{FF2B5EF4-FFF2-40B4-BE49-F238E27FC236}">
                <a16:creationId xmlns:a16="http://schemas.microsoft.com/office/drawing/2014/main" id="{A6CCE876-A636-4577-ADDE-28189068A447}"/>
              </a:ext>
            </a:extLst>
          </p:cNvPr>
          <p:cNvSpPr txBox="1"/>
          <p:nvPr/>
        </p:nvSpPr>
        <p:spPr>
          <a:xfrm>
            <a:off x="8945884" y="3961811"/>
            <a:ext cx="896289" cy="523220"/>
          </a:xfrm>
          <a:prstGeom prst="rect">
            <a:avLst/>
          </a:prstGeom>
          <a:noFill/>
        </p:spPr>
        <p:txBody>
          <a:bodyPr wrap="square" rtlCol="0">
            <a:spAutoFit/>
          </a:bodyPr>
          <a:lstStyle/>
          <a:p>
            <a:r>
              <a:rPr lang="en-US" altLang="zh-CN" sz="2800" dirty="0"/>
              <a:t>buf3</a:t>
            </a:r>
            <a:endParaRPr lang="zh-CN" altLang="en-US" sz="2800" dirty="0"/>
          </a:p>
        </p:txBody>
      </p:sp>
      <p:sp>
        <p:nvSpPr>
          <p:cNvPr id="54" name="矩形 53">
            <a:extLst>
              <a:ext uri="{FF2B5EF4-FFF2-40B4-BE49-F238E27FC236}">
                <a16:creationId xmlns:a16="http://schemas.microsoft.com/office/drawing/2014/main" id="{995D1CB2-4359-43E5-B807-A4C16C286683}"/>
              </a:ext>
            </a:extLst>
          </p:cNvPr>
          <p:cNvSpPr/>
          <p:nvPr/>
        </p:nvSpPr>
        <p:spPr>
          <a:xfrm flipV="1">
            <a:off x="9845120" y="4005267"/>
            <a:ext cx="1233401" cy="52321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文本框 54">
            <a:extLst>
              <a:ext uri="{FF2B5EF4-FFF2-40B4-BE49-F238E27FC236}">
                <a16:creationId xmlns:a16="http://schemas.microsoft.com/office/drawing/2014/main" id="{FEDCE3D1-B1F4-414D-B47C-4D9E62DAEE7C}"/>
              </a:ext>
            </a:extLst>
          </p:cNvPr>
          <p:cNvSpPr txBox="1"/>
          <p:nvPr/>
        </p:nvSpPr>
        <p:spPr>
          <a:xfrm>
            <a:off x="10013617" y="3961351"/>
            <a:ext cx="1144720" cy="584775"/>
          </a:xfrm>
          <a:prstGeom prst="rect">
            <a:avLst/>
          </a:prstGeom>
          <a:noFill/>
        </p:spPr>
        <p:txBody>
          <a:bodyPr wrap="square" rtlCol="0">
            <a:spAutoFit/>
          </a:bodyPr>
          <a:lstStyle/>
          <a:p>
            <a:r>
              <a:rPr lang="en-US" altLang="zh-CN" sz="3200" dirty="0"/>
              <a:t>o s </a:t>
            </a:r>
            <a:endParaRPr lang="zh-CN" altLang="en-US" sz="3200" dirty="0"/>
          </a:p>
        </p:txBody>
      </p:sp>
      <p:sp>
        <p:nvSpPr>
          <p:cNvPr id="56" name="文本框 55">
            <a:extLst>
              <a:ext uri="{FF2B5EF4-FFF2-40B4-BE49-F238E27FC236}">
                <a16:creationId xmlns:a16="http://schemas.microsoft.com/office/drawing/2014/main" id="{4A9162E4-65B2-460A-83D5-10F1B8E4D173}"/>
              </a:ext>
            </a:extLst>
          </p:cNvPr>
          <p:cNvSpPr txBox="1"/>
          <p:nvPr/>
        </p:nvSpPr>
        <p:spPr>
          <a:xfrm>
            <a:off x="11074636" y="4005267"/>
            <a:ext cx="896289" cy="523220"/>
          </a:xfrm>
          <a:prstGeom prst="rect">
            <a:avLst/>
          </a:prstGeom>
          <a:noFill/>
        </p:spPr>
        <p:txBody>
          <a:bodyPr wrap="square" rtlCol="0">
            <a:spAutoFit/>
          </a:bodyPr>
          <a:lstStyle/>
          <a:p>
            <a:r>
              <a:rPr lang="zh-CN" altLang="en-US" sz="2800" dirty="0"/>
              <a:t>出错</a:t>
            </a:r>
          </a:p>
        </p:txBody>
      </p:sp>
    </p:spTree>
    <p:extLst>
      <p:ext uri="{BB962C8B-B14F-4D97-AF65-F5344CB8AC3E}">
        <p14:creationId xmlns:p14="http://schemas.microsoft.com/office/powerpoint/2010/main" val="1629362643"/>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7" grpId="0" animBg="1"/>
      <p:bldP spid="50" grpId="0"/>
      <p:bldP spid="28" grpId="0"/>
      <p:bldP spid="51" grpId="0" animBg="1"/>
      <p:bldP spid="52" grpId="0"/>
      <p:bldP spid="53" grpId="0"/>
      <p:bldP spid="54" grpId="0" animBg="1"/>
      <p:bldP spid="55" grpId="0"/>
      <p:bldP spid="5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EE3B3B1-5662-445C-9CF4-7E81D3F57B4F}"/>
              </a:ext>
            </a:extLst>
          </p:cNvPr>
          <p:cNvSpPr txBox="1"/>
          <p:nvPr/>
        </p:nvSpPr>
        <p:spPr>
          <a:xfrm>
            <a:off x="524719" y="303957"/>
            <a:ext cx="1728192" cy="707886"/>
          </a:xfrm>
          <a:prstGeom prst="rect">
            <a:avLst/>
          </a:prstGeom>
          <a:noFill/>
        </p:spPr>
        <p:txBody>
          <a:bodyPr wrap="square" rtlCol="0">
            <a:spAutoFit/>
          </a:bodyPr>
          <a:lstStyle/>
          <a:p>
            <a:r>
              <a:rPr lang="zh-CN" altLang="en-US" sz="4000" dirty="0"/>
              <a:t>改进：</a:t>
            </a:r>
          </a:p>
        </p:txBody>
      </p:sp>
      <p:sp>
        <p:nvSpPr>
          <p:cNvPr id="34" name="矩形 33">
            <a:extLst>
              <a:ext uri="{FF2B5EF4-FFF2-40B4-BE49-F238E27FC236}">
                <a16:creationId xmlns:a16="http://schemas.microsoft.com/office/drawing/2014/main" id="{329B2A87-BEEC-4C21-954B-4A8A8FA704E6}"/>
              </a:ext>
            </a:extLst>
          </p:cNvPr>
          <p:cNvSpPr/>
          <p:nvPr/>
        </p:nvSpPr>
        <p:spPr>
          <a:xfrm>
            <a:off x="1172791" y="1384077"/>
            <a:ext cx="11248056" cy="53477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B45BA49D-D1EF-48A0-8E89-14FF55E0E349}"/>
              </a:ext>
            </a:extLst>
          </p:cNvPr>
          <p:cNvSpPr txBox="1"/>
          <p:nvPr/>
        </p:nvSpPr>
        <p:spPr>
          <a:xfrm>
            <a:off x="423718" y="1359078"/>
            <a:ext cx="680265" cy="523220"/>
          </a:xfrm>
          <a:prstGeom prst="rect">
            <a:avLst/>
          </a:prstGeom>
          <a:noFill/>
        </p:spPr>
        <p:txBody>
          <a:bodyPr wrap="square" rtlCol="0">
            <a:spAutoFit/>
          </a:bodyPr>
          <a:lstStyle/>
          <a:p>
            <a:r>
              <a:rPr lang="en-US" altLang="zh-CN" sz="2800" dirty="0" err="1"/>
              <a:t>buf</a:t>
            </a:r>
            <a:endParaRPr lang="zh-CN" altLang="en-US" sz="2800" dirty="0"/>
          </a:p>
        </p:txBody>
      </p:sp>
      <p:sp>
        <p:nvSpPr>
          <p:cNvPr id="36" name="文本框 35">
            <a:extLst>
              <a:ext uri="{FF2B5EF4-FFF2-40B4-BE49-F238E27FC236}">
                <a16:creationId xmlns:a16="http://schemas.microsoft.com/office/drawing/2014/main" id="{4D9DED0F-B2CF-4A14-80C7-1B32BEFB195E}"/>
              </a:ext>
            </a:extLst>
          </p:cNvPr>
          <p:cNvSpPr txBox="1"/>
          <p:nvPr/>
        </p:nvSpPr>
        <p:spPr>
          <a:xfrm>
            <a:off x="4450019" y="2852789"/>
            <a:ext cx="896289" cy="523220"/>
          </a:xfrm>
          <a:prstGeom prst="rect">
            <a:avLst/>
          </a:prstGeom>
          <a:noFill/>
        </p:spPr>
        <p:txBody>
          <a:bodyPr wrap="square" rtlCol="0">
            <a:spAutoFit/>
          </a:bodyPr>
          <a:lstStyle/>
          <a:p>
            <a:r>
              <a:rPr lang="en-US" altLang="zh-CN" sz="2800" dirty="0"/>
              <a:t>buf3</a:t>
            </a:r>
            <a:endParaRPr lang="zh-CN" altLang="en-US" sz="2800" dirty="0"/>
          </a:p>
        </p:txBody>
      </p:sp>
      <p:sp>
        <p:nvSpPr>
          <p:cNvPr id="37" name="矩形 36">
            <a:extLst>
              <a:ext uri="{FF2B5EF4-FFF2-40B4-BE49-F238E27FC236}">
                <a16:creationId xmlns:a16="http://schemas.microsoft.com/office/drawing/2014/main" id="{6DFBD29E-B42A-400E-A428-CBF3D4E951EF}"/>
              </a:ext>
            </a:extLst>
          </p:cNvPr>
          <p:cNvSpPr/>
          <p:nvPr/>
        </p:nvSpPr>
        <p:spPr>
          <a:xfrm flipV="1">
            <a:off x="5349255" y="2896245"/>
            <a:ext cx="1233401" cy="52321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a:extLst>
              <a:ext uri="{FF2B5EF4-FFF2-40B4-BE49-F238E27FC236}">
                <a16:creationId xmlns:a16="http://schemas.microsoft.com/office/drawing/2014/main" id="{AF792A49-42D6-44D2-ACE6-EAEC636FD7D5}"/>
              </a:ext>
            </a:extLst>
          </p:cNvPr>
          <p:cNvSpPr txBox="1"/>
          <p:nvPr/>
        </p:nvSpPr>
        <p:spPr>
          <a:xfrm>
            <a:off x="5341347" y="2865466"/>
            <a:ext cx="1631703" cy="584775"/>
          </a:xfrm>
          <a:prstGeom prst="rect">
            <a:avLst/>
          </a:prstGeom>
          <a:noFill/>
        </p:spPr>
        <p:txBody>
          <a:bodyPr wrap="square" rtlCol="0">
            <a:spAutoFit/>
          </a:bodyPr>
          <a:lstStyle/>
          <a:p>
            <a:r>
              <a:rPr lang="en-US" altLang="zh-CN" sz="3200" dirty="0">
                <a:solidFill>
                  <a:srgbClr val="FF0000"/>
                </a:solidFill>
              </a:rPr>
              <a:t>\n</a:t>
            </a:r>
            <a:r>
              <a:rPr lang="en-US" altLang="zh-CN" sz="3200" dirty="0"/>
              <a:t>os3</a:t>
            </a:r>
            <a:r>
              <a:rPr lang="en-US" altLang="zh-CN" sz="3200" dirty="0">
                <a:solidFill>
                  <a:srgbClr val="FF0000"/>
                </a:solidFill>
              </a:rPr>
              <a:t>:</a:t>
            </a:r>
            <a:endParaRPr lang="zh-CN" altLang="en-US" sz="3200" dirty="0">
              <a:solidFill>
                <a:srgbClr val="FF0000"/>
              </a:solidFill>
            </a:endParaRPr>
          </a:p>
        </p:txBody>
      </p:sp>
      <p:sp>
        <p:nvSpPr>
          <p:cNvPr id="56" name="文本框 55">
            <a:extLst>
              <a:ext uri="{FF2B5EF4-FFF2-40B4-BE49-F238E27FC236}">
                <a16:creationId xmlns:a16="http://schemas.microsoft.com/office/drawing/2014/main" id="{B8F160DF-5D9C-47E3-8F7D-CC3FDFF257F5}"/>
              </a:ext>
            </a:extLst>
          </p:cNvPr>
          <p:cNvSpPr txBox="1"/>
          <p:nvPr/>
        </p:nvSpPr>
        <p:spPr>
          <a:xfrm>
            <a:off x="1172791" y="1420633"/>
            <a:ext cx="11809312" cy="461665"/>
          </a:xfrm>
          <a:prstGeom prst="rect">
            <a:avLst/>
          </a:prstGeom>
          <a:noFill/>
        </p:spPr>
        <p:txBody>
          <a:bodyPr wrap="square" rtlCol="0">
            <a:spAutoFit/>
          </a:bodyPr>
          <a:lstStyle/>
          <a:p>
            <a:r>
              <a:rPr lang="en-US" altLang="zh-CN" sz="2400" dirty="0"/>
              <a:t>r o </a:t>
            </a:r>
            <a:r>
              <a:rPr lang="en-US" altLang="zh-CN" sz="2400" dirty="0" err="1"/>
              <a:t>o</a:t>
            </a:r>
            <a:r>
              <a:rPr lang="en-US" altLang="zh-CN" sz="2400" dirty="0"/>
              <a:t> t : x : 0 : 0 \n o s 1 : x : 0 : 1 \n o s 2 : x : 1 : 1  \n  o  s 3 : x : 2 : 1 \n o s 4 : x : 3 : 1 \n</a:t>
            </a:r>
            <a:endParaRPr lang="zh-CN" altLang="en-US" sz="2400" dirty="0"/>
          </a:p>
        </p:txBody>
      </p:sp>
      <p:sp>
        <p:nvSpPr>
          <p:cNvPr id="57" name="文本框 56">
            <a:extLst>
              <a:ext uri="{FF2B5EF4-FFF2-40B4-BE49-F238E27FC236}">
                <a16:creationId xmlns:a16="http://schemas.microsoft.com/office/drawing/2014/main" id="{28E0D34C-F081-43B9-A2B8-8D755A94B993}"/>
              </a:ext>
            </a:extLst>
          </p:cNvPr>
          <p:cNvSpPr txBox="1"/>
          <p:nvPr/>
        </p:nvSpPr>
        <p:spPr>
          <a:xfrm>
            <a:off x="7791304" y="548693"/>
            <a:ext cx="288028" cy="523220"/>
          </a:xfrm>
          <a:prstGeom prst="rect">
            <a:avLst/>
          </a:prstGeom>
          <a:noFill/>
        </p:spPr>
        <p:txBody>
          <a:bodyPr wrap="square" rtlCol="0">
            <a:spAutoFit/>
          </a:bodyPr>
          <a:lstStyle/>
          <a:p>
            <a:r>
              <a:rPr lang="en-US" altLang="zh-CN" sz="2800" dirty="0"/>
              <a:t>p</a:t>
            </a:r>
            <a:endParaRPr lang="zh-CN" altLang="en-US" sz="2800" dirty="0"/>
          </a:p>
        </p:txBody>
      </p:sp>
      <p:cxnSp>
        <p:nvCxnSpPr>
          <p:cNvPr id="12" name="直接箭头连接符 11">
            <a:extLst>
              <a:ext uri="{FF2B5EF4-FFF2-40B4-BE49-F238E27FC236}">
                <a16:creationId xmlns:a16="http://schemas.microsoft.com/office/drawing/2014/main" id="{B8D3B2F4-3AE0-472E-9E62-C02B2FAB7273}"/>
              </a:ext>
            </a:extLst>
          </p:cNvPr>
          <p:cNvCxnSpPr>
            <a:cxnSpLocks/>
            <a:stCxn id="57" idx="2"/>
          </p:cNvCxnSpPr>
          <p:nvPr/>
        </p:nvCxnSpPr>
        <p:spPr>
          <a:xfrm flipH="1">
            <a:off x="7906094" y="1071913"/>
            <a:ext cx="29224" cy="423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FB259B38-0917-474E-A5DB-DBC4D8A9FB9B}"/>
              </a:ext>
            </a:extLst>
          </p:cNvPr>
          <p:cNvSpPr txBox="1"/>
          <p:nvPr/>
        </p:nvSpPr>
        <p:spPr>
          <a:xfrm>
            <a:off x="1513787" y="4044865"/>
            <a:ext cx="3384376" cy="523220"/>
          </a:xfrm>
          <a:prstGeom prst="rect">
            <a:avLst/>
          </a:prstGeom>
          <a:noFill/>
        </p:spPr>
        <p:txBody>
          <a:bodyPr wrap="square" rtlCol="0">
            <a:spAutoFit/>
          </a:bodyPr>
          <a:lstStyle/>
          <a:p>
            <a:r>
              <a:rPr lang="en-US" altLang="zh-CN" sz="2800" dirty="0" err="1"/>
              <a:t>strstr</a:t>
            </a:r>
            <a:r>
              <a:rPr lang="en-US" altLang="zh-CN" sz="2800" dirty="0"/>
              <a:t>(buf,buf3);</a:t>
            </a:r>
            <a:endParaRPr lang="zh-CN" altLang="en-US" sz="2800" dirty="0"/>
          </a:p>
        </p:txBody>
      </p:sp>
      <p:sp>
        <p:nvSpPr>
          <p:cNvPr id="59" name="矩形 58">
            <a:extLst>
              <a:ext uri="{FF2B5EF4-FFF2-40B4-BE49-F238E27FC236}">
                <a16:creationId xmlns:a16="http://schemas.microsoft.com/office/drawing/2014/main" id="{81246400-6DA7-4165-A66E-FB96E00F9BA3}"/>
              </a:ext>
            </a:extLst>
          </p:cNvPr>
          <p:cNvSpPr/>
          <p:nvPr/>
        </p:nvSpPr>
        <p:spPr>
          <a:xfrm>
            <a:off x="7653507" y="1495303"/>
            <a:ext cx="425825" cy="312324"/>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rPr>
              <a:t>\0</a:t>
            </a:r>
            <a:endParaRPr lang="zh-CN" altLang="en-US" sz="2000" dirty="0">
              <a:solidFill>
                <a:srgbClr val="FF0000"/>
              </a:solidFill>
            </a:endParaRPr>
          </a:p>
        </p:txBody>
      </p:sp>
      <p:sp>
        <p:nvSpPr>
          <p:cNvPr id="60" name="文本框 59">
            <a:extLst>
              <a:ext uri="{FF2B5EF4-FFF2-40B4-BE49-F238E27FC236}">
                <a16:creationId xmlns:a16="http://schemas.microsoft.com/office/drawing/2014/main" id="{29DE9C60-F5F3-4588-93BE-D85EDE44A2C1}"/>
              </a:ext>
            </a:extLst>
          </p:cNvPr>
          <p:cNvSpPr txBox="1"/>
          <p:nvPr/>
        </p:nvSpPr>
        <p:spPr>
          <a:xfrm>
            <a:off x="9890054" y="548693"/>
            <a:ext cx="288028" cy="523220"/>
          </a:xfrm>
          <a:prstGeom prst="rect">
            <a:avLst/>
          </a:prstGeom>
          <a:noFill/>
        </p:spPr>
        <p:txBody>
          <a:bodyPr wrap="square" rtlCol="0">
            <a:spAutoFit/>
          </a:bodyPr>
          <a:lstStyle/>
          <a:p>
            <a:r>
              <a:rPr lang="en-US" altLang="zh-CN" sz="2800" dirty="0"/>
              <a:t>p</a:t>
            </a:r>
            <a:endParaRPr lang="zh-CN" altLang="en-US" sz="2800" dirty="0"/>
          </a:p>
        </p:txBody>
      </p:sp>
      <p:cxnSp>
        <p:nvCxnSpPr>
          <p:cNvPr id="61" name="直接箭头连接符 60">
            <a:extLst>
              <a:ext uri="{FF2B5EF4-FFF2-40B4-BE49-F238E27FC236}">
                <a16:creationId xmlns:a16="http://schemas.microsoft.com/office/drawing/2014/main" id="{D6C900F0-CC06-4860-8E91-44F2D59544B8}"/>
              </a:ext>
            </a:extLst>
          </p:cNvPr>
          <p:cNvCxnSpPr>
            <a:cxnSpLocks/>
          </p:cNvCxnSpPr>
          <p:nvPr/>
        </p:nvCxnSpPr>
        <p:spPr>
          <a:xfrm flipH="1">
            <a:off x="10034068" y="1035039"/>
            <a:ext cx="29224" cy="423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C279441E-2DFD-4C4B-B483-16D06F78EEC7}"/>
              </a:ext>
            </a:extLst>
          </p:cNvPr>
          <p:cNvSpPr/>
          <p:nvPr/>
        </p:nvSpPr>
        <p:spPr>
          <a:xfrm>
            <a:off x="1604839" y="4768453"/>
            <a:ext cx="2328073" cy="584775"/>
          </a:xfrm>
          <a:prstGeom prst="rect">
            <a:avLst/>
          </a:prstGeom>
        </p:spPr>
        <p:txBody>
          <a:bodyPr wrap="none">
            <a:spAutoFit/>
          </a:bodyPr>
          <a:lstStyle/>
          <a:p>
            <a:r>
              <a:rPr lang="zh-CN" altLang="en-US" sz="3200" dirty="0"/>
              <a:t>strcat(buf,p);</a:t>
            </a:r>
          </a:p>
        </p:txBody>
      </p:sp>
      <p:sp>
        <p:nvSpPr>
          <p:cNvPr id="63" name="矩形 62">
            <a:extLst>
              <a:ext uri="{FF2B5EF4-FFF2-40B4-BE49-F238E27FC236}">
                <a16:creationId xmlns:a16="http://schemas.microsoft.com/office/drawing/2014/main" id="{7E6FC3CD-0E46-4D1D-BA57-5726CE1AB614}"/>
              </a:ext>
            </a:extLst>
          </p:cNvPr>
          <p:cNvSpPr/>
          <p:nvPr/>
        </p:nvSpPr>
        <p:spPr>
          <a:xfrm>
            <a:off x="1388815" y="5699065"/>
            <a:ext cx="11248056" cy="53477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文本框 63">
            <a:extLst>
              <a:ext uri="{FF2B5EF4-FFF2-40B4-BE49-F238E27FC236}">
                <a16:creationId xmlns:a16="http://schemas.microsoft.com/office/drawing/2014/main" id="{2FDA48AE-054E-44DF-A0AD-EEE1D35805FD}"/>
              </a:ext>
            </a:extLst>
          </p:cNvPr>
          <p:cNvSpPr txBox="1"/>
          <p:nvPr/>
        </p:nvSpPr>
        <p:spPr>
          <a:xfrm>
            <a:off x="1424414" y="5742520"/>
            <a:ext cx="11809312" cy="461665"/>
          </a:xfrm>
          <a:prstGeom prst="rect">
            <a:avLst/>
          </a:prstGeom>
          <a:noFill/>
        </p:spPr>
        <p:txBody>
          <a:bodyPr wrap="square" rtlCol="0">
            <a:spAutoFit/>
          </a:bodyPr>
          <a:lstStyle/>
          <a:p>
            <a:r>
              <a:rPr lang="en-US" altLang="zh-CN" sz="2400" dirty="0"/>
              <a:t>r o </a:t>
            </a:r>
            <a:r>
              <a:rPr lang="en-US" altLang="zh-CN" sz="2400" dirty="0" err="1"/>
              <a:t>o</a:t>
            </a:r>
            <a:r>
              <a:rPr lang="en-US" altLang="zh-CN" sz="2400" dirty="0"/>
              <a:t> t : x : 0 : 0 \ n o s 1 : x : 0 : 1 \ n o s 2 : x : 1 : 1 \ n  o s 4 : x : 3 : 1 \ n</a:t>
            </a:r>
            <a:endParaRPr lang="zh-CN" altLang="en-US" sz="2400" dirty="0"/>
          </a:p>
        </p:txBody>
      </p:sp>
    </p:spTree>
    <p:extLst>
      <p:ext uri="{BB962C8B-B14F-4D97-AF65-F5344CB8AC3E}">
        <p14:creationId xmlns:p14="http://schemas.microsoft.com/office/powerpoint/2010/main" val="1839867250"/>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animBg="1"/>
      <p:bldP spid="60" grpId="0"/>
      <p:bldP spid="62" grpId="0"/>
      <p:bldP spid="63" grpId="0" animBg="1"/>
      <p:bldP spid="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0A0A1E8-444E-4813-8A3D-C516D5DD5E7E}"/>
              </a:ext>
            </a:extLst>
          </p:cNvPr>
          <p:cNvSpPr/>
          <p:nvPr/>
        </p:nvSpPr>
        <p:spPr>
          <a:xfrm>
            <a:off x="1856867" y="2277497"/>
            <a:ext cx="9145016" cy="2677656"/>
          </a:xfrm>
          <a:prstGeom prst="rect">
            <a:avLst/>
          </a:prstGeom>
        </p:spPr>
        <p:txBody>
          <a:bodyPr wrap="square">
            <a:spAutoFit/>
          </a:bodyPr>
          <a:lstStyle/>
          <a:p>
            <a:r>
              <a:rPr lang="zh-CN" altLang="en-US" sz="2800" dirty="0">
                <a:solidFill>
                  <a:srgbClr val="000000"/>
                </a:solidFill>
                <a:latin typeface="verdana" panose="020B0604030504040204" pitchFamily="34" charset="0"/>
              </a:rPr>
              <a:t>设计一个系统的终极目标往往就是要找到原子操作，一旦锁定了原子操作，设计工作就会变得简单而有序。“文件”作为一个抽象概念，其原子操作非常简单，只有读和写，这无疑是一个非常好的模型。通过这个模型，</a:t>
            </a:r>
            <a:r>
              <a:rPr lang="en-US" altLang="zh-CN" sz="2800" dirty="0">
                <a:solidFill>
                  <a:srgbClr val="000000"/>
                </a:solidFill>
                <a:latin typeface="verdana" panose="020B0604030504040204" pitchFamily="34" charset="0"/>
              </a:rPr>
              <a:t>API</a:t>
            </a:r>
            <a:r>
              <a:rPr lang="zh-CN" altLang="en-US" sz="2800" dirty="0">
                <a:solidFill>
                  <a:srgbClr val="000000"/>
                </a:solidFill>
                <a:latin typeface="verdana" panose="020B0604030504040204" pitchFamily="34" charset="0"/>
              </a:rPr>
              <a:t>的设计可以化繁为简，用户可以使用通用的方式去访问任何资源，自有相应的中间件做好对底层的适配。</a:t>
            </a:r>
            <a:endParaRPr lang="zh-CN" altLang="en-US" sz="2800" dirty="0"/>
          </a:p>
        </p:txBody>
      </p:sp>
      <p:sp>
        <p:nvSpPr>
          <p:cNvPr id="3" name="文本框 2">
            <a:extLst>
              <a:ext uri="{FF2B5EF4-FFF2-40B4-BE49-F238E27FC236}">
                <a16:creationId xmlns:a16="http://schemas.microsoft.com/office/drawing/2014/main" id="{27A68517-827D-40CA-B7C8-9E3C58CEC7E3}"/>
              </a:ext>
            </a:extLst>
          </p:cNvPr>
          <p:cNvSpPr txBox="1"/>
          <p:nvPr/>
        </p:nvSpPr>
        <p:spPr>
          <a:xfrm>
            <a:off x="601951" y="1024037"/>
            <a:ext cx="2608406" cy="646331"/>
          </a:xfrm>
          <a:prstGeom prst="rect">
            <a:avLst/>
          </a:prstGeom>
          <a:noFill/>
        </p:spPr>
        <p:txBody>
          <a:bodyPr wrap="none" rtlCol="0">
            <a:spAutoFit/>
          </a:bodyPr>
          <a:lstStyle/>
          <a:p>
            <a:pPr marL="571500" indent="-571500">
              <a:buFont typeface="Wingdings" panose="05000000000000000000" pitchFamily="2" charset="2"/>
              <a:buChar char="p"/>
            </a:pPr>
            <a:r>
              <a:rPr lang="zh-CN" altLang="en-US" sz="3600" b="1" dirty="0"/>
              <a:t>文件模型</a:t>
            </a:r>
          </a:p>
        </p:txBody>
      </p:sp>
    </p:spTree>
    <p:extLst>
      <p:ext uri="{BB962C8B-B14F-4D97-AF65-F5344CB8AC3E}">
        <p14:creationId xmlns:p14="http://schemas.microsoft.com/office/powerpoint/2010/main" val="4198654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71AC0A-6C4C-406B-B0CC-DAB810486CB1}"/>
              </a:ext>
            </a:extLst>
          </p:cNvPr>
          <p:cNvSpPr txBox="1"/>
          <p:nvPr/>
        </p:nvSpPr>
        <p:spPr>
          <a:xfrm>
            <a:off x="740743" y="303957"/>
            <a:ext cx="1512168" cy="646331"/>
          </a:xfrm>
          <a:prstGeom prst="rect">
            <a:avLst/>
          </a:prstGeom>
          <a:noFill/>
        </p:spPr>
        <p:txBody>
          <a:bodyPr wrap="square" rtlCol="0">
            <a:spAutoFit/>
          </a:bodyPr>
          <a:lstStyle/>
          <a:p>
            <a:r>
              <a:rPr lang="zh-CN" altLang="en-US" sz="3600" dirty="0"/>
              <a:t>结果：</a:t>
            </a:r>
          </a:p>
        </p:txBody>
      </p:sp>
      <p:pic>
        <p:nvPicPr>
          <p:cNvPr id="25" name="图片 24">
            <a:extLst>
              <a:ext uri="{FF2B5EF4-FFF2-40B4-BE49-F238E27FC236}">
                <a16:creationId xmlns:a16="http://schemas.microsoft.com/office/drawing/2014/main" id="{7FC5604E-FA51-4B2A-8572-6DBAF4B344E3}"/>
              </a:ext>
            </a:extLst>
          </p:cNvPr>
          <p:cNvPicPr>
            <a:picLocks noChangeAspect="1"/>
          </p:cNvPicPr>
          <p:nvPr/>
        </p:nvPicPr>
        <p:blipFill rotWithShape="1">
          <a:blip r:embed="rId3">
            <a:extLst>
              <a:ext uri="{28A0092B-C50C-407E-A947-70E740481C1C}">
                <a14:useLocalDpi xmlns:a14="http://schemas.microsoft.com/office/drawing/2010/main" val="0"/>
              </a:ext>
            </a:extLst>
          </a:blip>
          <a:srcRect r="677" b="63902"/>
          <a:stretch/>
        </p:blipFill>
        <p:spPr>
          <a:xfrm>
            <a:off x="6141343" y="1045631"/>
            <a:ext cx="6408712" cy="1713280"/>
          </a:xfrm>
          <a:prstGeom prst="rect">
            <a:avLst/>
          </a:prstGeom>
        </p:spPr>
      </p:pic>
      <p:pic>
        <p:nvPicPr>
          <p:cNvPr id="27" name="图片 26">
            <a:extLst>
              <a:ext uri="{FF2B5EF4-FFF2-40B4-BE49-F238E27FC236}">
                <a16:creationId xmlns:a16="http://schemas.microsoft.com/office/drawing/2014/main" id="{1E345FD3-9C95-4CDB-8185-D7F7B1487D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1344" y="1396597"/>
            <a:ext cx="2088232" cy="458778"/>
          </a:xfrm>
          <a:prstGeom prst="rect">
            <a:avLst/>
          </a:prstGeom>
        </p:spPr>
      </p:pic>
      <p:pic>
        <p:nvPicPr>
          <p:cNvPr id="42" name="图片 41">
            <a:extLst>
              <a:ext uri="{FF2B5EF4-FFF2-40B4-BE49-F238E27FC236}">
                <a16:creationId xmlns:a16="http://schemas.microsoft.com/office/drawing/2014/main" id="{8D3A8BE9-833D-4D65-816B-803C3B5D2B30}"/>
              </a:ext>
            </a:extLst>
          </p:cNvPr>
          <p:cNvPicPr>
            <a:picLocks noChangeAspect="1"/>
          </p:cNvPicPr>
          <p:nvPr/>
        </p:nvPicPr>
        <p:blipFill rotWithShape="1">
          <a:blip r:embed="rId5">
            <a:extLst>
              <a:ext uri="{28A0092B-C50C-407E-A947-70E740481C1C}">
                <a14:useLocalDpi xmlns:a14="http://schemas.microsoft.com/office/drawing/2010/main" val="0"/>
              </a:ext>
            </a:extLst>
          </a:blip>
          <a:srcRect r="65514" b="52878"/>
          <a:stretch/>
        </p:blipFill>
        <p:spPr>
          <a:xfrm>
            <a:off x="729070" y="4086660"/>
            <a:ext cx="3324041" cy="2604331"/>
          </a:xfrm>
          <a:prstGeom prst="rect">
            <a:avLst/>
          </a:prstGeom>
        </p:spPr>
      </p:pic>
      <p:pic>
        <p:nvPicPr>
          <p:cNvPr id="44" name="图片 43">
            <a:extLst>
              <a:ext uri="{FF2B5EF4-FFF2-40B4-BE49-F238E27FC236}">
                <a16:creationId xmlns:a16="http://schemas.microsoft.com/office/drawing/2014/main" id="{124AB261-A2F0-445D-8D15-30DD7A03F83B}"/>
              </a:ext>
            </a:extLst>
          </p:cNvPr>
          <p:cNvPicPr>
            <a:picLocks noChangeAspect="1"/>
          </p:cNvPicPr>
          <p:nvPr/>
        </p:nvPicPr>
        <p:blipFill rotWithShape="1">
          <a:blip r:embed="rId6">
            <a:extLst>
              <a:ext uri="{28A0092B-C50C-407E-A947-70E740481C1C}">
                <a14:useLocalDpi xmlns:a14="http://schemas.microsoft.com/office/drawing/2010/main" val="0"/>
              </a:ext>
            </a:extLst>
          </a:blip>
          <a:srcRect r="60473" b="46759"/>
          <a:stretch/>
        </p:blipFill>
        <p:spPr>
          <a:xfrm>
            <a:off x="729070" y="1187277"/>
            <a:ext cx="3180025" cy="2571938"/>
          </a:xfrm>
          <a:prstGeom prst="rect">
            <a:avLst/>
          </a:prstGeom>
        </p:spPr>
      </p:pic>
      <p:pic>
        <p:nvPicPr>
          <p:cNvPr id="4" name="图片 3">
            <a:extLst>
              <a:ext uri="{FF2B5EF4-FFF2-40B4-BE49-F238E27FC236}">
                <a16:creationId xmlns:a16="http://schemas.microsoft.com/office/drawing/2014/main" id="{4214B544-B3E3-463D-88F0-8E64C446A9B3}"/>
              </a:ext>
            </a:extLst>
          </p:cNvPr>
          <p:cNvPicPr>
            <a:picLocks noChangeAspect="1"/>
          </p:cNvPicPr>
          <p:nvPr/>
        </p:nvPicPr>
        <p:blipFill rotWithShape="1">
          <a:blip r:embed="rId7">
            <a:extLst>
              <a:ext uri="{28A0092B-C50C-407E-A947-70E740481C1C}">
                <a14:useLocalDpi xmlns:a14="http://schemas.microsoft.com/office/drawing/2010/main" val="0"/>
              </a:ext>
            </a:extLst>
          </a:blip>
          <a:srcRect r="17778" b="56169"/>
          <a:stretch/>
        </p:blipFill>
        <p:spPr>
          <a:xfrm>
            <a:off x="7581502" y="4336405"/>
            <a:ext cx="5328583" cy="576063"/>
          </a:xfrm>
          <a:prstGeom prst="rect">
            <a:avLst/>
          </a:prstGeom>
        </p:spPr>
      </p:pic>
      <p:pic>
        <p:nvPicPr>
          <p:cNvPr id="6" name="图片 5">
            <a:extLst>
              <a:ext uri="{FF2B5EF4-FFF2-40B4-BE49-F238E27FC236}">
                <a16:creationId xmlns:a16="http://schemas.microsoft.com/office/drawing/2014/main" id="{17419CAA-24C2-4471-9A89-7E123C84C3FC}"/>
              </a:ext>
            </a:extLst>
          </p:cNvPr>
          <p:cNvPicPr>
            <a:picLocks noChangeAspect="1"/>
          </p:cNvPicPr>
          <p:nvPr/>
        </p:nvPicPr>
        <p:blipFill rotWithShape="1">
          <a:blip r:embed="rId8">
            <a:extLst>
              <a:ext uri="{28A0092B-C50C-407E-A947-70E740481C1C}">
                <a14:useLocalDpi xmlns:a14="http://schemas.microsoft.com/office/drawing/2010/main" val="0"/>
              </a:ext>
            </a:extLst>
          </a:blip>
          <a:srcRect r="11594" b="-4043"/>
          <a:stretch/>
        </p:blipFill>
        <p:spPr>
          <a:xfrm>
            <a:off x="7644540" y="5315197"/>
            <a:ext cx="4833507" cy="1826567"/>
          </a:xfrm>
          <a:prstGeom prst="rect">
            <a:avLst/>
          </a:prstGeom>
        </p:spPr>
      </p:pic>
      <p:sp>
        <p:nvSpPr>
          <p:cNvPr id="7" name="文本框 6">
            <a:extLst>
              <a:ext uri="{FF2B5EF4-FFF2-40B4-BE49-F238E27FC236}">
                <a16:creationId xmlns:a16="http://schemas.microsoft.com/office/drawing/2014/main" id="{1391361C-49F2-4FC8-933D-80430015A3B1}"/>
              </a:ext>
            </a:extLst>
          </p:cNvPr>
          <p:cNvSpPr txBox="1"/>
          <p:nvPr/>
        </p:nvSpPr>
        <p:spPr>
          <a:xfrm>
            <a:off x="6141343" y="4408413"/>
            <a:ext cx="1440160" cy="523220"/>
          </a:xfrm>
          <a:prstGeom prst="rect">
            <a:avLst/>
          </a:prstGeom>
          <a:noFill/>
        </p:spPr>
        <p:txBody>
          <a:bodyPr wrap="square" rtlCol="0">
            <a:spAutoFit/>
          </a:bodyPr>
          <a:lstStyle/>
          <a:p>
            <a:r>
              <a:rPr lang="zh-CN" altLang="en-US" sz="2800" dirty="0"/>
              <a:t>删除前：</a:t>
            </a:r>
          </a:p>
        </p:txBody>
      </p:sp>
      <p:sp>
        <p:nvSpPr>
          <p:cNvPr id="13" name="文本框 12">
            <a:extLst>
              <a:ext uri="{FF2B5EF4-FFF2-40B4-BE49-F238E27FC236}">
                <a16:creationId xmlns:a16="http://schemas.microsoft.com/office/drawing/2014/main" id="{7561FB4A-DED6-4EAC-BB8E-774EF160EA50}"/>
              </a:ext>
            </a:extLst>
          </p:cNvPr>
          <p:cNvSpPr txBox="1"/>
          <p:nvPr/>
        </p:nvSpPr>
        <p:spPr>
          <a:xfrm>
            <a:off x="6141343" y="5280565"/>
            <a:ext cx="1426175" cy="523220"/>
          </a:xfrm>
          <a:prstGeom prst="rect">
            <a:avLst/>
          </a:prstGeom>
          <a:noFill/>
        </p:spPr>
        <p:txBody>
          <a:bodyPr wrap="square" rtlCol="0">
            <a:spAutoFit/>
          </a:bodyPr>
          <a:lstStyle/>
          <a:p>
            <a:r>
              <a:rPr lang="zh-CN" altLang="en-US" sz="2800" dirty="0"/>
              <a:t>删除后：</a:t>
            </a:r>
          </a:p>
        </p:txBody>
      </p:sp>
    </p:spTree>
    <p:extLst>
      <p:ext uri="{BB962C8B-B14F-4D97-AF65-F5344CB8AC3E}">
        <p14:creationId xmlns:p14="http://schemas.microsoft.com/office/powerpoint/2010/main" val="1714624578"/>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E9E605D-0C27-4A8B-BC0A-2AA8AAF2DD85}"/>
              </a:ext>
            </a:extLst>
          </p:cNvPr>
          <p:cNvPicPr>
            <a:picLocks noChangeAspect="1"/>
          </p:cNvPicPr>
          <p:nvPr/>
        </p:nvPicPr>
        <p:blipFill rotWithShape="1">
          <a:blip r:embed="rId3">
            <a:extLst>
              <a:ext uri="{28A0092B-C50C-407E-A947-70E740481C1C}">
                <a14:useLocalDpi xmlns:a14="http://schemas.microsoft.com/office/drawing/2010/main" val="0"/>
              </a:ext>
            </a:extLst>
          </a:blip>
          <a:srcRect r="27586" b="57876"/>
          <a:stretch/>
        </p:blipFill>
        <p:spPr>
          <a:xfrm>
            <a:off x="524718" y="1302033"/>
            <a:ext cx="7288439" cy="2064098"/>
          </a:xfrm>
          <a:prstGeom prst="rect">
            <a:avLst/>
          </a:prstGeom>
        </p:spPr>
      </p:pic>
      <p:pic>
        <p:nvPicPr>
          <p:cNvPr id="5" name="图片 4">
            <a:extLst>
              <a:ext uri="{FF2B5EF4-FFF2-40B4-BE49-F238E27FC236}">
                <a16:creationId xmlns:a16="http://schemas.microsoft.com/office/drawing/2014/main" id="{1525E2A6-8489-4AA9-B188-008E4879A010}"/>
              </a:ext>
            </a:extLst>
          </p:cNvPr>
          <p:cNvPicPr>
            <a:picLocks noChangeAspect="1"/>
          </p:cNvPicPr>
          <p:nvPr/>
        </p:nvPicPr>
        <p:blipFill rotWithShape="1">
          <a:blip r:embed="rId4">
            <a:extLst>
              <a:ext uri="{28A0092B-C50C-407E-A947-70E740481C1C}">
                <a14:useLocalDpi xmlns:a14="http://schemas.microsoft.com/office/drawing/2010/main" val="0"/>
              </a:ext>
            </a:extLst>
          </a:blip>
          <a:srcRect r="58362" b="44183"/>
          <a:stretch/>
        </p:blipFill>
        <p:spPr>
          <a:xfrm>
            <a:off x="9237687" y="992033"/>
            <a:ext cx="2808312" cy="2496278"/>
          </a:xfrm>
          <a:prstGeom prst="rect">
            <a:avLst/>
          </a:prstGeom>
        </p:spPr>
      </p:pic>
      <p:sp>
        <p:nvSpPr>
          <p:cNvPr id="6" name="文本框 5">
            <a:extLst>
              <a:ext uri="{FF2B5EF4-FFF2-40B4-BE49-F238E27FC236}">
                <a16:creationId xmlns:a16="http://schemas.microsoft.com/office/drawing/2014/main" id="{483EAC92-F505-4DFB-AC99-91FC79E5306A}"/>
              </a:ext>
            </a:extLst>
          </p:cNvPr>
          <p:cNvSpPr txBox="1"/>
          <p:nvPr/>
        </p:nvSpPr>
        <p:spPr>
          <a:xfrm>
            <a:off x="695441" y="241440"/>
            <a:ext cx="1656184" cy="584775"/>
          </a:xfrm>
          <a:prstGeom prst="rect">
            <a:avLst/>
          </a:prstGeom>
          <a:noFill/>
        </p:spPr>
        <p:txBody>
          <a:bodyPr wrap="square" rtlCol="0">
            <a:spAutoFit/>
          </a:bodyPr>
          <a:lstStyle/>
          <a:p>
            <a:r>
              <a:rPr lang="en-US" altLang="zh-CN" sz="3200" dirty="0" err="1"/>
              <a:t>useradd</a:t>
            </a:r>
            <a:r>
              <a:rPr lang="zh-CN" altLang="en-US" sz="3200" dirty="0"/>
              <a:t>：</a:t>
            </a:r>
          </a:p>
        </p:txBody>
      </p:sp>
      <p:pic>
        <p:nvPicPr>
          <p:cNvPr id="4" name="图片 3">
            <a:extLst>
              <a:ext uri="{FF2B5EF4-FFF2-40B4-BE49-F238E27FC236}">
                <a16:creationId xmlns:a16="http://schemas.microsoft.com/office/drawing/2014/main" id="{C65EC312-351E-4092-8FD6-94B3AF4BB1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0943" y="4652310"/>
            <a:ext cx="6155523" cy="720080"/>
          </a:xfrm>
          <a:prstGeom prst="rect">
            <a:avLst/>
          </a:prstGeom>
        </p:spPr>
      </p:pic>
      <p:pic>
        <p:nvPicPr>
          <p:cNvPr id="8" name="图片 7">
            <a:extLst>
              <a:ext uri="{FF2B5EF4-FFF2-40B4-BE49-F238E27FC236}">
                <a16:creationId xmlns:a16="http://schemas.microsoft.com/office/drawing/2014/main" id="{498B4ADA-82F4-4136-B9D0-CBBDA2620C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0943" y="5620223"/>
            <a:ext cx="4536504" cy="1503140"/>
          </a:xfrm>
          <a:prstGeom prst="rect">
            <a:avLst/>
          </a:prstGeom>
        </p:spPr>
      </p:pic>
      <p:sp>
        <p:nvSpPr>
          <p:cNvPr id="9" name="文本框 8">
            <a:extLst>
              <a:ext uri="{FF2B5EF4-FFF2-40B4-BE49-F238E27FC236}">
                <a16:creationId xmlns:a16="http://schemas.microsoft.com/office/drawing/2014/main" id="{77E74723-2A94-4CBC-8E5D-9D528A82C7FD}"/>
              </a:ext>
            </a:extLst>
          </p:cNvPr>
          <p:cNvSpPr txBox="1"/>
          <p:nvPr/>
        </p:nvSpPr>
        <p:spPr>
          <a:xfrm>
            <a:off x="200683" y="5848573"/>
            <a:ext cx="2268252" cy="523220"/>
          </a:xfrm>
          <a:prstGeom prst="rect">
            <a:avLst/>
          </a:prstGeom>
          <a:noFill/>
        </p:spPr>
        <p:txBody>
          <a:bodyPr wrap="square" rtlCol="0">
            <a:spAutoFit/>
          </a:bodyPr>
          <a:lstStyle/>
          <a:p>
            <a:r>
              <a:rPr lang="zh-CN" altLang="en-US" sz="2800" dirty="0"/>
              <a:t>用户添加前：</a:t>
            </a:r>
          </a:p>
        </p:txBody>
      </p:sp>
      <p:sp>
        <p:nvSpPr>
          <p:cNvPr id="10" name="文本框 9">
            <a:extLst>
              <a:ext uri="{FF2B5EF4-FFF2-40B4-BE49-F238E27FC236}">
                <a16:creationId xmlns:a16="http://schemas.microsoft.com/office/drawing/2014/main" id="{217CA05D-892B-4442-BE33-391097640CE3}"/>
              </a:ext>
            </a:extLst>
          </p:cNvPr>
          <p:cNvSpPr txBox="1"/>
          <p:nvPr/>
        </p:nvSpPr>
        <p:spPr>
          <a:xfrm>
            <a:off x="230474" y="4750740"/>
            <a:ext cx="3636405" cy="523220"/>
          </a:xfrm>
          <a:prstGeom prst="rect">
            <a:avLst/>
          </a:prstGeom>
          <a:noFill/>
        </p:spPr>
        <p:txBody>
          <a:bodyPr wrap="square" rtlCol="0">
            <a:spAutoFit/>
          </a:bodyPr>
          <a:lstStyle/>
          <a:p>
            <a:r>
              <a:rPr lang="zh-CN" altLang="en-US" sz="2800" dirty="0"/>
              <a:t>用户添加后：</a:t>
            </a:r>
          </a:p>
        </p:txBody>
      </p:sp>
    </p:spTree>
    <p:extLst>
      <p:ext uri="{BB962C8B-B14F-4D97-AF65-F5344CB8AC3E}">
        <p14:creationId xmlns:p14="http://schemas.microsoft.com/office/powerpoint/2010/main" val="37358340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FB09606-8005-456D-9DAE-80081D696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94" y="1734208"/>
            <a:ext cx="12323562" cy="1875325"/>
          </a:xfrm>
          <a:prstGeom prst="rect">
            <a:avLst/>
          </a:prstGeom>
        </p:spPr>
      </p:pic>
      <p:sp>
        <p:nvSpPr>
          <p:cNvPr id="14" name="文本框 13">
            <a:extLst>
              <a:ext uri="{FF2B5EF4-FFF2-40B4-BE49-F238E27FC236}">
                <a16:creationId xmlns:a16="http://schemas.microsoft.com/office/drawing/2014/main" id="{55CB4619-616E-4404-996C-897C6C075FFA}"/>
              </a:ext>
            </a:extLst>
          </p:cNvPr>
          <p:cNvSpPr txBox="1"/>
          <p:nvPr/>
        </p:nvSpPr>
        <p:spPr>
          <a:xfrm>
            <a:off x="6717407" y="231949"/>
            <a:ext cx="5688632" cy="923330"/>
          </a:xfrm>
          <a:prstGeom prst="rect">
            <a:avLst/>
          </a:prstGeom>
          <a:noFill/>
        </p:spPr>
        <p:txBody>
          <a:bodyPr wrap="square" rtlCol="0">
            <a:spAutoFit/>
          </a:bodyPr>
          <a:lstStyle/>
          <a:p>
            <a:r>
              <a:rPr lang="en-US" altLang="zh-CN" sz="5400" dirty="0"/>
              <a:t>Ls(int </a:t>
            </a:r>
            <a:r>
              <a:rPr lang="en-US" altLang="zh-CN" sz="5400" dirty="0" err="1"/>
              <a:t>parinoAddr</a:t>
            </a:r>
            <a:r>
              <a:rPr lang="en-US" altLang="zh-CN" sz="5400" dirty="0"/>
              <a:t>)</a:t>
            </a:r>
            <a:endParaRPr lang="zh-CN" altLang="en-US" sz="5400" dirty="0"/>
          </a:p>
        </p:txBody>
      </p:sp>
    </p:spTree>
    <p:extLst>
      <p:ext uri="{BB962C8B-B14F-4D97-AF65-F5344CB8AC3E}">
        <p14:creationId xmlns:p14="http://schemas.microsoft.com/office/powerpoint/2010/main" val="2395737757"/>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671" y="0"/>
            <a:ext cx="7560840" cy="3139321"/>
          </a:xfrm>
          <a:prstGeom prst="rect">
            <a:avLst/>
          </a:prstGeom>
          <a:noFill/>
        </p:spPr>
        <p:txBody>
          <a:bodyPr wrap="square" rtlCol="0">
            <a:spAutoFit/>
          </a:bodyPr>
          <a:lstStyle/>
          <a:p>
            <a:r>
              <a:rPr lang="en-US" altLang="zh-CN" sz="3600" dirty="0">
                <a:solidFill>
                  <a:srgbClr val="0070C0"/>
                </a:solidFill>
              </a:rPr>
              <a:t>bool</a:t>
            </a:r>
            <a:r>
              <a:rPr lang="en-US" altLang="zh-CN" sz="5400" dirty="0">
                <a:solidFill>
                  <a:srgbClr val="0070C0"/>
                </a:solidFill>
              </a:rPr>
              <a:t> create</a:t>
            </a:r>
          </a:p>
          <a:p>
            <a:r>
              <a:rPr lang="en-US" altLang="zh-CN" sz="3600" dirty="0"/>
              <a:t>(</a:t>
            </a:r>
            <a:r>
              <a:rPr lang="en-US" altLang="zh-CN" sz="3600" dirty="0" err="1"/>
              <a:t>int</a:t>
            </a:r>
            <a:r>
              <a:rPr lang="en-US" altLang="zh-CN" sz="3600" dirty="0"/>
              <a:t> </a:t>
            </a:r>
            <a:r>
              <a:rPr lang="en-US" altLang="zh-CN" sz="3600" dirty="0" err="1">
                <a:solidFill>
                  <a:srgbClr val="0070C0"/>
                </a:solidFill>
              </a:rPr>
              <a:t>parinoAddr</a:t>
            </a:r>
            <a:r>
              <a:rPr lang="en-US" altLang="zh-CN" sz="3600" dirty="0" err="1"/>
              <a:t>,char</a:t>
            </a:r>
            <a:r>
              <a:rPr lang="en-US" altLang="zh-CN" sz="3600" dirty="0"/>
              <a:t> </a:t>
            </a:r>
            <a:r>
              <a:rPr lang="en-US" altLang="zh-CN" sz="3600" dirty="0">
                <a:solidFill>
                  <a:srgbClr val="0070C0"/>
                </a:solidFill>
              </a:rPr>
              <a:t>name[])</a:t>
            </a:r>
          </a:p>
          <a:p>
            <a:r>
              <a:rPr lang="en-US" altLang="zh-CN" sz="3600" dirty="0" err="1"/>
              <a:t>parinoAddr</a:t>
            </a:r>
            <a:r>
              <a:rPr lang="en-US" altLang="zh-CN" sz="3600" dirty="0"/>
              <a:t>--</a:t>
            </a:r>
            <a:r>
              <a:rPr lang="zh-CN" altLang="en-US" sz="3600" dirty="0"/>
              <a:t>当前目录文件</a:t>
            </a:r>
            <a:endParaRPr lang="en-US" altLang="zh-CN" sz="3600" dirty="0"/>
          </a:p>
          <a:p>
            <a:r>
              <a:rPr lang="zh-CN" altLang="en-US" sz="3600" dirty="0"/>
              <a:t>的</a:t>
            </a:r>
            <a:r>
              <a:rPr lang="en-US" altLang="zh-CN" sz="3600" dirty="0" err="1"/>
              <a:t>inode</a:t>
            </a:r>
            <a:r>
              <a:rPr lang="zh-CN" altLang="en-US" sz="3600" dirty="0"/>
              <a:t>地址</a:t>
            </a:r>
            <a:endParaRPr lang="en-US" altLang="zh-CN" sz="3600" dirty="0"/>
          </a:p>
          <a:p>
            <a:r>
              <a:rPr lang="en-US" altLang="zh-CN" sz="3600" dirty="0"/>
              <a:t>name--</a:t>
            </a:r>
            <a:r>
              <a:rPr lang="zh-CN" altLang="en-US" sz="3600" dirty="0"/>
              <a:t>文件名</a:t>
            </a:r>
            <a:r>
              <a:rPr lang="en-US" altLang="zh-CN" sz="3600" dirty="0"/>
              <a:t>)</a:t>
            </a:r>
            <a:endParaRPr lang="zh-CN" altLang="en-US" sz="3600" dirty="0"/>
          </a:p>
        </p:txBody>
      </p:sp>
      <p:pic>
        <p:nvPicPr>
          <p:cNvPr id="4" name="图片 3"/>
          <p:cNvPicPr>
            <a:picLocks noChangeAspect="1"/>
          </p:cNvPicPr>
          <p:nvPr/>
        </p:nvPicPr>
        <p:blipFill>
          <a:blip r:embed="rId3"/>
          <a:stretch>
            <a:fillRect/>
          </a:stretch>
        </p:blipFill>
        <p:spPr>
          <a:xfrm>
            <a:off x="3346410" y="2162645"/>
            <a:ext cx="8614201" cy="4334000"/>
          </a:xfrm>
          <a:prstGeom prst="rect">
            <a:avLst/>
          </a:prstGeom>
        </p:spPr>
      </p:pic>
      <p:sp>
        <p:nvSpPr>
          <p:cNvPr id="5" name="文本框 4"/>
          <p:cNvSpPr txBox="1"/>
          <p:nvPr/>
        </p:nvSpPr>
        <p:spPr>
          <a:xfrm>
            <a:off x="8877647" y="825494"/>
            <a:ext cx="3744416" cy="2308324"/>
          </a:xfrm>
          <a:prstGeom prst="rect">
            <a:avLst/>
          </a:prstGeom>
          <a:noFill/>
        </p:spPr>
        <p:txBody>
          <a:bodyPr wrap="square" rtlCol="0">
            <a:spAutoFit/>
          </a:bodyPr>
          <a:lstStyle/>
          <a:p>
            <a:r>
              <a:rPr lang="zh-CN" altLang="en-US" sz="2400" dirty="0"/>
              <a:t>细节：</a:t>
            </a:r>
            <a:endParaRPr lang="en-US" altLang="zh-CN" sz="2400" dirty="0"/>
          </a:p>
          <a:p>
            <a:r>
              <a:rPr lang="zh-CN" altLang="en-US" sz="2400" dirty="0"/>
              <a:t>规定最大文件名长度</a:t>
            </a:r>
            <a:endParaRPr lang="en-US" altLang="zh-CN" sz="2400" dirty="0"/>
          </a:p>
          <a:p>
            <a:r>
              <a:rPr lang="zh-CN" altLang="en-US" sz="2400" dirty="0"/>
              <a:t>判定是否有同名文件</a:t>
            </a:r>
            <a:endParaRPr lang="en-US" altLang="zh-CN" sz="2400" dirty="0"/>
          </a:p>
          <a:p>
            <a:r>
              <a:rPr lang="zh-CN" altLang="en-US" sz="2400" dirty="0"/>
              <a:t>是否有写文件权限</a:t>
            </a:r>
            <a:endParaRPr lang="en-US" altLang="zh-CN" sz="2400" dirty="0"/>
          </a:p>
          <a:p>
            <a:r>
              <a:rPr lang="zh-CN" altLang="en-US" sz="2400" dirty="0"/>
              <a:t>修改当前目录文件</a:t>
            </a:r>
            <a:r>
              <a:rPr lang="en-US" altLang="zh-CN" sz="2400" dirty="0" err="1"/>
              <a:t>inode</a:t>
            </a:r>
            <a:endParaRPr lang="en-US" altLang="zh-CN" sz="2400" dirty="0"/>
          </a:p>
          <a:p>
            <a:endParaRPr lang="zh-CN" altLang="en-US" sz="2400" dirty="0"/>
          </a:p>
        </p:txBody>
      </p:sp>
    </p:spTree>
    <p:extLst>
      <p:ext uri="{BB962C8B-B14F-4D97-AF65-F5344CB8AC3E}">
        <p14:creationId xmlns:p14="http://schemas.microsoft.com/office/powerpoint/2010/main" val="1716116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a:xfrm rot="4351113">
            <a:off x="164208" y="2328554"/>
            <a:ext cx="4707118" cy="3246798"/>
            <a:chOff x="940378" y="1114346"/>
            <a:chExt cx="7056438" cy="4867275"/>
          </a:xfrm>
        </p:grpSpPr>
        <p:sp>
          <p:nvSpPr>
            <p:cNvPr id="6" name="Arc 682"/>
            <p:cNvSpPr>
              <a:spLocks/>
            </p:cNvSpPr>
            <p:nvPr/>
          </p:nvSpPr>
          <p:spPr bwMode="auto">
            <a:xfrm rot="18746405">
              <a:off x="3554196" y="1119903"/>
              <a:ext cx="1014413" cy="1003300"/>
            </a:xfrm>
            <a:custGeom>
              <a:avLst/>
              <a:gdLst>
                <a:gd name="T0" fmla="*/ 2147483647 w 21600"/>
                <a:gd name="T1" fmla="*/ 0 h 21356"/>
                <a:gd name="T2" fmla="*/ 2147483647 w 21600"/>
                <a:gd name="T3" fmla="*/ 2147483647 h 21356"/>
                <a:gd name="T4" fmla="*/ 0 w 21600"/>
                <a:gd name="T5" fmla="*/ 2147483647 h 21356"/>
                <a:gd name="T6" fmla="*/ 0 60000 65536"/>
                <a:gd name="T7" fmla="*/ 0 60000 65536"/>
                <a:gd name="T8" fmla="*/ 0 60000 65536"/>
                <a:gd name="T9" fmla="*/ 0 w 21600"/>
                <a:gd name="T10" fmla="*/ 0 h 21356"/>
                <a:gd name="T11" fmla="*/ 21600 w 21600"/>
                <a:gd name="T12" fmla="*/ 21356 h 21356"/>
              </a:gdLst>
              <a:ahLst/>
              <a:cxnLst>
                <a:cxn ang="T6">
                  <a:pos x="T0" y="T1"/>
                </a:cxn>
                <a:cxn ang="T7">
                  <a:pos x="T2" y="T3"/>
                </a:cxn>
                <a:cxn ang="T8">
                  <a:pos x="T4" y="T5"/>
                </a:cxn>
              </a:cxnLst>
              <a:rect l="T9" t="T10" r="T11" b="T12"/>
              <a:pathLst>
                <a:path w="21600" h="21356" fill="none" extrusionOk="0">
                  <a:moveTo>
                    <a:pt x="3237" y="-1"/>
                  </a:moveTo>
                  <a:cubicBezTo>
                    <a:pt x="13795" y="1600"/>
                    <a:pt x="21600" y="10676"/>
                    <a:pt x="21600" y="21356"/>
                  </a:cubicBezTo>
                </a:path>
                <a:path w="21600" h="21356" stroke="0" extrusionOk="0">
                  <a:moveTo>
                    <a:pt x="3237" y="-1"/>
                  </a:moveTo>
                  <a:cubicBezTo>
                    <a:pt x="13795" y="1600"/>
                    <a:pt x="21600" y="10676"/>
                    <a:pt x="21600" y="21356"/>
                  </a:cubicBezTo>
                  <a:lnTo>
                    <a:pt x="0" y="21356"/>
                  </a:lnTo>
                  <a:lnTo>
                    <a:pt x="3237" y="-1"/>
                  </a:lnTo>
                  <a:close/>
                </a:path>
              </a:pathLst>
            </a:custGeom>
            <a:noFill/>
            <a:ln w="9525">
              <a:solidFill>
                <a:schemeClr val="bg1">
                  <a:lumMod val="50000"/>
                </a:schemeClr>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just" defTabSz="1054842" latinLnBrk="1">
                <a:lnSpc>
                  <a:spcPct val="120000"/>
                </a:lnSpc>
                <a:spcBef>
                  <a:spcPts val="0"/>
                </a:spcBef>
                <a:spcAft>
                  <a:spcPts val="0"/>
                </a:spcAft>
                <a:defRPr/>
              </a:pPr>
              <a:endParaRPr kumimoji="1" lang="zh-CN" altLang="en-US" sz="900" ker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73"/>
            <p:cNvSpPr>
              <a:spLocks noEditPoints="1"/>
            </p:cNvSpPr>
            <p:nvPr/>
          </p:nvSpPr>
          <p:spPr bwMode="auto">
            <a:xfrm rot="21275257">
              <a:off x="4204278" y="1579484"/>
              <a:ext cx="2628900" cy="2630487"/>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accent2"/>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pPr algn="just" fontAlgn="base" latinLnBrk="1">
                <a:lnSpc>
                  <a:spcPct val="120000"/>
                </a:lnSpc>
                <a:spcBef>
                  <a:spcPts val="0"/>
                </a:spcBef>
                <a:spcAft>
                  <a:spcPts val="0"/>
                </a:spcAft>
              </a:pPr>
              <a:endParaRPr kumimoji="1" lang="zh-CN" altLang="en-US"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675"/>
            <p:cNvSpPr>
              <a:spLocks noEditPoints="1"/>
            </p:cNvSpPr>
            <p:nvPr/>
          </p:nvSpPr>
          <p:spPr bwMode="auto">
            <a:xfrm rot="21275257">
              <a:off x="940378" y="1649334"/>
              <a:ext cx="3429000" cy="3429000"/>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accent1">
                <a:alpha val="79999"/>
              </a:scheme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pPr algn="just" fontAlgn="base" latinLnBrk="1">
                <a:lnSpc>
                  <a:spcPct val="120000"/>
                </a:lnSpc>
                <a:spcBef>
                  <a:spcPts val="0"/>
                </a:spcBef>
                <a:spcAft>
                  <a:spcPts val="0"/>
                </a:spcAft>
              </a:pPr>
              <a:endParaRPr kumimoji="1" lang="zh-CN" altLang="en-US"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Oval 676"/>
            <p:cNvSpPr>
              <a:spLocks noChangeArrowheads="1"/>
            </p:cNvSpPr>
            <p:nvPr/>
          </p:nvSpPr>
          <p:spPr bwMode="auto">
            <a:xfrm rot="21275257">
              <a:off x="1307091" y="2016046"/>
              <a:ext cx="2695575" cy="2693988"/>
            </a:xfrm>
            <a:prstGeom prst="ellipse">
              <a:avLst/>
            </a:prstGeom>
            <a:solidFill>
              <a:schemeClr val="accent1"/>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just" fontAlgn="base" latinLnBrk="1">
                <a:lnSpc>
                  <a:spcPct val="120000"/>
                </a:lnSpc>
                <a:spcBef>
                  <a:spcPts val="0"/>
                </a:spcBef>
                <a:spcAft>
                  <a:spcPts val="0"/>
                </a:spcAft>
              </a:pPr>
              <a:endParaRPr kumimoji="1" lang="ko-KR" altLang="en-US" sz="900">
                <a:solidFill>
                  <a:schemeClr val="bg1">
                    <a:lumMod val="65000"/>
                  </a:schemeClr>
                </a:solidFill>
                <a:latin typeface="Arial" panose="020B0604020202020204" pitchFamily="34" charset="0"/>
                <a:ea typeface="+mn-ea"/>
                <a:cs typeface="+mn-ea"/>
                <a:sym typeface="Arial" panose="020B0604020202020204" pitchFamily="34" charset="0"/>
              </a:endParaRPr>
            </a:p>
          </p:txBody>
        </p:sp>
        <p:sp>
          <p:nvSpPr>
            <p:cNvPr id="10" name="Oval 677"/>
            <p:cNvSpPr>
              <a:spLocks noChangeArrowheads="1"/>
            </p:cNvSpPr>
            <p:nvPr/>
          </p:nvSpPr>
          <p:spPr bwMode="auto">
            <a:xfrm rot="21275257">
              <a:off x="4617028" y="1993821"/>
              <a:ext cx="1801813" cy="1801813"/>
            </a:xfrm>
            <a:prstGeom prst="ellipse">
              <a:avLst/>
            </a:prstGeom>
            <a:solidFill>
              <a:schemeClr val="accent2"/>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just" fontAlgn="base" latinLnBrk="1">
                <a:lnSpc>
                  <a:spcPct val="120000"/>
                </a:lnSpc>
                <a:spcBef>
                  <a:spcPts val="0"/>
                </a:spcBef>
                <a:spcAft>
                  <a:spcPts val="0"/>
                </a:spcAft>
              </a:pPr>
              <a:endParaRPr kumimoji="1" lang="ko-KR" altLang="en-US" sz="900" dirty="0">
                <a:solidFill>
                  <a:schemeClr val="bg1">
                    <a:lumMod val="65000"/>
                  </a:schemeClr>
                </a:solidFill>
                <a:latin typeface="Arial" panose="020B0604020202020204" pitchFamily="34" charset="0"/>
                <a:ea typeface="+mn-ea"/>
                <a:cs typeface="+mn-ea"/>
                <a:sym typeface="Arial" panose="020B0604020202020204" pitchFamily="34" charset="0"/>
              </a:endParaRPr>
            </a:p>
          </p:txBody>
        </p:sp>
        <p:sp>
          <p:nvSpPr>
            <p:cNvPr id="11" name="Freeform 679"/>
            <p:cNvSpPr>
              <a:spLocks noEditPoints="1"/>
            </p:cNvSpPr>
            <p:nvPr/>
          </p:nvSpPr>
          <p:spPr bwMode="auto">
            <a:xfrm rot="21275257">
              <a:off x="5693353" y="3676571"/>
              <a:ext cx="2303463" cy="2305050"/>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accent3"/>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pPr algn="just" fontAlgn="base" latinLnBrk="1">
                <a:lnSpc>
                  <a:spcPct val="120000"/>
                </a:lnSpc>
                <a:spcBef>
                  <a:spcPts val="0"/>
                </a:spcBef>
                <a:spcAft>
                  <a:spcPts val="0"/>
                </a:spcAft>
              </a:pPr>
              <a:endParaRPr kumimoji="1" lang="zh-CN" altLang="en-US"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Oval 680"/>
            <p:cNvSpPr>
              <a:spLocks noChangeArrowheads="1"/>
            </p:cNvSpPr>
            <p:nvPr/>
          </p:nvSpPr>
          <p:spPr bwMode="auto">
            <a:xfrm rot="21275257">
              <a:off x="6055303" y="4040109"/>
              <a:ext cx="1577975" cy="1577975"/>
            </a:xfrm>
            <a:prstGeom prst="ellipse">
              <a:avLst/>
            </a:prstGeom>
            <a:solidFill>
              <a:schemeClr val="accent3"/>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just" fontAlgn="base" latinLnBrk="1">
                <a:lnSpc>
                  <a:spcPct val="120000"/>
                </a:lnSpc>
                <a:spcBef>
                  <a:spcPts val="0"/>
                </a:spcBef>
                <a:spcAft>
                  <a:spcPts val="0"/>
                </a:spcAft>
              </a:pPr>
              <a:endParaRPr kumimoji="1" lang="ko-KR" altLang="en-US" sz="900">
                <a:solidFill>
                  <a:schemeClr val="bg1">
                    <a:lumMod val="65000"/>
                  </a:schemeClr>
                </a:solidFill>
                <a:latin typeface="Arial" panose="020B0604020202020204" pitchFamily="34" charset="0"/>
                <a:ea typeface="+mn-ea"/>
                <a:cs typeface="+mn-ea"/>
                <a:sym typeface="Arial" panose="020B0604020202020204" pitchFamily="34" charset="0"/>
              </a:endParaRPr>
            </a:p>
          </p:txBody>
        </p:sp>
        <p:sp>
          <p:nvSpPr>
            <p:cNvPr id="13" name="Arc 681"/>
            <p:cNvSpPr>
              <a:spLocks/>
            </p:cNvSpPr>
            <p:nvPr/>
          </p:nvSpPr>
          <p:spPr bwMode="auto">
            <a:xfrm rot="7501686">
              <a:off x="4141572" y="3609103"/>
              <a:ext cx="1906587" cy="1549400"/>
            </a:xfrm>
            <a:custGeom>
              <a:avLst/>
              <a:gdLst>
                <a:gd name="T0" fmla="*/ 2147483647 w 21600"/>
                <a:gd name="T1" fmla="*/ 0 h 15695"/>
                <a:gd name="T2" fmla="*/ 2147483647 w 21600"/>
                <a:gd name="T3" fmla="*/ 2147483647 h 15695"/>
                <a:gd name="T4" fmla="*/ 0 w 21600"/>
                <a:gd name="T5" fmla="*/ 2147483647 h 15695"/>
                <a:gd name="T6" fmla="*/ 0 60000 65536"/>
                <a:gd name="T7" fmla="*/ 0 60000 65536"/>
                <a:gd name="T8" fmla="*/ 0 60000 65536"/>
                <a:gd name="T9" fmla="*/ 0 w 21600"/>
                <a:gd name="T10" fmla="*/ 0 h 15695"/>
                <a:gd name="T11" fmla="*/ 21600 w 21600"/>
                <a:gd name="T12" fmla="*/ 15695 h 15695"/>
              </a:gdLst>
              <a:ahLst/>
              <a:cxnLst>
                <a:cxn ang="T6">
                  <a:pos x="T0" y="T1"/>
                </a:cxn>
                <a:cxn ang="T7">
                  <a:pos x="T2" y="T3"/>
                </a:cxn>
                <a:cxn ang="T8">
                  <a:pos x="T4" y="T5"/>
                </a:cxn>
              </a:cxnLst>
              <a:rect l="T9" t="T10" r="T11" b="T12"/>
              <a:pathLst>
                <a:path w="21600" h="15695" fill="none" extrusionOk="0">
                  <a:moveTo>
                    <a:pt x="14840" y="-1"/>
                  </a:moveTo>
                  <a:cubicBezTo>
                    <a:pt x="19155" y="4079"/>
                    <a:pt x="21600" y="9756"/>
                    <a:pt x="21600" y="15695"/>
                  </a:cubicBezTo>
                </a:path>
                <a:path w="21600" h="15695" stroke="0" extrusionOk="0">
                  <a:moveTo>
                    <a:pt x="14840" y="-1"/>
                  </a:moveTo>
                  <a:cubicBezTo>
                    <a:pt x="19155" y="4079"/>
                    <a:pt x="21600" y="9756"/>
                    <a:pt x="21600" y="15695"/>
                  </a:cubicBezTo>
                  <a:lnTo>
                    <a:pt x="0" y="15695"/>
                  </a:lnTo>
                  <a:lnTo>
                    <a:pt x="14840" y="-1"/>
                  </a:lnTo>
                  <a:close/>
                </a:path>
              </a:pathLst>
            </a:custGeom>
            <a:noFill/>
            <a:ln w="9525">
              <a:solidFill>
                <a:schemeClr val="bg1">
                  <a:lumMod val="50000"/>
                </a:schemeClr>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just" defTabSz="1054842" latinLnBrk="1">
                <a:lnSpc>
                  <a:spcPct val="120000"/>
                </a:lnSpc>
                <a:spcBef>
                  <a:spcPts val="0"/>
                </a:spcBef>
                <a:spcAft>
                  <a:spcPts val="0"/>
                </a:spcAft>
                <a:defRPr/>
              </a:pPr>
              <a:endParaRPr kumimoji="1" lang="zh-CN" altLang="en-US" sz="900" ker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Arc 683"/>
            <p:cNvSpPr>
              <a:spLocks/>
            </p:cNvSpPr>
            <p:nvPr/>
          </p:nvSpPr>
          <p:spPr bwMode="auto">
            <a:xfrm rot="256945">
              <a:off x="7018916" y="2744709"/>
              <a:ext cx="620712" cy="898525"/>
            </a:xfrm>
            <a:custGeom>
              <a:avLst/>
              <a:gdLst>
                <a:gd name="T0" fmla="*/ 2147483647 w 21600"/>
                <a:gd name="T1" fmla="*/ 0 h 31203"/>
                <a:gd name="T2" fmla="*/ 2147483647 w 21600"/>
                <a:gd name="T3" fmla="*/ 2147483647 h 31203"/>
                <a:gd name="T4" fmla="*/ 0 w 21600"/>
                <a:gd name="T5" fmla="*/ 2147483647 h 31203"/>
                <a:gd name="T6" fmla="*/ 0 60000 65536"/>
                <a:gd name="T7" fmla="*/ 0 60000 65536"/>
                <a:gd name="T8" fmla="*/ 0 60000 65536"/>
                <a:gd name="T9" fmla="*/ 0 w 21600"/>
                <a:gd name="T10" fmla="*/ 0 h 31203"/>
                <a:gd name="T11" fmla="*/ 21600 w 21600"/>
                <a:gd name="T12" fmla="*/ 31203 h 31203"/>
              </a:gdLst>
              <a:ahLst/>
              <a:cxnLst>
                <a:cxn ang="T6">
                  <a:pos x="T0" y="T1"/>
                </a:cxn>
                <a:cxn ang="T7">
                  <a:pos x="T2" y="T3"/>
                </a:cxn>
                <a:cxn ang="T8">
                  <a:pos x="T4" y="T5"/>
                </a:cxn>
              </a:cxnLst>
              <a:rect l="T9" t="T10" r="T11" b="T12"/>
              <a:pathLst>
                <a:path w="21600" h="31203" fill="none" extrusionOk="0">
                  <a:moveTo>
                    <a:pt x="3237" y="-1"/>
                  </a:moveTo>
                  <a:cubicBezTo>
                    <a:pt x="13795" y="1600"/>
                    <a:pt x="21600" y="10676"/>
                    <a:pt x="21600" y="21356"/>
                  </a:cubicBezTo>
                  <a:cubicBezTo>
                    <a:pt x="21600" y="24780"/>
                    <a:pt x="20785" y="28155"/>
                    <a:pt x="19224" y="31202"/>
                  </a:cubicBezTo>
                </a:path>
                <a:path w="21600" h="31203" stroke="0" extrusionOk="0">
                  <a:moveTo>
                    <a:pt x="3237" y="-1"/>
                  </a:moveTo>
                  <a:cubicBezTo>
                    <a:pt x="13795" y="1600"/>
                    <a:pt x="21600" y="10676"/>
                    <a:pt x="21600" y="21356"/>
                  </a:cubicBezTo>
                  <a:cubicBezTo>
                    <a:pt x="21600" y="24780"/>
                    <a:pt x="20785" y="28155"/>
                    <a:pt x="19224" y="31202"/>
                  </a:cubicBezTo>
                  <a:lnTo>
                    <a:pt x="0" y="21356"/>
                  </a:lnTo>
                  <a:lnTo>
                    <a:pt x="3237" y="-1"/>
                  </a:lnTo>
                  <a:close/>
                </a:path>
              </a:pathLst>
            </a:custGeom>
            <a:noFill/>
            <a:ln w="9525">
              <a:solidFill>
                <a:schemeClr val="bg1">
                  <a:lumMod val="50000"/>
                </a:schemeClr>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just" defTabSz="1054842" latinLnBrk="1">
                <a:lnSpc>
                  <a:spcPct val="120000"/>
                </a:lnSpc>
                <a:spcBef>
                  <a:spcPts val="0"/>
                </a:spcBef>
                <a:spcAft>
                  <a:spcPts val="0"/>
                </a:spcAft>
                <a:defRPr/>
              </a:pPr>
              <a:endParaRPr kumimoji="1" lang="zh-CN" altLang="en-US" sz="900" ker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8" name="Group 17"/>
          <p:cNvGrpSpPr/>
          <p:nvPr/>
        </p:nvGrpSpPr>
        <p:grpSpPr>
          <a:xfrm>
            <a:off x="7425992" y="5868491"/>
            <a:ext cx="436704" cy="436704"/>
            <a:chOff x="5607370" y="3562829"/>
            <a:chExt cx="587140" cy="587140"/>
          </a:xfrm>
          <a:solidFill>
            <a:schemeClr val="bg1"/>
          </a:solidFill>
        </p:grpSpPr>
        <p:sp>
          <p:nvSpPr>
            <p:cNvPr id="19"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noFill/>
            </a:ln>
          </p:spPr>
          <p:txBody>
            <a:bodyPr vert="horz" wrap="square" lIns="105484" tIns="52741" rIns="105484" bIns="52741" numCol="1" anchor="t" anchorCtr="0" compatLnSpc="1">
              <a:prstTxWarp prst="textNoShape">
                <a:avLst/>
              </a:prstTxWarp>
            </a:bodyPr>
            <a:lstStyle/>
            <a:p>
              <a:pPr algn="just">
                <a:lnSpc>
                  <a:spcPct val="120000"/>
                </a:lnSpc>
                <a:spcBef>
                  <a:spcPts val="0"/>
                </a:spcBef>
                <a:spcAft>
                  <a:spcPts val="0"/>
                </a:spcAft>
              </a:pPr>
              <a:endParaRPr lang="en-US" sz="9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23"/>
            <p:cNvSpPr>
              <a:spLocks noEditPoints="1"/>
            </p:cNvSpPr>
            <p:nvPr/>
          </p:nvSpPr>
          <p:spPr bwMode="auto">
            <a:xfrm>
              <a:off x="5607370" y="3562829"/>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vert="horz" wrap="square" lIns="105484" tIns="52741" rIns="105484" bIns="52741" numCol="1" anchor="t" anchorCtr="0" compatLnSpc="1">
              <a:prstTxWarp prst="textNoShape">
                <a:avLst/>
              </a:prstTxWarp>
            </a:bodyPr>
            <a:lstStyle/>
            <a:p>
              <a:pPr algn="just">
                <a:lnSpc>
                  <a:spcPct val="120000"/>
                </a:lnSpc>
                <a:spcBef>
                  <a:spcPts val="0"/>
                </a:spcBef>
                <a:spcAft>
                  <a:spcPts val="0"/>
                </a:spcAft>
              </a:pPr>
              <a:endParaRPr lang="en-US" sz="9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Group 20"/>
          <p:cNvGrpSpPr/>
          <p:nvPr/>
        </p:nvGrpSpPr>
        <p:grpSpPr>
          <a:xfrm>
            <a:off x="7423914" y="3266482"/>
            <a:ext cx="627243" cy="627243"/>
            <a:chOff x="6665323" y="3562825"/>
            <a:chExt cx="587140" cy="587140"/>
          </a:xfrm>
          <a:solidFill>
            <a:schemeClr val="bg1"/>
          </a:solidFill>
        </p:grpSpPr>
        <p:sp>
          <p:nvSpPr>
            <p:cNvPr id="22"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noFill/>
            </a:ln>
          </p:spPr>
          <p:txBody>
            <a:bodyPr vert="horz" wrap="square" lIns="105484" tIns="52741" rIns="105484" bIns="52741" numCol="1" anchor="t" anchorCtr="0" compatLnSpc="1">
              <a:prstTxWarp prst="textNoShape">
                <a:avLst/>
              </a:prstTxWarp>
            </a:bodyPr>
            <a:lstStyle/>
            <a:p>
              <a:pPr algn="just">
                <a:lnSpc>
                  <a:spcPct val="120000"/>
                </a:lnSpc>
                <a:spcBef>
                  <a:spcPts val="0"/>
                </a:spcBef>
                <a:spcAft>
                  <a:spcPts val="0"/>
                </a:spcAft>
              </a:pPr>
              <a:endParaRPr lang="en-US" sz="9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vert="horz" wrap="square" lIns="105484" tIns="52741" rIns="105484" bIns="52741" numCol="1" anchor="t" anchorCtr="0" compatLnSpc="1">
              <a:prstTxWarp prst="textNoShape">
                <a:avLst/>
              </a:prstTxWarp>
            </a:bodyPr>
            <a:lstStyle/>
            <a:p>
              <a:pPr algn="just">
                <a:lnSpc>
                  <a:spcPct val="120000"/>
                </a:lnSpc>
                <a:spcBef>
                  <a:spcPts val="0"/>
                </a:spcBef>
                <a:spcAft>
                  <a:spcPts val="0"/>
                </a:spcAft>
              </a:pPr>
              <a:endParaRPr lang="en-US" sz="9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4" name="Group 23"/>
          <p:cNvGrpSpPr/>
          <p:nvPr/>
        </p:nvGrpSpPr>
        <p:grpSpPr>
          <a:xfrm>
            <a:off x="8372276" y="5123837"/>
            <a:ext cx="436704" cy="436704"/>
            <a:chOff x="7740352" y="3562825"/>
            <a:chExt cx="587140" cy="587140"/>
          </a:xfrm>
          <a:solidFill>
            <a:schemeClr val="bg1"/>
          </a:solidFill>
        </p:grpSpPr>
        <p:sp>
          <p:nvSpPr>
            <p:cNvPr id="25" name="Freeform 24"/>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vert="horz" wrap="square" lIns="105484" tIns="52741" rIns="105484" bIns="52741" numCol="1" anchor="t" anchorCtr="0" compatLnSpc="1">
              <a:prstTxWarp prst="textNoShape">
                <a:avLst/>
              </a:prstTxWarp>
            </a:bodyPr>
            <a:lstStyle/>
            <a:p>
              <a:pPr algn="just">
                <a:lnSpc>
                  <a:spcPct val="120000"/>
                </a:lnSpc>
                <a:spcBef>
                  <a:spcPts val="0"/>
                </a:spcBef>
                <a:spcAft>
                  <a:spcPts val="0"/>
                </a:spcAft>
              </a:pPr>
              <a:endParaRPr lang="en-US" sz="9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noFill/>
            </a:ln>
          </p:spPr>
          <p:txBody>
            <a:bodyPr vert="horz" wrap="square" lIns="105484" tIns="52741" rIns="105484" bIns="52741" numCol="1" anchor="t" anchorCtr="0" compatLnSpc="1">
              <a:prstTxWarp prst="textNoShape">
                <a:avLst/>
              </a:prstTxWarp>
            </a:bodyPr>
            <a:lstStyle/>
            <a:p>
              <a:pPr algn="just">
                <a:lnSpc>
                  <a:spcPct val="120000"/>
                </a:lnSpc>
                <a:spcBef>
                  <a:spcPts val="0"/>
                </a:spcBef>
                <a:spcAft>
                  <a:spcPts val="0"/>
                </a:spcAft>
              </a:pPr>
              <a:endParaRPr lang="en-US" sz="9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3" name="TextBox 8"/>
          <p:cNvSpPr txBox="1"/>
          <p:nvPr/>
        </p:nvSpPr>
        <p:spPr>
          <a:xfrm>
            <a:off x="569666" y="632254"/>
            <a:ext cx="3949155" cy="492443"/>
          </a:xfrm>
          <a:prstGeom prst="rect">
            <a:avLst/>
          </a:prstGeom>
          <a:noFill/>
        </p:spPr>
        <p:txBody>
          <a:bodyPr wrap="square" lIns="0" tIns="0" rIns="0" bIns="0" rtlCol="0" anchor="ctr">
            <a:spAutoFit/>
          </a:bodyPr>
          <a:lstStyle/>
          <a:p>
            <a:r>
              <a:rPr lang="zh-CN" altLang="en-US" sz="3200" dirty="0">
                <a:solidFill>
                  <a:srgbClr val="0070C0"/>
                </a:solidFill>
                <a:latin typeface="Arial" panose="020B0604020202020204" pitchFamily="34" charset="0"/>
                <a:ea typeface="微软雅黑" panose="020B0503020204020204" pitchFamily="34" charset="-122"/>
                <a:sym typeface="Arial" panose="020B0604020202020204" pitchFamily="34" charset="0"/>
              </a:rPr>
              <a:t>文件权限（</a:t>
            </a:r>
            <a:r>
              <a:rPr lang="en-US" altLang="zh-CN" sz="3200" dirty="0" err="1">
                <a:solidFill>
                  <a:srgbClr val="0070C0"/>
                </a:solidFill>
                <a:latin typeface="Arial" panose="020B0604020202020204" pitchFamily="34" charset="0"/>
                <a:ea typeface="微软雅黑" panose="020B0503020204020204" pitchFamily="34" charset="-122"/>
                <a:sym typeface="Arial" panose="020B0604020202020204" pitchFamily="34" charset="0"/>
              </a:rPr>
              <a:t>chmod</a:t>
            </a:r>
            <a:r>
              <a:rPr lang="zh-CN" altLang="en-US" sz="3200" dirty="0">
                <a:solidFill>
                  <a:srgbClr val="0070C0"/>
                </a:solidFill>
                <a:latin typeface="Arial" panose="020B0604020202020204" pitchFamily="34" charset="0"/>
                <a:ea typeface="微软雅黑" panose="020B0503020204020204" pitchFamily="34" charset="-122"/>
                <a:sym typeface="Arial" panose="020B0604020202020204" pitchFamily="34" charset="0"/>
              </a:rPr>
              <a:t>）</a:t>
            </a:r>
            <a:endParaRPr lang="zh-CN" altLang="en-US" sz="40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文本框 30"/>
          <p:cNvSpPr txBox="1"/>
          <p:nvPr/>
        </p:nvSpPr>
        <p:spPr>
          <a:xfrm>
            <a:off x="4557166" y="2481833"/>
            <a:ext cx="7128793" cy="1815882"/>
          </a:xfrm>
          <a:prstGeom prst="rect">
            <a:avLst/>
          </a:prstGeom>
          <a:noFill/>
        </p:spPr>
        <p:txBody>
          <a:bodyPr wrap="square" rtlCol="0">
            <a:spAutoFit/>
          </a:bodyPr>
          <a:lstStyle/>
          <a:p>
            <a:r>
              <a:rPr lang="en-US" altLang="zh-CN" sz="2800" dirty="0" err="1"/>
              <a:t>int</a:t>
            </a:r>
            <a:r>
              <a:rPr lang="en-US" altLang="zh-CN" sz="2800" dirty="0"/>
              <a:t> </a:t>
            </a:r>
            <a:r>
              <a:rPr lang="en-US" altLang="zh-CN" sz="2800" dirty="0" err="1"/>
              <a:t>filemode</a:t>
            </a:r>
            <a:r>
              <a:rPr lang="en-US" altLang="zh-CN" sz="2800" dirty="0"/>
              <a:t>;</a:t>
            </a:r>
          </a:p>
          <a:p>
            <a:r>
              <a:rPr lang="zh-CN" altLang="en-US" sz="2800" dirty="0"/>
              <a:t>如果当前用户是文件主，</a:t>
            </a:r>
            <a:r>
              <a:rPr lang="en-US" altLang="zh-CN" sz="2800" dirty="0" err="1"/>
              <a:t>filemode</a:t>
            </a:r>
            <a:r>
              <a:rPr lang="en-US" altLang="zh-CN" sz="2800" dirty="0"/>
              <a:t>=6;</a:t>
            </a:r>
          </a:p>
          <a:p>
            <a:r>
              <a:rPr lang="zh-CN" altLang="en-US" sz="2800" dirty="0"/>
              <a:t>如果当前用户与文件主同组，</a:t>
            </a:r>
            <a:r>
              <a:rPr lang="en-US" altLang="zh-CN" sz="2800" dirty="0" err="1"/>
              <a:t>filemode</a:t>
            </a:r>
            <a:r>
              <a:rPr lang="en-US" altLang="zh-CN" sz="2800" dirty="0"/>
              <a:t>=3;</a:t>
            </a:r>
          </a:p>
          <a:p>
            <a:r>
              <a:rPr lang="zh-CN" altLang="en-US" sz="2800" dirty="0"/>
              <a:t>如果是其他用户，</a:t>
            </a:r>
            <a:r>
              <a:rPr lang="en-US" altLang="zh-CN" sz="2800" dirty="0" err="1"/>
              <a:t>filemode</a:t>
            </a:r>
            <a:r>
              <a:rPr lang="en-US" altLang="zh-CN" sz="2800" dirty="0"/>
              <a:t>=0;</a:t>
            </a:r>
            <a:endParaRPr lang="zh-CN" altLang="en-US" sz="2800" dirty="0"/>
          </a:p>
        </p:txBody>
      </p:sp>
      <p:sp>
        <p:nvSpPr>
          <p:cNvPr id="32" name="文本框 31"/>
          <p:cNvSpPr txBox="1"/>
          <p:nvPr/>
        </p:nvSpPr>
        <p:spPr>
          <a:xfrm>
            <a:off x="4535224" y="463574"/>
            <a:ext cx="4359372" cy="1754326"/>
          </a:xfrm>
          <a:prstGeom prst="rect">
            <a:avLst/>
          </a:prstGeom>
          <a:noFill/>
        </p:spPr>
        <p:txBody>
          <a:bodyPr wrap="square" rtlCol="0">
            <a:spAutoFit/>
          </a:bodyPr>
          <a:lstStyle/>
          <a:p>
            <a:r>
              <a:rPr lang="en-US" altLang="zh-CN" sz="3600" dirty="0" err="1">
                <a:solidFill>
                  <a:srgbClr val="CA8F45"/>
                </a:solidFill>
              </a:rPr>
              <a:t>inode.i_mode</a:t>
            </a:r>
            <a:endParaRPr lang="en-US" altLang="zh-CN" sz="3600" dirty="0">
              <a:solidFill>
                <a:srgbClr val="CA8F45"/>
              </a:solidFill>
            </a:endParaRPr>
          </a:p>
          <a:p>
            <a:r>
              <a:rPr lang="en-US" altLang="zh-CN" sz="3600" dirty="0">
                <a:solidFill>
                  <a:srgbClr val="CA8F45"/>
                </a:solidFill>
              </a:rPr>
              <a:t>d     </a:t>
            </a:r>
            <a:r>
              <a:rPr lang="en-US" altLang="zh-CN" sz="3600" dirty="0" err="1">
                <a:solidFill>
                  <a:srgbClr val="CA8F45"/>
                </a:solidFill>
              </a:rPr>
              <a:t>rwx</a:t>
            </a:r>
            <a:r>
              <a:rPr lang="en-US" altLang="zh-CN" sz="3600" dirty="0">
                <a:solidFill>
                  <a:srgbClr val="CA8F45"/>
                </a:solidFill>
              </a:rPr>
              <a:t>     </a:t>
            </a:r>
            <a:r>
              <a:rPr lang="en-US" altLang="zh-CN" sz="3600" dirty="0" err="1">
                <a:solidFill>
                  <a:srgbClr val="CA8F45"/>
                </a:solidFill>
              </a:rPr>
              <a:t>rwx</a:t>
            </a:r>
            <a:r>
              <a:rPr lang="en-US" altLang="zh-CN" sz="3600" dirty="0">
                <a:solidFill>
                  <a:srgbClr val="CA8F45"/>
                </a:solidFill>
              </a:rPr>
              <a:t>    </a:t>
            </a:r>
            <a:r>
              <a:rPr lang="en-US" altLang="zh-CN" sz="3600" dirty="0" err="1">
                <a:solidFill>
                  <a:srgbClr val="CA8F45"/>
                </a:solidFill>
              </a:rPr>
              <a:t>rwx</a:t>
            </a:r>
            <a:endParaRPr lang="en-US" altLang="zh-CN" sz="3600" dirty="0">
              <a:solidFill>
                <a:srgbClr val="CA8F45"/>
              </a:solidFill>
            </a:endParaRPr>
          </a:p>
          <a:p>
            <a:r>
              <a:rPr lang="en-US" altLang="zh-CN" sz="3600" dirty="0">
                <a:solidFill>
                  <a:srgbClr val="CA8F45"/>
                </a:solidFill>
              </a:rPr>
              <a:t>1     111     111    111</a:t>
            </a:r>
          </a:p>
        </p:txBody>
      </p:sp>
      <p:sp>
        <p:nvSpPr>
          <p:cNvPr id="35" name="文本框 34"/>
          <p:cNvSpPr txBox="1"/>
          <p:nvPr/>
        </p:nvSpPr>
        <p:spPr>
          <a:xfrm>
            <a:off x="4523933" y="4965038"/>
            <a:ext cx="6925510" cy="954107"/>
          </a:xfrm>
          <a:prstGeom prst="rect">
            <a:avLst/>
          </a:prstGeom>
          <a:noFill/>
        </p:spPr>
        <p:txBody>
          <a:bodyPr wrap="square" rtlCol="0">
            <a:spAutoFit/>
          </a:bodyPr>
          <a:lstStyle/>
          <a:p>
            <a:r>
              <a:rPr lang="zh-CN" altLang="en-US" sz="2800" dirty="0">
                <a:solidFill>
                  <a:srgbClr val="0070C0"/>
                </a:solidFill>
              </a:rPr>
              <a:t>判断是否具有读权限</a:t>
            </a:r>
            <a:endParaRPr lang="en-US" altLang="zh-CN" sz="2800" dirty="0">
              <a:solidFill>
                <a:srgbClr val="0070C0"/>
              </a:solidFill>
            </a:endParaRPr>
          </a:p>
          <a:p>
            <a:r>
              <a:rPr lang="en-US" altLang="zh-CN" sz="2800" dirty="0">
                <a:solidFill>
                  <a:srgbClr val="0070C0"/>
                </a:solidFill>
              </a:rPr>
              <a:t>(</a:t>
            </a:r>
            <a:r>
              <a:rPr lang="en-US" altLang="zh-CN" sz="2800" dirty="0" err="1">
                <a:solidFill>
                  <a:srgbClr val="0070C0"/>
                </a:solidFill>
              </a:rPr>
              <a:t>fileinode.i_mode</a:t>
            </a:r>
            <a:r>
              <a:rPr lang="en-US" altLang="zh-CN" sz="2800" dirty="0">
                <a:solidFill>
                  <a:srgbClr val="0070C0"/>
                </a:solidFill>
              </a:rPr>
              <a:t>&gt;&gt;</a:t>
            </a:r>
            <a:r>
              <a:rPr lang="en-US" altLang="zh-CN" sz="2800" dirty="0" err="1">
                <a:solidFill>
                  <a:srgbClr val="0070C0"/>
                </a:solidFill>
              </a:rPr>
              <a:t>filemode</a:t>
            </a:r>
            <a:r>
              <a:rPr lang="en-US" altLang="zh-CN" sz="2800" dirty="0">
                <a:solidFill>
                  <a:srgbClr val="0070C0"/>
                </a:solidFill>
              </a:rPr>
              <a:t>&gt;&gt;2) &amp; 1) == 1</a:t>
            </a:r>
            <a:endParaRPr lang="zh-CN" altLang="en-US" sz="2800" dirty="0">
              <a:solidFill>
                <a:srgbClr val="0070C0"/>
              </a:solidFill>
            </a:endParaRPr>
          </a:p>
        </p:txBody>
      </p:sp>
    </p:spTree>
    <p:extLst>
      <p:ext uri="{BB962C8B-B14F-4D97-AF65-F5344CB8AC3E}">
        <p14:creationId xmlns:p14="http://schemas.microsoft.com/office/powerpoint/2010/main" val="1315048194"/>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400" fill="hold"/>
                                        <p:tgtEl>
                                          <p:spTgt spid="5"/>
                                        </p:tgtEl>
                                        <p:attrNameLst>
                                          <p:attrName>ppt_w</p:attrName>
                                        </p:attrNameLst>
                                      </p:cBhvr>
                                      <p:tavLst>
                                        <p:tav tm="0">
                                          <p:val>
                                            <p:fltVal val="0"/>
                                          </p:val>
                                        </p:tav>
                                        <p:tav tm="100000">
                                          <p:val>
                                            <p:strVal val="#ppt_w"/>
                                          </p:val>
                                        </p:tav>
                                      </p:tavLst>
                                    </p:anim>
                                    <p:anim calcmode="lin" valueType="num">
                                      <p:cBhvr>
                                        <p:cTn id="8" dur="2400" fill="hold"/>
                                        <p:tgtEl>
                                          <p:spTgt spid="5"/>
                                        </p:tgtEl>
                                        <p:attrNameLst>
                                          <p:attrName>ppt_h</p:attrName>
                                        </p:attrNameLst>
                                      </p:cBhvr>
                                      <p:tavLst>
                                        <p:tav tm="0">
                                          <p:val>
                                            <p:fltVal val="0"/>
                                          </p:val>
                                        </p:tav>
                                        <p:tav tm="100000">
                                          <p:val>
                                            <p:strVal val="#ppt_h"/>
                                          </p:val>
                                        </p:tav>
                                      </p:tavLst>
                                    </p:anim>
                                    <p:anim calcmode="lin" valueType="num">
                                      <p:cBhvr>
                                        <p:cTn id="9" dur="2400" fill="hold"/>
                                        <p:tgtEl>
                                          <p:spTgt spid="5"/>
                                        </p:tgtEl>
                                        <p:attrNameLst>
                                          <p:attrName>style.rotation</p:attrName>
                                        </p:attrNameLst>
                                      </p:cBhvr>
                                      <p:tavLst>
                                        <p:tav tm="0">
                                          <p:val>
                                            <p:fltVal val="90"/>
                                          </p:val>
                                        </p:tav>
                                        <p:tav tm="100000">
                                          <p:val>
                                            <p:fltVal val="0"/>
                                          </p:val>
                                        </p:tav>
                                      </p:tavLst>
                                    </p:anim>
                                    <p:animEffect transition="in" filter="fade">
                                      <p:cBhvr>
                                        <p:cTn id="10" dur="2400"/>
                                        <p:tgtEl>
                                          <p:spTgt spid="5"/>
                                        </p:tgtEl>
                                      </p:cBhvr>
                                    </p:animEffect>
                                  </p:childTnLst>
                                </p:cTn>
                              </p:par>
                              <p:par>
                                <p:cTn id="11" presetID="53" presetClass="entr" presetSubtype="16" fill="hold" nodeType="withEffect">
                                  <p:stCondLst>
                                    <p:cond delay="250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par>
                                <p:cTn id="16" presetID="53" presetClass="entr" presetSubtype="16" fill="hold" nodeType="withEffect">
                                  <p:stCondLst>
                                    <p:cond delay="3000"/>
                                  </p:stCondLst>
                                  <p:childTnLst>
                                    <p:set>
                                      <p:cBhvr>
                                        <p:cTn id="17" dur="1" fill="hold">
                                          <p:stCondLst>
                                            <p:cond delay="0"/>
                                          </p:stCondLst>
                                        </p:cTn>
                                        <p:tgtEl>
                                          <p:spTgt spid="24"/>
                                        </p:tgtEl>
                                        <p:attrNameLst>
                                          <p:attrName>style.visibility</p:attrName>
                                        </p:attrNameLst>
                                      </p:cBhvr>
                                      <p:to>
                                        <p:strVal val="visible"/>
                                      </p:to>
                                    </p:set>
                                    <p:anim calcmode="lin" valueType="num">
                                      <p:cBhvr>
                                        <p:cTn id="18" dur="500" fill="hold"/>
                                        <p:tgtEl>
                                          <p:spTgt spid="24"/>
                                        </p:tgtEl>
                                        <p:attrNameLst>
                                          <p:attrName>ppt_w</p:attrName>
                                        </p:attrNameLst>
                                      </p:cBhvr>
                                      <p:tavLst>
                                        <p:tav tm="0">
                                          <p:val>
                                            <p:fltVal val="0"/>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animEffect transition="in" filter="fade">
                                      <p:cBhvr>
                                        <p:cTn id="20" dur="500"/>
                                        <p:tgtEl>
                                          <p:spTgt spid="24"/>
                                        </p:tgtEl>
                                      </p:cBhvr>
                                    </p:animEffect>
                                  </p:childTnLst>
                                </p:cTn>
                              </p:par>
                              <p:par>
                                <p:cTn id="21" presetID="53" presetClass="entr" presetSubtype="16" fill="hold" nodeType="withEffect">
                                  <p:stCondLst>
                                    <p:cond delay="350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animEffect transition="in" filter="fade">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1748855" y="970617"/>
            <a:ext cx="489569" cy="5466842"/>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4" name="Group 33"/>
          <p:cNvGrpSpPr/>
          <p:nvPr/>
        </p:nvGrpSpPr>
        <p:grpSpPr>
          <a:xfrm>
            <a:off x="1748857" y="1574887"/>
            <a:ext cx="3451700" cy="543268"/>
            <a:chOff x="5128064" y="2256183"/>
            <a:chExt cx="3273083" cy="515155"/>
          </a:xfrm>
        </p:grpSpPr>
        <p:sp>
          <p:nvSpPr>
            <p:cNvPr id="4" name="Pentagon 3"/>
            <p:cNvSpPr/>
            <p:nvPr/>
          </p:nvSpPr>
          <p:spPr>
            <a:xfrm>
              <a:off x="5128064" y="2256184"/>
              <a:ext cx="3273083" cy="51515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2400" b="1" dirty="0" err="1">
                  <a:latin typeface="Arial" panose="020B0604020202020204" pitchFamily="34" charset="0"/>
                  <a:ea typeface="微软雅黑" panose="020B0503020204020204" pitchFamily="34" charset="-122"/>
                  <a:cs typeface="+mn-ea"/>
                  <a:sym typeface="Arial" panose="020B0604020202020204" pitchFamily="34" charset="0"/>
                </a:rPr>
                <a:t>Cur_Dir_Addr</a:t>
              </a:r>
              <a:endParaRPr lang="en-GB" sz="24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Rectangle 8"/>
            <p:cNvSpPr/>
            <p:nvPr/>
          </p:nvSpPr>
          <p:spPr>
            <a:xfrm>
              <a:off x="5128064" y="2256183"/>
              <a:ext cx="464234" cy="51515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5" name="Group 34"/>
          <p:cNvGrpSpPr/>
          <p:nvPr/>
        </p:nvGrpSpPr>
        <p:grpSpPr>
          <a:xfrm>
            <a:off x="1748857" y="2842825"/>
            <a:ext cx="3451700" cy="543268"/>
            <a:chOff x="5128064" y="3095119"/>
            <a:chExt cx="3273083" cy="515155"/>
          </a:xfrm>
        </p:grpSpPr>
        <p:sp>
          <p:nvSpPr>
            <p:cNvPr id="6" name="Pentagon 5"/>
            <p:cNvSpPr/>
            <p:nvPr/>
          </p:nvSpPr>
          <p:spPr>
            <a:xfrm>
              <a:off x="5128064" y="3095119"/>
              <a:ext cx="3273083" cy="51515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800" b="1" dirty="0" err="1"/>
                <a:t>Cur_Dir_Name</a:t>
              </a:r>
              <a:endParaRPr lang="en-GB" sz="2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Rectangle 9"/>
            <p:cNvSpPr/>
            <p:nvPr/>
          </p:nvSpPr>
          <p:spPr>
            <a:xfrm>
              <a:off x="5128064" y="3095119"/>
              <a:ext cx="464234" cy="51515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5"/>
          <p:cNvGrpSpPr/>
          <p:nvPr/>
        </p:nvGrpSpPr>
        <p:grpSpPr>
          <a:xfrm>
            <a:off x="1748857" y="4027749"/>
            <a:ext cx="3451700" cy="543268"/>
            <a:chOff x="5128064" y="3934054"/>
            <a:chExt cx="3273083" cy="515155"/>
          </a:xfrm>
        </p:grpSpPr>
        <p:sp>
          <p:nvSpPr>
            <p:cNvPr id="7" name="Pentagon 6"/>
            <p:cNvSpPr/>
            <p:nvPr/>
          </p:nvSpPr>
          <p:spPr>
            <a:xfrm>
              <a:off x="5128064" y="3934054"/>
              <a:ext cx="3273083" cy="515154"/>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800" b="1" dirty="0" err="1"/>
                <a:t>Root_Dir_Addr</a:t>
              </a:r>
              <a:endParaRPr lang="en-GB" sz="2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ectangle 10"/>
            <p:cNvSpPr/>
            <p:nvPr/>
          </p:nvSpPr>
          <p:spPr>
            <a:xfrm>
              <a:off x="5128064" y="3934054"/>
              <a:ext cx="464234" cy="51515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9" name="TextBox 8"/>
          <p:cNvSpPr txBox="1"/>
          <p:nvPr/>
        </p:nvSpPr>
        <p:spPr>
          <a:xfrm>
            <a:off x="524719" y="176038"/>
            <a:ext cx="3949155" cy="492443"/>
          </a:xfrm>
          <a:prstGeom prst="rect">
            <a:avLst/>
          </a:prstGeom>
          <a:noFill/>
        </p:spPr>
        <p:txBody>
          <a:bodyPr wrap="square" lIns="0" tIns="0" rIns="0" bIns="0" rtlCol="0" anchor="ctr">
            <a:spAutoFit/>
          </a:bodyPr>
          <a:lstStyle/>
          <a:p>
            <a:r>
              <a:rPr lang="zh-CN" altLang="en-US" sz="3200" dirty="0">
                <a:solidFill>
                  <a:srgbClr val="0070C0"/>
                </a:solidFill>
                <a:latin typeface="Arial" panose="020B0604020202020204" pitchFamily="34" charset="0"/>
                <a:ea typeface="微软雅黑" panose="020B0503020204020204" pitchFamily="34" charset="-122"/>
                <a:sym typeface="Arial" panose="020B0604020202020204" pitchFamily="34" charset="0"/>
              </a:rPr>
              <a:t>全局变量</a:t>
            </a:r>
            <a:endParaRPr lang="zh-CN" altLang="en-US" sz="40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5925319" y="1600101"/>
            <a:ext cx="6048672"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3600" b="1" dirty="0">
                <a:solidFill>
                  <a:schemeClr val="accent5"/>
                </a:solidFill>
              </a:rPr>
              <a:t>当前目录文件的</a:t>
            </a:r>
            <a:r>
              <a:rPr lang="en-US" altLang="zh-CN" sz="3600" b="1" dirty="0" err="1">
                <a:solidFill>
                  <a:schemeClr val="accent5"/>
                </a:solidFill>
              </a:rPr>
              <a:t>inode</a:t>
            </a:r>
            <a:r>
              <a:rPr lang="zh-CN" altLang="en-US" sz="3600" b="1" dirty="0">
                <a:solidFill>
                  <a:schemeClr val="accent5"/>
                </a:solidFill>
              </a:rPr>
              <a:t>地址（标识当前所在目录）</a:t>
            </a:r>
            <a:endParaRPr lang="en-US" altLang="zh-CN" sz="3600" b="1" dirty="0">
              <a:solidFill>
                <a:schemeClr val="accent5"/>
              </a:solidFill>
            </a:endParaRPr>
          </a:p>
          <a:p>
            <a:pPr marL="285750" indent="-285750">
              <a:buFont typeface="Arial" panose="020B0604020202020204" pitchFamily="34" charset="0"/>
              <a:buChar char="•"/>
            </a:pPr>
            <a:r>
              <a:rPr lang="zh-CN" altLang="en-US" sz="3600" b="1" dirty="0">
                <a:solidFill>
                  <a:schemeClr val="accent5"/>
                </a:solidFill>
              </a:rPr>
              <a:t>当前目录绝对路径名，在界面显示</a:t>
            </a:r>
            <a:endParaRPr lang="en-US" altLang="zh-CN" sz="3600" b="1" dirty="0">
              <a:solidFill>
                <a:schemeClr val="accent5"/>
              </a:solidFill>
            </a:endParaRPr>
          </a:p>
          <a:p>
            <a:pPr marL="285750" indent="-285750">
              <a:buFont typeface="Arial" panose="020B0604020202020204" pitchFamily="34" charset="0"/>
              <a:buChar char="•"/>
            </a:pPr>
            <a:r>
              <a:rPr lang="zh-CN" altLang="en-US" sz="3600" b="1" dirty="0">
                <a:solidFill>
                  <a:schemeClr val="accent5"/>
                </a:solidFill>
              </a:rPr>
              <a:t>根目录</a:t>
            </a:r>
            <a:r>
              <a:rPr lang="en-US" altLang="zh-CN" sz="3600" b="1" dirty="0" err="1">
                <a:solidFill>
                  <a:schemeClr val="accent5"/>
                </a:solidFill>
              </a:rPr>
              <a:t>inode</a:t>
            </a:r>
            <a:r>
              <a:rPr lang="zh-CN" altLang="en-US" sz="3600" b="1" dirty="0">
                <a:solidFill>
                  <a:schemeClr val="accent5"/>
                </a:solidFill>
              </a:rPr>
              <a:t>地址，由系统初始化得到，根据此可方便切换到根目录</a:t>
            </a:r>
          </a:p>
        </p:txBody>
      </p:sp>
    </p:spTree>
    <p:extLst>
      <p:ext uri="{BB962C8B-B14F-4D97-AF65-F5344CB8AC3E}">
        <p14:creationId xmlns:p14="http://schemas.microsoft.com/office/powerpoint/2010/main" val="3551597796"/>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64679" y="1619669"/>
            <a:ext cx="7586870" cy="5093000"/>
          </a:xfrm>
          <a:prstGeom prst="rect">
            <a:avLst/>
          </a:prstGeom>
        </p:spPr>
      </p:pic>
      <p:pic>
        <p:nvPicPr>
          <p:cNvPr id="4" name="图片 3"/>
          <p:cNvPicPr>
            <a:picLocks noChangeAspect="1"/>
          </p:cNvPicPr>
          <p:nvPr/>
        </p:nvPicPr>
        <p:blipFill>
          <a:blip r:embed="rId3"/>
          <a:stretch>
            <a:fillRect/>
          </a:stretch>
        </p:blipFill>
        <p:spPr>
          <a:xfrm>
            <a:off x="8373591" y="2464197"/>
            <a:ext cx="4290619" cy="3091000"/>
          </a:xfrm>
          <a:prstGeom prst="rect">
            <a:avLst/>
          </a:prstGeom>
        </p:spPr>
      </p:pic>
      <p:sp>
        <p:nvSpPr>
          <p:cNvPr id="7" name="文本框 6"/>
          <p:cNvSpPr txBox="1"/>
          <p:nvPr/>
        </p:nvSpPr>
        <p:spPr>
          <a:xfrm>
            <a:off x="164679" y="159941"/>
            <a:ext cx="7776864" cy="1969770"/>
          </a:xfrm>
          <a:prstGeom prst="rect">
            <a:avLst/>
          </a:prstGeom>
          <a:noFill/>
        </p:spPr>
        <p:txBody>
          <a:bodyPr wrap="square" rtlCol="0">
            <a:spAutoFit/>
          </a:bodyPr>
          <a:lstStyle/>
          <a:p>
            <a:r>
              <a:rPr lang="en-US" altLang="zh-CN" sz="2800" b="1" dirty="0">
                <a:solidFill>
                  <a:srgbClr val="0070C0"/>
                </a:solidFill>
              </a:rPr>
              <a:t>void</a:t>
            </a:r>
            <a:r>
              <a:rPr lang="en-US" altLang="zh-CN" sz="4800" b="1" dirty="0">
                <a:solidFill>
                  <a:srgbClr val="0070C0"/>
                </a:solidFill>
              </a:rPr>
              <a:t> cd </a:t>
            </a:r>
            <a:r>
              <a:rPr lang="en-US" altLang="zh-CN" sz="2800" b="1" dirty="0"/>
              <a:t>( </a:t>
            </a:r>
            <a:r>
              <a:rPr lang="en-US" altLang="zh-CN" sz="2800" b="1" dirty="0" err="1"/>
              <a:t>int</a:t>
            </a:r>
            <a:r>
              <a:rPr lang="en-US" altLang="zh-CN" sz="2800" b="1" dirty="0"/>
              <a:t> </a:t>
            </a:r>
            <a:r>
              <a:rPr lang="en-US" altLang="zh-CN" sz="2800" b="1" dirty="0" err="1">
                <a:solidFill>
                  <a:srgbClr val="0070C0"/>
                </a:solidFill>
              </a:rPr>
              <a:t>parinoAddr</a:t>
            </a:r>
            <a:r>
              <a:rPr lang="en-US" altLang="zh-CN" sz="2800" b="1" dirty="0" err="1"/>
              <a:t>,char</a:t>
            </a:r>
            <a:r>
              <a:rPr lang="en-US" altLang="zh-CN" sz="2800" b="1" dirty="0"/>
              <a:t> </a:t>
            </a:r>
            <a:r>
              <a:rPr lang="en-US" altLang="zh-CN" sz="2800" b="1" dirty="0">
                <a:solidFill>
                  <a:srgbClr val="0070C0"/>
                </a:solidFill>
              </a:rPr>
              <a:t>name[] </a:t>
            </a:r>
            <a:r>
              <a:rPr lang="en-US" altLang="zh-CN" sz="2800" b="1" dirty="0"/>
              <a:t>)</a:t>
            </a:r>
          </a:p>
          <a:p>
            <a:r>
              <a:rPr lang="en-US" altLang="zh-CN" sz="2800" b="1" dirty="0" err="1"/>
              <a:t>parinoAddr</a:t>
            </a:r>
            <a:r>
              <a:rPr lang="en-US" altLang="zh-CN" sz="2800" b="1" dirty="0"/>
              <a:t>--</a:t>
            </a:r>
            <a:r>
              <a:rPr lang="zh-CN" altLang="en-US" sz="2800" b="1" dirty="0"/>
              <a:t>当前目录</a:t>
            </a:r>
            <a:r>
              <a:rPr lang="en-US" altLang="zh-CN" sz="2800" b="1" dirty="0" err="1"/>
              <a:t>inode</a:t>
            </a:r>
            <a:r>
              <a:rPr lang="zh-CN" altLang="en-US" sz="2800" b="1" dirty="0"/>
              <a:t>地址</a:t>
            </a:r>
            <a:endParaRPr lang="en-US" altLang="zh-CN" sz="2800" b="1" dirty="0"/>
          </a:p>
          <a:p>
            <a:r>
              <a:rPr lang="en-US" altLang="zh-CN" sz="2800" b="1" dirty="0"/>
              <a:t>name[]—</a:t>
            </a:r>
            <a:r>
              <a:rPr lang="zh-CN" altLang="en-US" sz="2800" b="1" dirty="0"/>
              <a:t>路径名</a:t>
            </a:r>
            <a:endParaRPr lang="en-US" altLang="zh-CN" sz="2800" b="1" dirty="0"/>
          </a:p>
          <a:p>
            <a:endParaRPr lang="zh-CN" altLang="en-US" dirty="0"/>
          </a:p>
        </p:txBody>
      </p:sp>
    </p:spTree>
    <p:extLst>
      <p:ext uri="{BB962C8B-B14F-4D97-AF65-F5344CB8AC3E}">
        <p14:creationId xmlns:p14="http://schemas.microsoft.com/office/powerpoint/2010/main" val="70576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CFD126-E994-4CD8-B516-9706A7A80BEF}"/>
              </a:ext>
            </a:extLst>
          </p:cNvPr>
          <p:cNvSpPr/>
          <p:nvPr/>
        </p:nvSpPr>
        <p:spPr>
          <a:xfrm>
            <a:off x="2064237" y="3108493"/>
            <a:ext cx="8730275" cy="1015663"/>
          </a:xfrm>
          <a:prstGeom prst="rect">
            <a:avLst/>
          </a:prstGeom>
        </p:spPr>
        <p:txBody>
          <a:bodyPr wrap="none">
            <a:spAutoFit/>
          </a:bodyPr>
          <a:lstStyle/>
          <a:p>
            <a:r>
              <a:rPr lang="zh-CN" altLang="en-US" sz="6000" b="1" dirty="0">
                <a:solidFill>
                  <a:srgbClr val="000000"/>
                </a:solidFill>
                <a:latin typeface="verdana" panose="020B0604030504040204" pitchFamily="34" charset="0"/>
              </a:rPr>
              <a:t>仿</a:t>
            </a:r>
            <a:r>
              <a:rPr lang="en-US" altLang="zh-CN" sz="6000" b="1" dirty="0">
                <a:solidFill>
                  <a:srgbClr val="000000"/>
                </a:solidFill>
                <a:latin typeface="verdana" panose="020B0604030504040204" pitchFamily="34" charset="0"/>
              </a:rPr>
              <a:t>Linux</a:t>
            </a:r>
            <a:r>
              <a:rPr lang="zh-CN" altLang="en-US" sz="6000" b="1" dirty="0">
                <a:solidFill>
                  <a:srgbClr val="000000"/>
                </a:solidFill>
                <a:latin typeface="verdana" panose="020B0604030504040204" pitchFamily="34" charset="0"/>
              </a:rPr>
              <a:t>的虚拟文件系统</a:t>
            </a:r>
          </a:p>
        </p:txBody>
      </p:sp>
    </p:spTree>
    <p:extLst>
      <p:ext uri="{BB962C8B-B14F-4D97-AF65-F5344CB8AC3E}">
        <p14:creationId xmlns:p14="http://schemas.microsoft.com/office/powerpoint/2010/main" val="208733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B3439C9-E2B2-4352-B4E1-86E0E4E2E8BB}"/>
              </a:ext>
            </a:extLst>
          </p:cNvPr>
          <p:cNvSpPr/>
          <p:nvPr/>
        </p:nvSpPr>
        <p:spPr>
          <a:xfrm>
            <a:off x="3214688" y="3293160"/>
            <a:ext cx="6429375" cy="1200329"/>
          </a:xfrm>
          <a:prstGeom prst="rect">
            <a:avLst/>
          </a:prstGeom>
        </p:spPr>
        <p:txBody>
          <a:bodyPr>
            <a:spAutoFit/>
          </a:bodyPr>
          <a:lstStyle/>
          <a:p>
            <a:r>
              <a:rPr lang="zh-CN" altLang="en-US" sz="2400" dirty="0">
                <a:solidFill>
                  <a:srgbClr val="000000"/>
                </a:solidFill>
                <a:latin typeface="verdana" panose="020B0604030504040204" pitchFamily="34" charset="0"/>
              </a:rPr>
              <a:t>一个仿</a:t>
            </a:r>
            <a:r>
              <a:rPr lang="en-US" altLang="zh-CN" sz="2400" dirty="0" err="1">
                <a:solidFill>
                  <a:srgbClr val="000000"/>
                </a:solidFill>
                <a:latin typeface="verdana" panose="020B0604030504040204" pitchFamily="34" charset="0"/>
              </a:rPr>
              <a:t>linux</a:t>
            </a:r>
            <a:r>
              <a:rPr lang="zh-CN" altLang="en-US" sz="2400" dirty="0">
                <a:solidFill>
                  <a:srgbClr val="000000"/>
                </a:solidFill>
                <a:latin typeface="verdana" panose="020B0604030504040204" pitchFamily="34" charset="0"/>
              </a:rPr>
              <a:t>的虚拟文件系统，系统由一个虚拟磁盘文件承载，以文件读写模拟磁盘读写，不涉及底层驱动。</a:t>
            </a:r>
          </a:p>
        </p:txBody>
      </p:sp>
    </p:spTree>
    <p:extLst>
      <p:ext uri="{BB962C8B-B14F-4D97-AF65-F5344CB8AC3E}">
        <p14:creationId xmlns:p14="http://schemas.microsoft.com/office/powerpoint/2010/main" val="2771755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9CD1D59-B675-4FEE-8905-A5C15F718233}"/>
              </a:ext>
            </a:extLst>
          </p:cNvPr>
          <p:cNvSpPr/>
          <p:nvPr/>
        </p:nvSpPr>
        <p:spPr>
          <a:xfrm>
            <a:off x="8262871" y="3904357"/>
            <a:ext cx="3860333" cy="720080"/>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5120KB</a:t>
            </a:r>
            <a:endParaRPr lang="zh-CN" altLang="en-US" dirty="0">
              <a:solidFill>
                <a:schemeClr val="tx1"/>
              </a:solidFill>
            </a:endParaRPr>
          </a:p>
        </p:txBody>
      </p:sp>
      <p:sp>
        <p:nvSpPr>
          <p:cNvPr id="8" name="矩形 7">
            <a:extLst>
              <a:ext uri="{FF2B5EF4-FFF2-40B4-BE49-F238E27FC236}">
                <a16:creationId xmlns:a16="http://schemas.microsoft.com/office/drawing/2014/main" id="{1CC19E94-54A1-4E5B-950C-788C3E21A309}"/>
              </a:ext>
            </a:extLst>
          </p:cNvPr>
          <p:cNvSpPr/>
          <p:nvPr/>
        </p:nvSpPr>
        <p:spPr>
          <a:xfrm>
            <a:off x="5642484" y="3904357"/>
            <a:ext cx="2620387" cy="720080"/>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80KB</a:t>
            </a:r>
            <a:endParaRPr lang="zh-CN" altLang="en-US" dirty="0">
              <a:solidFill>
                <a:schemeClr val="tx1"/>
              </a:solidFill>
            </a:endParaRPr>
          </a:p>
        </p:txBody>
      </p:sp>
      <p:sp>
        <p:nvSpPr>
          <p:cNvPr id="9" name="矩形 8">
            <a:extLst>
              <a:ext uri="{FF2B5EF4-FFF2-40B4-BE49-F238E27FC236}">
                <a16:creationId xmlns:a16="http://schemas.microsoft.com/office/drawing/2014/main" id="{2602C001-791E-4351-878A-C0A9D7A680CE}"/>
              </a:ext>
            </a:extLst>
          </p:cNvPr>
          <p:cNvSpPr/>
          <p:nvPr/>
        </p:nvSpPr>
        <p:spPr>
          <a:xfrm>
            <a:off x="828114" y="3904357"/>
            <a:ext cx="1052021" cy="720080"/>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512B</a:t>
            </a:r>
            <a:endParaRPr lang="zh-CN" altLang="en-US" dirty="0">
              <a:solidFill>
                <a:schemeClr val="tx1"/>
              </a:solidFill>
            </a:endParaRPr>
          </a:p>
        </p:txBody>
      </p:sp>
      <p:sp>
        <p:nvSpPr>
          <p:cNvPr id="10" name="矩形 9">
            <a:extLst>
              <a:ext uri="{FF2B5EF4-FFF2-40B4-BE49-F238E27FC236}">
                <a16:creationId xmlns:a16="http://schemas.microsoft.com/office/drawing/2014/main" id="{38713DB8-4023-4D74-AAFD-4061A51785B8}"/>
              </a:ext>
            </a:extLst>
          </p:cNvPr>
          <p:cNvSpPr/>
          <p:nvPr/>
        </p:nvSpPr>
        <p:spPr>
          <a:xfrm>
            <a:off x="1880135" y="3904357"/>
            <a:ext cx="1684283" cy="720080"/>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1024B</a:t>
            </a:r>
            <a:endParaRPr lang="zh-CN" altLang="en-US" dirty="0">
              <a:solidFill>
                <a:schemeClr val="tx1"/>
              </a:solidFill>
            </a:endParaRPr>
          </a:p>
        </p:txBody>
      </p:sp>
      <p:sp>
        <p:nvSpPr>
          <p:cNvPr id="11" name="矩形 10">
            <a:extLst>
              <a:ext uri="{FF2B5EF4-FFF2-40B4-BE49-F238E27FC236}">
                <a16:creationId xmlns:a16="http://schemas.microsoft.com/office/drawing/2014/main" id="{D9F8DEC0-4D47-4BC9-B763-8958B7FA0CA5}"/>
              </a:ext>
            </a:extLst>
          </p:cNvPr>
          <p:cNvSpPr/>
          <p:nvPr/>
        </p:nvSpPr>
        <p:spPr>
          <a:xfrm>
            <a:off x="3556079" y="3904357"/>
            <a:ext cx="2096572" cy="720080"/>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10KB</a:t>
            </a:r>
            <a:endParaRPr lang="zh-CN" altLang="en-US" dirty="0">
              <a:solidFill>
                <a:schemeClr val="tx1"/>
              </a:solidFill>
            </a:endParaRPr>
          </a:p>
        </p:txBody>
      </p:sp>
      <p:sp>
        <p:nvSpPr>
          <p:cNvPr id="13" name="文本框 12">
            <a:extLst>
              <a:ext uri="{FF2B5EF4-FFF2-40B4-BE49-F238E27FC236}">
                <a16:creationId xmlns:a16="http://schemas.microsoft.com/office/drawing/2014/main" id="{59A8175C-0231-490D-8F80-0A4B18DCB50F}"/>
              </a:ext>
            </a:extLst>
          </p:cNvPr>
          <p:cNvSpPr txBox="1"/>
          <p:nvPr/>
        </p:nvSpPr>
        <p:spPr>
          <a:xfrm>
            <a:off x="295256" y="880021"/>
            <a:ext cx="3877985" cy="646331"/>
          </a:xfrm>
          <a:prstGeom prst="rect">
            <a:avLst/>
          </a:prstGeom>
          <a:noFill/>
        </p:spPr>
        <p:txBody>
          <a:bodyPr wrap="none" rtlCol="0">
            <a:spAutoFit/>
          </a:bodyPr>
          <a:lstStyle/>
          <a:p>
            <a:r>
              <a:rPr lang="zh-CN" altLang="en-US" sz="3600" b="1" dirty="0"/>
              <a:t>虚拟磁盘分区结构</a:t>
            </a:r>
          </a:p>
        </p:txBody>
      </p:sp>
      <p:cxnSp>
        <p:nvCxnSpPr>
          <p:cNvPr id="15" name="直接箭头连接符 14">
            <a:extLst>
              <a:ext uri="{FF2B5EF4-FFF2-40B4-BE49-F238E27FC236}">
                <a16:creationId xmlns:a16="http://schemas.microsoft.com/office/drawing/2014/main" id="{D064DF11-F8C2-4A0E-88A7-500D2A887FD1}"/>
              </a:ext>
            </a:extLst>
          </p:cNvPr>
          <p:cNvCxnSpPr>
            <a:stCxn id="9" idx="2"/>
          </p:cNvCxnSpPr>
          <p:nvPr/>
        </p:nvCxnSpPr>
        <p:spPr>
          <a:xfrm flipH="1">
            <a:off x="828114" y="4624437"/>
            <a:ext cx="526011"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39F823A4-F4CC-457F-83B8-28ED2ADEE85F}"/>
              </a:ext>
            </a:extLst>
          </p:cNvPr>
          <p:cNvSpPr txBox="1"/>
          <p:nvPr/>
        </p:nvSpPr>
        <p:spPr>
          <a:xfrm>
            <a:off x="313892" y="5317559"/>
            <a:ext cx="1231427" cy="646331"/>
          </a:xfrm>
          <a:prstGeom prst="rect">
            <a:avLst/>
          </a:prstGeom>
          <a:noFill/>
        </p:spPr>
        <p:txBody>
          <a:bodyPr wrap="none" rtlCol="0">
            <a:spAutoFit/>
          </a:bodyPr>
          <a:lstStyle/>
          <a:p>
            <a:pPr algn="ctr"/>
            <a:r>
              <a:rPr lang="zh-CN" altLang="en-US" dirty="0"/>
              <a:t>超级块</a:t>
            </a:r>
            <a:endParaRPr lang="en-US" altLang="zh-CN" dirty="0"/>
          </a:p>
          <a:p>
            <a:pPr algn="ctr"/>
            <a:r>
              <a:rPr lang="en-US" altLang="zh-CN" dirty="0" err="1"/>
              <a:t>SuperBlock</a:t>
            </a:r>
            <a:endParaRPr lang="zh-CN" altLang="en-US" dirty="0"/>
          </a:p>
        </p:txBody>
      </p:sp>
      <p:cxnSp>
        <p:nvCxnSpPr>
          <p:cNvPr id="18" name="直接箭头连接符 17">
            <a:extLst>
              <a:ext uri="{FF2B5EF4-FFF2-40B4-BE49-F238E27FC236}">
                <a16:creationId xmlns:a16="http://schemas.microsoft.com/office/drawing/2014/main" id="{0917928D-ED57-44B7-A8B0-A97885D2B5F7}"/>
              </a:ext>
            </a:extLst>
          </p:cNvPr>
          <p:cNvCxnSpPr>
            <a:stCxn id="10" idx="2"/>
          </p:cNvCxnSpPr>
          <p:nvPr/>
        </p:nvCxnSpPr>
        <p:spPr>
          <a:xfrm flipH="1">
            <a:off x="2474132" y="4624437"/>
            <a:ext cx="248145" cy="69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85271539-30FE-4D58-ADF3-5F3DCE96FFB1}"/>
              </a:ext>
            </a:extLst>
          </p:cNvPr>
          <p:cNvSpPr txBox="1"/>
          <p:nvPr/>
        </p:nvSpPr>
        <p:spPr>
          <a:xfrm>
            <a:off x="1854014" y="5324621"/>
            <a:ext cx="1444626" cy="646331"/>
          </a:xfrm>
          <a:prstGeom prst="rect">
            <a:avLst/>
          </a:prstGeom>
          <a:noFill/>
        </p:spPr>
        <p:txBody>
          <a:bodyPr wrap="none" rtlCol="0">
            <a:spAutoFit/>
          </a:bodyPr>
          <a:lstStyle/>
          <a:p>
            <a:pPr algn="ctr"/>
            <a:r>
              <a:rPr lang="en-US" altLang="zh-CN" dirty="0" err="1"/>
              <a:t>Inode</a:t>
            </a:r>
            <a:r>
              <a:rPr lang="zh-CN" altLang="en-US" dirty="0"/>
              <a:t>位图</a:t>
            </a:r>
            <a:endParaRPr lang="en-US" altLang="zh-CN" dirty="0"/>
          </a:p>
          <a:p>
            <a:pPr algn="ctr"/>
            <a:r>
              <a:rPr lang="en-US" altLang="zh-CN" dirty="0" err="1"/>
              <a:t>Inode</a:t>
            </a:r>
            <a:r>
              <a:rPr lang="en-US" altLang="zh-CN" dirty="0"/>
              <a:t> bitmap</a:t>
            </a:r>
            <a:endParaRPr lang="zh-CN" altLang="en-US" dirty="0"/>
          </a:p>
        </p:txBody>
      </p:sp>
      <p:cxnSp>
        <p:nvCxnSpPr>
          <p:cNvPr id="21" name="直接箭头连接符 20">
            <a:extLst>
              <a:ext uri="{FF2B5EF4-FFF2-40B4-BE49-F238E27FC236}">
                <a16:creationId xmlns:a16="http://schemas.microsoft.com/office/drawing/2014/main" id="{715055B9-FA26-474B-8E6E-1376F3A42AFD}"/>
              </a:ext>
            </a:extLst>
          </p:cNvPr>
          <p:cNvCxnSpPr>
            <a:stCxn id="11" idx="2"/>
          </p:cNvCxnSpPr>
          <p:nvPr/>
        </p:nvCxnSpPr>
        <p:spPr>
          <a:xfrm>
            <a:off x="4604365" y="4624437"/>
            <a:ext cx="0" cy="70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8B7EB04-1831-45CA-9CC5-656633D078D8}"/>
              </a:ext>
            </a:extLst>
          </p:cNvPr>
          <p:cNvSpPr txBox="1"/>
          <p:nvPr/>
        </p:nvSpPr>
        <p:spPr>
          <a:xfrm>
            <a:off x="3900486" y="5335677"/>
            <a:ext cx="1407758" cy="646331"/>
          </a:xfrm>
          <a:prstGeom prst="rect">
            <a:avLst/>
          </a:prstGeom>
          <a:noFill/>
        </p:spPr>
        <p:txBody>
          <a:bodyPr wrap="none" rtlCol="0">
            <a:spAutoFit/>
          </a:bodyPr>
          <a:lstStyle/>
          <a:p>
            <a:pPr algn="ctr"/>
            <a:r>
              <a:rPr lang="en-US" altLang="zh-CN" dirty="0"/>
              <a:t>Block </a:t>
            </a:r>
            <a:r>
              <a:rPr lang="zh-CN" altLang="en-US" dirty="0"/>
              <a:t>位图</a:t>
            </a:r>
            <a:endParaRPr lang="en-US" altLang="zh-CN" dirty="0"/>
          </a:p>
          <a:p>
            <a:pPr algn="ctr"/>
            <a:r>
              <a:rPr lang="en-US" altLang="zh-CN" dirty="0"/>
              <a:t>Block bitmap</a:t>
            </a:r>
            <a:endParaRPr lang="zh-CN" altLang="en-US" dirty="0"/>
          </a:p>
        </p:txBody>
      </p:sp>
      <p:cxnSp>
        <p:nvCxnSpPr>
          <p:cNvPr id="25" name="直接箭头连接符 24">
            <a:extLst>
              <a:ext uri="{FF2B5EF4-FFF2-40B4-BE49-F238E27FC236}">
                <a16:creationId xmlns:a16="http://schemas.microsoft.com/office/drawing/2014/main" id="{C5100E9D-368B-4857-B7C7-6349EDA979FD}"/>
              </a:ext>
            </a:extLst>
          </p:cNvPr>
          <p:cNvCxnSpPr/>
          <p:nvPr/>
        </p:nvCxnSpPr>
        <p:spPr>
          <a:xfrm>
            <a:off x="6960360" y="4617375"/>
            <a:ext cx="0" cy="70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CB7B2EA-E775-4803-9BC9-E7F6CB84DF78}"/>
              </a:ext>
            </a:extLst>
          </p:cNvPr>
          <p:cNvCxnSpPr/>
          <p:nvPr/>
        </p:nvCxnSpPr>
        <p:spPr>
          <a:xfrm>
            <a:off x="10193037" y="4617375"/>
            <a:ext cx="0" cy="70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9DD4B89B-1350-4882-86CD-726EA970097A}"/>
              </a:ext>
            </a:extLst>
          </p:cNvPr>
          <p:cNvSpPr txBox="1"/>
          <p:nvPr/>
        </p:nvSpPr>
        <p:spPr>
          <a:xfrm>
            <a:off x="6233482" y="5456058"/>
            <a:ext cx="1481496" cy="369332"/>
          </a:xfrm>
          <a:prstGeom prst="rect">
            <a:avLst/>
          </a:prstGeom>
          <a:noFill/>
        </p:spPr>
        <p:txBody>
          <a:bodyPr wrap="none" rtlCol="0">
            <a:spAutoFit/>
          </a:bodyPr>
          <a:lstStyle/>
          <a:p>
            <a:pPr algn="ctr"/>
            <a:r>
              <a:rPr lang="en-US" altLang="zh-CN" dirty="0" err="1"/>
              <a:t>Inode</a:t>
            </a:r>
            <a:r>
              <a:rPr lang="en-US" altLang="zh-CN" dirty="0"/>
              <a:t> </a:t>
            </a:r>
            <a:r>
              <a:rPr lang="zh-CN" altLang="en-US" dirty="0"/>
              <a:t>结点区</a:t>
            </a:r>
          </a:p>
        </p:txBody>
      </p:sp>
      <p:sp>
        <p:nvSpPr>
          <p:cNvPr id="28" name="文本框 27">
            <a:extLst>
              <a:ext uri="{FF2B5EF4-FFF2-40B4-BE49-F238E27FC236}">
                <a16:creationId xmlns:a16="http://schemas.microsoft.com/office/drawing/2014/main" id="{84351BCA-A574-41CF-8AEE-5B0886DF635C}"/>
              </a:ext>
            </a:extLst>
          </p:cNvPr>
          <p:cNvSpPr txBox="1"/>
          <p:nvPr/>
        </p:nvSpPr>
        <p:spPr>
          <a:xfrm>
            <a:off x="9477136" y="5474176"/>
            <a:ext cx="1431802" cy="369332"/>
          </a:xfrm>
          <a:prstGeom prst="rect">
            <a:avLst/>
          </a:prstGeom>
          <a:noFill/>
        </p:spPr>
        <p:txBody>
          <a:bodyPr wrap="none" rtlCol="0">
            <a:spAutoFit/>
          </a:bodyPr>
          <a:lstStyle/>
          <a:p>
            <a:r>
              <a:rPr lang="en-US" altLang="zh-CN" dirty="0"/>
              <a:t>Block </a:t>
            </a:r>
            <a:r>
              <a:rPr lang="zh-CN" altLang="en-US" dirty="0"/>
              <a:t>数据区</a:t>
            </a:r>
          </a:p>
        </p:txBody>
      </p:sp>
      <p:sp>
        <p:nvSpPr>
          <p:cNvPr id="29" name="文本框 28">
            <a:extLst>
              <a:ext uri="{FF2B5EF4-FFF2-40B4-BE49-F238E27FC236}">
                <a16:creationId xmlns:a16="http://schemas.microsoft.com/office/drawing/2014/main" id="{D968DC45-D989-489E-A292-7A1B9BF2B9C5}"/>
              </a:ext>
            </a:extLst>
          </p:cNvPr>
          <p:cNvSpPr txBox="1"/>
          <p:nvPr/>
        </p:nvSpPr>
        <p:spPr>
          <a:xfrm>
            <a:off x="291377" y="1775871"/>
            <a:ext cx="10243510" cy="1754326"/>
          </a:xfrm>
          <a:prstGeom prst="rect">
            <a:avLst/>
          </a:prstGeom>
          <a:noFill/>
        </p:spPr>
        <p:txBody>
          <a:bodyPr wrap="none" rtlCol="0">
            <a:spAutoFit/>
          </a:bodyPr>
          <a:lstStyle/>
          <a:p>
            <a:r>
              <a:rPr lang="en-US" altLang="zh-CN" dirty="0">
                <a:solidFill>
                  <a:srgbClr val="2B3750"/>
                </a:solidFill>
                <a:latin typeface="-apple-system"/>
              </a:rPr>
              <a:t>1.      </a:t>
            </a:r>
            <a:r>
              <a:rPr lang="zh-CN" altLang="en-US" dirty="0">
                <a:solidFill>
                  <a:srgbClr val="2B3750"/>
                </a:solidFill>
                <a:latin typeface="-apple-system"/>
              </a:rPr>
              <a:t>首先需要设计好包含</a:t>
            </a:r>
            <a:r>
              <a:rPr lang="en-US" altLang="zh-CN" dirty="0" err="1">
                <a:solidFill>
                  <a:srgbClr val="2B3750"/>
                </a:solidFill>
                <a:latin typeface="-apple-system"/>
              </a:rPr>
              <a:t>inode</a:t>
            </a:r>
            <a:r>
              <a:rPr lang="zh-CN" altLang="en-US" dirty="0">
                <a:solidFill>
                  <a:srgbClr val="2B3750"/>
                </a:solidFill>
                <a:latin typeface="-apple-system"/>
              </a:rPr>
              <a:t>、</a:t>
            </a:r>
            <a:r>
              <a:rPr lang="en-US" altLang="zh-CN" dirty="0">
                <a:solidFill>
                  <a:srgbClr val="2B3750"/>
                </a:solidFill>
                <a:latin typeface="-apple-system"/>
              </a:rPr>
              <a:t>block</a:t>
            </a:r>
            <a:r>
              <a:rPr lang="zh-CN" altLang="en-US" dirty="0">
                <a:solidFill>
                  <a:srgbClr val="2B3750"/>
                </a:solidFill>
                <a:latin typeface="-apple-system"/>
              </a:rPr>
              <a:t>、</a:t>
            </a:r>
            <a:r>
              <a:rPr lang="en-US" altLang="zh-CN" dirty="0">
                <a:solidFill>
                  <a:srgbClr val="2B3750"/>
                </a:solidFill>
                <a:latin typeface="-apple-system"/>
              </a:rPr>
              <a:t>superblock</a:t>
            </a:r>
            <a:r>
              <a:rPr lang="zh-CN" altLang="en-US" dirty="0">
                <a:solidFill>
                  <a:srgbClr val="2B3750"/>
                </a:solidFill>
                <a:latin typeface="-apple-system"/>
              </a:rPr>
              <a:t>、虚拟磁盘布局，空间分配等信息的基本框架。</a:t>
            </a:r>
            <a:endParaRPr lang="en-US" altLang="zh-CN" dirty="0">
              <a:solidFill>
                <a:srgbClr val="2B3750"/>
              </a:solidFill>
              <a:latin typeface="-apple-system"/>
            </a:endParaRPr>
          </a:p>
          <a:p>
            <a:r>
              <a:rPr lang="en-US" altLang="zh-CN" dirty="0">
                <a:solidFill>
                  <a:srgbClr val="2B3750"/>
                </a:solidFill>
                <a:latin typeface="-apple-system"/>
              </a:rPr>
              <a:t>2.      </a:t>
            </a:r>
            <a:r>
              <a:rPr lang="zh-CN" altLang="en-US" dirty="0">
                <a:solidFill>
                  <a:srgbClr val="2B3750"/>
                </a:solidFill>
                <a:latin typeface="-apple-system"/>
              </a:rPr>
              <a:t>文件系统的开始是一个</a:t>
            </a:r>
            <a:r>
              <a:rPr lang="en-US" altLang="zh-CN" dirty="0">
                <a:solidFill>
                  <a:srgbClr val="2B3750"/>
                </a:solidFill>
                <a:latin typeface="-apple-system"/>
              </a:rPr>
              <a:t>superblock</a:t>
            </a:r>
            <a:r>
              <a:rPr lang="zh-CN" altLang="en-US" dirty="0">
                <a:solidFill>
                  <a:srgbClr val="2B3750"/>
                </a:solidFill>
                <a:latin typeface="-apple-system"/>
              </a:rPr>
              <a:t>，包含系统的重要信息，如</a:t>
            </a:r>
            <a:r>
              <a:rPr lang="en-US" altLang="zh-CN" dirty="0" err="1">
                <a:solidFill>
                  <a:srgbClr val="2B3750"/>
                </a:solidFill>
                <a:latin typeface="-apple-system"/>
              </a:rPr>
              <a:t>inode</a:t>
            </a:r>
            <a:r>
              <a:rPr lang="zh-CN" altLang="en-US" dirty="0">
                <a:solidFill>
                  <a:srgbClr val="2B3750"/>
                </a:solidFill>
                <a:latin typeface="-apple-system"/>
              </a:rPr>
              <a:t>和</a:t>
            </a:r>
            <a:r>
              <a:rPr lang="en-US" altLang="zh-CN" dirty="0">
                <a:solidFill>
                  <a:srgbClr val="2B3750"/>
                </a:solidFill>
                <a:latin typeface="-apple-system"/>
              </a:rPr>
              <a:t>block</a:t>
            </a:r>
            <a:r>
              <a:rPr lang="zh-CN" altLang="en-US" dirty="0">
                <a:solidFill>
                  <a:srgbClr val="2B3750"/>
                </a:solidFill>
                <a:latin typeface="-apple-system"/>
              </a:rPr>
              <a:t>的数量和大小等，</a:t>
            </a:r>
            <a:endParaRPr lang="en-US" altLang="zh-CN" dirty="0">
              <a:solidFill>
                <a:srgbClr val="2B3750"/>
              </a:solidFill>
              <a:latin typeface="-apple-system"/>
            </a:endParaRPr>
          </a:p>
          <a:p>
            <a:r>
              <a:rPr lang="zh-CN" altLang="en-US" dirty="0">
                <a:solidFill>
                  <a:srgbClr val="2B3750"/>
                </a:solidFill>
                <a:latin typeface="-apple-system"/>
              </a:rPr>
              <a:t>    实际上是对文件系统的各项细节的概述。</a:t>
            </a:r>
            <a:endParaRPr lang="en-US" altLang="zh-CN" dirty="0">
              <a:solidFill>
                <a:srgbClr val="2B3750"/>
              </a:solidFill>
              <a:latin typeface="-apple-system"/>
            </a:endParaRPr>
          </a:p>
          <a:p>
            <a:r>
              <a:rPr lang="en-US" altLang="zh-CN" dirty="0">
                <a:solidFill>
                  <a:srgbClr val="2B3750"/>
                </a:solidFill>
                <a:latin typeface="-apple-system"/>
              </a:rPr>
              <a:t>3.      </a:t>
            </a:r>
            <a:r>
              <a:rPr lang="zh-CN" altLang="en-US" dirty="0">
                <a:solidFill>
                  <a:srgbClr val="2B3750"/>
                </a:solidFill>
                <a:latin typeface="-apple-system"/>
              </a:rPr>
              <a:t>对于</a:t>
            </a:r>
            <a:r>
              <a:rPr lang="en-US" altLang="zh-CN" dirty="0" err="1">
                <a:solidFill>
                  <a:srgbClr val="2B3750"/>
                </a:solidFill>
                <a:latin typeface="-apple-system"/>
              </a:rPr>
              <a:t>inode</a:t>
            </a:r>
            <a:r>
              <a:rPr lang="zh-CN" altLang="en-US" dirty="0">
                <a:solidFill>
                  <a:srgbClr val="2B3750"/>
                </a:solidFill>
                <a:latin typeface="-apple-system"/>
              </a:rPr>
              <a:t>，一般来说需要占磁盘空间的百分之一，不过这是个小型的系统，总大小在</a:t>
            </a:r>
            <a:r>
              <a:rPr lang="en-US" altLang="zh-CN" dirty="0">
                <a:solidFill>
                  <a:srgbClr val="2B3750"/>
                </a:solidFill>
                <a:latin typeface="-apple-system"/>
              </a:rPr>
              <a:t>5M</a:t>
            </a:r>
            <a:r>
              <a:rPr lang="zh-CN" altLang="en-US" dirty="0">
                <a:solidFill>
                  <a:srgbClr val="2B3750"/>
                </a:solidFill>
                <a:latin typeface="-apple-system"/>
              </a:rPr>
              <a:t>左右，</a:t>
            </a:r>
            <a:endParaRPr lang="en-US" altLang="zh-CN" dirty="0">
              <a:solidFill>
                <a:srgbClr val="2B3750"/>
              </a:solidFill>
              <a:latin typeface="-apple-system"/>
            </a:endParaRPr>
          </a:p>
          <a:p>
            <a:r>
              <a:rPr lang="zh-CN" altLang="en-US" dirty="0">
                <a:solidFill>
                  <a:srgbClr val="2B3750"/>
                </a:solidFill>
                <a:latin typeface="-apple-system"/>
              </a:rPr>
              <a:t>    所以分配给</a:t>
            </a:r>
            <a:r>
              <a:rPr lang="en-US" altLang="zh-CN" dirty="0" err="1">
                <a:solidFill>
                  <a:srgbClr val="2B3750"/>
                </a:solidFill>
                <a:latin typeface="-apple-system"/>
              </a:rPr>
              <a:t>inode</a:t>
            </a:r>
            <a:r>
              <a:rPr lang="zh-CN" altLang="en-US" dirty="0">
                <a:solidFill>
                  <a:srgbClr val="2B3750"/>
                </a:solidFill>
                <a:latin typeface="-apple-system"/>
              </a:rPr>
              <a:t>区的空间很少，剩下的空间大部分是</a:t>
            </a:r>
            <a:r>
              <a:rPr lang="en-US" altLang="zh-CN" dirty="0">
                <a:solidFill>
                  <a:srgbClr val="2B3750"/>
                </a:solidFill>
                <a:latin typeface="-apple-system"/>
              </a:rPr>
              <a:t>block</a:t>
            </a:r>
            <a:r>
              <a:rPr lang="zh-CN" altLang="en-US" dirty="0">
                <a:solidFill>
                  <a:srgbClr val="2B3750"/>
                </a:solidFill>
                <a:latin typeface="-apple-system"/>
              </a:rPr>
              <a:t>区。</a:t>
            </a:r>
            <a:endParaRPr lang="zh-CN" altLang="en-US" dirty="0"/>
          </a:p>
          <a:p>
            <a:endParaRPr lang="zh-CN" altLang="en-US" dirty="0"/>
          </a:p>
        </p:txBody>
      </p:sp>
    </p:spTree>
    <p:extLst>
      <p:ext uri="{BB962C8B-B14F-4D97-AF65-F5344CB8AC3E}">
        <p14:creationId xmlns:p14="http://schemas.microsoft.com/office/powerpoint/2010/main" val="119395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1EB3636-DDC2-4619-AD20-69673E6D864D}"/>
              </a:ext>
            </a:extLst>
          </p:cNvPr>
          <p:cNvPicPr>
            <a:picLocks noChangeAspect="1"/>
          </p:cNvPicPr>
          <p:nvPr/>
        </p:nvPicPr>
        <p:blipFill>
          <a:blip r:embed="rId2"/>
          <a:stretch>
            <a:fillRect/>
          </a:stretch>
        </p:blipFill>
        <p:spPr>
          <a:xfrm>
            <a:off x="426887" y="1101414"/>
            <a:ext cx="12070324" cy="6131236"/>
          </a:xfrm>
          <a:prstGeom prst="rect">
            <a:avLst/>
          </a:prstGeom>
        </p:spPr>
      </p:pic>
      <p:sp>
        <p:nvSpPr>
          <p:cNvPr id="4" name="矩形 3">
            <a:extLst>
              <a:ext uri="{FF2B5EF4-FFF2-40B4-BE49-F238E27FC236}">
                <a16:creationId xmlns:a16="http://schemas.microsoft.com/office/drawing/2014/main" id="{57615E26-2BEA-40B3-856C-604057802236}"/>
              </a:ext>
            </a:extLst>
          </p:cNvPr>
          <p:cNvSpPr/>
          <p:nvPr/>
        </p:nvSpPr>
        <p:spPr>
          <a:xfrm>
            <a:off x="418528" y="113384"/>
            <a:ext cx="7378999" cy="1056700"/>
          </a:xfrm>
          <a:prstGeom prst="rect">
            <a:avLst/>
          </a:prstGeom>
        </p:spPr>
        <p:txBody>
          <a:bodyPr wrap="square">
            <a:spAutoFit/>
          </a:bodyPr>
          <a:lstStyle/>
          <a:p>
            <a:pPr>
              <a:spcBef>
                <a:spcPts val="750"/>
              </a:spcBef>
              <a:spcAft>
                <a:spcPts val="750"/>
              </a:spcAft>
            </a:pPr>
            <a:r>
              <a:rPr lang="en-US" altLang="zh-CN" sz="3600" b="1" dirty="0">
                <a:solidFill>
                  <a:srgbClr val="000000"/>
                </a:solidFill>
                <a:latin typeface="宋体" panose="02010600030101010101" pitchFamily="2" charset="-122"/>
                <a:cs typeface="宋体" panose="02010600030101010101" pitchFamily="2" charset="-122"/>
              </a:rPr>
              <a:t>superblock</a:t>
            </a:r>
            <a:endParaRPr lang="zh-CN" altLang="zh-CN" sz="3600" b="1" dirty="0">
              <a:latin typeface="宋体" panose="02010600030101010101" pitchFamily="2" charset="-122"/>
              <a:cs typeface="宋体" panose="02010600030101010101" pitchFamily="2" charset="-122"/>
            </a:endParaRPr>
          </a:p>
          <a:p>
            <a:r>
              <a:rPr lang="zh-CN" altLang="zh-CN" sz="2000" kern="100" dirty="0">
                <a:solidFill>
                  <a:srgbClr val="000000"/>
                </a:solidFill>
                <a:cs typeface="宋体" panose="02010600030101010101" pitchFamily="2" charset="-122"/>
              </a:rPr>
              <a:t>记录整个文件系统相关信息的地方，一般大小为</a:t>
            </a:r>
            <a:r>
              <a:rPr lang="en-US" altLang="zh-CN" sz="2000" kern="100" dirty="0">
                <a:solidFill>
                  <a:srgbClr val="000000"/>
                </a:solidFill>
                <a:cs typeface="宋体" panose="02010600030101010101" pitchFamily="2" charset="-122"/>
              </a:rPr>
              <a:t>1024B</a:t>
            </a:r>
            <a:endParaRPr lang="zh-CN" altLang="en-US" dirty="0"/>
          </a:p>
        </p:txBody>
      </p:sp>
      <p:sp>
        <p:nvSpPr>
          <p:cNvPr id="6" name="椭圆 5">
            <a:extLst>
              <a:ext uri="{FF2B5EF4-FFF2-40B4-BE49-F238E27FC236}">
                <a16:creationId xmlns:a16="http://schemas.microsoft.com/office/drawing/2014/main" id="{EC955BF2-9F16-4253-8D51-DDF186DA9D4D}"/>
              </a:ext>
            </a:extLst>
          </p:cNvPr>
          <p:cNvSpPr/>
          <p:nvPr/>
        </p:nvSpPr>
        <p:spPr>
          <a:xfrm>
            <a:off x="812751" y="1960141"/>
            <a:ext cx="4248472" cy="1872208"/>
          </a:xfrm>
          <a:prstGeom prst="ellipse">
            <a:avLst/>
          </a:prstGeom>
          <a:noFill/>
          <a:ln w="38100" cap="flat" cmpd="sng" algn="ctr">
            <a:solidFill>
              <a:schemeClr val="accent6">
                <a:lumMod val="40000"/>
                <a:lumOff val="6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7" name="椭圆 6">
            <a:extLst>
              <a:ext uri="{FF2B5EF4-FFF2-40B4-BE49-F238E27FC236}">
                <a16:creationId xmlns:a16="http://schemas.microsoft.com/office/drawing/2014/main" id="{332DFF63-402A-4C94-86EE-027AACE93245}"/>
              </a:ext>
            </a:extLst>
          </p:cNvPr>
          <p:cNvSpPr/>
          <p:nvPr/>
        </p:nvSpPr>
        <p:spPr>
          <a:xfrm>
            <a:off x="524719" y="5056485"/>
            <a:ext cx="4248472" cy="1872208"/>
          </a:xfrm>
          <a:prstGeom prst="ellipse">
            <a:avLst/>
          </a:prstGeom>
          <a:noFill/>
          <a:ln w="38100" cap="flat" cmpd="sng" algn="ctr">
            <a:solidFill>
              <a:schemeClr val="accent6">
                <a:lumMod val="40000"/>
                <a:lumOff val="6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dirty="0"/>
          </a:p>
        </p:txBody>
      </p:sp>
    </p:spTree>
    <p:extLst>
      <p:ext uri="{BB962C8B-B14F-4D97-AF65-F5344CB8AC3E}">
        <p14:creationId xmlns:p14="http://schemas.microsoft.com/office/powerpoint/2010/main" val="201767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8264363-D0C0-48FC-B9FD-8A45834CD150}"/>
              </a:ext>
            </a:extLst>
          </p:cNvPr>
          <p:cNvPicPr>
            <a:picLocks noChangeAspect="1"/>
          </p:cNvPicPr>
          <p:nvPr/>
        </p:nvPicPr>
        <p:blipFill>
          <a:blip r:embed="rId2"/>
          <a:stretch>
            <a:fillRect/>
          </a:stretch>
        </p:blipFill>
        <p:spPr>
          <a:xfrm>
            <a:off x="276624" y="1384077"/>
            <a:ext cx="12305501" cy="4464496"/>
          </a:xfrm>
          <a:prstGeom prst="rect">
            <a:avLst/>
          </a:prstGeom>
        </p:spPr>
      </p:pic>
      <p:sp>
        <p:nvSpPr>
          <p:cNvPr id="3" name="文本框 2">
            <a:extLst>
              <a:ext uri="{FF2B5EF4-FFF2-40B4-BE49-F238E27FC236}">
                <a16:creationId xmlns:a16="http://schemas.microsoft.com/office/drawing/2014/main" id="{9514A336-A956-492E-A274-2B2A954B014A}"/>
              </a:ext>
            </a:extLst>
          </p:cNvPr>
          <p:cNvSpPr txBox="1"/>
          <p:nvPr/>
        </p:nvSpPr>
        <p:spPr>
          <a:xfrm>
            <a:off x="276624" y="375965"/>
            <a:ext cx="4339650" cy="646331"/>
          </a:xfrm>
          <a:prstGeom prst="rect">
            <a:avLst/>
          </a:prstGeom>
          <a:noFill/>
        </p:spPr>
        <p:txBody>
          <a:bodyPr wrap="none" rtlCol="0">
            <a:spAutoFit/>
          </a:bodyPr>
          <a:lstStyle/>
          <a:p>
            <a:r>
              <a:rPr lang="zh-CN" altLang="en-US" sz="3600" b="1" dirty="0"/>
              <a:t>实际运行时系统状态</a:t>
            </a:r>
          </a:p>
        </p:txBody>
      </p:sp>
    </p:spTree>
    <p:extLst>
      <p:ext uri="{BB962C8B-B14F-4D97-AF65-F5344CB8AC3E}">
        <p14:creationId xmlns:p14="http://schemas.microsoft.com/office/powerpoint/2010/main" val="24552629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ENDPOINT" val="&lt;endpoint&gt;&lt;enable&gt;0&lt;/enable&gt;&lt;lrs&gt;http://&lt;/lrs&gt;&lt;auth&gt;0&lt;/auth&gt;&lt;login&gt;&lt;/login&gt;&lt;password&gt;&lt;/password&gt;&lt;key&gt;&lt;/key&gt;&lt;name&gt;&lt;/name&gt;&lt;email&gt;&lt;/email&gt;&lt;/endpoint&gt;&#10;"/>
  <p:tag name="ISPRING_PRESENTATION_TITLE" val="bt266"/>
</p:tagLst>
</file>

<file path=ppt/theme/theme1.xml><?xml version="1.0" encoding="utf-8"?>
<a:theme xmlns:a="http://schemas.openxmlformats.org/drawingml/2006/main" name="自定义设计方案">
  <a:themeElements>
    <a:clrScheme name="自定义 6">
      <a:dk1>
        <a:sysClr val="windowText" lastClr="000000"/>
      </a:dk1>
      <a:lt1>
        <a:sysClr val="window" lastClr="FFFFFF"/>
      </a:lt1>
      <a:dk2>
        <a:srgbClr val="44546A"/>
      </a:dk2>
      <a:lt2>
        <a:srgbClr val="E7E6E6"/>
      </a:lt2>
      <a:accent1>
        <a:srgbClr val="333F50"/>
      </a:accent1>
      <a:accent2>
        <a:srgbClr val="CA8F45"/>
      </a:accent2>
      <a:accent3>
        <a:srgbClr val="333F50"/>
      </a:accent3>
      <a:accent4>
        <a:srgbClr val="CA8F45"/>
      </a:accent4>
      <a:accent5>
        <a:srgbClr val="333F50"/>
      </a:accent5>
      <a:accent6>
        <a:srgbClr val="CA8F45"/>
      </a:accent6>
      <a:hlink>
        <a:srgbClr val="333F50"/>
      </a:hlink>
      <a:folHlink>
        <a:srgbClr val="CA8F4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2529</Words>
  <Application>Microsoft Office PowerPoint</Application>
  <PresentationFormat>自定义</PresentationFormat>
  <Paragraphs>435</Paragraphs>
  <Slides>46</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-apple-system</vt:lpstr>
      <vt:lpstr>宋体</vt:lpstr>
      <vt:lpstr>微软雅黑</vt:lpstr>
      <vt:lpstr>微软雅黑</vt:lpstr>
      <vt:lpstr>Arial</vt:lpstr>
      <vt:lpstr>Calibri</vt:lpstr>
      <vt:lpstr>Calibri Light</vt:lpstr>
      <vt:lpstr>verdana</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bt266</dc:title>
  <dc:creator/>
  <cp:lastModifiedBy/>
  <cp:revision>1</cp:revision>
  <dcterms:created xsi:type="dcterms:W3CDTF">2016-12-12T17:32:18Z</dcterms:created>
  <dcterms:modified xsi:type="dcterms:W3CDTF">2019-09-12T07:14:18Z</dcterms:modified>
</cp:coreProperties>
</file>