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57"/>
  </p:notesMasterIdLst>
  <p:sldIdLst>
    <p:sldId id="256" r:id="rId2"/>
    <p:sldId id="257" r:id="rId3"/>
    <p:sldId id="278" r:id="rId4"/>
    <p:sldId id="279" r:id="rId5"/>
    <p:sldId id="298" r:id="rId6"/>
    <p:sldId id="310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364" r:id="rId16"/>
    <p:sldId id="289" r:id="rId17"/>
    <p:sldId id="290" r:id="rId18"/>
    <p:sldId id="291" r:id="rId19"/>
    <p:sldId id="293" r:id="rId20"/>
    <p:sldId id="303" r:id="rId21"/>
    <p:sldId id="304" r:id="rId22"/>
    <p:sldId id="306" r:id="rId23"/>
    <p:sldId id="307" r:id="rId24"/>
    <p:sldId id="331" r:id="rId25"/>
    <p:sldId id="325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63" r:id="rId36"/>
    <p:sldId id="332" r:id="rId37"/>
    <p:sldId id="333" r:id="rId38"/>
    <p:sldId id="334" r:id="rId39"/>
    <p:sldId id="345" r:id="rId40"/>
    <p:sldId id="346" r:id="rId41"/>
    <p:sldId id="347" r:id="rId42"/>
    <p:sldId id="349" r:id="rId43"/>
    <p:sldId id="355" r:id="rId44"/>
    <p:sldId id="356" r:id="rId45"/>
    <p:sldId id="357" r:id="rId46"/>
    <p:sldId id="358" r:id="rId47"/>
    <p:sldId id="359" r:id="rId48"/>
    <p:sldId id="361" r:id="rId49"/>
    <p:sldId id="362" r:id="rId50"/>
    <p:sldId id="308" r:id="rId51"/>
    <p:sldId id="301" r:id="rId52"/>
    <p:sldId id="302" r:id="rId53"/>
    <p:sldId id="309" r:id="rId54"/>
    <p:sldId id="288" r:id="rId55"/>
    <p:sldId id="315" r:id="rId56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區段" id="{577F8A1F-2A19-9546-979B-485E22C67B75}">
          <p14:sldIdLst>
            <p14:sldId id="256"/>
            <p14:sldId id="257"/>
            <p14:sldId id="278"/>
            <p14:sldId id="279"/>
            <p14:sldId id="298"/>
            <p14:sldId id="310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364"/>
            <p14:sldId id="289"/>
            <p14:sldId id="290"/>
            <p14:sldId id="291"/>
            <p14:sldId id="293"/>
            <p14:sldId id="303"/>
            <p14:sldId id="304"/>
            <p14:sldId id="306"/>
            <p14:sldId id="307"/>
            <p14:sldId id="331"/>
            <p14:sldId id="325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63"/>
            <p14:sldId id="332"/>
            <p14:sldId id="333"/>
            <p14:sldId id="334"/>
            <p14:sldId id="345"/>
            <p14:sldId id="346"/>
            <p14:sldId id="347"/>
            <p14:sldId id="349"/>
            <p14:sldId id="355"/>
            <p14:sldId id="356"/>
            <p14:sldId id="357"/>
            <p14:sldId id="358"/>
            <p14:sldId id="359"/>
            <p14:sldId id="361"/>
            <p14:sldId id="362"/>
            <p14:sldId id="308"/>
            <p14:sldId id="301"/>
            <p14:sldId id="302"/>
            <p14:sldId id="309"/>
            <p14:sldId id="288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E2972-D3B0-1D49-A358-5C40669DBC27}" type="datetimeFigureOut">
              <a:rPr kumimoji="1" lang="zh-TW" altLang="en-US" smtClean="0"/>
              <a:t>2017/11/30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FD4FF-4B40-594A-A13D-AC11BD753D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650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D4FF-4B40-594A-A13D-AC11BD753D6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783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未來補充</a:t>
            </a:r>
            <a:r>
              <a:rPr kumimoji="1" lang="en-US" altLang="zh-TW" dirty="0" smtClean="0"/>
              <a:t>Linux</a:t>
            </a:r>
            <a:r>
              <a:rPr kumimoji="1" lang="zh-TW" altLang="en-US" dirty="0" smtClean="0"/>
              <a:t>和</a:t>
            </a:r>
            <a:r>
              <a:rPr kumimoji="1" lang="en-US" altLang="zh-TW" dirty="0" smtClean="0"/>
              <a:t>Windows</a:t>
            </a:r>
            <a:r>
              <a:rPr kumimoji="1" lang="zh-TW" altLang="en-US" dirty="0" smtClean="0"/>
              <a:t>對照圖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D4FF-4B40-594A-A13D-AC11BD753D6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68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Stdcall</a:t>
            </a:r>
            <a:r>
              <a:rPr lang="en-US" dirty="0" smtClean="0"/>
              <a:t> =&gt; win32 API</a:t>
            </a:r>
          </a:p>
          <a:p>
            <a:r>
              <a:rPr lang="en-US" dirty="0" err="1" smtClean="0"/>
              <a:t>Cdedl</a:t>
            </a:r>
            <a:r>
              <a:rPr lang="en-US" dirty="0" smtClean="0"/>
              <a:t> =&gt; variable length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err="1" smtClean="0"/>
              <a:t>fastcall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D4FF-4B40-594A-A13D-AC11BD753D60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544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722-C953-44FA-BA3C-6DB0BAFD8CCC}" type="datetime1">
              <a:rPr kumimoji="1" lang="zh-TW" altLang="en-US" smtClean="0"/>
              <a:t>2017/11/30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4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164-6342-45A5-8900-061F18534786}" type="datetime1">
              <a:rPr kumimoji="1" lang="zh-TW" altLang="en-US" smtClean="0"/>
              <a:t>2017/11/30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0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CFF5-7684-4260-8642-FF36C82DD965}" type="datetime1">
              <a:rPr kumimoji="1" lang="zh-TW" altLang="en-US" smtClean="0"/>
              <a:t>2017/11/30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ABB3-06CC-4AB8-BC94-B1BA0F24AC18}" type="datetime1">
              <a:rPr kumimoji="1" lang="zh-TW" altLang="en-US" smtClean="0"/>
              <a:t>2017/11/30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929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733F73-FDCD-4463-9DFB-9066433CCAAD}" type="datetime1">
              <a:rPr kumimoji="1" lang="zh-TW" altLang="en-US" smtClean="0"/>
              <a:t>2017/11/30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227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2E8D-5942-42E4-8DC9-9B35C5AF7A3B}" type="datetime1">
              <a:rPr kumimoji="1" lang="zh-TW" altLang="en-US" smtClean="0"/>
              <a:t>2017/11/30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347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9879-384C-4B7E-A3B9-CEDC9F449839}" type="datetime1">
              <a:rPr kumimoji="1" lang="zh-TW" altLang="en-US" smtClean="0"/>
              <a:t>2017/11/30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446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0A3588-C48E-4D22-9052-2B1B7636E102}" type="datetime1">
              <a:rPr kumimoji="1" lang="zh-TW" altLang="en-US" smtClean="0"/>
              <a:t>2017/11/30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19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305C-A44A-4BF6-8192-B84270751C2D}" type="datetime1">
              <a:rPr kumimoji="1" lang="zh-TW" altLang="en-US" smtClean="0"/>
              <a:t>2017/11/30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63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3C85-E3E5-439B-B1CD-81B6C6C15BEF}" type="datetime1">
              <a:rPr kumimoji="1" lang="zh-TW" altLang="en-US" smtClean="0"/>
              <a:t>2017/11/30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53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02EB-74EB-45F8-B134-C96934158139}" type="datetime1">
              <a:rPr kumimoji="1" lang="zh-TW" altLang="en-US" smtClean="0"/>
              <a:t>2017/11/30</a:t>
            </a:fld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2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131C30-251C-425A-8E56-ED77B13FB7DB}" type="datetime1">
              <a:rPr kumimoji="1" lang="zh-TW" altLang="en-US" smtClean="0"/>
              <a:t>2017/11/30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808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300" dirty="0" smtClean="0"/>
              <a:t>Basic </a:t>
            </a:r>
            <a:r>
              <a:rPr kumimoji="1" lang="en-US" altLang="zh-TW" sz="5300" dirty="0" smtClean="0"/>
              <a:t>Reverse Engineering</a:t>
            </a:r>
            <a:endParaRPr kumimoji="1" lang="zh-TW" altLang="en-US" sz="53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Branch Instruction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JE Jump if Equal ZF=1 </a:t>
            </a:r>
            <a:endParaRPr kumimoji="1" lang="en-US" altLang="zh-TW" dirty="0" smtClean="0"/>
          </a:p>
          <a:p>
            <a:r>
              <a:rPr kumimoji="1" lang="en-US" altLang="zh-TW" dirty="0" smtClean="0"/>
              <a:t>JNE </a:t>
            </a:r>
            <a:r>
              <a:rPr kumimoji="1" lang="en-US" altLang="zh-TW" dirty="0"/>
              <a:t>Jump if Not Equal ZF=0 </a:t>
            </a:r>
            <a:endParaRPr kumimoji="1" lang="en-US" altLang="zh-TW" dirty="0" smtClean="0"/>
          </a:p>
          <a:p>
            <a:r>
              <a:rPr kumimoji="1" lang="en-US" altLang="zh-TW" dirty="0" smtClean="0"/>
              <a:t>JG </a:t>
            </a:r>
            <a:r>
              <a:rPr kumimoji="1" lang="en-US" altLang="zh-TW" dirty="0"/>
              <a:t>Jump if Greater (ZF=0) AND (SF=OF) </a:t>
            </a:r>
            <a:endParaRPr kumimoji="1" lang="en-US" altLang="zh-TW" dirty="0" smtClean="0"/>
          </a:p>
          <a:p>
            <a:r>
              <a:rPr kumimoji="1" lang="en-US" altLang="zh-TW" dirty="0" smtClean="0"/>
              <a:t>JGE </a:t>
            </a:r>
            <a:r>
              <a:rPr kumimoji="1" lang="en-US" altLang="zh-TW" dirty="0"/>
              <a:t>Jump if Greater or Equal SF=OF </a:t>
            </a:r>
            <a:endParaRPr kumimoji="1" lang="en-US" altLang="zh-TW" dirty="0" smtClean="0"/>
          </a:p>
          <a:p>
            <a:r>
              <a:rPr kumimoji="1" lang="en-US" altLang="zh-TW" dirty="0" smtClean="0"/>
              <a:t>JL </a:t>
            </a:r>
            <a:r>
              <a:rPr kumimoji="1" lang="en-US" altLang="zh-TW" dirty="0"/>
              <a:t>Jump if Less SF≠OF </a:t>
            </a:r>
            <a:endParaRPr kumimoji="1" lang="en-US" altLang="zh-TW" dirty="0" smtClean="0"/>
          </a:p>
          <a:p>
            <a:r>
              <a:rPr kumimoji="1" lang="en-US" altLang="zh-TW" dirty="0" smtClean="0"/>
              <a:t>JLE </a:t>
            </a:r>
            <a:r>
              <a:rPr kumimoji="1" lang="en-US" altLang="zh-TW" dirty="0"/>
              <a:t>Jump if Less or Equal (ZF=1) OR (SF≠OF)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4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Stack Operation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Stack is the </a:t>
            </a:r>
            <a:r>
              <a:rPr kumimoji="1" lang="en-US" altLang="zh-TW" dirty="0"/>
              <a:t>L</a:t>
            </a:r>
            <a:r>
              <a:rPr kumimoji="1" lang="en-US" altLang="zh-TW" dirty="0" smtClean="0"/>
              <a:t>IFO data structure</a:t>
            </a:r>
          </a:p>
          <a:p>
            <a:pPr lvl="1"/>
            <a:r>
              <a:rPr kumimoji="1" lang="en-US" altLang="zh-TW" dirty="0" smtClean="0"/>
              <a:t>PUSH: put data into top of stack</a:t>
            </a:r>
          </a:p>
          <a:p>
            <a:pPr lvl="1"/>
            <a:r>
              <a:rPr kumimoji="1" lang="en-US" altLang="zh-TW" dirty="0" smtClean="0"/>
              <a:t>POP: get data from top of stack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33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Function Call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Call</a:t>
            </a:r>
          </a:p>
          <a:p>
            <a:pPr lvl="1"/>
            <a:r>
              <a:rPr kumimoji="1" lang="en-US" altLang="zh-TW" dirty="0" smtClean="0"/>
              <a:t>Similar to </a:t>
            </a:r>
            <a:r>
              <a:rPr kumimoji="1" lang="en-US" altLang="zh-TW" dirty="0" err="1" smtClean="0"/>
              <a:t>jmp</a:t>
            </a:r>
            <a:r>
              <a:rPr kumimoji="1" lang="en-US" altLang="zh-TW" dirty="0" smtClean="0"/>
              <a:t>, but a </a:t>
            </a:r>
            <a:r>
              <a:rPr kumimoji="1" lang="en-US" altLang="zh-TW" dirty="0"/>
              <a:t>CALL </a:t>
            </a:r>
            <a:r>
              <a:rPr kumimoji="1" lang="en-US" altLang="zh-TW" dirty="0" smtClean="0"/>
              <a:t>stores </a:t>
            </a:r>
            <a:r>
              <a:rPr kumimoji="1" lang="en-US" altLang="zh-TW" dirty="0"/>
              <a:t>the current EIP on the </a:t>
            </a:r>
            <a:r>
              <a:rPr kumimoji="1" lang="en-US" altLang="zh-TW" dirty="0" smtClean="0"/>
              <a:t>stack</a:t>
            </a:r>
          </a:p>
          <a:p>
            <a:r>
              <a:rPr kumimoji="1" lang="en-US" altLang="zh-TW" dirty="0"/>
              <a:t>RET </a:t>
            </a:r>
          </a:p>
          <a:p>
            <a:pPr lvl="1"/>
            <a:r>
              <a:rPr kumimoji="1" lang="en-US" altLang="zh-TW" dirty="0" smtClean="0"/>
              <a:t>Load the address in </a:t>
            </a:r>
            <a:r>
              <a:rPr kumimoji="1" lang="en-US" altLang="zh-TW" dirty="0" err="1" smtClean="0"/>
              <a:t>esp</a:t>
            </a:r>
            <a:r>
              <a:rPr kumimoji="1" lang="en-US" altLang="zh-TW" dirty="0" smtClean="0"/>
              <a:t>, and jump to that address</a:t>
            </a:r>
          </a:p>
          <a:p>
            <a:r>
              <a:rPr kumimoji="1" lang="en-US" altLang="zh-TW" dirty="0"/>
              <a:t>RET </a:t>
            </a:r>
            <a:r>
              <a:rPr kumimoji="1" lang="en-US" altLang="zh-TW" dirty="0" err="1" smtClean="0"/>
              <a:t>num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Increase </a:t>
            </a:r>
            <a:r>
              <a:rPr kumimoji="1" lang="en-US" altLang="zh-TW" dirty="0" err="1" smtClean="0"/>
              <a:t>esp</a:t>
            </a:r>
            <a:r>
              <a:rPr kumimoji="1" lang="en-US" altLang="zh-TW" dirty="0" smtClean="0"/>
              <a:t> by </a:t>
            </a:r>
            <a:r>
              <a:rPr kumimoji="1" lang="en-US" altLang="zh-TW" dirty="0" err="1" smtClean="0"/>
              <a:t>num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Load the address in </a:t>
            </a:r>
            <a:r>
              <a:rPr kumimoji="1" lang="en-US" altLang="zh-TW" dirty="0" err="1"/>
              <a:t>esp</a:t>
            </a:r>
            <a:r>
              <a:rPr kumimoji="1" lang="en-US" altLang="zh-TW" dirty="0"/>
              <a:t>, and jump to that address</a:t>
            </a:r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92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Function Pro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Function Prologue</a:t>
            </a:r>
          </a:p>
          <a:p>
            <a:pPr lvl="1"/>
            <a:r>
              <a:rPr kumimoji="1" lang="en-US" altLang="zh-TW" dirty="0" smtClean="0"/>
              <a:t>Store current EBP</a:t>
            </a:r>
          </a:p>
          <a:p>
            <a:pPr lvl="1"/>
            <a:r>
              <a:rPr kumimoji="1" lang="en-US" altLang="zh-TW" dirty="0" smtClean="0"/>
              <a:t>Save ESP</a:t>
            </a:r>
          </a:p>
          <a:p>
            <a:pPr lvl="1"/>
            <a:r>
              <a:rPr kumimoji="1" lang="en-US" altLang="zh-TW" dirty="0" smtClean="0"/>
              <a:t>Leave space for </a:t>
            </a:r>
            <a:br>
              <a:rPr kumimoji="1" lang="en-US" altLang="zh-TW" dirty="0" smtClean="0"/>
            </a:br>
            <a:r>
              <a:rPr kumimoji="1" lang="en-US" altLang="zh-TW" dirty="0" smtClean="0"/>
              <a:t>local variables </a:t>
            </a:r>
          </a:p>
          <a:p>
            <a:r>
              <a:rPr kumimoji="1" lang="en-US" altLang="zh-TW" dirty="0"/>
              <a:t>Function </a:t>
            </a:r>
            <a:r>
              <a:rPr kumimoji="1" lang="en-US" altLang="zh-TW" dirty="0" smtClean="0"/>
              <a:t>Epilogue</a:t>
            </a:r>
          </a:p>
          <a:p>
            <a:pPr lvl="1"/>
            <a:r>
              <a:rPr kumimoji="1" lang="en-US" altLang="zh-TW" dirty="0" smtClean="0"/>
              <a:t>Restore ESP</a:t>
            </a:r>
          </a:p>
          <a:p>
            <a:pPr lvl="1"/>
            <a:r>
              <a:rPr kumimoji="1" lang="en-US" altLang="zh-TW" dirty="0" smtClean="0"/>
              <a:t>Restore EBP</a:t>
            </a:r>
          </a:p>
          <a:p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13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21" y="2460977"/>
            <a:ext cx="1807986" cy="9256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301" y="3915834"/>
            <a:ext cx="1768898" cy="9666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683" y="2324099"/>
            <a:ext cx="2781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Calling Convention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TW" dirty="0" smtClean="0"/>
              <a:t>The transition of function arguments must be maintain by assembly programmer, but most case maintain by compiler</a:t>
            </a:r>
          </a:p>
          <a:p>
            <a:r>
              <a:rPr kumimoji="1" lang="en-US" altLang="zh-TW" dirty="0" err="1" smtClean="0"/>
              <a:t>Stdcall</a:t>
            </a:r>
            <a:r>
              <a:rPr kumimoji="1" lang="en-US" altLang="zh-TW" dirty="0" smtClean="0"/>
              <a:t> </a:t>
            </a:r>
          </a:p>
          <a:p>
            <a:pPr lvl="1"/>
            <a:r>
              <a:rPr kumimoji="1" lang="en-US" altLang="zh-TW" dirty="0" smtClean="0"/>
              <a:t>function </a:t>
            </a:r>
            <a:r>
              <a:rPr kumimoji="1" lang="en-US" altLang="zh-TW" dirty="0"/>
              <a:t>arguments are passed from right to left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 err="1"/>
              <a:t>calleé</a:t>
            </a:r>
            <a:r>
              <a:rPr kumimoji="1" lang="en-US" altLang="zh-TW" dirty="0"/>
              <a:t> is in charge of cleaning up the stack.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Return </a:t>
            </a:r>
            <a:r>
              <a:rPr kumimoji="1" lang="en-US" altLang="zh-TW" dirty="0"/>
              <a:t>values are stored in EAX. 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cdecl</a:t>
            </a:r>
            <a:r>
              <a:rPr kumimoji="1" lang="en-US" altLang="zh-TW" dirty="0" smtClean="0"/>
              <a:t> </a:t>
            </a:r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 err="1"/>
              <a:t>cdecl</a:t>
            </a:r>
            <a:r>
              <a:rPr kumimoji="1" lang="en-US" altLang="zh-TW" dirty="0"/>
              <a:t> (short for c declaration) is a calling convention that originates from the C programming language and is used by many C compilers for the x86 architecture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/>
              <a:t>main difference of </a:t>
            </a:r>
            <a:r>
              <a:rPr kumimoji="1" lang="en-US" altLang="zh-TW" dirty="0" err="1"/>
              <a:t>cdecl</a:t>
            </a:r>
            <a:r>
              <a:rPr kumimoji="1" lang="en-US" altLang="zh-TW" dirty="0"/>
              <a:t> and </a:t>
            </a:r>
            <a:r>
              <a:rPr kumimoji="1" lang="en-US" altLang="zh-TW" dirty="0" err="1"/>
              <a:t>stdcall</a:t>
            </a:r>
            <a:r>
              <a:rPr kumimoji="1" lang="en-US" altLang="zh-TW" dirty="0"/>
              <a:t> is that in a </a:t>
            </a:r>
            <a:r>
              <a:rPr kumimoji="1" lang="en-US" altLang="zh-TW" dirty="0" err="1"/>
              <a:t>cdecl</a:t>
            </a:r>
            <a:r>
              <a:rPr kumimoji="1" lang="en-US" altLang="zh-TW" dirty="0"/>
              <a:t>, the caller, not the </a:t>
            </a:r>
            <a:r>
              <a:rPr kumimoji="1" lang="en-US" altLang="zh-TW" dirty="0" err="1"/>
              <a:t>calleé</a:t>
            </a:r>
            <a:r>
              <a:rPr kumimoji="1" lang="en-US" altLang="zh-TW" dirty="0"/>
              <a:t>, is responsible for cleaning up the stack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pascal</a:t>
            </a:r>
            <a:r>
              <a:rPr kumimoji="1" lang="en-US" altLang="zh-TW" dirty="0" smtClean="0"/>
              <a:t> </a:t>
            </a:r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 err="1"/>
              <a:t>pascal</a:t>
            </a:r>
            <a:r>
              <a:rPr kumimoji="1" lang="en-US" altLang="zh-TW" dirty="0"/>
              <a:t> calling convention origins from the Pascal programming </a:t>
            </a:r>
            <a:r>
              <a:rPr kumimoji="1" lang="en-US" altLang="zh-TW" dirty="0" smtClean="0"/>
              <a:t>language</a:t>
            </a:r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/>
              <a:t>main difference between it and </a:t>
            </a:r>
            <a:r>
              <a:rPr kumimoji="1" lang="en-US" altLang="zh-TW" dirty="0" err="1"/>
              <a:t>stdcall</a:t>
            </a:r>
            <a:r>
              <a:rPr kumimoji="1" lang="en-US" altLang="zh-TW" dirty="0"/>
              <a:t> is that the parameters are pushed to the stack from left to right. 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fastcall</a:t>
            </a:r>
            <a:r>
              <a:rPr kumimoji="1" lang="en-US" altLang="zh-TW" dirty="0" smtClean="0"/>
              <a:t> </a:t>
            </a:r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 err="1"/>
              <a:t>fastcall</a:t>
            </a:r>
            <a:r>
              <a:rPr kumimoji="1" lang="en-US" altLang="zh-TW" dirty="0"/>
              <a:t> is a non-standardized calling convention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 err="1"/>
              <a:t>fastcall</a:t>
            </a:r>
            <a:r>
              <a:rPr kumimoji="1" lang="en-US" altLang="zh-TW" dirty="0"/>
              <a:t> convention tends to load them into registers. This results in less memory interaction and increases the performance of a </a:t>
            </a:r>
            <a:r>
              <a:rPr kumimoji="1" lang="en-US" altLang="zh-TW" dirty="0" smtClean="0"/>
              <a:t>call.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0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STDCALL </a:t>
            </a:r>
            <a:r>
              <a:rPr lang="en-US" b="1" dirty="0" err="1" smtClean="0"/>
              <a:t>v.s</a:t>
            </a:r>
            <a:r>
              <a:rPr lang="en-US" b="1" dirty="0"/>
              <a:t> </a:t>
            </a:r>
            <a:r>
              <a:rPr lang="en-US" b="1" dirty="0" smtClean="0"/>
              <a:t>CDECL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15</a:t>
            </a:fld>
            <a:endParaRPr kumimoji="1"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69" y="2728304"/>
            <a:ext cx="3158608" cy="3909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4107" y="2298942"/>
            <a:ext cx="197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cdecl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06" y="2774187"/>
            <a:ext cx="3126203" cy="38637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0130" y="2304218"/>
            <a:ext cx="197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stdcall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0" y="1725004"/>
            <a:ext cx="3556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0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Call </a:t>
            </a:r>
            <a:r>
              <a:rPr kumimoji="1" lang="en-US" altLang="zh-TW" dirty="0" smtClean="0"/>
              <a:t>Structure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 Function Call Structure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16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658" y="2544232"/>
            <a:ext cx="2609850" cy="1600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09" y="2819398"/>
            <a:ext cx="17621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Branch </a:t>
            </a:r>
            <a:r>
              <a:rPr kumimoji="1" lang="en-US" altLang="zh-TW" dirty="0" smtClean="0"/>
              <a:t>Structure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Branch Structure</a:t>
            </a:r>
            <a:endParaRPr kumimoji="1"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17</a:t>
            </a:fld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34" y="2858911"/>
            <a:ext cx="1743075" cy="1422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685" y="3094570"/>
            <a:ext cx="2680981" cy="33965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617" y="1824567"/>
            <a:ext cx="27051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Do-For loop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Do-For loop 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17" y="2449689"/>
            <a:ext cx="1971675" cy="1168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0" y="1964266"/>
            <a:ext cx="2667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IDA Pro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IDA Pro is the most well-known dissemble/decompile tool for reversing</a:t>
            </a:r>
          </a:p>
          <a:p>
            <a:pPr lvl="1"/>
            <a:r>
              <a:rPr lang="en-US" altLang="zh-TW" dirty="0" smtClean="0"/>
              <a:t>Disassemble</a:t>
            </a:r>
          </a:p>
          <a:p>
            <a:pPr lvl="1"/>
            <a:r>
              <a:rPr lang="en-US" altLang="zh-TW" dirty="0" smtClean="0"/>
              <a:t>Friendly GUI</a:t>
            </a:r>
          </a:p>
          <a:p>
            <a:pPr lvl="1"/>
            <a:r>
              <a:rPr lang="en-US" altLang="zh-TW" dirty="0" err="1" smtClean="0"/>
              <a:t>Decopiler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Debugger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06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Intro. To Static Analysis</a:t>
            </a:r>
          </a:p>
          <a:p>
            <a:r>
              <a:rPr kumimoji="1" lang="en-US" altLang="zh-TW" dirty="0" smtClean="0"/>
              <a:t>Disassemble</a:t>
            </a:r>
          </a:p>
          <a:p>
            <a:r>
              <a:rPr kumimoji="1" lang="en-US" altLang="zh-TW" dirty="0" smtClean="0"/>
              <a:t>Reverse Assembly to C </a:t>
            </a:r>
          </a:p>
          <a:p>
            <a:pPr lvl="1"/>
            <a:r>
              <a:rPr kumimoji="1" lang="en-US" altLang="zh-TW" dirty="0" smtClean="0"/>
              <a:t>IDA Pro </a:t>
            </a:r>
          </a:p>
          <a:p>
            <a:r>
              <a:rPr kumimoji="1" lang="en-US" altLang="zh-TW" dirty="0" smtClean="0"/>
              <a:t>Lab: </a:t>
            </a:r>
            <a:r>
              <a:rPr kumimoji="1" lang="en-US" altLang="zh-TW" dirty="0"/>
              <a:t>IDA Pro to reverse </a:t>
            </a:r>
            <a:r>
              <a:rPr kumimoji="1" lang="en-US" altLang="zh-TW" dirty="0" err="1"/>
              <a:t>zbot</a:t>
            </a:r>
            <a:r>
              <a:rPr kumimoji="1" lang="en-US" altLang="zh-TW" dirty="0"/>
              <a:t> crypto</a:t>
            </a:r>
            <a:endParaRPr kumimoji="1" lang="en-US" altLang="zh-TW" dirty="0" smtClean="0"/>
          </a:p>
          <a:p>
            <a:r>
              <a:rPr kumimoji="1" lang="en-US" altLang="zh-TW" dirty="0" smtClean="0"/>
              <a:t>Dynamic Analysis</a:t>
            </a:r>
          </a:p>
          <a:p>
            <a:pPr lvl="1"/>
            <a:r>
              <a:rPr kumimoji="1" lang="en-US" altLang="zh-TW" dirty="0" smtClean="0"/>
              <a:t>Immunity Debugger</a:t>
            </a:r>
          </a:p>
          <a:p>
            <a:r>
              <a:rPr kumimoji="1" lang="en-US" altLang="zh-TW" dirty="0" smtClean="0"/>
              <a:t>Lab: Use debugger to pass the authentication</a:t>
            </a:r>
          </a:p>
          <a:p>
            <a:r>
              <a:rPr kumimoji="1" lang="en-US" altLang="zh-TW" dirty="0" smtClean="0"/>
              <a:t>Concept to Reverse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85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72" y="1416329"/>
            <a:ext cx="7364314" cy="52890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2972" y="2817011"/>
            <a:ext cx="5481632" cy="290413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93114" y="2817011"/>
            <a:ext cx="415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Assembly and Control Flow View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2972" y="5721147"/>
            <a:ext cx="7364314" cy="98422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273833" y="4269079"/>
            <a:ext cx="1693453" cy="1463888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48417" y="5721147"/>
            <a:ext cx="314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008000"/>
                </a:solidFill>
              </a:rPr>
              <a:t>Message View</a:t>
            </a:r>
            <a:endParaRPr kumimoji="1" lang="zh-TW" altLang="en-US" dirty="0">
              <a:solidFill>
                <a:srgbClr val="008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491566" y="4676765"/>
            <a:ext cx="165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0000FF"/>
                </a:solidFill>
              </a:rPr>
              <a:t>Control Flow View</a:t>
            </a:r>
            <a:endParaRPr kumimoji="1"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8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Functionality(1)</a:t>
            </a:r>
            <a:endParaRPr kumimoji="1"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79376"/>
          <a:stretch/>
        </p:blipFill>
        <p:spPr>
          <a:xfrm>
            <a:off x="-1" y="1656478"/>
            <a:ext cx="9168459" cy="13580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83595" y="2552709"/>
            <a:ext cx="2103985" cy="230898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7201" y="2551177"/>
            <a:ext cx="1736590" cy="23089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88257" y="2552708"/>
            <a:ext cx="538826" cy="23089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927083" y="2538349"/>
            <a:ext cx="1103310" cy="24525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92438" y="3540440"/>
            <a:ext cx="2091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Convert Current Location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DATA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Instruction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String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Self-defined Data Structure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Array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296423" y="3550202"/>
            <a:ext cx="2091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Convert </a:t>
            </a:r>
            <a:r>
              <a:rPr kumimoji="1" lang="en-US" altLang="zh-TW" dirty="0" err="1" smtClean="0"/>
              <a:t>Oprand</a:t>
            </a:r>
            <a:endParaRPr kumimoji="1" lang="en-US" altLang="zh-TW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Offset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Hex/Oct/Dec/Bin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Constant Char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Segment-based </a:t>
            </a:r>
            <a:r>
              <a:rPr kumimoji="1" lang="en-US" altLang="zh-TW" dirty="0" err="1" smtClean="0"/>
              <a:t>Var</a:t>
            </a:r>
            <a:endParaRPr kumimoji="1" lang="en-US" altLang="zh-TW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Stack-based </a:t>
            </a:r>
            <a:r>
              <a:rPr kumimoji="1" lang="en-US" altLang="zh-TW" dirty="0" err="1" smtClean="0"/>
              <a:t>Var</a:t>
            </a:r>
            <a:endParaRPr kumimoji="1" lang="en-US" altLang="zh-TW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….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27152" y="3014505"/>
            <a:ext cx="209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Fun Call Window</a:t>
            </a:r>
            <a:endParaRPr kumimoji="1"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r="43698"/>
          <a:stretch/>
        </p:blipFill>
        <p:spPr>
          <a:xfrm>
            <a:off x="4548220" y="3383837"/>
            <a:ext cx="1750909" cy="187103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161" y="5988662"/>
            <a:ext cx="2445148" cy="59999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792488" y="5489194"/>
            <a:ext cx="113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/>
              <a:t>Xref</a:t>
            </a:r>
            <a:r>
              <a:rPr kumimoji="1" lang="en-US" altLang="zh-TW" dirty="0" smtClean="0"/>
              <a:t> Table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305458" y="3171108"/>
            <a:ext cx="76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Graph </a:t>
            </a:r>
            <a:endParaRPr kumimoji="1"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549" y="3775094"/>
            <a:ext cx="2448450" cy="1661735"/>
          </a:xfrm>
          <a:prstGeom prst="rect">
            <a:avLst/>
          </a:prstGeom>
        </p:spPr>
      </p:pic>
      <p:cxnSp>
        <p:nvCxnSpPr>
          <p:cNvPr id="18" name="直線箭頭接點 17"/>
          <p:cNvCxnSpPr>
            <a:stCxn id="6" idx="2"/>
            <a:endCxn id="9" idx="0"/>
          </p:cNvCxnSpPr>
          <p:nvPr/>
        </p:nvCxnSpPr>
        <p:spPr>
          <a:xfrm flipH="1">
            <a:off x="1238017" y="2782075"/>
            <a:ext cx="87479" cy="758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箭頭接點 19"/>
          <p:cNvCxnSpPr>
            <a:stCxn id="5" idx="2"/>
            <a:endCxn id="10" idx="0"/>
          </p:cNvCxnSpPr>
          <p:nvPr/>
        </p:nvCxnSpPr>
        <p:spPr>
          <a:xfrm>
            <a:off x="3335588" y="2783607"/>
            <a:ext cx="6414" cy="766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>
            <a:stCxn id="7" idx="2"/>
            <a:endCxn id="11" idx="0"/>
          </p:cNvCxnSpPr>
          <p:nvPr/>
        </p:nvCxnSpPr>
        <p:spPr>
          <a:xfrm flipH="1">
            <a:off x="5572731" y="2783607"/>
            <a:ext cx="84939" cy="230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線箭頭接點 23"/>
          <p:cNvCxnSpPr>
            <a:stCxn id="8" idx="2"/>
            <a:endCxn id="15" idx="0"/>
          </p:cNvCxnSpPr>
          <p:nvPr/>
        </p:nvCxnSpPr>
        <p:spPr>
          <a:xfrm>
            <a:off x="6478738" y="2783607"/>
            <a:ext cx="1208665" cy="387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57201" y="5988662"/>
            <a:ext cx="326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Once The disassemble make mistake, you can fix it yourself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4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Functionality(2)</a:t>
            </a:r>
            <a:endParaRPr kumimoji="1"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79376"/>
          <a:stretch/>
        </p:blipFill>
        <p:spPr>
          <a:xfrm>
            <a:off x="-1" y="1656478"/>
            <a:ext cx="9168459" cy="135802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322758" y="2283329"/>
            <a:ext cx="218095" cy="25655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566511" y="2281796"/>
            <a:ext cx="218095" cy="25655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783054" y="2281793"/>
            <a:ext cx="218095" cy="256553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204865" y="2291552"/>
            <a:ext cx="218095" cy="25655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014" y="3194093"/>
            <a:ext cx="18392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Export Function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List functions export to other Binary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DLL, entry point</a:t>
            </a:r>
            <a:endParaRPr kumimoji="1"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972739" y="3192560"/>
            <a:ext cx="183922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Import Function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Functions included from other files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Import function can help you to guess the behavior of program</a:t>
            </a:r>
            <a:endParaRPr kumimoji="1"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924464" y="3192560"/>
            <a:ext cx="1839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Names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Function Name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Variable Names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Strings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For problem with debugger information inside, names can be useful</a:t>
            </a:r>
            <a:endParaRPr kumimoji="1"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557598" y="3196588"/>
            <a:ext cx="19571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Strings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All strings use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For some easy problem, this can help you to get flag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For other problem, it still give you quick look to program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1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Useful Hotkeys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List of useful hotkeys</a:t>
            </a:r>
            <a:endParaRPr kumimoji="1"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23</a:t>
            </a:fld>
            <a:endParaRPr kumimoji="1"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72770"/>
              </p:ext>
            </p:extLst>
          </p:nvPr>
        </p:nvGraphicFramePr>
        <p:xfrm>
          <a:off x="1524000" y="266344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2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17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Hotkey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 dirty="0" smtClean="0"/>
                        <a:t>Strings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dirty="0" smtClean="0"/>
                        <a:t>Shift+F12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Jump to operand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Jump to previous position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ESC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Jump to next position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Ctrl+Enter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Jump to address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Jump to entry point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Ctrl+E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Sequence of bytes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Alt+B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6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Table can help you to find interesting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24</a:t>
            </a:fld>
            <a:endParaRPr kumimoji="1"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67" y="2818446"/>
            <a:ext cx="5326392" cy="40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85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Linked Function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linked function are functions which added by compiler </a:t>
            </a:r>
          </a:p>
          <a:p>
            <a:pPr lvl="1"/>
            <a:r>
              <a:rPr lang="en-US" dirty="0" smtClean="0"/>
              <a:t>The function bodies are directly put into binary</a:t>
            </a:r>
          </a:p>
          <a:p>
            <a:pPr lvl="1"/>
            <a:r>
              <a:rPr lang="en-US" dirty="0" smtClean="0"/>
              <a:t>Some static functions  cannot be recognize by IDA</a:t>
            </a:r>
          </a:p>
          <a:p>
            <a:r>
              <a:rPr lang="en-US" dirty="0" smtClean="0"/>
              <a:t>FLIRT is a signature database of IDA pro, you can try to study for it </a:t>
            </a:r>
            <a:r>
              <a:rPr lang="en-US" dirty="0" smtClean="0">
                <a:sym typeface="Wingdings"/>
              </a:rPr>
              <a:t>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5610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IDA For </a:t>
            </a:r>
            <a:r>
              <a:rPr lang="en-US" dirty="0" err="1" smtClean="0"/>
              <a:t>zbot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Use IDA Pro to analysis </a:t>
            </a:r>
            <a:r>
              <a:rPr lang="en-US" dirty="0" err="1" smtClean="0"/>
              <a:t>zbot</a:t>
            </a:r>
            <a:r>
              <a:rPr lang="en-US" dirty="0" smtClean="0"/>
              <a:t> encryption algorithm</a:t>
            </a:r>
          </a:p>
          <a:p>
            <a:endParaRPr lang="en-US" dirty="0" smtClean="0"/>
          </a:p>
          <a:p>
            <a:r>
              <a:rPr lang="en-US" dirty="0" smtClean="0"/>
              <a:t>Environment </a:t>
            </a:r>
          </a:p>
          <a:p>
            <a:pPr lvl="1"/>
            <a:r>
              <a:rPr lang="en-US" dirty="0" err="1" smtClean="0"/>
              <a:t>WinXP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1503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Go to Target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encryption function is in sub_409e8d</a:t>
            </a:r>
          </a:p>
          <a:p>
            <a:r>
              <a:rPr lang="en-US" dirty="0" smtClean="0"/>
              <a:t>Press ‘G’</a:t>
            </a:r>
          </a:p>
          <a:p>
            <a:pPr lvl="1"/>
            <a:r>
              <a:rPr lang="en-US" dirty="0" smtClean="0"/>
              <a:t>Enter address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27</a:t>
            </a:fld>
            <a:endParaRPr kumimoji="1"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50" y="2724947"/>
            <a:ext cx="5132112" cy="37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66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Construct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is widely used in program</a:t>
            </a:r>
          </a:p>
          <a:p>
            <a:r>
              <a:rPr lang="en-US" dirty="0" smtClean="0"/>
              <a:t>Define structure can help you to understand program semantic</a:t>
            </a:r>
          </a:p>
          <a:p>
            <a:r>
              <a:rPr lang="en-US" dirty="0" smtClean="0"/>
              <a:t>Press ‘ins’ and name the structure as rc4key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28</a:t>
            </a:fld>
            <a:endParaRPr kumimoji="1"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904330"/>
            <a:ext cx="5800149" cy="29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02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Add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‘d’ on structure and new a member</a:t>
            </a:r>
          </a:p>
          <a:p>
            <a:pPr lvl="1"/>
            <a:r>
              <a:rPr lang="en-US" dirty="0" smtClean="0"/>
              <a:t>Press ‘d’ * 1 , create data size 1 byte</a:t>
            </a:r>
          </a:p>
          <a:p>
            <a:pPr lvl="1"/>
            <a:r>
              <a:rPr lang="en-US" dirty="0" smtClean="0"/>
              <a:t>Press ‘d’ * 2 , create data size 2 byte</a:t>
            </a:r>
          </a:p>
          <a:p>
            <a:pPr lvl="1"/>
            <a:r>
              <a:rPr lang="en-US" dirty="0" smtClean="0"/>
              <a:t>Press ‘d’ * 3 , create data size 4 byte</a:t>
            </a:r>
          </a:p>
          <a:p>
            <a:pPr lvl="1"/>
            <a:endParaRPr lang="en-US" dirty="0"/>
          </a:p>
          <a:p>
            <a:r>
              <a:rPr lang="en-US" dirty="0" smtClean="0"/>
              <a:t>Press ‘n’ to rename the member as ‘stat’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29</a:t>
            </a:fld>
            <a:endParaRPr kumimoji="1"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69" y="4960308"/>
            <a:ext cx="7706286" cy="8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3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Reverse </a:t>
            </a:r>
            <a:r>
              <a:rPr kumimoji="1" lang="en-US" altLang="zh-TW" dirty="0" err="1" smtClean="0"/>
              <a:t>Assambly</a:t>
            </a:r>
            <a:r>
              <a:rPr kumimoji="1" lang="en-US" altLang="zh-TW" dirty="0" smtClean="0"/>
              <a:t> to 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Registers Architecture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The </a:t>
            </a:r>
            <a:r>
              <a:rPr kumimoji="1" lang="en-US" altLang="zh-TW" dirty="0"/>
              <a:t>EIP register contains the address of the next instruction to be executed if no branching is done.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3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7" y="2562361"/>
            <a:ext cx="5915025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Make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 rc4key and choose Array</a:t>
            </a:r>
          </a:p>
          <a:p>
            <a:r>
              <a:rPr lang="en-US" dirty="0" smtClean="0"/>
              <a:t>Create array size 256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30</a:t>
            </a:fld>
            <a:endParaRPr kumimoji="1"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81" y="2779113"/>
            <a:ext cx="4232119" cy="30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60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Finish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X with size 1 byte</a:t>
            </a:r>
          </a:p>
          <a:p>
            <a:r>
              <a:rPr lang="en-US" dirty="0" smtClean="0"/>
              <a:t>Define Y with size 1 byte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31</a:t>
            </a:fld>
            <a:endParaRPr kumimoji="1"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895600"/>
            <a:ext cx="772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2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Map Element to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Eax</a:t>
            </a:r>
            <a:r>
              <a:rPr lang="en-US" dirty="0" smtClean="0"/>
              <a:t> is argument pass to this function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is in type of rc4key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32</a:t>
            </a:fld>
            <a:endParaRPr kumimoji="1"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92" y="2707614"/>
            <a:ext cx="6358769" cy="41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Rename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n to rename</a:t>
            </a:r>
          </a:p>
          <a:p>
            <a:pPr lvl="1"/>
            <a:r>
              <a:rPr lang="en-US" dirty="0" smtClean="0"/>
              <a:t>Var_2 =&gt; y</a:t>
            </a:r>
          </a:p>
          <a:p>
            <a:pPr lvl="1"/>
            <a:r>
              <a:rPr lang="en-US" dirty="0" smtClean="0"/>
              <a:t>Var_1 =&gt; x</a:t>
            </a:r>
          </a:p>
          <a:p>
            <a:pPr lvl="1"/>
            <a:r>
              <a:rPr lang="en-US" dirty="0" smtClean="0"/>
              <a:t>Arg_0 =&gt; buffer</a:t>
            </a:r>
          </a:p>
          <a:p>
            <a:pPr lvl="1"/>
            <a:r>
              <a:rPr lang="en-US" dirty="0" smtClean="0"/>
              <a:t>Arg_4 =&gt;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4514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Understanding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read assembly code</a:t>
            </a:r>
          </a:p>
          <a:p>
            <a:r>
              <a:rPr lang="en-US" dirty="0" smtClean="0"/>
              <a:t>Translate to C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002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RC4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35</a:t>
            </a:fld>
            <a:endParaRPr kumimoji="1"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26" y="1713485"/>
            <a:ext cx="6070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Decompiler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Decompiler</a:t>
            </a:r>
            <a:r>
              <a:rPr kumimoji="1" lang="en-US" altLang="zh-TW" dirty="0" smtClean="0"/>
              <a:t> can help you to transfer assembly into C code</a:t>
            </a:r>
          </a:p>
          <a:p>
            <a:pPr lvl="1"/>
            <a:r>
              <a:rPr kumimoji="1" lang="en-US" altLang="zh-TW" dirty="0" smtClean="0"/>
              <a:t>More easy to read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 smtClean="0"/>
              <a:t>Press F5</a:t>
            </a:r>
          </a:p>
          <a:p>
            <a:pPr lvl="1"/>
            <a:r>
              <a:rPr kumimoji="1" lang="en-US" altLang="zh-TW" dirty="0" smtClean="0"/>
              <a:t>Magic!!!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16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Decompiler</a:t>
            </a:r>
            <a:r>
              <a:rPr kumimoji="1" lang="en-US" altLang="zh-TW" dirty="0" smtClean="0"/>
              <a:t> result is not perfect</a:t>
            </a:r>
          </a:p>
          <a:p>
            <a:pPr lvl="1"/>
            <a:r>
              <a:rPr kumimoji="1" lang="en-US" altLang="zh-TW" dirty="0" smtClean="0"/>
              <a:t>Most of time is buggy</a:t>
            </a:r>
          </a:p>
          <a:p>
            <a:pPr lvl="1"/>
            <a:r>
              <a:rPr kumimoji="1" lang="en-US" altLang="zh-TW" dirty="0" smtClean="0"/>
              <a:t>Lack of source code level information</a:t>
            </a:r>
          </a:p>
          <a:p>
            <a:r>
              <a:rPr kumimoji="1" lang="en-US" altLang="zh-TW" dirty="0" smtClean="0"/>
              <a:t>May not support All platform</a:t>
            </a:r>
          </a:p>
          <a:p>
            <a:pPr lvl="1"/>
            <a:r>
              <a:rPr kumimoji="1" lang="en-US" altLang="zh-TW" dirty="0" smtClean="0"/>
              <a:t>Arm</a:t>
            </a:r>
          </a:p>
          <a:p>
            <a:pPr lvl="1"/>
            <a:r>
              <a:rPr kumimoji="1" lang="en-US" altLang="zh-TW" dirty="0" smtClean="0"/>
              <a:t>X86</a:t>
            </a:r>
          </a:p>
          <a:p>
            <a:pPr lvl="1"/>
            <a:r>
              <a:rPr kumimoji="1" lang="en-US" altLang="zh-TW" dirty="0" smtClean="0"/>
              <a:t>X64</a:t>
            </a:r>
          </a:p>
          <a:p>
            <a:pPr lvl="1"/>
            <a:r>
              <a:rPr kumimoji="1" lang="en-US" altLang="zh-TW" dirty="0" smtClean="0"/>
              <a:t>…..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61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Decompiled Result Better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seen it still hard to understand</a:t>
            </a:r>
            <a:endParaRPr lang="en-US" dirty="0"/>
          </a:p>
          <a:p>
            <a:pPr lvl="1"/>
            <a:r>
              <a:rPr lang="en-US" dirty="0" smtClean="0"/>
              <a:t>Variable name is meaningless </a:t>
            </a:r>
          </a:p>
          <a:p>
            <a:pPr lvl="1"/>
            <a:r>
              <a:rPr lang="en-US" dirty="0" smtClean="0"/>
              <a:t>Static link function</a:t>
            </a:r>
          </a:p>
          <a:p>
            <a:pPr lvl="1"/>
            <a:r>
              <a:rPr lang="en-US" dirty="0" smtClean="0"/>
              <a:t>Some type not correctly recognize</a:t>
            </a:r>
          </a:p>
          <a:p>
            <a:pPr lvl="1"/>
            <a:r>
              <a:rPr lang="en-US" dirty="0" smtClean="0"/>
              <a:t>Without information of structure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9625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Dynamic 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Program must run in the controllable environment </a:t>
            </a:r>
          </a:p>
          <a:p>
            <a:pPr lvl="1"/>
            <a:r>
              <a:rPr kumimoji="1" lang="en-US" altLang="zh-TW" dirty="0" smtClean="0"/>
              <a:t>Monitor program’s behaviors in the runtime</a:t>
            </a:r>
          </a:p>
          <a:p>
            <a:r>
              <a:rPr lang="en-US" altLang="zh-TW" dirty="0"/>
              <a:t>Dynamic analysis represents the ability to monitor code </a:t>
            </a:r>
            <a:r>
              <a:rPr lang="en-US" altLang="zh-TW" dirty="0" smtClean="0"/>
              <a:t>as </a:t>
            </a:r>
            <a:r>
              <a:rPr lang="en-US" altLang="zh-TW" dirty="0"/>
              <a:t>it executes and it allows </a:t>
            </a:r>
            <a:r>
              <a:rPr lang="en-US" altLang="zh-TW" dirty="0" smtClean="0"/>
              <a:t>to reason </a:t>
            </a:r>
            <a:r>
              <a:rPr lang="en-US" altLang="zh-TW" dirty="0"/>
              <a:t>about actual executions, and thus can perform precise security analysis </a:t>
            </a:r>
            <a:r>
              <a:rPr lang="en-US" altLang="zh-TW" dirty="0" smtClean="0"/>
              <a:t>based upon </a:t>
            </a:r>
            <a:r>
              <a:rPr lang="en-US" altLang="zh-TW" dirty="0"/>
              <a:t>run-time information</a:t>
            </a:r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First introduce some useful tool for dynamic analysis</a:t>
            </a:r>
          </a:p>
          <a:p>
            <a:pPr lvl="1"/>
            <a:r>
              <a:rPr kumimoji="1" lang="en-US" altLang="zh-TW" dirty="0" err="1" smtClean="0"/>
              <a:t>Strace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ltrace</a:t>
            </a:r>
            <a:r>
              <a:rPr kumimoji="1" lang="en-US" altLang="zh-TW" dirty="0" smtClean="0"/>
              <a:t> in </a:t>
            </a:r>
            <a:r>
              <a:rPr kumimoji="1" lang="en-US" altLang="zh-TW" dirty="0" err="1" smtClean="0"/>
              <a:t>linux</a:t>
            </a:r>
            <a:r>
              <a:rPr kumimoji="1" lang="en-US" altLang="zh-TW" dirty="0" smtClean="0"/>
              <a:t> system</a:t>
            </a:r>
          </a:p>
          <a:p>
            <a:pPr lvl="1"/>
            <a:r>
              <a:rPr kumimoji="1" lang="en-US" altLang="zh-TW" dirty="0" smtClean="0"/>
              <a:t>Process explore, </a:t>
            </a:r>
            <a:r>
              <a:rPr kumimoji="1" lang="en-US" altLang="zh-TW" dirty="0" err="1" smtClean="0"/>
              <a:t>procmon</a:t>
            </a:r>
            <a:r>
              <a:rPr kumimoji="1" lang="en-US" altLang="zh-TW" dirty="0" smtClean="0"/>
              <a:t> in windows system 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3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Memory Layout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Stack</a:t>
            </a:r>
          </a:p>
          <a:p>
            <a:pPr lvl="1"/>
            <a:r>
              <a:rPr kumimoji="1" lang="en-US" altLang="zh-TW" dirty="0" smtClean="0"/>
              <a:t>Not maintain in Executable</a:t>
            </a:r>
          </a:p>
          <a:p>
            <a:pPr lvl="1"/>
            <a:r>
              <a:rPr kumimoji="1" lang="en-US" altLang="zh-TW" dirty="0" smtClean="0"/>
              <a:t>Local Variable</a:t>
            </a:r>
          </a:p>
          <a:p>
            <a:r>
              <a:rPr kumimoji="1" lang="en-US" altLang="zh-TW" dirty="0" smtClean="0"/>
              <a:t>Heap</a:t>
            </a:r>
          </a:p>
          <a:p>
            <a:pPr lvl="1"/>
            <a:r>
              <a:rPr kumimoji="1" lang="en-US" altLang="zh-TW" dirty="0"/>
              <a:t>Not maintain in </a:t>
            </a:r>
            <a:r>
              <a:rPr kumimoji="1" lang="en-US" altLang="zh-TW" dirty="0" smtClean="0"/>
              <a:t>Executable</a:t>
            </a:r>
          </a:p>
          <a:p>
            <a:pPr lvl="1"/>
            <a:r>
              <a:rPr kumimoji="1" lang="en-US" altLang="zh-TW" dirty="0" smtClean="0"/>
              <a:t>Dynamic Allocate Memory</a:t>
            </a:r>
          </a:p>
          <a:p>
            <a:r>
              <a:rPr kumimoji="1" lang="en-US" altLang="zh-TW" dirty="0" smtClean="0"/>
              <a:t>BSS Section</a:t>
            </a:r>
          </a:p>
          <a:p>
            <a:pPr lvl="1"/>
            <a:r>
              <a:rPr kumimoji="1" lang="en-US" altLang="zh-TW" dirty="0" smtClean="0"/>
              <a:t>Uninitialized Data</a:t>
            </a:r>
          </a:p>
          <a:p>
            <a:pPr lvl="1"/>
            <a:r>
              <a:rPr kumimoji="1" lang="en-US" altLang="zh-TW" dirty="0" smtClean="0"/>
              <a:t>Global </a:t>
            </a:r>
            <a:r>
              <a:rPr kumimoji="1" lang="en-US" altLang="zh-TW" dirty="0"/>
              <a:t>variables and static variables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that </a:t>
            </a:r>
            <a:r>
              <a:rPr kumimoji="1" lang="en-US" altLang="zh-TW" dirty="0"/>
              <a:t>are initialized to zero or do not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have </a:t>
            </a:r>
            <a:r>
              <a:rPr kumimoji="1" lang="en-US" altLang="zh-TW" dirty="0"/>
              <a:t>explicit initialization in source </a:t>
            </a:r>
            <a:r>
              <a:rPr kumimoji="1" lang="en-US" altLang="zh-TW" dirty="0" smtClean="0"/>
              <a:t>code</a:t>
            </a:r>
          </a:p>
          <a:p>
            <a:r>
              <a:rPr kumimoji="1" lang="en-US" altLang="zh-TW" dirty="0" smtClean="0"/>
              <a:t>Data Section</a:t>
            </a:r>
          </a:p>
          <a:p>
            <a:pPr lvl="1"/>
            <a:r>
              <a:rPr kumimoji="1" lang="en-US" altLang="zh-TW" dirty="0" smtClean="0"/>
              <a:t>Initialized Data</a:t>
            </a:r>
          </a:p>
          <a:p>
            <a:pPr lvl="1"/>
            <a:r>
              <a:rPr kumimoji="1" lang="en-US" altLang="zh-TW" dirty="0" smtClean="0"/>
              <a:t>Global </a:t>
            </a:r>
            <a:r>
              <a:rPr kumimoji="1" lang="en-US" altLang="zh-TW" dirty="0"/>
              <a:t>variables and static </a:t>
            </a:r>
            <a:br>
              <a:rPr kumimoji="1" lang="en-US" altLang="zh-TW" dirty="0"/>
            </a:br>
            <a:r>
              <a:rPr kumimoji="1" lang="en-US" altLang="zh-TW" dirty="0"/>
              <a:t>variables</a:t>
            </a:r>
          </a:p>
          <a:p>
            <a:pPr lvl="1"/>
            <a:endParaRPr kumimoji="1"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4</a:t>
            </a:fld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258" y="2016274"/>
            <a:ext cx="2924175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debugger or debugging tool is a computer program that is used to test and debug other programs (the "target" program)</a:t>
            </a:r>
          </a:p>
          <a:p>
            <a:pPr lvl="1"/>
            <a:r>
              <a:rPr lang="en-US" altLang="zh-TW" dirty="0" smtClean="0"/>
              <a:t>Also useful for malware analysis</a:t>
            </a:r>
          </a:p>
          <a:p>
            <a:r>
              <a:rPr lang="en-US" altLang="zh-TW" dirty="0"/>
              <a:t>breakpoint stops your program whenever a particular point </a:t>
            </a:r>
            <a:r>
              <a:rPr lang="en-US" altLang="zh-TW" dirty="0" smtClean="0"/>
              <a:t>in the </a:t>
            </a:r>
            <a:r>
              <a:rPr lang="en-US" altLang="zh-TW" dirty="0"/>
              <a:t>program is reached</a:t>
            </a:r>
          </a:p>
          <a:p>
            <a:endParaRPr lang="en-US" altLang="zh-TW" dirty="0"/>
          </a:p>
          <a:p>
            <a:r>
              <a:rPr lang="en-US" altLang="zh-TW" dirty="0" err="1"/>
              <a:t>watchpoint</a:t>
            </a:r>
            <a:r>
              <a:rPr lang="en-US" altLang="zh-TW" dirty="0"/>
              <a:t> stops your program whenever the value of </a:t>
            </a:r>
            <a:r>
              <a:rPr lang="en-US" altLang="zh-TW" dirty="0" smtClean="0"/>
              <a:t>a variable </a:t>
            </a:r>
            <a:r>
              <a:rPr lang="en-US" altLang="zh-TW" dirty="0"/>
              <a:t>or expression changes</a:t>
            </a:r>
          </a:p>
          <a:p>
            <a:endParaRPr lang="en-US" altLang="zh-TW" dirty="0"/>
          </a:p>
          <a:p>
            <a:r>
              <a:rPr lang="en-US" altLang="zh-TW" dirty="0" err="1"/>
              <a:t>catchpoint</a:t>
            </a:r>
            <a:r>
              <a:rPr lang="en-US" altLang="zh-TW" dirty="0"/>
              <a:t> stops your program whenever a particular </a:t>
            </a:r>
            <a:r>
              <a:rPr lang="en-US" altLang="zh-TW" dirty="0" smtClean="0"/>
              <a:t>event occurs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9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Information from Debugger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Runtime information</a:t>
            </a:r>
          </a:p>
          <a:p>
            <a:pPr lvl="1"/>
            <a:r>
              <a:rPr kumimoji="1" lang="en-US" altLang="zh-TW" dirty="0" smtClean="0"/>
              <a:t>Memory Address</a:t>
            </a:r>
          </a:p>
          <a:p>
            <a:pPr lvl="1"/>
            <a:r>
              <a:rPr kumimoji="1" lang="en-US" altLang="zh-TW" dirty="0" smtClean="0"/>
              <a:t>Register Value</a:t>
            </a:r>
          </a:p>
          <a:p>
            <a:pPr lvl="1"/>
            <a:r>
              <a:rPr kumimoji="1" lang="en-US" altLang="zh-TW" dirty="0" smtClean="0"/>
              <a:t>Behavior of Executable</a:t>
            </a:r>
          </a:p>
          <a:p>
            <a:pPr lvl="1"/>
            <a:r>
              <a:rPr kumimoji="1" lang="en-US" altLang="zh-TW" dirty="0" smtClean="0"/>
              <a:t>Encrypt/Decrypt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8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Debuggers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Popular Debugger</a:t>
            </a:r>
          </a:p>
          <a:p>
            <a:pPr lvl="1"/>
            <a:r>
              <a:rPr kumimoji="1" lang="en-US" altLang="zh-TW" dirty="0" err="1"/>
              <a:t>OllyDebugger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Win debugger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Immunity Debugger</a:t>
            </a:r>
          </a:p>
          <a:p>
            <a:pPr lvl="1"/>
            <a:r>
              <a:rPr kumimoji="1" lang="en-US" altLang="zh-TW" dirty="0"/>
              <a:t>IDA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GDB</a:t>
            </a:r>
            <a:endParaRPr kumimoji="1" lang="zh-TW" altLang="en-US" dirty="0">
              <a:solidFill>
                <a:srgbClr val="FF0000"/>
              </a:solidFill>
            </a:endParaRPr>
          </a:p>
          <a:p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99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Immunity Debugger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35689"/>
            <a:ext cx="7772400" cy="362172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43</a:t>
            </a:fld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7684" y="1992269"/>
            <a:ext cx="3892462" cy="212362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4108" y="4137789"/>
            <a:ext cx="3843190" cy="199226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80930" y="2100032"/>
            <a:ext cx="3943068" cy="1972077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14567" y="4091449"/>
            <a:ext cx="3943068" cy="1972077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96031" y="2670953"/>
            <a:ext cx="2233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bg1"/>
                </a:solidFill>
              </a:rPr>
              <a:t>Assembly View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19216" y="2779567"/>
            <a:ext cx="2233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bg1"/>
                </a:solidFill>
              </a:rPr>
              <a:t>CPU State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67821" y="4858556"/>
            <a:ext cx="2233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bg1"/>
                </a:solidFill>
              </a:rPr>
              <a:t>Stack State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11910" y="4857705"/>
            <a:ext cx="2233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bg1"/>
                </a:solidFill>
              </a:rPr>
              <a:t>Memory State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561488"/>
            <a:ext cx="7886700" cy="3615475"/>
          </a:xfrm>
        </p:spPr>
        <p:txBody>
          <a:bodyPr/>
          <a:lstStyle/>
          <a:p>
            <a:r>
              <a:rPr kumimoji="1" lang="en-US" altLang="zh-TW" dirty="0" smtClean="0"/>
              <a:t>m – memory map</a:t>
            </a:r>
          </a:p>
          <a:p>
            <a:r>
              <a:rPr kumimoji="1" lang="en-US" altLang="zh-TW" dirty="0" smtClean="0"/>
              <a:t>T – show threads</a:t>
            </a:r>
          </a:p>
          <a:p>
            <a:r>
              <a:rPr kumimoji="1" lang="en-US" altLang="zh-TW" dirty="0" smtClean="0"/>
              <a:t>W – show windows</a:t>
            </a:r>
          </a:p>
          <a:p>
            <a:r>
              <a:rPr kumimoji="1" lang="en-US" altLang="zh-TW" dirty="0" smtClean="0"/>
              <a:t>H – Handle List</a:t>
            </a:r>
          </a:p>
          <a:p>
            <a:r>
              <a:rPr kumimoji="1" lang="en-US" altLang="zh-TW" dirty="0"/>
              <a:t>k</a:t>
            </a:r>
            <a:r>
              <a:rPr kumimoji="1" lang="en-US" altLang="zh-TW" dirty="0" smtClean="0"/>
              <a:t> – Call Stack</a:t>
            </a:r>
          </a:p>
          <a:p>
            <a:endParaRPr kumimoji="1"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44</a:t>
            </a:fld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35" y="1921410"/>
            <a:ext cx="5819775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Memory Map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 M</a:t>
            </a:r>
          </a:p>
          <a:p>
            <a:r>
              <a:rPr kumimoji="1" lang="en-US" altLang="zh-TW" dirty="0" smtClean="0"/>
              <a:t>List memory mapping</a:t>
            </a:r>
          </a:p>
          <a:p>
            <a:r>
              <a:rPr kumimoji="1" lang="en-US" altLang="zh-TW" dirty="0" smtClean="0"/>
              <a:t>Tell you the information</a:t>
            </a:r>
            <a:br>
              <a:rPr kumimoji="1" lang="en-US" altLang="zh-TW" dirty="0" smtClean="0"/>
            </a:br>
            <a:r>
              <a:rPr kumimoji="1" lang="en-US" altLang="zh-TW" dirty="0" smtClean="0"/>
              <a:t>about memory layout</a:t>
            </a:r>
          </a:p>
          <a:p>
            <a:pPr lvl="1"/>
            <a:r>
              <a:rPr kumimoji="1" lang="en-US" altLang="zh-TW" dirty="0" smtClean="0"/>
              <a:t>If address inside your target</a:t>
            </a:r>
          </a:p>
          <a:p>
            <a:pPr lvl="1"/>
            <a:r>
              <a:rPr kumimoji="1" lang="en-US" altLang="zh-TW" dirty="0" smtClean="0"/>
              <a:t>Suspicious memory sector</a:t>
            </a:r>
          </a:p>
          <a:p>
            <a:pPr lvl="1"/>
            <a:r>
              <a:rPr kumimoji="1" lang="en-US" altLang="zh-TW" dirty="0" smtClean="0"/>
              <a:t>Mostly we can ignore</a:t>
            </a:r>
            <a:br>
              <a:rPr kumimoji="1" lang="en-US" altLang="zh-TW" dirty="0" smtClean="0"/>
            </a:br>
            <a:r>
              <a:rPr kumimoji="1" lang="en-US" altLang="zh-TW" dirty="0" smtClean="0"/>
              <a:t>system memory </a:t>
            </a:r>
            <a:br>
              <a:rPr kumimoji="1" lang="en-US" altLang="zh-TW" dirty="0" smtClean="0"/>
            </a:br>
            <a:endParaRPr kumimoji="1"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45</a:t>
            </a:fld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553" y="2298770"/>
            <a:ext cx="5057447" cy="373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Handle List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 Information of used resource</a:t>
            </a:r>
          </a:p>
          <a:p>
            <a:pPr lvl="1"/>
            <a:r>
              <a:rPr kumimoji="1" lang="en-US" altLang="zh-TW" dirty="0" smtClean="0"/>
              <a:t>File</a:t>
            </a:r>
          </a:p>
          <a:p>
            <a:pPr lvl="1"/>
            <a:r>
              <a:rPr kumimoji="1" lang="en-US" altLang="zh-TW" dirty="0" smtClean="0"/>
              <a:t>Registry</a:t>
            </a:r>
          </a:p>
          <a:p>
            <a:pPr lvl="1"/>
            <a:r>
              <a:rPr kumimoji="1" lang="en-US" altLang="zh-TW" dirty="0" smtClean="0"/>
              <a:t>Socket</a:t>
            </a:r>
          </a:p>
          <a:p>
            <a:pPr lvl="1"/>
            <a:r>
              <a:rPr kumimoji="1" lang="en-US" altLang="zh-TW" dirty="0" smtClean="0"/>
              <a:t>…….</a:t>
            </a:r>
            <a:endParaRPr kumimoji="1"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46</a:t>
            </a:fld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68" y="3873673"/>
            <a:ext cx="622935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Call Stack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Useful information about which function currently called</a:t>
            </a:r>
          </a:p>
          <a:p>
            <a:r>
              <a:rPr kumimoji="1" lang="en-US" altLang="zh-TW" dirty="0" smtClean="0"/>
              <a:t>Caller, </a:t>
            </a:r>
            <a:r>
              <a:rPr kumimoji="1" lang="en-US" altLang="zh-TW" dirty="0" err="1" smtClean="0"/>
              <a:t>callee</a:t>
            </a:r>
            <a:r>
              <a:rPr kumimoji="1" lang="en-US" altLang="zh-TW" dirty="0" smtClean="0"/>
              <a:t> dependency</a:t>
            </a:r>
          </a:p>
          <a:p>
            <a:r>
              <a:rPr kumimoji="1" lang="en-US" altLang="zh-TW" dirty="0" smtClean="0"/>
              <a:t>Argument</a:t>
            </a:r>
            <a:endParaRPr kumimoji="1"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47</a:t>
            </a:fld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33" y="3556570"/>
            <a:ext cx="5003974" cy="297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HOTKEYS</a:t>
            </a:r>
            <a:endParaRPr kumimoji="1"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48</a:t>
            </a:fld>
            <a:endParaRPr kumimoji="1"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46320"/>
              </p:ext>
            </p:extLst>
          </p:nvPr>
        </p:nvGraphicFramePr>
        <p:xfrm>
          <a:off x="1524001" y="176003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hotkey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func</a:t>
                      </a:r>
                      <a:endParaRPr lang="zh-TW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Control Execution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F7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step in</a:t>
                      </a:r>
                      <a:endParaRPr lang="zh-TW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F8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step over</a:t>
                      </a:r>
                      <a:endParaRPr lang="zh-TW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F9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continue</a:t>
                      </a:r>
                      <a:endParaRPr lang="zh-TW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Breakpoints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F2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Set breakpoints</a:t>
                      </a:r>
                      <a:endParaRPr lang="zh-TW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F4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Run to the cursor</a:t>
                      </a:r>
                      <a:endParaRPr lang="zh-TW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Location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Ctrl + g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 to location</a:t>
                      </a:r>
                      <a:endParaRPr lang="zh-TW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Lab: Bypass Authentication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debugger to identify key in RoboAuth.exe</a:t>
            </a:r>
          </a:p>
          <a:p>
            <a:endParaRPr lang="en-US" altLang="zh-TW" dirty="0"/>
          </a:p>
          <a:p>
            <a:r>
              <a:rPr lang="en-US" altLang="zh-TW" dirty="0" smtClean="0"/>
              <a:t>Find where to use string comparison function </a:t>
            </a:r>
          </a:p>
          <a:p>
            <a:r>
              <a:rPr lang="en-US" altLang="zh-TW" dirty="0" smtClean="0"/>
              <a:t>Observe strings in memory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58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Variables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 Disassembled code for local and global </a:t>
            </a:r>
            <a:r>
              <a:rPr kumimoji="1" lang="en-US" altLang="zh-TW" dirty="0" smtClean="0"/>
              <a:t>variables</a:t>
            </a:r>
            <a:endParaRPr kumimoji="1"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78" y="2490611"/>
            <a:ext cx="264795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Reversing Concept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Identify important part of program</a:t>
            </a:r>
          </a:p>
          <a:p>
            <a:r>
              <a:rPr kumimoji="1" lang="en-US" altLang="zh-TW" dirty="0" smtClean="0"/>
              <a:t>Backward tracking user data</a:t>
            </a:r>
          </a:p>
          <a:p>
            <a:r>
              <a:rPr kumimoji="1" lang="en-US" altLang="zh-TW" dirty="0" smtClean="0"/>
              <a:t>Forward tracking interesting API function</a:t>
            </a:r>
          </a:p>
          <a:p>
            <a:r>
              <a:rPr kumimoji="1" lang="en-US" altLang="zh-TW" dirty="0" smtClean="0"/>
              <a:t>Convert back to C code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7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Identify important part of program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Identify what you interesting</a:t>
            </a:r>
          </a:p>
          <a:p>
            <a:pPr lvl="1"/>
            <a:r>
              <a:rPr kumimoji="1" lang="en-US" altLang="zh-TW" dirty="0" smtClean="0"/>
              <a:t>Strings: ‘flag’, ‘key’, ….</a:t>
            </a:r>
          </a:p>
          <a:p>
            <a:pPr lvl="1"/>
            <a:r>
              <a:rPr kumimoji="1" lang="en-US" altLang="zh-TW" dirty="0" smtClean="0"/>
              <a:t>Function to read input: </a:t>
            </a:r>
            <a:r>
              <a:rPr kumimoji="1" lang="en-US" altLang="zh-TW" dirty="0" err="1" smtClean="0"/>
              <a:t>scanf</a:t>
            </a:r>
            <a:r>
              <a:rPr kumimoji="1" lang="en-US" altLang="zh-TW" dirty="0" smtClean="0"/>
              <a:t>(), gets(),…</a:t>
            </a:r>
          </a:p>
          <a:p>
            <a:pPr lvl="1"/>
            <a:r>
              <a:rPr kumimoji="1" lang="en-US" altLang="zh-TW" dirty="0" smtClean="0"/>
              <a:t>Function for network communication: </a:t>
            </a:r>
            <a:r>
              <a:rPr kumimoji="1" lang="en-US" altLang="zh-TW" dirty="0" err="1" smtClean="0"/>
              <a:t>recv</a:t>
            </a:r>
            <a:r>
              <a:rPr kumimoji="1" lang="en-US" altLang="zh-TW" dirty="0" smtClean="0"/>
              <a:t>(), send()</a:t>
            </a:r>
          </a:p>
          <a:p>
            <a:pPr lvl="1"/>
            <a:r>
              <a:rPr kumimoji="1" lang="en-US" altLang="zh-TW" dirty="0" smtClean="0"/>
              <a:t>Read/Write file </a:t>
            </a:r>
          </a:p>
          <a:p>
            <a:pPr lvl="1"/>
            <a:r>
              <a:rPr kumimoji="1" lang="en-US" altLang="zh-TW" dirty="0" smtClean="0"/>
              <a:t>….. 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59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Backward tracking user data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Most program </a:t>
            </a:r>
            <a:r>
              <a:rPr kumimoji="1" lang="en-US" altLang="zh-TW" dirty="0" err="1" smtClean="0"/>
              <a:t>vulns</a:t>
            </a:r>
            <a:r>
              <a:rPr kumimoji="1" lang="en-US" altLang="zh-TW" dirty="0" smtClean="0"/>
              <a:t> must be trigger by user input</a:t>
            </a:r>
          </a:p>
          <a:p>
            <a:pPr lvl="1"/>
            <a:r>
              <a:rPr kumimoji="1" lang="en-US" altLang="zh-TW" dirty="0" smtClean="0"/>
              <a:t>You can not(or difficult) attack a function independent to your input</a:t>
            </a:r>
          </a:p>
          <a:p>
            <a:r>
              <a:rPr kumimoji="1" lang="en-US" altLang="zh-TW" dirty="0" smtClean="0"/>
              <a:t>Keep track about variables affected by your input</a:t>
            </a:r>
          </a:p>
          <a:p>
            <a:pPr lvl="1"/>
            <a:r>
              <a:rPr kumimoji="1" lang="en-US" altLang="zh-TW" dirty="0" smtClean="0"/>
              <a:t>Data Propagate</a:t>
            </a:r>
          </a:p>
          <a:p>
            <a:r>
              <a:rPr kumimoji="1" lang="en-US" altLang="zh-TW" dirty="0" smtClean="0"/>
              <a:t>Data Dependency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5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Forward tracking interesting API 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Most </a:t>
            </a:r>
            <a:r>
              <a:rPr kumimoji="1" lang="en-US" altLang="zh-TW" dirty="0" err="1" smtClean="0"/>
              <a:t>vulns</a:t>
            </a:r>
            <a:r>
              <a:rPr kumimoji="1" lang="en-US" altLang="zh-TW" dirty="0" smtClean="0"/>
              <a:t> are cause by some certain functions</a:t>
            </a:r>
          </a:p>
          <a:p>
            <a:pPr lvl="1"/>
            <a:r>
              <a:rPr kumimoji="1" lang="en-US" altLang="zh-TW" dirty="0" err="1" smtClean="0"/>
              <a:t>strcpy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 err="1"/>
              <a:t>m</a:t>
            </a:r>
            <a:r>
              <a:rPr kumimoji="1" lang="en-US" altLang="zh-TW" dirty="0" err="1" smtClean="0"/>
              <a:t>emcpy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 err="1"/>
              <a:t>s</a:t>
            </a:r>
            <a:r>
              <a:rPr kumimoji="1" lang="en-US" altLang="zh-TW" dirty="0" err="1" smtClean="0"/>
              <a:t>canf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 err="1"/>
              <a:t>p</a:t>
            </a:r>
            <a:r>
              <a:rPr kumimoji="1" lang="en-US" altLang="zh-TW" dirty="0" err="1" smtClean="0"/>
              <a:t>rintf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 err="1"/>
              <a:t>s</a:t>
            </a:r>
            <a:r>
              <a:rPr kumimoji="1" lang="en-US" altLang="zh-TW" dirty="0" err="1" smtClean="0"/>
              <a:t>trcat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 smtClean="0"/>
              <a:t>…..</a:t>
            </a:r>
          </a:p>
          <a:p>
            <a:r>
              <a:rPr kumimoji="1" lang="en-US" altLang="zh-TW" dirty="0" smtClean="0"/>
              <a:t>Try to trigger these functions</a:t>
            </a:r>
          </a:p>
          <a:p>
            <a:r>
              <a:rPr kumimoji="1" lang="en-US" altLang="zh-TW" dirty="0" smtClean="0"/>
              <a:t>Analysis control flow and make strategy to enforce program </a:t>
            </a:r>
            <a:r>
              <a:rPr kumimoji="1" lang="en-US" altLang="zh-TW" dirty="0" err="1" smtClean="0"/>
              <a:t>goto</a:t>
            </a:r>
            <a:r>
              <a:rPr kumimoji="1" lang="en-US" altLang="zh-TW" dirty="0" smtClean="0"/>
              <a:t> these functions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44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Convert back to C code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Gather information</a:t>
            </a:r>
          </a:p>
          <a:p>
            <a:pPr lvl="1"/>
            <a:r>
              <a:rPr lang="en-US" altLang="zh-TW" dirty="0" smtClean="0"/>
              <a:t>IAT</a:t>
            </a:r>
          </a:p>
          <a:p>
            <a:pPr lvl="1"/>
            <a:r>
              <a:rPr lang="en-US" altLang="zh-TW" dirty="0" smtClean="0"/>
              <a:t>Strings</a:t>
            </a:r>
          </a:p>
          <a:p>
            <a:pPr lvl="1"/>
            <a:r>
              <a:rPr lang="en-US" altLang="zh-TW" dirty="0" smtClean="0"/>
              <a:t>Dynamic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Identify function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Identify 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Identify algorithms and 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Pseudo-code it!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Rename function(s), argument(s), variable(s)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63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Summary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This course brings the basic idea of reverse </a:t>
            </a:r>
          </a:p>
          <a:p>
            <a:r>
              <a:rPr kumimoji="1" lang="en-US" altLang="zh-TW" dirty="0" smtClean="0"/>
              <a:t>Introduce IDA Pro and Immunity Debugger</a:t>
            </a:r>
          </a:p>
          <a:p>
            <a:r>
              <a:rPr kumimoji="1" lang="en-US" altLang="zh-TW" dirty="0" smtClean="0"/>
              <a:t>Basic ASM</a:t>
            </a:r>
          </a:p>
          <a:p>
            <a:r>
              <a:rPr kumimoji="1" lang="en-US" altLang="zh-TW" dirty="0" smtClean="0"/>
              <a:t>How to reverse </a:t>
            </a:r>
            <a:r>
              <a:rPr kumimoji="1" lang="en-US" altLang="zh-TW" dirty="0" err="1" smtClean="0"/>
              <a:t>asm</a:t>
            </a:r>
            <a:r>
              <a:rPr kumimoji="1" lang="en-US" altLang="zh-TW" dirty="0" smtClean="0"/>
              <a:t> to c</a:t>
            </a:r>
          </a:p>
          <a:p>
            <a:pPr lvl="1"/>
            <a:r>
              <a:rPr kumimoji="1" lang="en-US" altLang="zh-TW" dirty="0" smtClean="0"/>
              <a:t>Function call</a:t>
            </a:r>
          </a:p>
          <a:p>
            <a:pPr lvl="1"/>
            <a:r>
              <a:rPr kumimoji="1" lang="en-US" altLang="zh-TW" smtClean="0"/>
              <a:t>Memory</a:t>
            </a:r>
            <a:endParaRPr kumimoji="1"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7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Local Variables/Arguments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Caller push argument into stack</a:t>
            </a:r>
          </a:p>
          <a:p>
            <a:r>
              <a:rPr kumimoji="1" lang="en-US" altLang="zh-TW" dirty="0" smtClean="0"/>
              <a:t>Caller push </a:t>
            </a:r>
            <a:r>
              <a:rPr kumimoji="1" lang="en-US" altLang="zh-TW" dirty="0" err="1" smtClean="0"/>
              <a:t>eip</a:t>
            </a:r>
            <a:r>
              <a:rPr kumimoji="1" lang="en-US" altLang="zh-TW" dirty="0" smtClean="0"/>
              <a:t> by call </a:t>
            </a:r>
            <a:br>
              <a:rPr kumimoji="1" lang="en-US" altLang="zh-TW" dirty="0" smtClean="0"/>
            </a:br>
            <a:r>
              <a:rPr kumimoji="1" lang="en-US" altLang="zh-TW" dirty="0" smtClean="0"/>
              <a:t>instruction</a:t>
            </a:r>
          </a:p>
          <a:p>
            <a:r>
              <a:rPr kumimoji="1" lang="en-US" altLang="zh-TW" dirty="0" err="1" smtClean="0"/>
              <a:t>Callee</a:t>
            </a:r>
            <a:r>
              <a:rPr kumimoji="1" lang="en-US" altLang="zh-TW" dirty="0" smtClean="0"/>
              <a:t> save/push the caller’s</a:t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ebp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Callee</a:t>
            </a:r>
            <a:r>
              <a:rPr kumimoji="1" lang="en-US" altLang="zh-TW" dirty="0" smtClean="0"/>
              <a:t> reserve space for local</a:t>
            </a:r>
            <a:br>
              <a:rPr kumimoji="1" lang="en-US" altLang="zh-TW" dirty="0" smtClean="0"/>
            </a:br>
            <a:r>
              <a:rPr kumimoji="1" lang="en-US" altLang="zh-TW" dirty="0" smtClean="0"/>
              <a:t>variables</a:t>
            </a:r>
          </a:p>
          <a:p>
            <a:pPr lvl="1"/>
            <a:r>
              <a:rPr kumimoji="1" lang="en-US" altLang="zh-TW" dirty="0" smtClean="0"/>
              <a:t>sub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683" y="2888531"/>
            <a:ext cx="2781300" cy="24638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5696157" y="2888531"/>
            <a:ext cx="1" cy="24638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120932" y="2334638"/>
            <a:ext cx="15395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/>
              <a:t>Stack Growing Direction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57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 Movement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MOV </a:t>
            </a:r>
            <a:r>
              <a:rPr kumimoji="1" lang="en-US" altLang="zh-TW" dirty="0" err="1" smtClean="0"/>
              <a:t>dst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src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Src</a:t>
            </a:r>
            <a:r>
              <a:rPr kumimoji="1" lang="en-US" altLang="zh-TW" dirty="0" smtClean="0"/>
              <a:t> &lt;= </a:t>
            </a:r>
            <a:r>
              <a:rPr kumimoji="1" lang="en-US" altLang="zh-TW" dirty="0" err="1" smtClean="0"/>
              <a:t>dst</a:t>
            </a:r>
            <a:endParaRPr kumimoji="1" lang="en-US" altLang="zh-TW" dirty="0" smtClean="0"/>
          </a:p>
          <a:p>
            <a:r>
              <a:rPr kumimoji="1" lang="en-US" altLang="zh-TW" dirty="0" smtClean="0"/>
              <a:t>LEA </a:t>
            </a:r>
            <a:r>
              <a:rPr kumimoji="1" lang="en-US" altLang="zh-TW" dirty="0" err="1" smtClean="0"/>
              <a:t>dst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src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Load </a:t>
            </a:r>
            <a:r>
              <a:rPr kumimoji="1" lang="en-US" altLang="zh-TW" dirty="0"/>
              <a:t>effective address of operand into specified </a:t>
            </a:r>
            <a:r>
              <a:rPr kumimoji="1" lang="en-US" altLang="zh-TW" dirty="0" smtClean="0"/>
              <a:t>register</a:t>
            </a:r>
          </a:p>
          <a:p>
            <a:pPr lvl="1"/>
            <a:r>
              <a:rPr kumimoji="1" lang="en-US" altLang="zh-TW" dirty="0" smtClean="0"/>
              <a:t>To </a:t>
            </a:r>
            <a:r>
              <a:rPr kumimoji="1" lang="en-US" altLang="zh-TW" dirty="0"/>
              <a:t>calculate the address of a variable which doesn't have a fixed </a:t>
            </a:r>
            <a:r>
              <a:rPr kumimoji="1" lang="en-US" altLang="zh-TW" dirty="0" smtClean="0"/>
              <a:t>address</a:t>
            </a:r>
          </a:p>
          <a:p>
            <a:r>
              <a:rPr kumimoji="1" lang="en-US" altLang="zh-TW" dirty="0" smtClean="0"/>
              <a:t>Example</a:t>
            </a:r>
          </a:p>
          <a:p>
            <a:pPr lvl="1"/>
            <a:r>
              <a:rPr kumimoji="1" lang="sk-SK" altLang="zh-TW" dirty="0"/>
              <a:t>mov eax, [ebp - 4</a:t>
            </a:r>
            <a:r>
              <a:rPr kumimoji="1" lang="sk-SK" altLang="zh-TW" dirty="0" smtClean="0"/>
              <a:t>] &lt;= get content in [ebp - 4]</a:t>
            </a:r>
          </a:p>
          <a:p>
            <a:pPr lvl="1"/>
            <a:r>
              <a:rPr kumimoji="1" lang="sk-SK" altLang="zh-TW" dirty="0"/>
              <a:t>m</a:t>
            </a:r>
            <a:r>
              <a:rPr kumimoji="1" lang="sk-SK" altLang="zh-TW" dirty="0" smtClean="0"/>
              <a:t>ov eax, ebp – 4 &lt;= wrong, no such instruction</a:t>
            </a:r>
          </a:p>
          <a:p>
            <a:pPr lvl="1"/>
            <a:r>
              <a:rPr kumimoji="1" lang="sk-SK" altLang="zh-TW" dirty="0"/>
              <a:t>l</a:t>
            </a:r>
            <a:r>
              <a:rPr kumimoji="1" lang="sk-SK" altLang="zh-TW" dirty="0" smtClean="0"/>
              <a:t>ea eax, [ebp - 4] &lt;= get address of [ebp - 4]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06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Arithmetic Operator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add </a:t>
            </a:r>
            <a:r>
              <a:rPr kumimoji="1" lang="en-US" altLang="zh-TW" dirty="0" err="1"/>
              <a:t>dest</a:t>
            </a:r>
            <a:r>
              <a:rPr kumimoji="1" lang="en-US" altLang="zh-TW" dirty="0"/>
              <a:t>, </a:t>
            </a:r>
            <a:r>
              <a:rPr kumimoji="1" lang="en-US" altLang="zh-TW" dirty="0" err="1" smtClean="0"/>
              <a:t>src</a:t>
            </a:r>
            <a:endParaRPr kumimoji="1" lang="en-US" altLang="zh-TW" dirty="0" smtClean="0"/>
          </a:p>
          <a:p>
            <a:r>
              <a:rPr kumimoji="1" lang="en-US" altLang="zh-TW" dirty="0"/>
              <a:t>sub </a:t>
            </a:r>
            <a:r>
              <a:rPr kumimoji="1" lang="en-US" altLang="zh-TW" dirty="0" err="1"/>
              <a:t>dest</a:t>
            </a:r>
            <a:r>
              <a:rPr kumimoji="1" lang="en-US" altLang="zh-TW" dirty="0"/>
              <a:t>, </a:t>
            </a:r>
            <a:r>
              <a:rPr kumimoji="1" lang="en-US" altLang="zh-TW" dirty="0" err="1" smtClean="0"/>
              <a:t>src</a:t>
            </a:r>
            <a:endParaRPr kumimoji="1" lang="en-US" altLang="zh-TW" dirty="0" smtClean="0"/>
          </a:p>
          <a:p>
            <a:r>
              <a:rPr kumimoji="1" lang="en-US" altLang="zh-TW" dirty="0" err="1"/>
              <a:t>mul</a:t>
            </a:r>
            <a:r>
              <a:rPr kumimoji="1" lang="en-US" altLang="zh-TW" dirty="0"/>
              <a:t> </a:t>
            </a:r>
            <a:r>
              <a:rPr kumimoji="1" lang="en-US" altLang="zh-TW" dirty="0" err="1" smtClean="0"/>
              <a:t>arg</a:t>
            </a:r>
            <a:endParaRPr kumimoji="1" lang="en-US" altLang="zh-TW" dirty="0" smtClean="0"/>
          </a:p>
          <a:p>
            <a:r>
              <a:rPr kumimoji="1" lang="en-US" altLang="zh-TW" dirty="0" smtClean="0"/>
              <a:t>div</a:t>
            </a:r>
          </a:p>
          <a:p>
            <a:pPr lvl="1"/>
            <a:r>
              <a:rPr kumimoji="1" lang="en-US" altLang="zh-TW" dirty="0" smtClean="0"/>
              <a:t>DIV </a:t>
            </a:r>
            <a:r>
              <a:rPr kumimoji="1" lang="en-US" altLang="zh-TW" dirty="0"/>
              <a:t>r/m8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DIV </a:t>
            </a:r>
            <a:r>
              <a:rPr kumimoji="1" lang="en-US" altLang="zh-TW" dirty="0"/>
              <a:t>r/m16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DIV </a:t>
            </a:r>
            <a:r>
              <a:rPr kumimoji="1" lang="en-US" altLang="zh-TW" dirty="0"/>
              <a:t>r/</a:t>
            </a:r>
            <a:r>
              <a:rPr kumimoji="1" lang="en-US" altLang="zh-TW" dirty="0" smtClean="0"/>
              <a:t>m32</a:t>
            </a:r>
          </a:p>
          <a:p>
            <a:r>
              <a:rPr kumimoji="1" lang="en-US" altLang="zh-TW" dirty="0" err="1"/>
              <a:t>i</a:t>
            </a:r>
            <a:r>
              <a:rPr kumimoji="1" lang="en-US" altLang="zh-TW" dirty="0" err="1" smtClean="0"/>
              <a:t>nc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dec</a:t>
            </a:r>
            <a:endParaRPr kumimoji="1"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72" y="1881273"/>
            <a:ext cx="3524250" cy="1905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089400"/>
            <a:ext cx="5334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Control Instructions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smtClean="0"/>
              <a:t>Flag, each instruction updates some field of flag for future branch</a:t>
            </a:r>
          </a:p>
          <a:p>
            <a:r>
              <a:rPr kumimoji="1" lang="en-US" altLang="zh-TW" sz="2400" dirty="0" smtClean="0"/>
              <a:t>test</a:t>
            </a:r>
          </a:p>
          <a:p>
            <a:pPr lvl="1"/>
            <a:r>
              <a:rPr kumimoji="1" lang="en-US" altLang="zh-TW" sz="2000" dirty="0"/>
              <a:t>Performs a bit-wise logical </a:t>
            </a:r>
            <a:r>
              <a:rPr kumimoji="1" lang="en-US" altLang="zh-TW" sz="2000" dirty="0" smtClean="0"/>
              <a:t>AND</a:t>
            </a:r>
          </a:p>
          <a:p>
            <a:pPr lvl="1"/>
            <a:r>
              <a:rPr kumimoji="1" lang="en-US" altLang="zh-TW" sz="2000" dirty="0"/>
              <a:t>sets the ZF(zero), SF(sign) and PF(parity) flags</a:t>
            </a:r>
            <a:endParaRPr kumimoji="1" lang="en-US" altLang="zh-TW" sz="2000" dirty="0" smtClean="0"/>
          </a:p>
          <a:p>
            <a:r>
              <a:rPr kumimoji="1" lang="en-US" altLang="zh-TW" sz="2400" dirty="0" err="1"/>
              <a:t>c</a:t>
            </a:r>
            <a:r>
              <a:rPr kumimoji="1" lang="en-US" altLang="zh-TW" sz="2400" dirty="0" err="1" smtClean="0"/>
              <a:t>mp</a:t>
            </a:r>
            <a:endParaRPr kumimoji="1" lang="en-US" altLang="zh-TW" sz="2400" dirty="0" smtClean="0"/>
          </a:p>
          <a:p>
            <a:pPr lvl="1"/>
            <a:r>
              <a:rPr kumimoji="1" lang="en-US" altLang="zh-TW" sz="2000" dirty="0"/>
              <a:t>Performs a comparison operation between arg1 and </a:t>
            </a:r>
            <a:r>
              <a:rPr kumimoji="1" lang="en-US" altLang="zh-TW" sz="2000" dirty="0" smtClean="0"/>
              <a:t>arg2</a:t>
            </a:r>
          </a:p>
          <a:p>
            <a:pPr lvl="1"/>
            <a:r>
              <a:rPr kumimoji="1" lang="en-US" altLang="zh-TW" sz="2000" dirty="0" smtClean="0"/>
              <a:t>Set SF,  ZF, PF, </a:t>
            </a:r>
            <a:r>
              <a:rPr kumimoji="1" lang="en-US" altLang="zh-TW" sz="2000" dirty="0"/>
              <a:t>CF, OF and AF</a:t>
            </a:r>
            <a:endParaRPr kumimoji="1" lang="en-US" altLang="zh-TW" sz="2000" dirty="0" smtClean="0"/>
          </a:p>
          <a:p>
            <a:pPr lvl="1"/>
            <a:endParaRPr kumimoji="1" lang="zh-TW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9</a:t>
            </a:fld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17" y="4800600"/>
            <a:ext cx="61341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1583</TotalTime>
  <Words>1676</Words>
  <Application>Microsoft Office PowerPoint</Application>
  <PresentationFormat>On-screen Show (4:3)</PresentationFormat>
  <Paragraphs>453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微軟正黑體</vt:lpstr>
      <vt:lpstr>新細明體</vt:lpstr>
      <vt:lpstr>標楷體</vt:lpstr>
      <vt:lpstr>Arial</vt:lpstr>
      <vt:lpstr>Calibri</vt:lpstr>
      <vt:lpstr>Rockwell</vt:lpstr>
      <vt:lpstr>Rockwell Condensed</vt:lpstr>
      <vt:lpstr>Wingdings</vt:lpstr>
      <vt:lpstr>Wood Type</vt:lpstr>
      <vt:lpstr>Basic Reverse Engineering</vt:lpstr>
      <vt:lpstr>Outline</vt:lpstr>
      <vt:lpstr>Reverse Assambly to C</vt:lpstr>
      <vt:lpstr>Memory Layout</vt:lpstr>
      <vt:lpstr>Variables</vt:lpstr>
      <vt:lpstr>Local Variables/Arguments</vt:lpstr>
      <vt:lpstr>Data Movement</vt:lpstr>
      <vt:lpstr>Arithmetic Operator</vt:lpstr>
      <vt:lpstr>Control Instructions</vt:lpstr>
      <vt:lpstr>Branch Instruction</vt:lpstr>
      <vt:lpstr>Stack Operation</vt:lpstr>
      <vt:lpstr>Function Call</vt:lpstr>
      <vt:lpstr>Function Pro</vt:lpstr>
      <vt:lpstr>Calling Convention</vt:lpstr>
      <vt:lpstr>STDCALL v.s CDECL</vt:lpstr>
      <vt:lpstr>Function Call Structure</vt:lpstr>
      <vt:lpstr>Branch Structure</vt:lpstr>
      <vt:lpstr>Do-For loop </vt:lpstr>
      <vt:lpstr>IDA Pro</vt:lpstr>
      <vt:lpstr>Overview</vt:lpstr>
      <vt:lpstr>Functionality(1)</vt:lpstr>
      <vt:lpstr>Functionality(2)</vt:lpstr>
      <vt:lpstr>Useful Hotkeys</vt:lpstr>
      <vt:lpstr>Strings Table</vt:lpstr>
      <vt:lpstr>Static Linked Function </vt:lpstr>
      <vt:lpstr>Lab: IDA For zbot</vt:lpstr>
      <vt:lpstr>Lab: Go to Target Function </vt:lpstr>
      <vt:lpstr>Lab: Construct Structure</vt:lpstr>
      <vt:lpstr>Lab: Add Member</vt:lpstr>
      <vt:lpstr>Lab: Make Array</vt:lpstr>
      <vt:lpstr>Lab: Finish Structure</vt:lpstr>
      <vt:lpstr>Lab: Map Element to Structure</vt:lpstr>
      <vt:lpstr>Lab: Rename Variable</vt:lpstr>
      <vt:lpstr>Lab: Understanding Algorithm</vt:lpstr>
      <vt:lpstr>Lab: RC4 Algo</vt:lpstr>
      <vt:lpstr>Decompiler</vt:lpstr>
      <vt:lpstr>But</vt:lpstr>
      <vt:lpstr>Make Decompiled Result Better </vt:lpstr>
      <vt:lpstr>Dynamic Analysis</vt:lpstr>
      <vt:lpstr>Debugger</vt:lpstr>
      <vt:lpstr>Information from Debugger</vt:lpstr>
      <vt:lpstr>Debuggers</vt:lpstr>
      <vt:lpstr>Immunity Debugger</vt:lpstr>
      <vt:lpstr>PowerPoint Presentation</vt:lpstr>
      <vt:lpstr>Memory Map</vt:lpstr>
      <vt:lpstr>Handle List</vt:lpstr>
      <vt:lpstr>Call Stack</vt:lpstr>
      <vt:lpstr>HOTKEYS</vt:lpstr>
      <vt:lpstr>Lab: Bypass Authentication</vt:lpstr>
      <vt:lpstr>Reversing Concept</vt:lpstr>
      <vt:lpstr>Identify important part of program</vt:lpstr>
      <vt:lpstr>Backward tracking user data</vt:lpstr>
      <vt:lpstr>Forward tracking interesting API function</vt:lpstr>
      <vt:lpstr>Convert back to C code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Static Analysis</dc:title>
  <dc:creator>bletchley CK</dc:creator>
  <cp:lastModifiedBy>bletchley</cp:lastModifiedBy>
  <cp:revision>79</cp:revision>
  <dcterms:created xsi:type="dcterms:W3CDTF">2014-09-20T02:59:44Z</dcterms:created>
  <dcterms:modified xsi:type="dcterms:W3CDTF">2017-11-29T17:42:35Z</dcterms:modified>
</cp:coreProperties>
</file>