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96"/>
  </p:handoutMasterIdLst>
  <p:sldIdLst>
    <p:sldId id="256" r:id="rId3"/>
    <p:sldId id="257" r:id="rId4"/>
    <p:sldId id="260" r:id="rId6"/>
    <p:sldId id="258" r:id="rId7"/>
    <p:sldId id="259" r:id="rId8"/>
    <p:sldId id="261" r:id="rId9"/>
    <p:sldId id="263" r:id="rId10"/>
    <p:sldId id="264" r:id="rId11"/>
    <p:sldId id="266" r:id="rId12"/>
    <p:sldId id="268" r:id="rId13"/>
    <p:sldId id="269" r:id="rId14"/>
    <p:sldId id="265" r:id="rId15"/>
    <p:sldId id="267" r:id="rId16"/>
    <p:sldId id="277" r:id="rId17"/>
    <p:sldId id="357" r:id="rId18"/>
    <p:sldId id="372" r:id="rId19"/>
    <p:sldId id="359" r:id="rId20"/>
    <p:sldId id="282" r:id="rId21"/>
    <p:sldId id="373" r:id="rId22"/>
    <p:sldId id="278" r:id="rId23"/>
    <p:sldId id="281" r:id="rId24"/>
    <p:sldId id="283" r:id="rId25"/>
    <p:sldId id="284" r:id="rId26"/>
    <p:sldId id="285" r:id="rId27"/>
    <p:sldId id="377" r:id="rId28"/>
    <p:sldId id="374" r:id="rId29"/>
    <p:sldId id="367" r:id="rId30"/>
    <p:sldId id="368" r:id="rId31"/>
    <p:sldId id="370" r:id="rId32"/>
    <p:sldId id="371" r:id="rId33"/>
    <p:sldId id="294" r:id="rId34"/>
    <p:sldId id="296" r:id="rId35"/>
    <p:sldId id="297" r:id="rId36"/>
    <p:sldId id="360" r:id="rId37"/>
    <p:sldId id="361" r:id="rId38"/>
    <p:sldId id="362" r:id="rId39"/>
    <p:sldId id="363" r:id="rId40"/>
    <p:sldId id="364" r:id="rId41"/>
    <p:sldId id="365" r:id="rId42"/>
    <p:sldId id="300" r:id="rId43"/>
    <p:sldId id="303" r:id="rId44"/>
    <p:sldId id="304" r:id="rId45"/>
    <p:sldId id="376" r:id="rId46"/>
    <p:sldId id="375" r:id="rId47"/>
    <p:sldId id="288" r:id="rId48"/>
    <p:sldId id="305" r:id="rId49"/>
    <p:sldId id="301" r:id="rId50"/>
    <p:sldId id="306" r:id="rId51"/>
    <p:sldId id="307" r:id="rId52"/>
    <p:sldId id="309" r:id="rId53"/>
    <p:sldId id="311" r:id="rId54"/>
    <p:sldId id="310" r:id="rId55"/>
    <p:sldId id="312" r:id="rId56"/>
    <p:sldId id="313" r:id="rId57"/>
    <p:sldId id="315" r:id="rId58"/>
    <p:sldId id="316" r:id="rId59"/>
    <p:sldId id="355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18" r:id="rId68"/>
    <p:sldId id="354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6" r:id="rId77"/>
    <p:sldId id="335" r:id="rId78"/>
    <p:sldId id="337" r:id="rId79"/>
    <p:sldId id="338" r:id="rId80"/>
    <p:sldId id="339" r:id="rId81"/>
    <p:sldId id="340" r:id="rId82"/>
    <p:sldId id="342" r:id="rId83"/>
    <p:sldId id="343" r:id="rId84"/>
    <p:sldId id="344" r:id="rId85"/>
    <p:sldId id="345" r:id="rId86"/>
    <p:sldId id="346" r:id="rId87"/>
    <p:sldId id="348" r:id="rId88"/>
    <p:sldId id="347" r:id="rId89"/>
    <p:sldId id="350" r:id="rId90"/>
    <p:sldId id="349" r:id="rId91"/>
    <p:sldId id="352" r:id="rId92"/>
    <p:sldId id="351" r:id="rId93"/>
    <p:sldId id="353" r:id="rId94"/>
    <p:sldId id="356" r:id="rId9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00"/>
    <a:srgbClr val="9999FF"/>
    <a:srgbClr val="9966FF"/>
    <a:srgbClr val="FF9999"/>
    <a:srgbClr val="CC00FF"/>
    <a:srgbClr val="00EE6C"/>
    <a:srgbClr val="FF66FF"/>
    <a:srgbClr val="00CC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632" autoAdjust="0"/>
    <p:restoredTop sz="84416" autoAdjust="0"/>
  </p:normalViewPr>
  <p:slideViewPr>
    <p:cSldViewPr>
      <p:cViewPr>
        <p:scale>
          <a:sx n="50" d="100"/>
          <a:sy n="50" d="100"/>
        </p:scale>
        <p:origin x="-324" y="-306"/>
      </p:cViewPr>
      <p:guideLst>
        <p:guide orient="horz" pos="2123"/>
        <p:guide pos="2880"/>
      </p:guideLst>
    </p:cSldViewPr>
  </p:slideViewPr>
  <p:outlineViewPr>
    <p:cViewPr>
      <p:scale>
        <a:sx n="33" d="100"/>
        <a:sy n="33" d="100"/>
      </p:scale>
      <p:origin x="0" y="17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96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E90E4-1D6F-42FA-8E12-F2428EF0079A}" type="doc">
      <dgm:prSet loTypeId="urn:microsoft.com/office/officeart/2005/8/layout/venn2" loCatId="relationship" qsTypeId="urn:microsoft.com/office/officeart/2005/8/quickstyle/simple3" qsCatId="simple" csTypeId="urn:microsoft.com/office/officeart/2005/8/colors/colorful2" csCatId="colorful" phldr="1"/>
      <dgm:spPr/>
    </dgm:pt>
    <dgm:pt modelId="{2E6077DC-3DBF-4F44-BB50-0467364014E4}">
      <dgm:prSet phldrT="[文本]"/>
      <dgm:spPr/>
      <dgm:t>
        <a:bodyPr/>
        <a:lstStyle/>
        <a:p>
          <a:r>
            <a:rPr lang="zh-CN" altLang="en-US" dirty="0" smtClean="0"/>
            <a:t>保护层</a:t>
          </a:r>
          <a:endParaRPr lang="zh-CN" altLang="en-US" dirty="0"/>
        </a:p>
      </dgm:t>
    </dgm:pt>
    <dgm:pt modelId="{62C3CC7A-9B16-4CAA-AD01-307A1672811D}" cxnId="{F7968CF5-6880-4510-952E-3E7C2984D92A}" type="parTrans">
      <dgm:prSet/>
      <dgm:spPr/>
      <dgm:t>
        <a:bodyPr/>
        <a:lstStyle/>
        <a:p>
          <a:endParaRPr lang="zh-CN" altLang="en-US"/>
        </a:p>
      </dgm:t>
    </dgm:pt>
    <dgm:pt modelId="{EB967015-FBFD-412F-9216-B2C2CDE75D72}" cxnId="{F7968CF5-6880-4510-952E-3E7C2984D92A}" type="sibTrans">
      <dgm:prSet/>
      <dgm:spPr/>
      <dgm:t>
        <a:bodyPr/>
        <a:lstStyle/>
        <a:p>
          <a:endParaRPr lang="zh-CN" altLang="en-US"/>
        </a:p>
      </dgm:t>
    </dgm:pt>
    <dgm:pt modelId="{894E70FF-8EA9-4500-B60E-F2A762698A95}">
      <dgm:prSet phldrT="[文本]"/>
      <dgm:spPr/>
      <dgm:t>
        <a:bodyPr/>
        <a:lstStyle/>
        <a:p>
          <a:r>
            <a:rPr lang="zh-CN" altLang="en-US" dirty="0" smtClean="0"/>
            <a:t>语言层</a:t>
          </a:r>
          <a:endParaRPr lang="zh-CN" altLang="en-US" dirty="0"/>
        </a:p>
      </dgm:t>
    </dgm:pt>
    <dgm:pt modelId="{A3A83E9E-E00D-44B4-ACEB-238B0726C701}" cxnId="{9D29337C-3475-446C-98B3-4E53A2897BB1}" type="parTrans">
      <dgm:prSet/>
      <dgm:spPr/>
      <dgm:t>
        <a:bodyPr/>
        <a:lstStyle/>
        <a:p>
          <a:endParaRPr lang="zh-CN" altLang="en-US"/>
        </a:p>
      </dgm:t>
    </dgm:pt>
    <dgm:pt modelId="{B653361C-DEF0-4BEF-92BE-60E9E13E08AD}" cxnId="{9D29337C-3475-446C-98B3-4E53A2897BB1}" type="sibTrans">
      <dgm:prSet/>
      <dgm:spPr/>
      <dgm:t>
        <a:bodyPr/>
        <a:lstStyle/>
        <a:p>
          <a:endParaRPr lang="zh-CN" altLang="en-US"/>
        </a:p>
      </dgm:t>
    </dgm:pt>
    <dgm:pt modelId="{0187D6B8-A542-4321-9C6E-49AE317ACBC9}">
      <dgm:prSet phldrT="[文本]" custT="1"/>
      <dgm:spPr/>
      <dgm:t>
        <a:bodyPr/>
        <a:lstStyle/>
        <a:p>
          <a:r>
            <a:rPr lang="zh-CN" altLang="en-US" sz="1200" dirty="0" smtClean="0"/>
            <a:t>算法层</a:t>
          </a:r>
          <a:endParaRPr lang="zh-CN" altLang="en-US" sz="1200" dirty="0"/>
        </a:p>
      </dgm:t>
    </dgm:pt>
    <dgm:pt modelId="{058504F6-E6C5-4D07-92B7-0D7C709300BB}" cxnId="{B2A25399-6D76-42BA-B404-54627DC8DE0A}" type="parTrans">
      <dgm:prSet/>
      <dgm:spPr/>
      <dgm:t>
        <a:bodyPr/>
        <a:lstStyle/>
        <a:p>
          <a:endParaRPr lang="zh-CN" altLang="en-US"/>
        </a:p>
      </dgm:t>
    </dgm:pt>
    <dgm:pt modelId="{2AF6570E-157A-4213-A030-29B38932E247}" cxnId="{B2A25399-6D76-42BA-B404-54627DC8DE0A}" type="sibTrans">
      <dgm:prSet/>
      <dgm:spPr/>
      <dgm:t>
        <a:bodyPr/>
        <a:lstStyle/>
        <a:p>
          <a:endParaRPr lang="zh-CN" altLang="en-US"/>
        </a:p>
      </dgm:t>
    </dgm:pt>
    <dgm:pt modelId="{5DA6706D-0E87-4E2F-AED4-F330AB55A559}">
      <dgm:prSet phldrT="[文本]" custT="1"/>
      <dgm:spPr/>
      <dgm:t>
        <a:bodyPr/>
        <a:lstStyle/>
        <a:p>
          <a:r>
            <a:rPr lang="zh-CN" altLang="en-US" sz="1200" dirty="0" smtClean="0"/>
            <a:t>程序逻辑层</a:t>
          </a:r>
          <a:endParaRPr lang="zh-CN" altLang="en-US" sz="1200" dirty="0"/>
        </a:p>
      </dgm:t>
    </dgm:pt>
    <dgm:pt modelId="{B637FB9B-2C90-4A1B-A4A9-3D5B41961B65}" cxnId="{857B5135-9839-446F-AB8B-2F5E2AC464A1}" type="parTrans">
      <dgm:prSet/>
      <dgm:spPr/>
      <dgm:t>
        <a:bodyPr/>
        <a:lstStyle/>
        <a:p>
          <a:endParaRPr lang="zh-CN" altLang="en-US"/>
        </a:p>
      </dgm:t>
    </dgm:pt>
    <dgm:pt modelId="{0C7FB237-F382-45A9-AF01-82A25ECCAB18}" cxnId="{857B5135-9839-446F-AB8B-2F5E2AC464A1}" type="sibTrans">
      <dgm:prSet/>
      <dgm:spPr/>
      <dgm:t>
        <a:bodyPr/>
        <a:lstStyle/>
        <a:p>
          <a:endParaRPr lang="zh-CN" altLang="en-US"/>
        </a:p>
      </dgm:t>
    </dgm:pt>
    <dgm:pt modelId="{EFDFE798-BD53-4813-ACB9-E03229EC6FFD}" type="pres">
      <dgm:prSet presAssocID="{00BE90E4-1D6F-42FA-8E12-F2428EF0079A}" presName="Name0" presStyleCnt="0">
        <dgm:presLayoutVars>
          <dgm:chMax val="7"/>
          <dgm:resizeHandles val="exact"/>
        </dgm:presLayoutVars>
      </dgm:prSet>
      <dgm:spPr/>
    </dgm:pt>
    <dgm:pt modelId="{0BFB9419-2928-4121-B017-2E931B0A1A84}" type="pres">
      <dgm:prSet presAssocID="{00BE90E4-1D6F-42FA-8E12-F2428EF0079A}" presName="comp1" presStyleCnt="0"/>
      <dgm:spPr/>
    </dgm:pt>
    <dgm:pt modelId="{8BE10637-6CC4-403A-883B-5893355C24A4}" type="pres">
      <dgm:prSet presAssocID="{00BE90E4-1D6F-42FA-8E12-F2428EF0079A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E9BEF879-2414-4780-8B78-A713EED11181}" type="pres">
      <dgm:prSet presAssocID="{00BE90E4-1D6F-42FA-8E12-F2428EF0079A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94A64-A222-4FA4-934E-062EBC662327}" type="pres">
      <dgm:prSet presAssocID="{00BE90E4-1D6F-42FA-8E12-F2428EF0079A}" presName="comp2" presStyleCnt="0"/>
      <dgm:spPr/>
    </dgm:pt>
    <dgm:pt modelId="{C1A2ABEF-3B87-4A64-891B-3A9F735EECA0}" type="pres">
      <dgm:prSet presAssocID="{00BE90E4-1D6F-42FA-8E12-F2428EF0079A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55BCBBBB-0B7B-49C9-ACA4-46A8B10CB5DB}" type="pres">
      <dgm:prSet presAssocID="{00BE90E4-1D6F-42FA-8E12-F2428EF0079A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C260B3-EF89-4972-896C-F060D38A841B}" type="pres">
      <dgm:prSet presAssocID="{00BE90E4-1D6F-42FA-8E12-F2428EF0079A}" presName="comp3" presStyleCnt="0"/>
      <dgm:spPr/>
    </dgm:pt>
    <dgm:pt modelId="{ECBBC445-C2F8-4C21-B4C2-8D674920BCF9}" type="pres">
      <dgm:prSet presAssocID="{00BE90E4-1D6F-42FA-8E12-F2428EF0079A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52B92C1A-1357-49E7-BD89-8E393D492DAE}" type="pres">
      <dgm:prSet presAssocID="{00BE90E4-1D6F-42FA-8E12-F2428EF0079A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4FF48-323E-4611-B16E-A98326B0F0C4}" type="pres">
      <dgm:prSet presAssocID="{00BE90E4-1D6F-42FA-8E12-F2428EF0079A}" presName="comp4" presStyleCnt="0"/>
      <dgm:spPr/>
    </dgm:pt>
    <dgm:pt modelId="{4E5EDA4B-F7C9-4384-934D-5AE156F0645D}" type="pres">
      <dgm:prSet presAssocID="{00BE90E4-1D6F-42FA-8E12-F2428EF0079A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2F301C25-A509-4F25-BABF-74E8162B2056}" type="pres">
      <dgm:prSet presAssocID="{00BE90E4-1D6F-42FA-8E12-F2428EF0079A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239FC4-3417-49B0-B8ED-BA721E5BAC08}" type="presOf" srcId="{894E70FF-8EA9-4500-B60E-F2A762698A95}" destId="{C1A2ABEF-3B87-4A64-891B-3A9F735EECA0}" srcOrd="0" destOrd="0" presId="urn:microsoft.com/office/officeart/2005/8/layout/venn2"/>
    <dgm:cxn modelId="{242E382E-4F2B-495E-87D1-DBEBB8111680}" type="presOf" srcId="{5DA6706D-0E87-4E2F-AED4-F330AB55A559}" destId="{52B92C1A-1357-49E7-BD89-8E393D492DAE}" srcOrd="1" destOrd="0" presId="urn:microsoft.com/office/officeart/2005/8/layout/venn2"/>
    <dgm:cxn modelId="{1D606833-5910-4FE3-A0D9-2A7A2D48E19B}" type="presOf" srcId="{0187D6B8-A542-4321-9C6E-49AE317ACBC9}" destId="{2F301C25-A509-4F25-BABF-74E8162B2056}" srcOrd="1" destOrd="0" presId="urn:microsoft.com/office/officeart/2005/8/layout/venn2"/>
    <dgm:cxn modelId="{C97BEA17-1DC1-45BB-AD27-FB8B3D2705A0}" type="presOf" srcId="{00BE90E4-1D6F-42FA-8E12-F2428EF0079A}" destId="{EFDFE798-BD53-4813-ACB9-E03229EC6FFD}" srcOrd="0" destOrd="0" presId="urn:microsoft.com/office/officeart/2005/8/layout/venn2"/>
    <dgm:cxn modelId="{A4EBE490-E0F6-4E28-929E-C363535D5999}" type="presOf" srcId="{5DA6706D-0E87-4E2F-AED4-F330AB55A559}" destId="{ECBBC445-C2F8-4C21-B4C2-8D674920BCF9}" srcOrd="0" destOrd="0" presId="urn:microsoft.com/office/officeart/2005/8/layout/venn2"/>
    <dgm:cxn modelId="{F7968CF5-6880-4510-952E-3E7C2984D92A}" srcId="{00BE90E4-1D6F-42FA-8E12-F2428EF0079A}" destId="{2E6077DC-3DBF-4F44-BB50-0467364014E4}" srcOrd="0" destOrd="0" parTransId="{62C3CC7A-9B16-4CAA-AD01-307A1672811D}" sibTransId="{EB967015-FBFD-412F-9216-B2C2CDE75D72}"/>
    <dgm:cxn modelId="{8C60072B-0858-4ADA-AE3B-454DEC0C0336}" type="presOf" srcId="{894E70FF-8EA9-4500-B60E-F2A762698A95}" destId="{55BCBBBB-0B7B-49C9-ACA4-46A8B10CB5DB}" srcOrd="1" destOrd="0" presId="urn:microsoft.com/office/officeart/2005/8/layout/venn2"/>
    <dgm:cxn modelId="{507324CF-40F6-4509-9436-6B51F8E9643B}" type="presOf" srcId="{2E6077DC-3DBF-4F44-BB50-0467364014E4}" destId="{8BE10637-6CC4-403A-883B-5893355C24A4}" srcOrd="0" destOrd="0" presId="urn:microsoft.com/office/officeart/2005/8/layout/venn2"/>
    <dgm:cxn modelId="{B2A25399-6D76-42BA-B404-54627DC8DE0A}" srcId="{00BE90E4-1D6F-42FA-8E12-F2428EF0079A}" destId="{0187D6B8-A542-4321-9C6E-49AE317ACBC9}" srcOrd="3" destOrd="0" parTransId="{058504F6-E6C5-4D07-92B7-0D7C709300BB}" sibTransId="{2AF6570E-157A-4213-A030-29B38932E247}"/>
    <dgm:cxn modelId="{9D29337C-3475-446C-98B3-4E53A2897BB1}" srcId="{00BE90E4-1D6F-42FA-8E12-F2428EF0079A}" destId="{894E70FF-8EA9-4500-B60E-F2A762698A95}" srcOrd="1" destOrd="0" parTransId="{A3A83E9E-E00D-44B4-ACEB-238B0726C701}" sibTransId="{B653361C-DEF0-4BEF-92BE-60E9E13E08AD}"/>
    <dgm:cxn modelId="{9FD76B61-F748-4D78-8900-78D36DDEFFD3}" type="presOf" srcId="{2E6077DC-3DBF-4F44-BB50-0467364014E4}" destId="{E9BEF879-2414-4780-8B78-A713EED11181}" srcOrd="1" destOrd="0" presId="urn:microsoft.com/office/officeart/2005/8/layout/venn2"/>
    <dgm:cxn modelId="{857B5135-9839-446F-AB8B-2F5E2AC464A1}" srcId="{00BE90E4-1D6F-42FA-8E12-F2428EF0079A}" destId="{5DA6706D-0E87-4E2F-AED4-F330AB55A559}" srcOrd="2" destOrd="0" parTransId="{B637FB9B-2C90-4A1B-A4A9-3D5B41961B65}" sibTransId="{0C7FB237-F382-45A9-AF01-82A25ECCAB18}"/>
    <dgm:cxn modelId="{E3A4D683-4E45-473A-8DF5-EF2056224979}" type="presOf" srcId="{0187D6B8-A542-4321-9C6E-49AE317ACBC9}" destId="{4E5EDA4B-F7C9-4384-934D-5AE156F0645D}" srcOrd="0" destOrd="0" presId="urn:microsoft.com/office/officeart/2005/8/layout/venn2"/>
    <dgm:cxn modelId="{5A1A7658-5E46-42AF-8108-0675FB4E7B05}" type="presParOf" srcId="{EFDFE798-BD53-4813-ACB9-E03229EC6FFD}" destId="{0BFB9419-2928-4121-B017-2E931B0A1A84}" srcOrd="0" destOrd="0" presId="urn:microsoft.com/office/officeart/2005/8/layout/venn2"/>
    <dgm:cxn modelId="{4D06D752-746A-48E8-B61A-B531E932F055}" type="presParOf" srcId="{0BFB9419-2928-4121-B017-2E931B0A1A84}" destId="{8BE10637-6CC4-403A-883B-5893355C24A4}" srcOrd="0" destOrd="0" presId="urn:microsoft.com/office/officeart/2005/8/layout/venn2"/>
    <dgm:cxn modelId="{CDB860A6-32F2-4CAB-ACB0-E8A2E921A200}" type="presParOf" srcId="{0BFB9419-2928-4121-B017-2E931B0A1A84}" destId="{E9BEF879-2414-4780-8B78-A713EED11181}" srcOrd="1" destOrd="0" presId="urn:microsoft.com/office/officeart/2005/8/layout/venn2"/>
    <dgm:cxn modelId="{FDF0BCAA-8E5B-47B0-B086-4BC829177AAB}" type="presParOf" srcId="{EFDFE798-BD53-4813-ACB9-E03229EC6FFD}" destId="{D1E94A64-A222-4FA4-934E-062EBC662327}" srcOrd="1" destOrd="0" presId="urn:microsoft.com/office/officeart/2005/8/layout/venn2"/>
    <dgm:cxn modelId="{059CE228-F683-4183-B282-208CCBC0B56A}" type="presParOf" srcId="{D1E94A64-A222-4FA4-934E-062EBC662327}" destId="{C1A2ABEF-3B87-4A64-891B-3A9F735EECA0}" srcOrd="0" destOrd="0" presId="urn:microsoft.com/office/officeart/2005/8/layout/venn2"/>
    <dgm:cxn modelId="{6949CCCF-F9D0-4C17-9285-1E64A6C8953A}" type="presParOf" srcId="{D1E94A64-A222-4FA4-934E-062EBC662327}" destId="{55BCBBBB-0B7B-49C9-ACA4-46A8B10CB5DB}" srcOrd="1" destOrd="0" presId="urn:microsoft.com/office/officeart/2005/8/layout/venn2"/>
    <dgm:cxn modelId="{57155EB3-70DB-403B-9324-6571008ED39F}" type="presParOf" srcId="{EFDFE798-BD53-4813-ACB9-E03229EC6FFD}" destId="{A9C260B3-EF89-4972-896C-F060D38A841B}" srcOrd="2" destOrd="0" presId="urn:microsoft.com/office/officeart/2005/8/layout/venn2"/>
    <dgm:cxn modelId="{6D183060-B175-4391-9A42-FF0B1EF893BE}" type="presParOf" srcId="{A9C260B3-EF89-4972-896C-F060D38A841B}" destId="{ECBBC445-C2F8-4C21-B4C2-8D674920BCF9}" srcOrd="0" destOrd="0" presId="urn:microsoft.com/office/officeart/2005/8/layout/venn2"/>
    <dgm:cxn modelId="{4372BC0E-3066-47B8-9D65-55E6395DFAC2}" type="presParOf" srcId="{A9C260B3-EF89-4972-896C-F060D38A841B}" destId="{52B92C1A-1357-49E7-BD89-8E393D492DAE}" srcOrd="1" destOrd="0" presId="urn:microsoft.com/office/officeart/2005/8/layout/venn2"/>
    <dgm:cxn modelId="{F6DE615E-01B0-4513-B14E-3E1ABC9E4039}" type="presParOf" srcId="{EFDFE798-BD53-4813-ACB9-E03229EC6FFD}" destId="{5624FF48-323E-4611-B16E-A98326B0F0C4}" srcOrd="3" destOrd="0" presId="urn:microsoft.com/office/officeart/2005/8/layout/venn2"/>
    <dgm:cxn modelId="{A662B957-8C87-4A58-B9F3-C65A09F2240E}" type="presParOf" srcId="{5624FF48-323E-4611-B16E-A98326B0F0C4}" destId="{4E5EDA4B-F7C9-4384-934D-5AE156F0645D}" srcOrd="0" destOrd="0" presId="urn:microsoft.com/office/officeart/2005/8/layout/venn2"/>
    <dgm:cxn modelId="{E8277DFA-51A3-4008-8288-68F5549AA384}" type="presParOf" srcId="{5624FF48-323E-4611-B16E-A98326B0F0C4}" destId="{2F301C25-A509-4F25-BABF-74E8162B2056}" srcOrd="1" destOrd="0" presId="urn:microsoft.com/office/officeart/2005/8/layout/venn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3214710" cy="3214710"/>
        <a:chOff x="0" y="0"/>
        <a:chExt cx="3214710" cy="3214710"/>
      </a:xfrm>
    </dsp:grpSpPr>
    <dsp:sp>
      <dsp:nvSpPr>
        <dsp:cNvPr id="2" name="椭圆 1"/>
        <dsp:cNvSpPr/>
      </dsp:nvSpPr>
      <dsp:spPr bwMode="white">
        <a:xfrm>
          <a:off x="0" y="31736"/>
          <a:ext cx="3214710" cy="321471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0" y="31736"/>
        <a:ext cx="3214710" cy="3214710"/>
      </dsp:txXfrm>
    </dsp:sp>
    <dsp:sp>
      <dsp:nvSpPr>
        <dsp:cNvPr id="3" name="椭圆 2"/>
        <dsp:cNvSpPr/>
      </dsp:nvSpPr>
      <dsp:spPr bwMode="white">
        <a:xfrm>
          <a:off x="321471" y="674678"/>
          <a:ext cx="2571768" cy="2571768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1560000"/>
            <a:satOff val="-1960"/>
            <a:lumOff val="39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321471" y="674678"/>
        <a:ext cx="2571768" cy="2571768"/>
      </dsp:txXfrm>
    </dsp:sp>
    <dsp:sp>
      <dsp:nvSpPr>
        <dsp:cNvPr id="4" name="椭圆 3"/>
        <dsp:cNvSpPr/>
      </dsp:nvSpPr>
      <dsp:spPr bwMode="white">
        <a:xfrm>
          <a:off x="642942" y="1317620"/>
          <a:ext cx="1928826" cy="1928826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3120000"/>
            <a:satOff val="-3921"/>
            <a:lumOff val="78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642942" y="1317620"/>
        <a:ext cx="1928826" cy="1928826"/>
      </dsp:txXfrm>
    </dsp:sp>
    <dsp:sp>
      <dsp:nvSpPr>
        <dsp:cNvPr id="5" name="椭圆 4"/>
        <dsp:cNvSpPr/>
      </dsp:nvSpPr>
      <dsp:spPr bwMode="white">
        <a:xfrm>
          <a:off x="964413" y="1960562"/>
          <a:ext cx="1285884" cy="1285884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4680000"/>
            <a:satOff val="-5881"/>
            <a:lumOff val="117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964413" y="1960562"/>
        <a:ext cx="1285884" cy="1285884"/>
      </dsp:txXfrm>
    </dsp:sp>
    <dsp:sp>
      <dsp:nvSpPr>
        <dsp:cNvPr id="6" name="矩形 5"/>
        <dsp:cNvSpPr/>
      </dsp:nvSpPr>
      <dsp:spPr bwMode="white">
        <a:xfrm>
          <a:off x="1157939" y="192471"/>
          <a:ext cx="898833" cy="482207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74930" tIns="138430" rIns="74930" bIns="106680" anchor="ctr"/>
        <a:lstStyle>
          <a:lvl2pPr marL="57150" indent="-57150">
            <a:defRPr sz="1000"/>
          </a:lvl2pPr>
          <a:lvl3pPr marL="114300" indent="-57150">
            <a:defRPr sz="1000"/>
          </a:lvl3pPr>
          <a:lvl4pPr marL="171450" indent="-57150">
            <a:defRPr sz="1000"/>
          </a:lvl4pPr>
          <a:lvl5pPr marL="228600" indent="-57150">
            <a:defRPr sz="1000"/>
          </a:lvl5pPr>
          <a:lvl6pPr marL="285750" indent="-57150">
            <a:defRPr sz="1000"/>
          </a:lvl6pPr>
          <a:lvl7pPr marL="342900" indent="-57150">
            <a:defRPr sz="1000"/>
          </a:lvl7pPr>
          <a:lvl8pPr marL="400050" indent="-57150">
            <a:defRPr sz="1000"/>
          </a:lvl8pPr>
          <a:lvl9pPr marL="457200" indent="-57150">
            <a:defRPr sz="1000"/>
          </a:lvl9pPr>
        </a:lstStyle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保护层</a:t>
          </a:r>
          <a:endParaRPr lang="zh-CN" altLang="en-US" dirty="0"/>
        </a:p>
      </dsp:txBody>
      <dsp:txXfrm>
        <a:off x="1157939" y="192471"/>
        <a:ext cx="898833" cy="482207"/>
      </dsp:txXfrm>
    </dsp:sp>
    <dsp:sp>
      <dsp:nvSpPr>
        <dsp:cNvPr id="7" name="矩形 6"/>
        <dsp:cNvSpPr/>
      </dsp:nvSpPr>
      <dsp:spPr bwMode="white">
        <a:xfrm>
          <a:off x="1157939" y="828984"/>
          <a:ext cx="898833" cy="462918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1560000"/>
            <a:satOff val="-1960"/>
            <a:lumOff val="39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74930" tIns="138430" rIns="74930" bIns="106680" anchor="ctr"/>
        <a:lstStyle>
          <a:lvl2pPr marL="57150" indent="-57150">
            <a:defRPr sz="1000"/>
          </a:lvl2pPr>
          <a:lvl3pPr marL="114300" indent="-57150">
            <a:defRPr sz="1000"/>
          </a:lvl3pPr>
          <a:lvl4pPr marL="171450" indent="-57150">
            <a:defRPr sz="1000"/>
          </a:lvl4pPr>
          <a:lvl5pPr marL="228600" indent="-57150">
            <a:defRPr sz="1000"/>
          </a:lvl5pPr>
          <a:lvl6pPr marL="285750" indent="-57150">
            <a:defRPr sz="1000"/>
          </a:lvl6pPr>
          <a:lvl7pPr marL="342900" indent="-57150">
            <a:defRPr sz="1000"/>
          </a:lvl7pPr>
          <a:lvl8pPr marL="400050" indent="-57150">
            <a:defRPr sz="1000"/>
          </a:lvl8pPr>
          <a:lvl9pPr marL="457200" indent="-57150">
            <a:defRPr sz="1000"/>
          </a:lvl9pPr>
        </a:lstStyle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语言层</a:t>
          </a:r>
          <a:endParaRPr lang="zh-CN" altLang="en-US" dirty="0"/>
        </a:p>
      </dsp:txBody>
      <dsp:txXfrm>
        <a:off x="1157939" y="828984"/>
        <a:ext cx="898833" cy="462918"/>
      </dsp:txXfrm>
    </dsp:sp>
    <dsp:sp>
      <dsp:nvSpPr>
        <dsp:cNvPr id="8" name="矩形 7"/>
        <dsp:cNvSpPr/>
      </dsp:nvSpPr>
      <dsp:spPr bwMode="white">
        <a:xfrm>
          <a:off x="1157939" y="1462282"/>
          <a:ext cx="898833" cy="433986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3120000"/>
            <a:satOff val="-3921"/>
            <a:lumOff val="78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64135" tIns="118745" rIns="64135" bIns="91440" anchor="ctr"/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/>
            <a:t>程序逻辑层</a:t>
          </a:r>
          <a:endParaRPr lang="zh-CN" altLang="en-US" sz="1200" dirty="0"/>
        </a:p>
      </dsp:txBody>
      <dsp:txXfrm>
        <a:off x="1157939" y="1462282"/>
        <a:ext cx="898833" cy="433986"/>
      </dsp:txXfrm>
    </dsp:sp>
    <dsp:sp>
      <dsp:nvSpPr>
        <dsp:cNvPr id="9" name="矩形 8"/>
        <dsp:cNvSpPr/>
      </dsp:nvSpPr>
      <dsp:spPr bwMode="white">
        <a:xfrm>
          <a:off x="1152724" y="2282033"/>
          <a:ext cx="909261" cy="642942"/>
        </a:xfrm>
        <a:prstGeom prst="rect">
          <a:avLst/>
        </a:prstGeom>
        <a:noFill/>
        <a:ln>
          <a:noFill/>
        </a:ln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4680000"/>
            <a:satOff val="-5881"/>
            <a:lumOff val="117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64135" tIns="118745" rIns="64135" bIns="91440" anchor="ctr"/>
        <a:p>
          <a:pPr lvl="0" algn="ctr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/>
            <a:t>算法层</a:t>
          </a:r>
          <a:endParaRPr lang="zh-CN" altLang="en-US" sz="1200" dirty="0"/>
        </a:p>
      </dsp:txBody>
      <dsp:txXfrm>
        <a:off x="1152724" y="2282033"/>
        <a:ext cx="909261" cy="64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001E31-D2B9-446C-8324-373B160F6F1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79076D9-5E25-417A-A46A-9BB96BEC90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你们看我这么原谅，所以可以随便提问啦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在讲基础时我会统计懂的人数，如果超过</a:t>
            </a:r>
            <a:r>
              <a:rPr lang="en-US" altLang="zh-CN" dirty="0" smtClean="0"/>
              <a:t>85%</a:t>
            </a:r>
            <a:r>
              <a:rPr lang="zh-CN" altLang="en-US" dirty="0" smtClean="0"/>
              <a:t>就跳过啦，不懂的同学可以休息的时候问我哦</a:t>
            </a:r>
            <a:r>
              <a:rPr lang="en-US" altLang="zh-CN" dirty="0" smtClean="0"/>
              <a:t>~~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252E0A-0A06-413E-A5FA-8EA38974BF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此处讲解</a:t>
            </a:r>
            <a:r>
              <a:rPr lang="en-US" altLang="zh-CN" dirty="0" smtClean="0"/>
              <a:t>push pop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函数栈帧的建立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3B2697-A667-4548-9980-5B9F542F89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https://blog.hmil.fr/2015/02/hacking-funrun2-how-to-reverse-engineer-a-corona-app/</a:t>
            </a:r>
            <a:endParaRPr lang="en-US" altLang="zh-CN" dirty="0" smtClean="0"/>
          </a:p>
          <a:p>
            <a:r>
              <a:rPr lang="zh-CN" altLang="en-US" dirty="0" smtClean="0"/>
              <a:t>参考上述资料重写解析器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IDA</a:t>
            </a:r>
            <a:r>
              <a:rPr lang="zh-CN" altLang="en-US" dirty="0" smtClean="0"/>
              <a:t>基本使用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Cross</a:t>
            </a:r>
            <a:r>
              <a:rPr lang="en-US" altLang="zh-CN" baseline="0" dirty="0" smtClean="0"/>
              <a:t> Reference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Graph</a:t>
            </a:r>
            <a:r>
              <a:rPr lang="zh-CN" altLang="en-US" baseline="0" dirty="0" smtClean="0"/>
              <a:t>界面、</a:t>
            </a:r>
            <a:r>
              <a:rPr lang="en-US" altLang="zh-CN" baseline="0" dirty="0" smtClean="0"/>
              <a:t>Proximity View</a:t>
            </a:r>
            <a:r>
              <a:rPr lang="zh-CN" altLang="en-US" baseline="0" dirty="0" smtClean="0"/>
              <a:t>、查看</a:t>
            </a:r>
            <a:r>
              <a:rPr lang="en-US" altLang="zh-CN" baseline="0" dirty="0" smtClean="0"/>
              <a:t>String</a:t>
            </a:r>
            <a:endParaRPr lang="en-US" altLang="zh-CN" baseline="0" dirty="0" smtClean="0"/>
          </a:p>
          <a:p>
            <a:r>
              <a:rPr lang="en-US" altLang="zh-CN" baseline="0" dirty="0" smtClean="0"/>
              <a:t>F5</a:t>
            </a:r>
            <a:r>
              <a:rPr lang="zh-CN" altLang="en-US" baseline="0" dirty="0" smtClean="0"/>
              <a:t>基本使用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设置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（变量、函数） 设置</a:t>
            </a:r>
            <a:r>
              <a:rPr lang="en-US" altLang="zh-CN" baseline="0" smtClean="0"/>
              <a:t>calling convention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FF255-C103-4508-88E5-01107AE86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村上水军 </a:t>
            </a:r>
            <a:r>
              <a:rPr lang="en-US" altLang="zh-CN" smtClean="0"/>
              <a:t>F-ism vol.12</a:t>
            </a: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E0D426-3703-430B-AB03-364DF3C0CF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村上水军 </a:t>
            </a:r>
            <a:r>
              <a:rPr lang="en-US" altLang="zh-CN" dirty="0" smtClean="0"/>
              <a:t>F-ism vol.12</a:t>
            </a:r>
            <a:endParaRPr lang="zh-CN" altLang="en-US" dirty="0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E0D426-3703-430B-AB03-364DF3C0CF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比如漏洞编写插件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win</a:t>
            </a:r>
            <a:r>
              <a:rPr lang="zh-CN" altLang="en-US" smtClean="0"/>
              <a:t>下命令行调试的首选</a:t>
            </a: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9BD408-5265-4688-A02C-25E6AD64EB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C53BED-D81A-45B8-8EC0-BE700C8818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</a:t>
            </a:r>
            <a:r>
              <a:rPr lang="en-US" altLang="zh-CN" dirty="0" err="1" smtClean="0"/>
              <a:t>UPXShell</a:t>
            </a:r>
            <a:r>
              <a:rPr lang="zh-CN" altLang="en-US" dirty="0" smtClean="0"/>
              <a:t>脱壳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OllydbgESP</a:t>
            </a:r>
            <a:r>
              <a:rPr lang="zh-CN" altLang="en-US" dirty="0" smtClean="0"/>
              <a:t>定律脱壳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FDCB3D-190D-44C7-8F74-8CBA595CA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让他们自己查</a:t>
            </a:r>
            <a:endParaRPr lang="en-US" altLang="zh-CN" dirty="0" smtClean="0"/>
          </a:p>
          <a:p>
            <a:r>
              <a:rPr lang="en-US" altLang="zh-CN" dirty="0" smtClean="0"/>
              <a:t>WCTF </a:t>
            </a:r>
            <a:r>
              <a:rPr lang="zh-CN" altLang="en-US" dirty="0" smtClean="0"/>
              <a:t>密码学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学逆向，能让我们不再对未知的事物感到恐惧，而能理性的分析其中奥秘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有许多无辜的妹纸们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邪恶的绅士们偷偷在她们体内植入了控制意识的东西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然后让一部分妹纸去服务另一堆妹纸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于是正义的我们决心要打破这样的格局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用崭新的视角去看这个世界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程序是只无辜的盒子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许多人在盒子里装了各种东西，把盒子放进另外的盒子里，让盒子的世界五彩缤纷起来（正向开发、封装）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于是好奇的我们拆开盒子，看到了里面的世界（逆向分析）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同样，我们也从盒子里重新看到了似曾相识的世界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ADF31-7AC3-457C-890C-8A847951A7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全世界写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的人差不多也就一两百号人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434132-4844-4201-9544-B42BFFBC5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434132-4844-4201-9544-B42BFFBC5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9D68E7-B8B6-4D1E-B800-EC2044C492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E97132-E710-480C-8B5B-3DF6DE667F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34F853-CF89-4D65-B951-1322296F8C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9D5BF6-A924-4D4C-875B-00F29DDA41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ADBE14-D90C-4BAD-956E-2B27125A08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3D5EEF-536F-47D7-930E-812B4F22D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20B129-C962-4271-B3D9-7CD2F19968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这里问水平</a:t>
            </a:r>
            <a:endParaRPr lang="en-US" altLang="zh-CN" dirty="0" smtClean="0"/>
          </a:p>
          <a:p>
            <a:r>
              <a:rPr lang="zh-CN" altLang="en-US" dirty="0" smtClean="0"/>
              <a:t>看是不是做出来</a:t>
            </a:r>
            <a:r>
              <a:rPr lang="en-US" altLang="zh-CN" dirty="0" smtClean="0"/>
              <a:t>re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是不是用</a:t>
            </a:r>
            <a:r>
              <a:rPr lang="en-US" altLang="zh-CN" dirty="0" smtClean="0"/>
              <a:t>f5</a:t>
            </a:r>
            <a:r>
              <a:rPr lang="zh-CN" altLang="en-US" dirty="0" smtClean="0"/>
              <a:t>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如何使用</a:t>
            </a:r>
            <a:r>
              <a:rPr lang="en-US" altLang="zh-CN" dirty="0" err="1" smtClean="0"/>
              <a:t>idc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如何使用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函数（声明类型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smtClean="0"/>
              <a:t>a = </a:t>
            </a:r>
            <a:r>
              <a:rPr lang="en-US" altLang="zh-CN" dirty="0" err="1" smtClean="0"/>
              <a:t>tinfo_t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Demo</a:t>
            </a:r>
            <a:r>
              <a:rPr lang="zh-CN" altLang="en-US" dirty="0" smtClean="0"/>
              <a:t>：定义一大串字符串</a:t>
            </a:r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DA25A7-3A9D-4E30-AE12-BA2EB1B3FE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5E019E-0663-4CF2-A228-294D72999F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ADEA10-B74F-4D43-95F3-3E022AADDE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52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1B0450-A6FA-4F2C-8CE3-B1CAB9E265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702310-FC03-47FE-96F5-FEFF21FC74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93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cLEMENCy lalala sub_8818</a:t>
            </a:r>
            <a:endParaRPr lang="zh-CN" altLang="en-US" smtClean="0"/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204093-D616-4438-B6EE-3CC1D83973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1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cLEMENCy lalala sub_8818</a:t>
            </a:r>
            <a:endParaRPr lang="zh-CN" altLang="en-US" smtClean="0"/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0524AF-38A6-4D5C-BC84-971F39418B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3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cLEMENCy lalala sub_8818</a:t>
            </a:r>
            <a:endParaRPr lang="zh-CN" altLang="en-US" smtClean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0FFF7D-F61B-4DEA-AC36-5E81FABFA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639945-4C82-42B8-A0C2-6C553FE795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5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cLEMENCy lalala sub_8818</a:t>
            </a:r>
            <a:endParaRPr lang="zh-CN" altLang="en-US" smtClean="0"/>
          </a:p>
        </p:txBody>
      </p:sp>
      <p:sp>
        <p:nvSpPr>
          <p:cNvPr id="1054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BF0AF1-E1BF-4C48-B958-44F448672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扯两句</a:t>
            </a:r>
            <a:r>
              <a:rPr lang="en-US" altLang="zh-CN" dirty="0" smtClean="0"/>
              <a:t>CTF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7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smtClean="0"/>
              <a:t>cLEMENCy lalala sub_8818</a:t>
            </a:r>
            <a:endParaRPr lang="zh-CN" altLang="en-US" smtClean="0"/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B66868-D370-4111-A40C-CEC3D4DA5B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补连接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WCTF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GWoC</a:t>
            </a:r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导入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头文件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举例奇迹暖暖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DEFCON </a:t>
            </a:r>
            <a:r>
              <a:rPr lang="en-US" altLang="zh-CN" dirty="0" err="1" smtClean="0"/>
              <a:t>libc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rizzo</a:t>
            </a:r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华为</a:t>
            </a:r>
            <a:r>
              <a:rPr lang="en-US" altLang="zh-CN" dirty="0" err="1" smtClean="0"/>
              <a:t>bootloader</a:t>
            </a:r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华为</a:t>
            </a:r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Demo rust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Demo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golang</a:t>
            </a:r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076D9-5E25-417A-A46A-9BB96BEC9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演示操作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C78305D-5CED-42B4-9761-EAF02AF6CF92}" type="slidenum">
              <a:rPr lang="zh-CN" altLang="en-US" sz="1200">
                <a:latin typeface="Calibri" pitchFamily="34" charset="0"/>
              </a:rPr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C53BED-D81A-45B8-8EC0-BE700C8818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EAD1F7-6AAD-459D-9309-BDA91DABB8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A563D6-DA00-49D5-976B-7B7FD7449A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E4E7FD-3967-4F56-8BBA-C8D4ADE737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7375F-694B-4D43-A475-C8C8CABFEF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383D3-5FAE-4CAB-B1B1-FD2AD0D39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99323-1C53-4528-8143-4B5C6D14BB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6F2C6-4A77-47F8-9343-F86647ACD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390A7-DE6E-4BF2-A6F4-2C16C996EE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A291F-F0F9-4498-94A2-5598605E51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E2762-6A67-4931-896C-87DEB304DA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9DDAC-A47A-4D74-A82C-DCD8601CD3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FE168-70A8-42E6-A2B8-A286A3BA4C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4F7A5-0576-4593-B644-09A6571DEE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BDAE-EA28-4893-ADD9-998B373380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D10AB6-8E7E-496D-94DC-E609C6E208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BECAC-93E5-488B-AA2A-C73F3A047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D2640-C6E1-4D74-A2FC-B3FC29CEC1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14B636-90EB-408C-A0CA-CF7394E8C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8705E-BD08-44A1-94A4-E8E90BFDCE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BE88F-9218-48B0-81E7-4DF3159D9B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B5AFE-E901-4D3B-A3F5-1BB1E80BA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25E80-7472-4E7A-9BD2-E8F5EB89DC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FF855-3A0F-46D0-B2DA-9F7842EA3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02546-2193-4FE9-B7E5-739BDF37C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D88A4-C64A-414D-A05A-58910B15C2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9A52D-010A-4ADD-9BC8-5722BBE30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658286-E6FC-479D-9A8A-9F8C40B103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EE8515-D1F2-4EA2-8D46-C8C9061EC7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nblogs.com/hellowzd/p/5858875.html" TargetMode="Externa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hyperlink" Target="https://github.com/gyc990326/cLEMENCyTools" TargetMode="External"/><Relationship Id="rId1" Type="http://schemas.openxmlformats.org/officeDocument/2006/relationships/hyperlink" Target="http://github.com/gyc990326/IDABinaryTranslator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hyperlink" Target="https://github.com/devttys0/ida/tree/master/plugins/rizzo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-357188" y="4714875"/>
            <a:ext cx="5000626" cy="92868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逆向基础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042988" y="5715000"/>
            <a:ext cx="6400801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None/>
              <a:defRPr/>
            </a:pPr>
            <a:r>
              <a:rPr lang="en-US" altLang="zh-CN" sz="1800" dirty="0" smtClean="0">
                <a:latin typeface="造字工房悦圆演示版常规体" pitchFamily="50" charset="-122"/>
                <a:ea typeface="造字工房悦圆演示版常规体" pitchFamily="50" charset="-122"/>
              </a:rPr>
              <a:t>2017.8</a:t>
            </a:r>
            <a:r>
              <a:rPr lang="zh-CN" altLang="en-US" sz="1800" dirty="0" smtClean="0">
                <a:latin typeface="造字工房悦圆演示版常规体" pitchFamily="50" charset="-122"/>
                <a:ea typeface="造字工房悦圆演示版常规体" pitchFamily="50" charset="-122"/>
              </a:rPr>
              <a:t> 北京</a:t>
            </a:r>
            <a:r>
              <a:rPr lang="en-US" altLang="zh-CN" sz="1800" dirty="0" smtClean="0"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sz="1800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南京</a:t>
            </a:r>
            <a:endParaRPr lang="en-US" altLang="zh-CN" sz="1800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None/>
              <a:defRPr/>
            </a:pPr>
            <a:r>
              <a:rPr lang="en-US" altLang="zh-CN" sz="1800" dirty="0" smtClean="0">
                <a:latin typeface="造字工房悦圆演示版常规体" pitchFamily="50" charset="-122"/>
                <a:ea typeface="造字工房悦圆演示版常规体" pitchFamily="50" charset="-122"/>
              </a:rPr>
              <a:t>Nu1L/Tea Deliverers </a:t>
            </a:r>
            <a:r>
              <a:rPr lang="zh-CN" altLang="en-US" sz="1800" dirty="0" smtClean="0">
                <a:latin typeface="造字工房悦圆演示版常规体" pitchFamily="50" charset="-122"/>
                <a:ea typeface="造字工房悦圆演示版常规体" pitchFamily="50" charset="-122"/>
              </a:rPr>
              <a:t>管云超</a:t>
            </a:r>
            <a:endParaRPr lang="en-US" altLang="zh-CN" sz="1800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4340" name="AutoShape 2" descr="https://cdn.anime-pictures.net/jvwall_images/1c7/1c7b7f4e65ae93d6feaa9bded6ba9af4_cp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2396" y="6286520"/>
            <a:ext cx="135729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FF99">
                    <a:alpha val="51000"/>
                  </a:srgb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（初音未来）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428625" y="4406900"/>
            <a:ext cx="33575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    </a:t>
            </a:r>
            <a:r>
              <a:rPr lang="zh-CN" altLang="en-US" dirty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如 </a:t>
            </a:r>
            <a:r>
              <a:rPr lang="zh-CN" altLang="en-US" dirty="0" smtClean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 何   攻   </a:t>
            </a:r>
            <a:r>
              <a:rPr lang="zh-CN" altLang="en-US" dirty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略  </a:t>
            </a:r>
            <a:r>
              <a:rPr lang="zh-CN" altLang="en-US" dirty="0" smtClean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妹   </a:t>
            </a:r>
            <a:r>
              <a:rPr lang="zh-CN" altLang="en-US" dirty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纸 </a:t>
            </a:r>
            <a:r>
              <a:rPr lang="zh-CN" altLang="en-US" dirty="0" smtClean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 </a:t>
            </a:r>
            <a:r>
              <a:rPr lang="zh-CN" altLang="en-US" dirty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E:\百度同步\工作\XMan讲义\6d003a999c58a0226e068ccd.jpg"/>
          <p:cNvPicPr>
            <a:picLocks noChangeAspect="1" noChangeArrowheads="1"/>
          </p:cNvPicPr>
          <p:nvPr/>
        </p:nvPicPr>
        <p:blipFill>
          <a:blip r:embed="rId1" cstate="print"/>
          <a:srcRect l="52353"/>
          <a:stretch>
            <a:fillRect/>
          </a:stretch>
        </p:blipFill>
        <p:spPr bwMode="auto">
          <a:xfrm>
            <a:off x="7396163" y="2325688"/>
            <a:ext cx="1533525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357188" y="2428875"/>
            <a:ext cx="7358062" cy="1714500"/>
          </a:xfrm>
        </p:spPr>
        <p:txBody>
          <a:bodyPr/>
          <a:lstStyle/>
          <a:p>
            <a:r>
              <a:rPr lang="en-US" altLang="zh-CN" smtClean="0">
                <a:latin typeface="造字工房悦圆演示版常规体" pitchFamily="50" charset="-122"/>
                <a:ea typeface="造字工房悦圆演示版常规体" pitchFamily="50" charset="-122"/>
              </a:rPr>
              <a:t>x86</a:t>
            </a:r>
            <a:r>
              <a:rPr lang="zh-CN" altLang="en-US" smtClean="0">
                <a:latin typeface="造字工房悦圆演示版常规体" pitchFamily="50" charset="-122"/>
                <a:ea typeface="造字工房悦圆演示版常规体" pitchFamily="50" charset="-122"/>
              </a:rPr>
              <a:t>支持使用一个寄存器的不同长度的值，如下图所示（只包含通用寄存器）</a:t>
            </a:r>
            <a:endParaRPr lang="en-US" altLang="zh-CN" smtClean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6628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429000" y="1428750"/>
            <a:ext cx="5429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-x86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寄存器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5715000" y="6130925"/>
            <a:ext cx="21431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看这只</a:t>
            </a:r>
            <a:r>
              <a:rPr lang="en-US" altLang="zh-CN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Intel</a:t>
            </a:r>
            <a:r>
              <a:rPr lang="zh-CN" altLang="en-US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娘多萌</a:t>
            </a:r>
            <a:r>
              <a:rPr lang="en-US" altLang="zh-CN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zh-CN" altLang="en-US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￣▽￣</a:t>
            </a:r>
            <a:r>
              <a:rPr lang="en-US" altLang="zh-CN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16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／</a:t>
            </a:r>
            <a:endParaRPr lang="en-US" altLang="zh-CN" sz="160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6631" name="Picture 4" descr="E:\百度同步\工作\XMan讲义\x64regi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441700"/>
            <a:ext cx="5487987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500063" y="6457950"/>
            <a:ext cx="49291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☆注意这张图这里打错了，是</a:t>
            </a:r>
            <a:r>
              <a:rPr lang="en-US" altLang="zh-CN" sz="2000" b="1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IP</a:t>
            </a:r>
            <a:r>
              <a:rPr lang="zh-CN" altLang="en-US" sz="2000" b="1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和</a:t>
            </a:r>
            <a:r>
              <a:rPr lang="en-US" altLang="zh-CN" sz="2000" b="1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EIP</a:t>
            </a:r>
            <a:r>
              <a:rPr lang="zh-CN" altLang="en-US" sz="2000" b="1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☆</a:t>
            </a:r>
          </a:p>
        </p:txBody>
      </p:sp>
      <p:sp>
        <p:nvSpPr>
          <p:cNvPr id="11" name="弧形 10"/>
          <p:cNvSpPr/>
          <p:nvPr/>
        </p:nvSpPr>
        <p:spPr>
          <a:xfrm rot="1461357">
            <a:off x="4576763" y="5795963"/>
            <a:ext cx="914400" cy="914400"/>
          </a:xfrm>
          <a:prstGeom prst="arc">
            <a:avLst>
              <a:gd name="adj1" fmla="val 16321051"/>
              <a:gd name="adj2" fmla="val 3303339"/>
            </a:avLst>
          </a:prstGeom>
          <a:ln w="28575">
            <a:solidFill>
              <a:srgbClr val="FF7C8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34" name="TextBox 11"/>
          <p:cNvSpPr txBox="1">
            <a:spLocks noChangeArrowheads="1"/>
          </p:cNvSpPr>
          <p:nvPr/>
        </p:nvSpPr>
        <p:spPr bwMode="auto">
          <a:xfrm>
            <a:off x="5857875" y="3571875"/>
            <a:ext cx="1643063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其中：</a:t>
            </a:r>
            <a:endParaRPr lang="en-US" altLang="zh-CN" b="1" dirty="0">
              <a:solidFill>
                <a:srgbClr val="335885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RIP-</a:t>
            </a:r>
            <a:r>
              <a:rPr lang="zh-CN" altLang="en-US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指向下一条执行的命令</a:t>
            </a:r>
            <a:endParaRPr lang="en-US" altLang="zh-CN" b="1" dirty="0">
              <a:solidFill>
                <a:srgbClr val="335885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RSP-</a:t>
            </a:r>
            <a:r>
              <a:rPr lang="zh-CN" altLang="en-US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指向栈顶</a:t>
            </a:r>
            <a:endParaRPr lang="en-US" altLang="zh-CN" b="1" dirty="0">
              <a:solidFill>
                <a:srgbClr val="335885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RBP-</a:t>
            </a:r>
            <a:r>
              <a:rPr lang="zh-CN" altLang="en-US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指向栈帧中心</a:t>
            </a:r>
            <a:endParaRPr lang="en-US" altLang="zh-CN" b="1" dirty="0">
              <a:solidFill>
                <a:srgbClr val="335885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zh-CN" altLang="en-US" b="1" dirty="0">
                <a:solidFill>
                  <a:srgbClr val="335885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（稍后解释栈和栈帧）</a:t>
            </a:r>
            <a:endParaRPr lang="en-US" altLang="zh-CN" b="1" dirty="0">
              <a:solidFill>
                <a:srgbClr val="335885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357188" y="2428875"/>
            <a:ext cx="7000875" cy="1714500"/>
          </a:xfrm>
        </p:spPr>
        <p:txBody>
          <a:bodyPr/>
          <a:lstStyle/>
          <a:p>
            <a:r>
              <a:rPr lang="en-US" altLang="zh-CN" smtClean="0">
                <a:latin typeface="造字工房悦圆演示版常规体" pitchFamily="50" charset="-122"/>
                <a:ea typeface="造字工房悦圆演示版常规体" pitchFamily="50" charset="-122"/>
              </a:rPr>
              <a:t>ARM</a:t>
            </a:r>
            <a:r>
              <a:rPr lang="zh-CN" altLang="en-US" smtClean="0">
                <a:latin typeface="造字工房悦圆演示版常规体" pitchFamily="50" charset="-122"/>
                <a:ea typeface="造字工房悦圆演示版常规体" pitchFamily="50" charset="-122"/>
              </a:rPr>
              <a:t>寄存器</a:t>
            </a:r>
            <a:endParaRPr lang="en-US" altLang="zh-CN" smtClean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8675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3429000" y="1428750"/>
            <a:ext cx="5429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-ARM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寄存器</a:t>
            </a:r>
          </a:p>
        </p:txBody>
      </p:sp>
      <p:pic>
        <p:nvPicPr>
          <p:cNvPr id="28677" name="Picture 2" descr="E:\百度同步\工作\XMan讲义\0310bcfig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5" y="2428875"/>
            <a:ext cx="23812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0034" y="3143248"/>
            <a:ext cx="428628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其中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SP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与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x86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esp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相当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R11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与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x86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ebp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相当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LR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是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link register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的简称，用于保存调用者的地址方便返回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PC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ARM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中指向</a:t>
            </a:r>
            <a:r>
              <a:rPr lang="zh-CN" altLang="en-US" sz="2400" b="1" dirty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两条指令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之后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zh-CN" altLang="en-US" sz="2400" b="1" strike="sngStrike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由于三级流水线的历史遗留问题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782763"/>
            <a:ext cx="7043738" cy="100012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X86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和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ARM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的汇编指令多的惊人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但是只是知道常用的就够啦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30724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35600" y="263906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929063" y="1428750"/>
            <a:ext cx="4929187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常用指令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50" y="2711450"/>
          <a:ext cx="278608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14380"/>
                <a:gridCol w="12858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imul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除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idiv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sdiv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udiv</a:t>
                      </a:r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或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mvn</a:t>
                      </a:r>
                      <a:endParaRPr lang="zh-CN" altLang="en-US" dirty="0"/>
                    </a:p>
                  </a:txBody>
                  <a:tcP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异或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43313" y="2711450"/>
          <a:ext cx="364333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9"/>
                <a:gridCol w="928694"/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lsl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逻辑右移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lsr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算术右移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</a:t>
                      </a:r>
                      <a:r>
                        <a:rPr lang="zh-CN" altLang="en-US" dirty="0" smtClean="0"/>
                        <a:t>系列指令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写内存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idiv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</a:t>
                      </a:r>
                      <a:r>
                        <a:rPr lang="zh-CN" altLang="en-US" dirty="0" smtClean="0"/>
                        <a:t>系列指令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转移指令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跳转指令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jmp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jCC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b/</a:t>
                      </a:r>
                      <a:r>
                        <a:rPr lang="en-US" altLang="zh-CN" dirty="0" err="1" smtClean="0"/>
                        <a:t>bx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bCC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函数调用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bl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blx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810" name="TextBox 10"/>
          <p:cNvSpPr txBox="1">
            <a:spLocks noChangeArrowheads="1"/>
          </p:cNvSpPr>
          <p:nvPr/>
        </p:nvSpPr>
        <p:spPr bwMode="auto">
          <a:xfrm>
            <a:off x="6228080" y="2060258"/>
            <a:ext cx="16430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Calibri" pitchFamily="34" charset="0"/>
              </a:rPr>
              <a:t>* 仅在部分</a:t>
            </a:r>
            <a:r>
              <a:rPr lang="en-US" altLang="zh-CN" sz="1600">
                <a:solidFill>
                  <a:srgbClr val="C00000"/>
                </a:solidFill>
                <a:latin typeface="Calibri" pitchFamily="34" charset="0"/>
              </a:rPr>
              <a:t>ARM</a:t>
            </a:r>
            <a:r>
              <a:rPr lang="zh-CN" altLang="en-US" sz="1600">
                <a:solidFill>
                  <a:srgbClr val="C00000"/>
                </a:solidFill>
                <a:latin typeface="Calibri" pitchFamily="34" charset="0"/>
              </a:rPr>
              <a:t>指令集中支持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E:\百度同步\工作\XMan讲义\Stack-Frame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22763" y="2571750"/>
            <a:ext cx="4606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2771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4929188" y="1428750"/>
            <a:ext cx="3929062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总论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285750" y="2500313"/>
            <a:ext cx="4429125" cy="42148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>
                <a:latin typeface="造字工房悦黑体验版常规体" pitchFamily="50" charset="-122"/>
                <a:ea typeface="造字工房悦黑体验版常规体" pitchFamily="50" charset="-122"/>
              </a:rPr>
              <a:t>一般指令执行时都会将返回的</a:t>
            </a:r>
            <a:r>
              <a:rPr lang="zh-CN" altLang="en-US" sz="2800" dirty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结果存储于寄存器中</a:t>
            </a:r>
            <a:r>
              <a:rPr lang="zh-CN" altLang="en-US" sz="2800" dirty="0">
                <a:latin typeface="造字工房悦黑体验版常规体" pitchFamily="50" charset="-122"/>
                <a:ea typeface="造字工房悦黑体验版常规体" pitchFamily="50" charset="-122"/>
              </a:rPr>
              <a:t>。但寄存器数量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很有限</a:t>
            </a:r>
            <a:r>
              <a:rPr lang="zh-CN" altLang="en-US" sz="2800" dirty="0">
                <a:latin typeface="造字工房悦黑体验版常规体" pitchFamily="50" charset="-122"/>
                <a:ea typeface="造字工房悦黑体验版常规体" pitchFamily="50" charset="-122"/>
              </a:rPr>
              <a:t>，于是我们需要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经常</a:t>
            </a:r>
            <a:r>
              <a:rPr lang="zh-CN" altLang="en-US" sz="2800" dirty="0">
                <a:latin typeface="造字工房悦黑体验版常规体" pitchFamily="50" charset="-122"/>
                <a:ea typeface="造字工房悦黑体验版常规体" pitchFamily="50" charset="-122"/>
              </a:rPr>
              <a:t>的将它存入内存。</a:t>
            </a:r>
            <a:endParaRPr lang="en-US" altLang="zh-CN" sz="2800" dirty="0"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>
                <a:latin typeface="造字工房悦黑体验版常规体" pitchFamily="50" charset="-122"/>
                <a:ea typeface="造字工房悦黑体验版常规体" pitchFamily="50" charset="-122"/>
              </a:rPr>
              <a:t>然后聪明的先人就创造了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栈</a:t>
            </a:r>
            <a:r>
              <a:rPr lang="zh-CN" altLang="en-US" sz="2800" dirty="0">
                <a:latin typeface="造字工房悦黑体验版常规体" pitchFamily="50" charset="-122"/>
                <a:ea typeface="造字工房悦黑体验版常规体" pitchFamily="50" charset="-122"/>
              </a:rPr>
              <a:t>。</a:t>
            </a:r>
            <a:endParaRPr lang="en-US" altLang="zh-CN" sz="2800" dirty="0"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大概后人也都觉得这个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idea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很不错于是大家就都这样干了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233333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34818" name="Picture 3" descr="E:\百度同步\工作\XMan讲义\530414-2345x1417-vocaloid-hatsune+miku-siji+(szh5522)-single-looking+at+viewer-highres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214438" y="0"/>
            <a:ext cx="11644313" cy="703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68938"/>
            <a:ext cx="4643438" cy="1500187"/>
          </a:xfrm>
          <a:solidFill>
            <a:srgbClr val="33CCFF">
              <a:alpha val="40000"/>
            </a:srgb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开始勾搭</a:t>
            </a:r>
            <a:br>
              <a:rPr lang="en-US" altLang="zh-CN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 </a:t>
            </a:r>
            <a:r>
              <a:rPr lang="zh-CN" altLang="en-US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基本工具使用</a:t>
            </a:r>
            <a:endParaRPr lang="zh-CN" altLang="en-US" dirty="0">
              <a:solidFill>
                <a:srgbClr val="FF7C80"/>
              </a:solidFill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0" y="3286125"/>
            <a:ext cx="30003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400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00230" y="-37052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初级工具使用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7411" name="Picture 3" descr="E:\百度同步\工作\XMan讲义\530315-800x1102-re%3Azero+kara+hajimeru+isekai+seikatsu-rem+(re%3Azero)-ram+(re%3Azero)-hakugei+(re%3Azero)-ayami+(annahibi)-tall+image.png"/>
          <p:cNvPicPr>
            <a:picLocks noChangeAspect="1" noChangeArrowheads="1"/>
          </p:cNvPicPr>
          <p:nvPr/>
        </p:nvPicPr>
        <p:blipFill>
          <a:blip r:embed="rId1" cstate="print"/>
          <a:srcRect t="3516" r="4287" b="3112"/>
          <a:stretch>
            <a:fillRect/>
          </a:stretch>
        </p:blipFill>
        <p:spPr bwMode="auto">
          <a:xfrm>
            <a:off x="4056623" y="0"/>
            <a:ext cx="5103451" cy="68580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742"/>
            <a:ext cx="4071966" cy="5643578"/>
          </a:xfrm>
        </p:spPr>
        <p:txBody>
          <a:bodyPr>
            <a:normAutofit lnSpcReduction="10000"/>
          </a:bodyPr>
          <a:lstStyle/>
          <a:p>
            <a:r>
              <a:rPr lang="zh-CN" altLang="en-US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开始勾搭</a:t>
            </a:r>
            <a:endParaRPr lang="en-US" altLang="zh-CN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1.</a:t>
            </a:r>
            <a:r>
              <a:rPr lang="zh-CN" altLang="en-US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二进制编辑器：</a:t>
            </a:r>
            <a:endParaRPr lang="en-US" altLang="zh-CN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010 Editor (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着重推荐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模板功能，快速解析已知格式文件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二进制复制与粘贴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支持不同格式输入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编码支持较差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EditPlus</a:t>
            </a:r>
            <a:endParaRPr lang="en-US" altLang="zh-CN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编码支持相当好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二进制编辑能力较弱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strike="sngStrike" dirty="0" err="1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UltraEdit</a:t>
            </a:r>
            <a:r>
              <a:rPr lang="zh-CN" altLang="en-US" strike="sngStrike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strike="sngStrike" dirty="0" err="1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WinHex</a:t>
            </a:r>
            <a:endParaRPr lang="en-US" altLang="zh-CN" strike="sngStrike" dirty="0" smtClean="0">
              <a:solidFill>
                <a:schemeClr val="bg1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04210" y="-27940"/>
            <a:ext cx="4646007" cy="6858000"/>
            <a:chOff x="0" y="0"/>
            <a:chExt cx="4646007" cy="6858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646007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403648" y="2924944"/>
              <a:ext cx="2880320" cy="13234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00FF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点击</a:t>
              </a:r>
              <a:r>
                <a:rPr lang="en-US" altLang="zh-CN" sz="2000" dirty="0" smtClean="0">
                  <a:solidFill>
                    <a:srgbClr val="CC00FF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Templates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→</a:t>
              </a:r>
              <a:r>
                <a:rPr lang="en-US" altLang="zh-CN" sz="2000" dirty="0" smtClean="0">
                  <a:solidFill>
                    <a:srgbClr val="CC00FF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Template Repository</a:t>
              </a:r>
              <a:r>
                <a:rPr lang="zh-CN" altLang="en-US" sz="2000" dirty="0" smtClean="0">
                  <a:solidFill>
                    <a:srgbClr val="CC00FF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即可看到各种已有模板</a:t>
              </a:r>
              <a:endParaRPr lang="zh-CN" altLang="en-US" sz="2000" dirty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75707" y="44722"/>
            <a:ext cx="4676775" cy="6513513"/>
            <a:chOff x="183257" y="155847"/>
            <a:chExt cx="4676775" cy="651351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257" y="155847"/>
              <a:ext cx="4676775" cy="651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123728" y="4077072"/>
              <a:ext cx="2376264" cy="163121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Template</a:t>
              </a:r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的语法类似于</a:t>
              </a:r>
              <a:r>
                <a:rPr lang="en-US" altLang="zh-CN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C</a:t>
              </a:r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结构体，可自己直接编写并加载，且支持基本的</a:t>
              </a:r>
              <a:r>
                <a:rPr lang="en-US" altLang="zh-CN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C</a:t>
              </a:r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语法如循环、判断等</a:t>
              </a:r>
              <a:endParaRPr lang="en-US" altLang="zh-CN" sz="2000" dirty="0" smtClean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76154" y="908591"/>
            <a:ext cx="4749811" cy="5184576"/>
            <a:chOff x="395536" y="1124744"/>
            <a:chExt cx="4749811" cy="518457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1124744"/>
              <a:ext cx="4749811" cy="5184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339752" y="3068960"/>
              <a:ext cx="2520280" cy="132343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这是我编写的用于解析</a:t>
              </a:r>
              <a:r>
                <a:rPr lang="en-US" altLang="zh-CN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Corona</a:t>
              </a:r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的资源包的模板，可以看出模板的编写十分方便</a:t>
              </a:r>
              <a:endParaRPr lang="zh-CN" altLang="en-US" sz="2000" dirty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44165" y="908586"/>
            <a:ext cx="5953125" cy="4429125"/>
            <a:chOff x="0" y="1412776"/>
            <a:chExt cx="5953125" cy="44291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412776"/>
              <a:ext cx="5953125" cy="442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555776" y="4005064"/>
              <a:ext cx="3024336" cy="70788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解析的结果会以列表的形式显示在</a:t>
              </a:r>
              <a:r>
                <a:rPr lang="en-US" altLang="zh-CN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Variables</a:t>
              </a:r>
              <a:r>
                <a:rPr lang="zh-CN" altLang="en-US" sz="2000" dirty="0" smtClean="0">
                  <a:solidFill>
                    <a:schemeClr val="accent6"/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界面中</a:t>
              </a:r>
              <a:endParaRPr lang="zh-CN" altLang="en-US" sz="2000" dirty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00230" y="-37052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初级工具使用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7411" name="Picture 3" descr="E:\百度同步\工作\XMan讲义\530315-800x1102-re%3Azero+kara+hajimeru+isekai+seikatsu-rem+(re%3Azero)-ram+(re%3Azero)-hakugei+(re%3Azero)-ayami+(annahibi)-tall+image.png"/>
          <p:cNvPicPr>
            <a:picLocks noChangeAspect="1" noChangeArrowheads="1"/>
          </p:cNvPicPr>
          <p:nvPr/>
        </p:nvPicPr>
        <p:blipFill>
          <a:blip r:embed="rId1" cstate="print"/>
          <a:srcRect t="3516" r="4287" b="3112"/>
          <a:stretch>
            <a:fillRect/>
          </a:stretch>
        </p:blipFill>
        <p:spPr bwMode="auto">
          <a:xfrm>
            <a:off x="4056623" y="0"/>
            <a:ext cx="5103451" cy="6858000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4071966" cy="5643578"/>
          </a:xfrm>
        </p:spPr>
        <p:txBody>
          <a:bodyPr>
            <a:normAutofit/>
          </a:bodyPr>
          <a:lstStyle/>
          <a:p>
            <a:r>
              <a:rPr lang="zh-CN" altLang="en-US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开始勾搭</a:t>
            </a:r>
            <a:endParaRPr lang="en-US" altLang="zh-CN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2.</a:t>
            </a:r>
            <a:r>
              <a:rPr lang="zh-CN" altLang="en-US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可执行文件查看工具</a:t>
            </a:r>
            <a:endParaRPr lang="en-US" altLang="zh-CN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CFF Explorer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MachO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MachOView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ELF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：直接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格式转换工具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推荐：</a:t>
            </a:r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Shellcode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Helper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http://bbs.pediy.com/thread-141055.htm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4092" y="1340703"/>
            <a:ext cx="4533900" cy="4276725"/>
            <a:chOff x="0" y="980728"/>
            <a:chExt cx="4533900" cy="42767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80728"/>
              <a:ext cx="4533900" cy="427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7504" y="4829090"/>
              <a:ext cx="4139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rPr>
                <a:t>有许多方便的小功能会在以后用到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-60364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初级工具使用</a:t>
            </a:r>
            <a:endParaRPr lang="zh-CN" altLang="en-US" sz="4800" b="1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0" y="1214422"/>
            <a:ext cx="6500858" cy="5643578"/>
          </a:xfrm>
        </p:spPr>
        <p:txBody>
          <a:bodyPr>
            <a:normAutofit/>
          </a:bodyPr>
          <a:lstStyle/>
          <a:p>
            <a:r>
              <a:rPr lang="zh-CN" altLang="en-US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引诱上床</a:t>
            </a:r>
            <a:r>
              <a:rPr lang="en-US" altLang="zh-CN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非侵入式</a:t>
            </a:r>
            <a:endParaRPr lang="en-US" altLang="zh-CN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4.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反汇编器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Interactive </a:t>
            </a:r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Disassembler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反汇编界面使用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不同界面说明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Data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Code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查看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Cross Reference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查看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String List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Shift-F12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dirty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反编译器</a:t>
            </a:r>
            <a:r>
              <a:rPr lang="zh-CN" altLang="en-US" dirty="0" smtClean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</a:t>
            </a:r>
            <a:endParaRPr lang="en-US" altLang="zh-CN" dirty="0" smtClean="0">
              <a:solidFill>
                <a:srgbClr val="FB8FEE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设置</a:t>
            </a:r>
            <a:r>
              <a:rPr lang="en-US" altLang="zh-CN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Type (</a:t>
            </a:r>
            <a:r>
              <a:rPr lang="zh-CN" altLang="en-US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变量、函数</a:t>
            </a:r>
            <a:r>
              <a:rPr lang="en-US" altLang="zh-CN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)</a:t>
            </a:r>
            <a:r>
              <a:rPr lang="zh-CN" altLang="en-US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</a:t>
            </a:r>
            <a:r>
              <a:rPr lang="en-US" altLang="zh-CN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Y</a:t>
            </a:r>
            <a:r>
              <a:rPr lang="zh-CN" altLang="en-US" dirty="0" smtClean="0">
                <a:solidFill>
                  <a:srgbClr val="FB8FEE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dirty="0" smtClean="0">
              <a:solidFill>
                <a:srgbClr val="FB8FEE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</a:t>
            </a:r>
            <a:r>
              <a:rPr lang="en-US" altLang="zh-CN" dirty="0" smtClean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Calling Convention    (Y)</a:t>
            </a:r>
          </a:p>
        </p:txBody>
      </p:sp>
      <p:pic>
        <p:nvPicPr>
          <p:cNvPr id="7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r="50962"/>
          <a:stretch>
            <a:fillRect/>
          </a:stretch>
        </p:blipFill>
        <p:spPr bwMode="auto">
          <a:xfrm>
            <a:off x="-1" y="0"/>
            <a:ext cx="221454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86125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357298"/>
            <a:ext cx="4071966" cy="550070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使用器具</a:t>
            </a:r>
            <a:r>
              <a:rPr lang="en-US" altLang="zh-CN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侵入式</a:t>
            </a:r>
            <a:endParaRPr lang="en-US" altLang="zh-CN" sz="2800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</a:t>
            </a: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命令行调试器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gdb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err="1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WinDBG</a:t>
            </a:r>
            <a:endParaRPr lang="en-US" altLang="zh-CN" dirty="0" err="1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图形界面调试器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OllyDBG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x64dbg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内置调试器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defRPr/>
            </a:pPr>
            <a:r>
              <a:rPr lang="zh-CN" altLang="en-US" sz="26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调试器的功能十分相似，都是单步、查看运行过程中变量的值</a:t>
            </a:r>
            <a:endParaRPr lang="en-US" altLang="zh-CN" sz="26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38915" name="Picture 2" descr="D:\搜狗高速下载\下载\【村上水軍の館 (村上水軍)】\[村上水軍の館] F-ism Vol.11 (BMP)\F_09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86125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357298"/>
            <a:ext cx="4071966" cy="550070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6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于是一般会有如下操作</a:t>
            </a:r>
            <a:r>
              <a:rPr lang="en-US" altLang="zh-CN" sz="26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endParaRPr lang="en-US" altLang="zh-CN" sz="26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步进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单步执行，遇到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</a:t>
            </a: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调用时会跟进而不是跳过去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步过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单步执行，遇到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</a:t>
            </a: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调用时会和别的指令一样跳过去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运行至指定位置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相当于临时下断点，碰到循环时可以方便的跳过去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运行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直接跑起来，而不是一条一条指令执行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38915" name="Picture 2" descr="D:\搜狗高速下载\下载\【村上水軍の館 (村上水軍)】\[村上水軍の館] F-ism Vol.11 (BMP)\F_09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14875" y="-44450"/>
            <a:ext cx="4572000" cy="1143000"/>
          </a:xfrm>
          <a:prstGeom prst="rect">
            <a:avLst/>
          </a:prstGeom>
          <a:solidFill>
            <a:srgbClr val="FF7C80"/>
          </a:solidFill>
          <a:ln w="50800" cap="rnd">
            <a:solidFill>
              <a:srgbClr val="FF3399">
                <a:alpha val="79000"/>
              </a:srgb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rgbClr val="33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自我介绍</a:t>
            </a:r>
            <a:endParaRPr lang="zh-CN" altLang="en-US" sz="4400" dirty="0">
              <a:solidFill>
                <a:srgbClr val="3399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9190" y="1168658"/>
            <a:ext cx="4143372" cy="550070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刚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毕业的高中生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准北邮大一新生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Nu1L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逆向</a:t>
            </a:r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杂项选手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Tea Deliverers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摸鱼党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主攻</a:t>
            </a:r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Windows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逆向、软件保护、</a:t>
            </a:r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扩展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</a:t>
            </a:r>
            <a:r>
              <a:rPr lang="zh-CN" altLang="en-US" strike="sngStrike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热爱修电脑</a:t>
            </a:r>
            <a:endParaRPr lang="en-US" altLang="zh-CN" strike="sngStrike" dirty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endParaRPr lang="en-US" altLang="zh-CN" dirty="0" smtClean="0">
              <a:solidFill>
                <a:srgbClr val="00B05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3000" dirty="0" smtClean="0">
                <a:solidFill>
                  <a:srgbClr val="92D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业余</a:t>
            </a:r>
            <a:r>
              <a:rPr lang="en-US" altLang="zh-CN" sz="3000" dirty="0" smtClean="0">
                <a:solidFill>
                  <a:srgbClr val="92D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lo</a:t>
            </a:r>
            <a:r>
              <a:rPr lang="zh-CN" altLang="en-US" sz="3000" dirty="0" smtClean="0">
                <a:solidFill>
                  <a:srgbClr val="92D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娘</a:t>
            </a:r>
            <a:r>
              <a:rPr lang="en-US" altLang="zh-CN" sz="3000" dirty="0" smtClean="0">
                <a:solidFill>
                  <a:srgbClr val="92D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+</a:t>
            </a:r>
            <a:r>
              <a:rPr lang="en-US" altLang="zh-CN" sz="3000" dirty="0" err="1" smtClean="0">
                <a:solidFill>
                  <a:srgbClr val="92D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coser</a:t>
            </a:r>
            <a:r>
              <a:rPr lang="zh-CN" altLang="en-US" sz="3000" dirty="0" smtClean="0">
                <a:solidFill>
                  <a:srgbClr val="92D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一枚</a:t>
            </a:r>
            <a:endParaRPr lang="en-US" altLang="zh-CN" sz="3000" dirty="0" smtClean="0">
              <a:solidFill>
                <a:srgbClr val="92D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3000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en-US" altLang="zh-CN" sz="3000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+</a:t>
            </a:r>
            <a:r>
              <a:rPr lang="zh-CN" altLang="en-US" sz="3000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各种附加属性）</a:t>
            </a:r>
            <a:endParaRPr lang="en-US" altLang="zh-CN" sz="3000" dirty="0">
              <a:solidFill>
                <a:srgbClr val="92D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zh-CN" altLang="en-US" strike="sngStrike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看我多原谅啊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zh-CN" altLang="en-US" dirty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5364" name="Picture 2" descr="E:\百度同步\工作\XMan讲义\ANIME-PICTURES.NET_-_530362-707x1000-original-rie+%28reverie%29-long+hair-single-tall+image-blus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85750" y="0"/>
            <a:ext cx="5218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弧形 4"/>
          <p:cNvSpPr/>
          <p:nvPr/>
        </p:nvSpPr>
        <p:spPr>
          <a:xfrm>
            <a:off x="-3429000" y="-28575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286125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357298"/>
            <a:ext cx="4071966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4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使用器具</a:t>
            </a:r>
            <a:r>
              <a:rPr lang="en-US" altLang="zh-CN" sz="24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24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侵入式</a:t>
            </a:r>
            <a:endParaRPr lang="en-US" altLang="zh-CN" sz="2400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0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命令行调试器</a:t>
            </a:r>
            <a:endParaRPr lang="en-US" altLang="zh-CN" sz="20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gdb</a:t>
            </a:r>
            <a:endParaRPr lang="en-US" altLang="zh-CN" sz="2000" dirty="0" smtClean="0">
              <a:solidFill>
                <a:schemeClr val="accent4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支持平台全面，有强大社区支持</a:t>
            </a:r>
            <a:endParaRPr lang="en-US" altLang="zh-CN" sz="1800" dirty="0" smtClean="0">
              <a:solidFill>
                <a:schemeClr val="accent4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支持配合</a:t>
            </a:r>
            <a:r>
              <a:rPr lang="en-US" altLang="zh-CN" sz="1800" dirty="0" err="1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gdbserver</a:t>
            </a: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进行远程调试</a:t>
            </a:r>
            <a:endParaRPr lang="en-US" altLang="zh-CN" sz="1800" dirty="0" smtClean="0">
              <a:solidFill>
                <a:schemeClr val="accent4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社区维护大量插件</a:t>
            </a:r>
            <a:endParaRPr lang="en-US" altLang="zh-CN" sz="1800" dirty="0" smtClean="0">
              <a:solidFill>
                <a:schemeClr val="accent4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40963" name="Picture 2" descr="D:\搜狗高速下载\下载\【村上水軍の館 (村上水軍)】\[村上水軍の館] F-ism Vol.11 (BMP)\F_09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86125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357298"/>
            <a:ext cx="4071966" cy="504351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4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使用器具</a:t>
            </a:r>
            <a:r>
              <a:rPr lang="en-US" altLang="zh-CN" sz="24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24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侵入式</a:t>
            </a:r>
            <a:endParaRPr lang="en-US" altLang="zh-CN" sz="2400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0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命令行调试器</a:t>
            </a:r>
            <a:endParaRPr lang="en-US" altLang="zh-CN" sz="20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err="1" smtClean="0">
                <a:solidFill>
                  <a:schemeClr val="accent4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gdb</a:t>
            </a:r>
            <a:endParaRPr lang="en-US" altLang="zh-CN" sz="2000" dirty="0" smtClean="0">
              <a:solidFill>
                <a:schemeClr val="accent4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err="1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WinDBG</a:t>
            </a:r>
            <a:endParaRPr lang="en-US" altLang="zh-CN" sz="20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仅</a:t>
            </a: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</a:t>
            </a:r>
            <a:r>
              <a:rPr lang="en-US" altLang="zh-CN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</a:t>
            </a: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平台</a:t>
            </a:r>
            <a:endParaRPr lang="en-US" altLang="zh-CN" sz="18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强于解析结构体，尤善于</a:t>
            </a:r>
            <a:r>
              <a:rPr lang="en-US" altLang="zh-CN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Windows</a:t>
            </a: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内部结构的解析与显示</a:t>
            </a:r>
            <a:endParaRPr lang="en-US" altLang="zh-CN" sz="18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同样支持插件，但数量相对较少</a:t>
            </a:r>
            <a:endParaRPr lang="en-US" altLang="zh-CN" sz="18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</a:t>
            </a:r>
            <a:r>
              <a:rPr lang="en-US" altLang="zh-CN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</a:t>
            </a: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内核调试</a:t>
            </a:r>
            <a:endParaRPr lang="en-US" altLang="zh-CN" sz="18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</a:t>
            </a:r>
            <a:r>
              <a:rPr lang="en-US" altLang="zh-CN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</a:t>
            </a:r>
            <a:r>
              <a:rPr lang="zh-CN" altLang="en-US" sz="18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远程调试</a:t>
            </a:r>
            <a:endParaRPr lang="en-US" altLang="zh-CN" sz="18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41987" name="Picture 2" descr="D:\搜狗高速下载\下载\【村上水軍の館 (村上水軍)】\[村上水軍の館] F-ism Vol.11 (BMP)\F_09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286125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357298"/>
            <a:ext cx="4071966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使用器具</a:t>
            </a:r>
            <a:r>
              <a:rPr lang="en-US" altLang="zh-CN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侵入式</a:t>
            </a:r>
            <a:endParaRPr lang="en-US" altLang="zh-CN" sz="2800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</a:t>
            </a: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图形界面调试器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OllyDBG</a:t>
            </a:r>
            <a:endParaRPr lang="en-US" altLang="zh-CN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en-US" altLang="zh-CN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</a:t>
            </a:r>
            <a:r>
              <a:rPr lang="zh-CN" alt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下老牌调试器</a:t>
            </a:r>
            <a:endParaRPr lang="en-US" altLang="zh-CN" sz="1800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有强大的社区，支持脚本和插件扩展</a:t>
            </a:r>
            <a:endParaRPr lang="en-US" altLang="zh-CN" sz="1800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仅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32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位</a:t>
            </a:r>
            <a:endParaRPr lang="en-US" altLang="zh-CN" sz="18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defRPr/>
            </a:pP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快捷键：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F8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步过 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F7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步进 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F4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运行至 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F9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运行 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F2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下断点</a:t>
            </a:r>
            <a:endParaRPr lang="en-US" altLang="zh-CN" sz="18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44035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14313" y="0"/>
            <a:ext cx="4800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86125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2" y="1357298"/>
            <a:ext cx="4071966" cy="5257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使用器具</a:t>
            </a:r>
            <a:r>
              <a:rPr lang="en-US" altLang="zh-CN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侵入式</a:t>
            </a:r>
            <a:endParaRPr lang="en-US" altLang="zh-CN" sz="2800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</a:t>
            </a: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图形界面调试器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OllyDBG</a:t>
            </a:r>
            <a:endParaRPr lang="en-US" altLang="zh-CN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x64dbg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</a:t>
            </a:r>
            <a:r>
              <a:rPr lang="en-US" altLang="zh-CN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32</a:t>
            </a:r>
            <a:r>
              <a:rPr lang="zh-CN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和</a:t>
            </a:r>
            <a:r>
              <a:rPr lang="en-US" altLang="zh-CN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64</a:t>
            </a:r>
            <a:r>
              <a:rPr lang="zh-CN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位</a:t>
            </a:r>
            <a:endParaRPr lang="en-US" altLang="zh-CN" sz="1800" dirty="0" smtClean="0">
              <a:solidFill>
                <a:schemeClr val="tx2">
                  <a:lumMod val="40000"/>
                  <a:lumOff val="6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仍在活跃开发中</a:t>
            </a:r>
            <a:endParaRPr lang="en-US" altLang="zh-CN" sz="1800" dirty="0" smtClean="0">
              <a:solidFill>
                <a:schemeClr val="tx2">
                  <a:lumMod val="40000"/>
                  <a:lumOff val="6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插件相对较少</a:t>
            </a:r>
            <a:endParaRPr lang="en-US" altLang="zh-CN" sz="18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快捷键与</a:t>
            </a:r>
            <a:r>
              <a:rPr lang="en-US" altLang="zh-CN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OD</a:t>
            </a:r>
            <a:r>
              <a:rPr lang="zh-CN" altLang="en-US" sz="1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相同</a:t>
            </a:r>
            <a:endParaRPr lang="en-US" altLang="zh-CN" sz="18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0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内置调试器</a:t>
            </a:r>
            <a:endParaRPr lang="en-US" altLang="zh-CN" sz="20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buFont typeface="Arial" panose="02080604020202020204" charset="0"/>
              <a:buChar char="•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快捷键与</a:t>
            </a: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OD</a:t>
            </a: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相同</a:t>
            </a:r>
            <a:endParaRPr lang="zh-CN" altLang="en-US" sz="1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45059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14313" y="0"/>
            <a:ext cx="4800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-1214438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初级工具使用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pic>
        <p:nvPicPr>
          <p:cNvPr id="46082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3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1470" y="1285860"/>
            <a:ext cx="4929222" cy="557214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使用器具</a:t>
            </a:r>
            <a:r>
              <a:rPr lang="en-US" altLang="zh-CN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2800" strike="sngStrike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侵入式</a:t>
            </a:r>
            <a:endParaRPr lang="en-US" altLang="zh-CN" sz="2800" strike="sngStrike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调试器</a:t>
            </a: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图形界面调试器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OllyDBG</a:t>
            </a:r>
            <a:endParaRPr lang="en-US" altLang="zh-CN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x64dbg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0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0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内置调试器</a:t>
            </a:r>
            <a:endParaRPr lang="en-US" altLang="zh-CN" sz="20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支持多种后端：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内置调试器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r>
              <a:rPr lang="en-US" altLang="zh-CN" sz="1800" dirty="0" err="1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gdb</a:t>
            </a: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sz="1800" dirty="0" err="1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windbg</a:t>
            </a:r>
            <a:endParaRPr lang="en-US" altLang="zh-CN" sz="1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支持远程调试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兼容</a:t>
            </a:r>
            <a:r>
              <a:rPr lang="en-US" altLang="zh-CN" sz="1800" dirty="0" err="1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gdbserver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官方支持</a:t>
            </a: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ARM/ARM64</a:t>
            </a: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x86/x64</a:t>
            </a: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指令集远程调试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</a:t>
            </a: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 </a:t>
            </a:r>
            <a:r>
              <a:rPr lang="en-US" altLang="zh-CN" sz="1800" dirty="0" err="1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iOS</a:t>
            </a: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Win Linux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支持配合</a:t>
            </a:r>
            <a:r>
              <a:rPr lang="en-US" altLang="zh-CN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Hex-Rays</a:t>
            </a:r>
            <a:r>
              <a:rPr lang="zh-CN" altLang="en-US" sz="1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</a:t>
            </a: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endParaRPr lang="en-US" altLang="zh-CN" sz="18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4" fontAlgn="auto">
              <a:spcAft>
                <a:spcPts val="0"/>
              </a:spcAft>
              <a:buFont typeface="Arial" panose="02080604020202020204" charset="0"/>
              <a:buChar char="»"/>
              <a:defRPr/>
            </a:pPr>
            <a:endParaRPr lang="zh-CN" altLang="en-US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我的文档\Desktop\upan\ANIME-PICTURES.NET_-_380412-1280x960-diabolik+lovers-idea+factory-sakamaki+ayato-komori+yui-kana+%28artist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79912" y="5022304"/>
            <a:ext cx="5364088" cy="1863080"/>
          </a:xfrm>
          <a:solidFill>
            <a:schemeClr val="accent2">
              <a:lumMod val="50000"/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恋爱循环</a:t>
            </a:r>
            <a:br>
              <a:rPr lang="en-US" altLang="zh-CN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</a:br>
            <a:r>
              <a:rPr lang="en-US" altLang="zh-CN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		-</a:t>
            </a:r>
            <a:r>
              <a:rPr lang="zh-CN" altLang="en-US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搭建调试环境</a:t>
            </a:r>
            <a:endParaRPr lang="zh-CN" altLang="en-US" dirty="0">
              <a:solidFill>
                <a:srgbClr val="FFFF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-1214438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搭建调试环境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pic>
        <p:nvPicPr>
          <p:cNvPr id="46082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3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4544" y="1196752"/>
            <a:ext cx="4787486" cy="557214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搭建</a:t>
            </a:r>
            <a:r>
              <a:rPr lang="en-US" altLang="zh-CN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远程调试环境</a:t>
            </a:r>
            <a:endParaRPr lang="en-US" altLang="zh-CN" sz="35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en-US" altLang="zh-CN" sz="32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Linux</a:t>
            </a:r>
            <a:endParaRPr lang="en-US" altLang="zh-CN" sz="32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这个简单一些</a:t>
            </a:r>
            <a:endParaRPr lang="en-US" altLang="zh-CN" dirty="0" smtClean="0">
              <a:solidFill>
                <a:srgbClr val="0070C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配置好虚拟的网络为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NAT(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网络地址装换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)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模式或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Host Only(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仅主机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)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模式，关闭虚拟机防火墙</a:t>
            </a:r>
            <a:endParaRPr lang="en-US" altLang="zh-CN" dirty="0" smtClean="0">
              <a:solidFill>
                <a:srgbClr val="0070C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调试器选择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Remote Linux Debugger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，点击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Debugger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Process Options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，填入虚拟机的</a:t>
            </a:r>
            <a:r>
              <a:rPr lang="en-US" altLang="zh-CN" dirty="0" err="1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ip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和端口即可开始调试啦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~~</a:t>
            </a:r>
            <a:endParaRPr lang="en-US" altLang="zh-CN" dirty="0" smtClean="0">
              <a:solidFill>
                <a:srgbClr val="0070C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注意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32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位和</a:t>
            </a:r>
            <a:r>
              <a:rPr lang="en-US" altLang="zh-CN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64</a:t>
            </a: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位区别哦</a:t>
            </a:r>
            <a:endParaRPr lang="en-US" altLang="zh-CN" dirty="0" smtClean="0">
              <a:solidFill>
                <a:srgbClr val="0070C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-1214438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搭建调试环境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pic>
        <p:nvPicPr>
          <p:cNvPr id="46082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3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4544" y="1196752"/>
            <a:ext cx="5040560" cy="557214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搭建</a:t>
            </a:r>
            <a:r>
              <a:rPr lang="en-US" altLang="zh-CN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远程调试环境</a:t>
            </a:r>
            <a:endParaRPr lang="en-US" altLang="zh-CN" sz="35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Android </a:t>
            </a:r>
            <a:r>
              <a:rPr lang="zh-CN" altLang="en-US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虚拟机</a:t>
            </a:r>
            <a:endParaRPr lang="en-US" altLang="zh-CN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请参照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  <a:hlinkClick r:id="rId2"/>
              </a:rPr>
              <a:t>http://www.cnblogs.com/hellowzd/p/5858875.html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搭建好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 SDK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环境，并新建模拟器</a:t>
            </a:r>
            <a:endParaRPr lang="en-US" altLang="zh-CN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defRPr/>
            </a:pPr>
            <a:r>
              <a:rPr lang="zh-CN" altLang="en-US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注意要下载好</a:t>
            </a:r>
            <a:r>
              <a:rPr lang="en-US" altLang="zh-CN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ARMv7</a:t>
            </a:r>
            <a:r>
              <a:rPr lang="zh-CN" altLang="en-US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</a:t>
            </a:r>
            <a:r>
              <a:rPr lang="en-US" altLang="zh-CN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System Image</a:t>
            </a:r>
            <a:endParaRPr lang="en-US" altLang="zh-CN" sz="18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利用</a:t>
            </a:r>
            <a:r>
              <a:rPr lang="en-US" altLang="zh-CN" dirty="0" err="1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adb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push 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将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安装目录下的</a:t>
            </a:r>
            <a:r>
              <a:rPr lang="en-US" altLang="zh-CN" dirty="0" err="1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android_server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上传到</a:t>
            </a:r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/data/local/</a:t>
            </a:r>
            <a:r>
              <a:rPr lang="en-US" altLang="zh-CN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tmp</a:t>
            </a:r>
            <a:endParaRPr lang="en-US" altLang="zh-CN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endParaRPr lang="en-US" altLang="zh-CN" sz="20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-1214438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搭建调试环境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pic>
        <p:nvPicPr>
          <p:cNvPr id="46082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3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4544" y="1196752"/>
            <a:ext cx="5040560" cy="61926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搭建</a:t>
            </a:r>
            <a:r>
              <a:rPr lang="en-US" altLang="zh-CN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远程调试环境</a:t>
            </a:r>
            <a:endParaRPr lang="en-US" altLang="zh-CN" sz="35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Android </a:t>
            </a:r>
            <a:r>
              <a:rPr lang="zh-CN" altLang="en-US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虚拟机</a:t>
            </a:r>
            <a:endParaRPr lang="en-US" altLang="zh-CN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</a:t>
            </a:r>
            <a:r>
              <a:rPr lang="en-US" altLang="zh-CN" sz="2150" dirty="0" err="1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adb</a:t>
            </a:r>
            <a:r>
              <a:rPr lang="en-US" altLang="zh-CN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shell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中进入上述目录并执行</a:t>
            </a:r>
            <a:endParaRPr lang="en-US" altLang="zh-CN" sz="2150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defRPr/>
            </a:pPr>
            <a:r>
              <a:rPr lang="en-US" altLang="zh-CN" sz="180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chown</a:t>
            </a:r>
            <a:r>
              <a:rPr lang="en-US" altLang="zh-CN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0.0 ./</a:t>
            </a:r>
            <a:r>
              <a:rPr lang="en-US" altLang="zh-CN" sz="180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android_server</a:t>
            </a:r>
            <a:endParaRPr lang="en-US" altLang="zh-CN" sz="18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defRPr/>
            </a:pPr>
            <a:r>
              <a:rPr lang="en-US" altLang="zh-CN" sz="180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chmod</a:t>
            </a:r>
            <a:r>
              <a:rPr lang="en-US" altLang="zh-CN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755 ./</a:t>
            </a:r>
            <a:r>
              <a:rPr lang="en-US" altLang="zh-CN" sz="180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android_server</a:t>
            </a:r>
            <a:endParaRPr lang="en-US" altLang="zh-CN" sz="18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defRPr/>
            </a:pPr>
            <a:r>
              <a:rPr lang="en-US" altLang="zh-CN" sz="1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./</a:t>
            </a:r>
            <a:r>
              <a:rPr lang="en-US" altLang="zh-CN" sz="180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android_server</a:t>
            </a:r>
            <a:endParaRPr lang="en-US" altLang="zh-CN" sz="18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新开一个</a:t>
            </a:r>
            <a:r>
              <a:rPr lang="en-US" altLang="zh-CN" sz="2150" dirty="0" err="1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cmd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窗口，执行</a:t>
            </a:r>
            <a:r>
              <a:rPr lang="en-US" altLang="zh-CN" sz="215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adb</a:t>
            </a:r>
            <a:r>
              <a:rPr lang="en-US" altLang="zh-CN" sz="215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forward tcp:23946 </a:t>
            </a:r>
            <a:r>
              <a:rPr lang="en-US" altLang="zh-CN" sz="215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tcp:23946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进行端口转发</a:t>
            </a:r>
            <a:endParaRPr lang="en-US" altLang="zh-CN" sz="2150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>
              <a:defRPr/>
            </a:pP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</a:t>
            </a:r>
            <a:r>
              <a:rPr lang="en-US" altLang="zh-CN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</a:t>
            </a:r>
            <a:r>
              <a:rPr lang="en-US" altLang="zh-CN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Debugger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中选择</a:t>
            </a:r>
            <a:r>
              <a:rPr lang="en-US" altLang="zh-CN" sz="215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Remote </a:t>
            </a:r>
            <a:r>
              <a:rPr lang="en-US" altLang="zh-CN" sz="2150" dirty="0" err="1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ARMLinux</a:t>
            </a:r>
            <a:r>
              <a:rPr lang="en-US" altLang="zh-CN" sz="215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/Android Debugger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</a:t>
            </a:r>
            <a:r>
              <a:rPr lang="en-US" altLang="zh-CN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Debugger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Process Options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中填入地址</a:t>
            </a:r>
            <a:r>
              <a:rPr lang="en-US" altLang="zh-CN" sz="215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127.0.0.1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端口</a:t>
            </a:r>
            <a:r>
              <a:rPr lang="en-US" altLang="zh-CN" sz="215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23946</a:t>
            </a:r>
            <a:r>
              <a:rPr lang="zh-CN" altLang="en-US" sz="215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即可开始调试</a:t>
            </a:r>
            <a:endParaRPr lang="en-US" altLang="zh-CN" sz="2150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-1214438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rgbClr val="FFFF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搭建调试环境</a:t>
            </a:r>
            <a:endParaRPr lang="zh-CN" altLang="en-US" sz="4800" b="1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pic>
        <p:nvPicPr>
          <p:cNvPr id="46082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3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4544" y="1196752"/>
            <a:ext cx="4787486" cy="561676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搭建</a:t>
            </a:r>
            <a:r>
              <a:rPr lang="en-US" altLang="zh-CN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35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远程调试环境</a:t>
            </a:r>
            <a:endParaRPr lang="en-US" altLang="zh-CN" sz="35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en-US" altLang="zh-CN" sz="30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Android</a:t>
            </a:r>
            <a:r>
              <a:rPr lang="zh-CN" altLang="en-US" sz="30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真机</a:t>
            </a:r>
            <a:endParaRPr lang="en-US" altLang="zh-CN" sz="30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sz="26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推荐先将机器</a:t>
            </a:r>
            <a:r>
              <a:rPr lang="en-US" altLang="zh-CN" sz="26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Root</a:t>
            </a:r>
            <a:endParaRPr lang="en-US" altLang="zh-CN" sz="2600" dirty="0" smtClean="0">
              <a:solidFill>
                <a:srgbClr val="FF99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3">
              <a:defRPr/>
            </a:pPr>
            <a:r>
              <a:rPr lang="zh-CN" altLang="en-US" sz="22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否则大部分应用由于</a:t>
            </a:r>
            <a:r>
              <a:rPr lang="en-US" altLang="zh-CN" sz="2200" dirty="0" err="1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debuggable</a:t>
            </a:r>
            <a:r>
              <a:rPr lang="en-US" altLang="zh-CN" sz="22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=false</a:t>
            </a:r>
            <a:r>
              <a:rPr lang="zh-CN" altLang="en-US" sz="22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而无法调试</a:t>
            </a:r>
            <a:endParaRPr lang="en-US" altLang="zh-CN" sz="22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sz="26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安装</a:t>
            </a:r>
            <a:r>
              <a:rPr lang="en-US" altLang="zh-CN" sz="2600" dirty="0" err="1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Xposed</a:t>
            </a:r>
            <a:r>
              <a:rPr lang="zh-CN" altLang="en-US" sz="26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框架</a:t>
            </a:r>
            <a:endParaRPr lang="en-US" altLang="zh-CN" sz="26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sz="26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安装</a:t>
            </a:r>
            <a:r>
              <a:rPr lang="en-US" altLang="zh-CN" sz="2600" dirty="0" err="1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XInstaller</a:t>
            </a:r>
            <a:r>
              <a:rPr lang="zh-CN" altLang="en-US" sz="26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，在其他设置中勾选</a:t>
            </a:r>
            <a:r>
              <a:rPr lang="zh-CN" altLang="en-US" sz="26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调试应用</a:t>
            </a:r>
            <a:endParaRPr lang="en-US" altLang="zh-CN" sz="2600" dirty="0" smtClean="0">
              <a:solidFill>
                <a:srgbClr val="FF99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3">
              <a:defRPr/>
            </a:pPr>
            <a:r>
              <a:rPr lang="zh-CN" altLang="en-US" sz="22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这样才能调试应用</a:t>
            </a:r>
            <a:endParaRPr lang="en-US" altLang="zh-CN" sz="22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>
              <a:defRPr/>
            </a:pPr>
            <a:r>
              <a:rPr lang="zh-CN" altLang="en-US" sz="26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剩余步骤同虚拟机</a:t>
            </a:r>
            <a:endParaRPr lang="en-US" altLang="zh-CN" sz="26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86250" y="-57150"/>
            <a:ext cx="5000625" cy="1143000"/>
          </a:xfrm>
          <a:prstGeom prst="rect">
            <a:avLst/>
          </a:prstGeom>
          <a:solidFill>
            <a:srgbClr val="FF7C80"/>
          </a:solidFill>
          <a:ln w="50800" cap="rnd">
            <a:solidFill>
              <a:srgbClr val="FF3399">
                <a:alpha val="79000"/>
              </a:srgb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rgbClr val="33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什么是逆向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357313"/>
            <a:ext cx="4500563" cy="52863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有许多无辜的妹纸们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邪恶的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肥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宅们偷偷在她们体内植入了控制意识的东西（正向开发）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然后让一部分妹纸去服务其他妹纸（封装）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于是正义的我们决心要打破这样的格局，深入妹纸们的内心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用崭新的视角去看这个世界，改变这一切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7411" name="Picture 2" descr="E:\百度同步\工作\XMan讲义\530659-900x1395-original-superpig+(wlstjqdla)-long+hair-tall+image-brown+hair-fring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429125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1444369">
            <a:off x="2446338" y="1335088"/>
            <a:ext cx="1327150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-1214438" y="-31750"/>
            <a:ext cx="7215188" cy="1131888"/>
          </a:xfrm>
          <a:prstGeom prst="rect">
            <a:avLst/>
          </a:prstGeom>
          <a:solidFill>
            <a:srgbClr val="CC99FF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调试流程</a:t>
            </a:r>
            <a:endParaRPr lang="zh-CN" altLang="en-US" sz="4800" dirty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pic>
        <p:nvPicPr>
          <p:cNvPr id="46082" name="Picture 2" descr="E:\百度同步\工作\XMan讲义\F_05L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6313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1470" y="1285860"/>
            <a:ext cx="4787486" cy="557214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</a:t>
            </a:r>
            <a:r>
              <a:rPr lang="en-US" altLang="zh-CN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</a:t>
            </a:r>
            <a:r>
              <a:rPr lang="zh-CN" altLang="en-US" sz="28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程序</a:t>
            </a: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将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APK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中的</a:t>
            </a:r>
            <a:r>
              <a:rPr lang="en-US" altLang="zh-CN" sz="2400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dex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文件解压出来，用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加载，到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Debugger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Debugger Options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Set  specific options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，填入</a:t>
            </a:r>
            <a:r>
              <a:rPr lang="en-US" altLang="zh-CN" sz="2400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adb.exe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位置后，点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Fill from </a:t>
            </a:r>
            <a:r>
              <a:rPr lang="en-US" altLang="zh-CN" sz="2400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AndroidManifest.xml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，选择自己的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APK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文件，确认后开始调试程序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将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APK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so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文件用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加载，并开始调试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两个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配合调试即可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endParaRPr lang="en-US" altLang="zh-CN" sz="28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defRPr/>
            </a:pPr>
            <a:endParaRPr lang="en-US" altLang="zh-CN" sz="2000" dirty="0" smtClean="0">
              <a:solidFill>
                <a:srgbClr val="0070C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734" y="2132856"/>
            <a:ext cx="94678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47106" name="Picture 2" descr="E:\百度同步\工作\XMan讲义\530662-971x685-vocaloid-vocaloid+china-luo+tianyi-yuezheng+ling-ran+(pixiv2957827)-open+mouth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97218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5143500"/>
            <a:ext cx="4643438" cy="1357313"/>
          </a:xfrm>
          <a:solidFill>
            <a:srgbClr val="9933FF">
              <a:alpha val="30000"/>
            </a:srgb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放下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戒心</a:t>
            </a:r>
            <a:b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 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去除软件保护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707765" y="1484630"/>
            <a:ext cx="7215188" cy="1131888"/>
          </a:xfrm>
          <a:prstGeom prst="rect">
            <a:avLst/>
          </a:prstGeom>
          <a:solidFill>
            <a:srgbClr val="FF9933"/>
          </a:solidFill>
          <a:ln w="57150">
            <a:solidFill>
              <a:srgbClr val="3399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去除软件保护</a:t>
            </a:r>
            <a:endParaRPr lang="zh-CN" altLang="en-US" sz="4800" b="1" dirty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395605" y="405289"/>
            <a:ext cx="4714875" cy="588697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zh-CN" altLang="en-US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侦壳</a:t>
            </a:r>
            <a:endParaRPr lang="en-US" altLang="zh-CN" dirty="0" smtClean="0">
              <a:solidFill>
                <a:srgbClr val="92D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err="1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PEiD</a:t>
            </a:r>
            <a:r>
              <a:rPr lang="zh-CN" altLang="en-US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dirty="0" err="1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ExeInfo</a:t>
            </a:r>
            <a:r>
              <a:rPr lang="en-US" altLang="zh-CN" dirty="0" smtClean="0">
                <a:solidFill>
                  <a:srgbClr val="92D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......</a:t>
            </a:r>
            <a:endParaRPr lang="en-US" altLang="zh-CN" dirty="0" smtClean="0">
              <a:solidFill>
                <a:srgbClr val="92D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脱壳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搜索脱壳机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热门壳：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UPX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ASPack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......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ESP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定律快速脱壳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只针对压缩壳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去除花指令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</a:t>
            </a:r>
            <a:r>
              <a:rPr lang="en-US" altLang="zh-CN" dirty="0" err="1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OllyDBG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脚本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手动总结特征码</a:t>
            </a:r>
            <a:r>
              <a:rPr lang="en-US" altLang="zh-CN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修改</a:t>
            </a:r>
            <a:endParaRPr lang="en-US" altLang="zh-CN" dirty="0" smtClean="0">
              <a:solidFill>
                <a:srgbClr val="00B05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4.</a:t>
            </a:r>
            <a:r>
              <a:rPr lang="zh-CN" altLang="en-US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去除混淆</a:t>
            </a:r>
            <a:endParaRPr lang="en-US" altLang="zh-CN" dirty="0" smtClean="0">
              <a:solidFill>
                <a:srgbClr val="00B05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.net</a:t>
            </a:r>
            <a:r>
              <a:rPr lang="zh-CN" altLang="en-US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反混淆神器</a:t>
            </a:r>
            <a:r>
              <a:rPr lang="en-US" altLang="zh-CN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de4dot</a:t>
            </a:r>
            <a:endParaRPr lang="zh-CN" altLang="en-US" dirty="0" smtClean="0">
              <a:solidFill>
                <a:srgbClr val="00B05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48131" name="Picture 4" descr="E:\百度同步\工作\XMan讲义\529549-1620x2685-5+nenme+no+houkago-original-kurumi+(kantoku)-kantoku-long+hair-singl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05" y="0"/>
            <a:ext cx="41433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50178" name="Picture 2" descr="E:\百度同步\工作\XMan讲义\530559-5114x3508-touhou-hakurei+reimu-hong+bai-long+hair-single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39700" y="0"/>
            <a:ext cx="9998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25" y="5143500"/>
            <a:ext cx="4429125" cy="1357313"/>
          </a:xfrm>
          <a:solidFill>
            <a:srgbClr val="33CCCC">
              <a:alpha val="30000"/>
            </a:srgb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心意</a:t>
            </a:r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相连</a:t>
            </a:r>
            <a:br>
              <a:rPr lang="en-US" altLang="zh-CN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</a:t>
            </a:r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定位验证代码</a:t>
            </a:r>
            <a:endParaRPr lang="zh-CN" altLang="en-US" dirty="0">
              <a:solidFill>
                <a:srgbClr val="CC99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-60364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定位验证代码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0" y="1571612"/>
            <a:ext cx="6500858" cy="5286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定位验证代码前</a:t>
            </a:r>
            <a:endParaRPr lang="en-US" altLang="zh-CN" sz="28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我们</a:t>
            </a:r>
            <a:r>
              <a:rPr lang="zh-CN" altLang="en-US" sz="2800" dirty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先</a:t>
            </a:r>
            <a:r>
              <a:rPr lang="zh-CN" altLang="en-US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需要知道肥宅们的意图</a:t>
            </a:r>
            <a:endParaRPr lang="en-US" altLang="zh-CN" sz="28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4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肥宅的目的是要我们拿到</a:t>
            </a:r>
            <a:r>
              <a:rPr lang="en-US" altLang="zh-CN" sz="24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flag</a:t>
            </a:r>
            <a:endParaRPr lang="en-US" altLang="zh-CN" sz="24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4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而</a:t>
            </a:r>
            <a:r>
              <a:rPr lang="en-US" altLang="zh-CN" sz="24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flag</a:t>
            </a:r>
            <a:r>
              <a:rPr lang="zh-CN" altLang="en-US" sz="24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就藏在验证函数中，</a:t>
            </a:r>
            <a:endParaRPr lang="en-US" altLang="zh-CN" sz="24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4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于是我们的任务就是</a:t>
            </a:r>
            <a:endParaRPr lang="en-US" altLang="zh-CN" sz="24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2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破除保护外壳</a:t>
            </a:r>
            <a:endParaRPr lang="en-US" altLang="zh-CN" sz="22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2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理解程序逻辑</a:t>
            </a:r>
            <a:endParaRPr lang="en-US" altLang="zh-CN" sz="22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2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找到验证函数</a:t>
            </a:r>
            <a:endParaRPr lang="en-US" altLang="zh-CN" sz="22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2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逆推得到</a:t>
            </a:r>
            <a:r>
              <a:rPr lang="en-US" altLang="zh-CN" sz="22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flag</a:t>
            </a:r>
            <a:endParaRPr lang="en-US" altLang="zh-CN" sz="22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endParaRPr lang="en-US" altLang="zh-CN" sz="20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endParaRPr lang="en-US" altLang="zh-CN" sz="20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0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（肥宅的目的分明是找到萌妹然后</a:t>
            </a:r>
            <a:r>
              <a:rPr lang="en-US" altLang="zh-CN" sz="2000" dirty="0" err="1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prpr</a:t>
            </a:r>
            <a:r>
              <a:rPr lang="zh-CN" altLang="en-US" sz="20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sz="2000" dirty="0" smtClean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5362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r="50962"/>
          <a:stretch>
            <a:fillRect/>
          </a:stretch>
        </p:blipFill>
        <p:spPr bwMode="auto">
          <a:xfrm>
            <a:off x="-1" y="0"/>
            <a:ext cx="2214547" cy="6858000"/>
          </a:xfrm>
          <a:prstGeom prst="rect">
            <a:avLst/>
          </a:prstGeom>
          <a:noFill/>
        </p:spPr>
      </p:pic>
      <p:graphicFrame>
        <p:nvGraphicFramePr>
          <p:cNvPr id="6" name="图示 5"/>
          <p:cNvGraphicFramePr/>
          <p:nvPr/>
        </p:nvGraphicFramePr>
        <p:xfrm>
          <a:off x="5715008" y="2786058"/>
          <a:ext cx="3214710" cy="327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l="50619"/>
          <a:stretch>
            <a:fillRect/>
          </a:stretch>
        </p:blipFill>
        <p:spPr bwMode="auto">
          <a:xfrm>
            <a:off x="0" y="0"/>
            <a:ext cx="22301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-60364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定位验证代码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0" y="1571612"/>
            <a:ext cx="6500858" cy="4786346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1.</a:t>
            </a:r>
            <a:r>
              <a:rPr lang="zh-CN" altLang="en-US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正面长驱直入</a:t>
            </a:r>
            <a:endParaRPr lang="en-US" altLang="zh-CN" sz="2800" dirty="0" smtClean="0">
              <a:solidFill>
                <a:srgbClr val="FF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从程序的入口点开始，逐步分析</a:t>
            </a:r>
            <a:endParaRPr lang="en-US" altLang="zh-CN" sz="2400" dirty="0" smtClean="0">
              <a:solidFill>
                <a:srgbClr val="FFC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层层深入最后抵达验证函数</a:t>
            </a:r>
            <a:endParaRPr lang="en-US" altLang="zh-CN" sz="2400" dirty="0" smtClean="0">
              <a:solidFill>
                <a:srgbClr val="FFC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静态分析（</a:t>
            </a:r>
            <a:r>
              <a:rPr lang="zh-CN" altLang="en-US" sz="2400" strike="sngStrike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生撸</a:t>
            </a:r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）（</a:t>
            </a:r>
            <a:r>
              <a:rPr lang="zh-CN" altLang="en-US" sz="2400" strike="sngStrike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硬肛</a:t>
            </a:r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sz="2400" dirty="0" smtClean="0">
              <a:solidFill>
                <a:srgbClr val="FFC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从信息输入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输出处寻找</a:t>
            </a:r>
            <a:endParaRPr lang="en-US" altLang="zh-CN" sz="2800" dirty="0" smtClean="0">
              <a:solidFill>
                <a:srgbClr val="FF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查找引用了输入输出函数的位置</a:t>
            </a:r>
            <a:endParaRPr lang="en-US" altLang="zh-CN" sz="2400" dirty="0" smtClean="0">
              <a:solidFill>
                <a:srgbClr val="FFC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进而回溯找到验证函数</a:t>
            </a:r>
            <a:endParaRPr lang="en-US" altLang="zh-CN" sz="2400" dirty="0" smtClean="0">
              <a:solidFill>
                <a:srgbClr val="FFC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3.</a:t>
            </a:r>
            <a:r>
              <a:rPr lang="zh-CN" altLang="en-US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利用字符串寻找</a:t>
            </a:r>
            <a:endParaRPr lang="en-US" altLang="zh-CN" sz="2800" dirty="0" smtClean="0">
              <a:solidFill>
                <a:srgbClr val="FF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寻找关键字符串位置从而找到验证函数</a:t>
            </a:r>
            <a:endParaRPr lang="en-US" altLang="zh-CN" sz="2400" dirty="0" smtClean="0">
              <a:solidFill>
                <a:srgbClr val="FFC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5362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r="50962"/>
          <a:stretch>
            <a:fillRect/>
          </a:stretch>
        </p:blipFill>
        <p:spPr bwMode="auto">
          <a:xfrm>
            <a:off x="-1" y="0"/>
            <a:ext cx="2214547" cy="6858000"/>
          </a:xfrm>
          <a:prstGeom prst="rect">
            <a:avLst/>
          </a:prstGeom>
          <a:noFill/>
        </p:spPr>
      </p:pic>
      <p:pic>
        <p:nvPicPr>
          <p:cNvPr id="5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l="50619"/>
          <a:stretch>
            <a:fillRect/>
          </a:stretch>
        </p:blipFill>
        <p:spPr bwMode="auto">
          <a:xfrm>
            <a:off x="0" y="0"/>
            <a:ext cx="22301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 descr="E:\百度同步\工作\XMan讲义\530695-700x1011-original-anco+(melon85)-tall+imag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748367" cy="6857999"/>
          </a:xfrm>
          <a:prstGeom prst="rect">
            <a:avLst/>
          </a:prstGeom>
          <a:noFill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9673" y="2857520"/>
            <a:ext cx="461665" cy="4214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古人云</a:t>
            </a:r>
            <a:r>
              <a:rPr lang="en-US" altLang="zh-CN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:  </a:t>
            </a:r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百合无限好  只是生不了</a:t>
            </a:r>
            <a:r>
              <a:rPr lang="en-US" altLang="zh-CN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~~~~</a:t>
            </a:r>
            <a:endParaRPr lang="zh-CN" altLang="en-US" dirty="0">
              <a:solidFill>
                <a:srgbClr val="CC99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9434" y="357166"/>
            <a:ext cx="1415772" cy="6500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</a:t>
            </a:r>
            <a:r>
              <a:rPr lang="zh-CN" altLang="en-US" sz="4000" dirty="0" smtClean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常见算法分析与逆向</a:t>
            </a:r>
            <a:r>
              <a:rPr lang="en-US" altLang="zh-CN" sz="4000" dirty="0" smtClean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endParaRPr lang="en-US" altLang="zh-CN" sz="4000" dirty="0" smtClean="0">
              <a:solidFill>
                <a:srgbClr val="9933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4000" dirty="0" smtClean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心心相印</a:t>
            </a:r>
            <a:endParaRPr lang="en-US" altLang="zh-CN" sz="4000" dirty="0" smtClean="0">
              <a:solidFill>
                <a:srgbClr val="9933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-60364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算法分析与逆向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0" y="1571612"/>
            <a:ext cx="6500858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CTF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中常见的类型有：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1.</a:t>
            </a:r>
            <a:r>
              <a:rPr lang="zh-CN" altLang="en-US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没算法：</a:t>
            </a:r>
            <a:endParaRPr lang="en-US" altLang="zh-CN" dirty="0" smtClean="0">
              <a:solidFill>
                <a:srgbClr val="FF99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FFCC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直接输出</a:t>
            </a:r>
            <a:r>
              <a:rPr lang="en-US" altLang="zh-CN" dirty="0" smtClean="0">
                <a:solidFill>
                  <a:srgbClr val="FFCC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flag</a:t>
            </a:r>
            <a:endParaRPr lang="en-US" altLang="zh-CN" dirty="0" smtClean="0">
              <a:solidFill>
                <a:srgbClr val="FFCC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r>
              <a:rPr lang="en-US" altLang="zh-CN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2.</a:t>
            </a:r>
            <a:r>
              <a:rPr lang="zh-CN" altLang="en-US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常见的算法：</a:t>
            </a:r>
            <a:endParaRPr lang="en-US" altLang="zh-CN" dirty="0" smtClean="0">
              <a:solidFill>
                <a:srgbClr val="FF66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简单异或</a:t>
            </a:r>
            <a:endParaRPr lang="en-US" altLang="zh-CN" dirty="0" smtClean="0">
              <a:solidFill>
                <a:srgbClr val="00B05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带雪崩效应的异或</a:t>
            </a:r>
            <a:endParaRPr lang="en-US" altLang="zh-CN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加密算法（</a:t>
            </a:r>
            <a:r>
              <a:rPr lang="en-US" altLang="zh-CN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RSA</a:t>
            </a:r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、</a:t>
            </a:r>
            <a:r>
              <a:rPr lang="en-US" altLang="zh-CN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AES</a:t>
            </a:r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dirty="0" smtClean="0">
              <a:solidFill>
                <a:srgbClr val="00CC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散</a:t>
            </a:r>
            <a:r>
              <a:rPr lang="zh-CN" altLang="en-US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列算法（</a:t>
            </a:r>
            <a:r>
              <a:rPr lang="en-US" altLang="zh-CN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MD5</a:t>
            </a:r>
            <a:r>
              <a:rPr lang="zh-CN" altLang="en-US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、</a:t>
            </a:r>
            <a:r>
              <a:rPr lang="en-US" altLang="zh-CN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SHA1</a:t>
            </a:r>
            <a:r>
              <a:rPr lang="zh-CN" altLang="en-US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dirty="0" smtClean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解方程</a:t>
            </a:r>
          </a:p>
        </p:txBody>
      </p:sp>
      <p:pic>
        <p:nvPicPr>
          <p:cNvPr id="15362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r="50962"/>
          <a:stretch>
            <a:fillRect/>
          </a:stretch>
        </p:blipFill>
        <p:spPr bwMode="auto">
          <a:xfrm>
            <a:off x="-1" y="0"/>
            <a:ext cx="2214547" cy="6858000"/>
          </a:xfrm>
          <a:prstGeom prst="rect">
            <a:avLst/>
          </a:prstGeom>
          <a:noFill/>
        </p:spPr>
      </p:pic>
      <p:pic>
        <p:nvPicPr>
          <p:cNvPr id="5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l="50619"/>
          <a:stretch>
            <a:fillRect/>
          </a:stretch>
        </p:blipFill>
        <p:spPr bwMode="auto">
          <a:xfrm>
            <a:off x="0" y="0"/>
            <a:ext cx="22301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-60364"/>
            <a:ext cx="7215238" cy="1131910"/>
          </a:xfrm>
          <a:solidFill>
            <a:srgbClr val="33CCFF"/>
          </a:solidFill>
          <a:ln w="57150"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算法分析与逆向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0" y="1571612"/>
            <a:ext cx="6500858" cy="492922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有趣的算法：</a:t>
            </a:r>
            <a:endParaRPr lang="en-US" altLang="zh-CN" dirty="0" smtClean="0">
              <a:solidFill>
                <a:schemeClr val="accent6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走</a:t>
            </a:r>
            <a:r>
              <a:rPr lang="zh-CN" altLang="en-US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迷宫</a:t>
            </a:r>
            <a:endParaRPr lang="en-US" altLang="zh-CN" dirty="0">
              <a:solidFill>
                <a:srgbClr val="99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......(</a:t>
            </a:r>
            <a:r>
              <a:rPr lang="zh-CN" altLang="en-US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各种脑洞</a:t>
            </a:r>
            <a:r>
              <a:rPr lang="en-US" altLang="zh-CN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</a:p>
        </p:txBody>
      </p:sp>
      <p:pic>
        <p:nvPicPr>
          <p:cNvPr id="15362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r="50962"/>
          <a:stretch>
            <a:fillRect/>
          </a:stretch>
        </p:blipFill>
        <p:spPr bwMode="auto">
          <a:xfrm>
            <a:off x="-1" y="0"/>
            <a:ext cx="2214547" cy="6858000"/>
          </a:xfrm>
          <a:prstGeom prst="rect">
            <a:avLst/>
          </a:prstGeom>
          <a:noFill/>
        </p:spPr>
      </p:pic>
      <p:pic>
        <p:nvPicPr>
          <p:cNvPr id="5" name="Picture 2" descr="E:\百度同步\工作\XMan讲义\530238-700x1063-re%3Azero+kara+hajimeru+isekai+seikatsu-rem+(re%3Azero)-hitsukuya-single-tall+image-blush.jpg"/>
          <p:cNvPicPr>
            <a:picLocks noChangeAspect="1" noChangeArrowheads="1"/>
          </p:cNvPicPr>
          <p:nvPr/>
        </p:nvPicPr>
        <p:blipFill>
          <a:blip r:embed="rId1" cstate="print"/>
          <a:srcRect l="50619"/>
          <a:stretch>
            <a:fillRect/>
          </a:stretch>
        </p:blipFill>
        <p:spPr bwMode="auto">
          <a:xfrm>
            <a:off x="0" y="0"/>
            <a:ext cx="22301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2530" name="Picture 2" descr="E:\百度同步\工作\XMan讲义\526655-1024x768-prince+of+tennis-echizen+ryoma-ryuuzaki+sakuno-komaki+(pixiv1403406)-long+hair-short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-24"/>
            <a:ext cx="9147125" cy="6858024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24" y="5000636"/>
            <a:ext cx="4357718" cy="1428752"/>
          </a:xfrm>
          <a:solidFill>
            <a:schemeClr val="accent2">
              <a:alpha val="3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经验加成</a:t>
            </a:r>
            <a:b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</a:t>
            </a:r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加速</a:t>
            </a:r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9459" name="Picture 2" descr="E:\百度同步\工作\XMan讲义\529786-2855x4134-original-ylpylf-long+hair-single-tall+image-highres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714500"/>
            <a:ext cx="9144000" cy="132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840" y="2420621"/>
            <a:ext cx="3286148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是不是很神奇？</a:t>
            </a:r>
            <a:endParaRPr lang="en-US" altLang="zh-CN" sz="4000" dirty="0">
              <a:solidFill>
                <a:srgbClr val="00206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是不是很有趣？</a:t>
            </a:r>
            <a:endParaRPr lang="en-US" altLang="zh-CN" sz="4000" dirty="0">
              <a:solidFill>
                <a:srgbClr val="00206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所以废话少说</a:t>
            </a:r>
            <a:endParaRPr lang="en-US" altLang="zh-CN" sz="4000" dirty="0">
              <a:solidFill>
                <a:srgbClr val="00206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开</a:t>
            </a:r>
            <a:r>
              <a:rPr lang="en-US" altLang="zh-CN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en-US" altLang="zh-CN" sz="4000" strike="sngStrike" dirty="0" err="1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qi</a:t>
            </a:r>
            <a:r>
              <a:rPr lang="en-US" altLang="zh-CN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始</a:t>
            </a:r>
            <a:r>
              <a:rPr lang="en-US" altLang="zh-CN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en-US" altLang="zh-CN" sz="4000" strike="sngStrike" dirty="0" err="1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fei</a:t>
            </a:r>
            <a:r>
              <a:rPr lang="en-US" altLang="zh-CN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4000" dirty="0">
                <a:solidFill>
                  <a:srgbClr val="00206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786063" y="-60325"/>
            <a:ext cx="7215187" cy="1131888"/>
          </a:xfrm>
          <a:prstGeom prst="rect">
            <a:avLst/>
          </a:prstGeom>
          <a:solidFill>
            <a:srgbClr val="00EE6C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外星人做法</a:t>
            </a:r>
            <a:endParaRPr lang="zh-CN" altLang="en-US" sz="4800" dirty="0">
              <a:solidFill>
                <a:srgbClr val="F8A15A"/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3714750" y="1357313"/>
            <a:ext cx="5143500" cy="521493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边信道攻击</a:t>
            </a:r>
            <a:endParaRPr lang="en-US" altLang="zh-CN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中可以使用</a:t>
            </a:r>
            <a:r>
              <a:rPr lang="en-US" altLang="zh-CN" dirty="0" err="1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pintools</a:t>
            </a:r>
            <a:endParaRPr lang="en-US" altLang="zh-CN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原理</a:t>
            </a:r>
            <a:r>
              <a:rPr lang="en-US" altLang="zh-CN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监测程序执行指令数</a:t>
            </a:r>
            <a:endParaRPr lang="en-US" altLang="zh-CN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应用</a:t>
            </a:r>
            <a:r>
              <a:rPr lang="en-US" altLang="zh-CN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endParaRPr lang="en-US" altLang="zh-CN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逐字节验证的题目</a:t>
            </a:r>
            <a:endParaRPr lang="en-US" altLang="zh-CN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2.Google</a:t>
            </a:r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大法好</a:t>
            </a:r>
            <a:endParaRPr lang="en-US" altLang="zh-CN" dirty="0" smtClean="0">
              <a:solidFill>
                <a:srgbClr val="CC99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</a:t>
            </a:r>
            <a:r>
              <a:rPr lang="zh-CN" altLang="en-US" dirty="0" smtClean="0">
                <a:solidFill>
                  <a:schemeClr val="accent5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双引号</a:t>
            </a:r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搜索</a:t>
            </a:r>
            <a:r>
              <a:rPr lang="en-US" altLang="zh-CN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S-Box</a:t>
            </a:r>
            <a:r>
              <a:rPr lang="zh-CN" altLang="en-US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等常量快速确定算法</a:t>
            </a:r>
            <a:endParaRPr lang="en-US" altLang="zh-CN" dirty="0" smtClean="0">
              <a:solidFill>
                <a:srgbClr val="CC99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" name="Picture 2" descr="E:\百度同步\工作\XMan讲义\ANIME-PICTURES.NET_-_525202-650x1300-original-hakusai+%28tiahszld%29-single-tall+image-short+hair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34306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786063" y="-60325"/>
            <a:ext cx="7215187" cy="1131888"/>
          </a:xfrm>
          <a:prstGeom prst="rect">
            <a:avLst/>
          </a:prstGeom>
          <a:solidFill>
            <a:srgbClr val="00EE6C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外星人做法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3500438" y="1285875"/>
            <a:ext cx="5786437" cy="52149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逆向小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trick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快速找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main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位置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寻找到一个</a:t>
            </a:r>
            <a:r>
              <a:rPr lang="zh-CN" altLang="en-US" sz="2600" b="1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</a:t>
            </a:r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跳转</a:t>
            </a:r>
            <a:endParaRPr lang="en-US" altLang="zh-CN" sz="26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快速定位关键位置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从</a:t>
            </a:r>
            <a:r>
              <a:rPr lang="en-US" altLang="zh-CN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Function</a:t>
            </a:r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</a:t>
            </a:r>
            <a:r>
              <a:rPr lang="en-US" altLang="zh-CN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List</a:t>
            </a:r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靠前的位置开始乱翻</a:t>
            </a:r>
            <a:endParaRPr lang="en-US" altLang="zh-CN" sz="26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从</a:t>
            </a:r>
            <a:r>
              <a:rPr lang="en-US" altLang="zh-CN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main</a:t>
            </a:r>
            <a:r>
              <a:rPr lang="zh-CN" altLang="en-US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函数旁边翻</a:t>
            </a:r>
            <a:endParaRPr lang="en-US" altLang="zh-CN" sz="26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600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编译时不同的源文件会被分别编译为</a:t>
            </a:r>
            <a:r>
              <a:rPr lang="en-US" altLang="zh-CN" sz="2600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.o</a:t>
            </a:r>
            <a:r>
              <a:rPr lang="zh-CN" altLang="en-US" sz="2600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再由编译器</a:t>
            </a:r>
            <a:r>
              <a:rPr lang="en-US" altLang="zh-CN" sz="26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r>
              <a:rPr lang="zh-CN" altLang="en-US" sz="2600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合并</a:t>
            </a:r>
            <a:endParaRPr lang="en-US" altLang="zh-CN" sz="2600" dirty="0" smtClean="0">
              <a:solidFill>
                <a:srgbClr val="CC99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600" dirty="0" smtClean="0">
                <a:solidFill>
                  <a:srgbClr val="CC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编译命令行中标准库一般在最后面</a:t>
            </a:r>
            <a:endParaRPr lang="en-US" altLang="zh-CN" sz="2600" dirty="0" smtClean="0">
              <a:solidFill>
                <a:srgbClr val="CC99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" name="Picture 2" descr="E:\百度同步\工作\XMan讲义\ANIME-PICTURES.NET_-_525202-650x1300-original-hakusai+%28tiahszld%29-single-tall+image-short+hair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34306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786063" y="-60325"/>
            <a:ext cx="7215187" cy="1131888"/>
          </a:xfrm>
          <a:prstGeom prst="rect">
            <a:avLst/>
          </a:prstGeom>
          <a:solidFill>
            <a:srgbClr val="00EE6C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外星人做法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3500438" y="1124744"/>
            <a:ext cx="5786437" cy="57332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逆向小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trick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应对</a:t>
            </a:r>
            <a:r>
              <a:rPr lang="en-US" altLang="zh-CN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MFC</a:t>
            </a:r>
            <a:r>
              <a:rPr lang="zh-CN" altLang="en-US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程序</a:t>
            </a:r>
            <a:r>
              <a:rPr lang="en-US" altLang="zh-CN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:</a:t>
            </a:r>
            <a:endParaRPr lang="en-US" altLang="zh-CN" dirty="0" smtClean="0">
              <a:solidFill>
                <a:srgbClr val="CC00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使用 </a:t>
            </a:r>
            <a:r>
              <a:rPr lang="en-US" altLang="zh-CN" dirty="0" err="1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xspy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 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工具查看消息处理函数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在看雪论坛中搜索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xspy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即可下载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极其傻瓜化的一个工具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拖上去看感兴趣的函数就可以了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3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比如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OnClick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 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OnCommand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等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手动加载</a:t>
            </a:r>
            <a:r>
              <a:rPr lang="en-US" altLang="zh-CN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Signature</a:t>
            </a:r>
            <a:endParaRPr lang="en-US" altLang="zh-CN" dirty="0" smtClean="0">
              <a:solidFill>
                <a:srgbClr val="9966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碰到无法自动识别库函数时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Shift–F5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View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Open 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Subviews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Signatures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Shift–F11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View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Open 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Subviews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Type Libraries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6" name="Picture 2" descr="E:\百度同步\工作\XMan讲义\ANIME-PICTURES.NET_-_525202-650x1300-original-hakusai+%28tiahszld%29-single-tall+image-short+hair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34306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786063" y="-60325"/>
            <a:ext cx="7215187" cy="1131888"/>
          </a:xfrm>
          <a:prstGeom prst="rect">
            <a:avLst/>
          </a:prstGeom>
          <a:solidFill>
            <a:srgbClr val="00EE6C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F8A15A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外星人做法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3500439" y="1124744"/>
            <a:ext cx="5643562" cy="57332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4.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调试小技巧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如何得知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MessageBox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后在程序在哪里继续运行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在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OD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或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x64dbg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中找到内存布局列表（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OD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：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Alt-M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或查看→内存）（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x64dbg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：在窗口栏点击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内存布局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找到自己程序的代码段（通常是</a:t>
            </a:r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.text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，按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F2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）（下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区段断点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返回程序点击确定即可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6" name="Picture 2" descr="E:\百度同步\工作\XMan讲义\ANIME-PICTURES.NET_-_525202-650x1300-original-hakusai+%28tiahszld%29-single-tall+image-short+hair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34306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D:\我的文档\Desktop\upan\ANIME-PICTURES.NET_-_530855-1398x1000-vocaloid-hatsune+miku-yu+%284533761%29-long+hair-single-blus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68560" y="0"/>
            <a:ext cx="9587485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4392488" cy="11430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CTF</a:t>
            </a:r>
            <a:r>
              <a:rPr lang="zh-CN" altLang="en-US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讲解时间</a:t>
            </a:r>
            <a:r>
              <a:rPr lang="en-US" altLang="zh-CN" dirty="0" smtClean="0">
                <a:solidFill>
                  <a:srgbClr val="00B0F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~~</a:t>
            </a:r>
            <a:endParaRPr lang="zh-CN" altLang="en-US" dirty="0">
              <a:solidFill>
                <a:srgbClr val="00B0F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2466" name="Picture 3" descr="E:\百度同步\工作\XMan讲义\525841-1360x1020-original-gensuke+(ryun)-single-japanese+clothes-traditional+clothes-night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标题 1"/>
          <p:cNvSpPr>
            <a:spLocks noGrp="1"/>
          </p:cNvSpPr>
          <p:nvPr>
            <p:ph type="title"/>
          </p:nvPr>
        </p:nvSpPr>
        <p:spPr>
          <a:xfrm>
            <a:off x="473075" y="2714625"/>
            <a:ext cx="8229600" cy="1143000"/>
          </a:xfrm>
        </p:spPr>
        <p:txBody>
          <a:bodyPr/>
          <a:lstStyle/>
          <a:p>
            <a:r>
              <a:rPr lang="zh-CN" altLang="en-US" sz="5400" smtClean="0">
                <a:solidFill>
                  <a:srgbClr val="00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新的世界即将到来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8875" y="2428875"/>
            <a:ext cx="42148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天空中划过一道流星</a:t>
            </a:r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3286125" y="3643313"/>
            <a:ext cx="25717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sz="320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未来趋势</a:t>
            </a:r>
            <a:endParaRPr lang="zh-CN" altLang="en-US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4514" name="Picture 2" descr="E:\百度同步\工作\XMan讲义\528759-1920x1080-original-y+y-single-short+hair-highres-wide+imag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4286250"/>
            <a:ext cx="4143375" cy="1428750"/>
          </a:xfrm>
          <a:solidFill>
            <a:schemeClr val="accent1">
              <a:alpha val="30000"/>
            </a:scheme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残酷现实</a:t>
            </a:r>
            <a:br>
              <a:rPr lang="en-US" altLang="zh-CN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  -</a:t>
            </a:r>
            <a:r>
              <a:rPr lang="zh-CN" altLang="en-US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真实的逆向</a:t>
            </a:r>
            <a:endParaRPr lang="zh-CN" altLang="en-US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5940152" y="6301184"/>
            <a:ext cx="32861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993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欢迎回到地球</a:t>
            </a:r>
            <a:r>
              <a:rPr lang="en-US" altLang="zh-CN" sz="3200" dirty="0">
                <a:solidFill>
                  <a:srgbClr val="FF993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~~</a:t>
            </a:r>
            <a:endParaRPr lang="zh-CN" altLang="en-US" sz="3200" dirty="0">
              <a:solidFill>
                <a:srgbClr val="FF9933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-4986338" y="-60325"/>
            <a:ext cx="14144626" cy="1131888"/>
          </a:xfrm>
          <a:prstGeom prst="rect">
            <a:avLst/>
          </a:prstGeom>
          <a:solidFill>
            <a:srgbClr val="CCFF33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</a:t>
            </a:r>
            <a:r>
              <a:rPr lang="en-US" altLang="zh-CN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V.S. </a:t>
            </a:r>
            <a:r>
              <a:rPr lang="zh-CN" altLang="en-US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现实</a:t>
            </a:r>
          </a:p>
        </p:txBody>
      </p:sp>
      <p:sp>
        <p:nvSpPr>
          <p:cNvPr id="65538" name="内容占位符 2"/>
          <p:cNvSpPr txBox="1"/>
          <p:nvPr/>
        </p:nvSpPr>
        <p:spPr bwMode="auto">
          <a:xfrm>
            <a:off x="71438" y="1214438"/>
            <a:ext cx="457200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sz="32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endParaRPr lang="en-US" altLang="zh-CN" sz="32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代码量小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结构简单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单文件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编码单一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现代语言特性少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面向过程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加密壳</a:t>
            </a:r>
            <a:r>
              <a:rPr lang="en-US" altLang="zh-CN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优化少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语言常见</a:t>
            </a:r>
            <a:endParaRPr lang="en-US" altLang="zh-CN" sz="3000" dirty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 </a:t>
            </a:r>
            <a:r>
              <a:rPr lang="en-US" altLang="zh-CN" sz="3000" dirty="0" err="1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</a:t>
            </a:r>
            <a:r>
              <a:rPr lang="en-US" altLang="zh-CN" sz="3000" dirty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++ ASM</a:t>
            </a:r>
          </a:p>
        </p:txBody>
      </p:sp>
      <p:sp>
        <p:nvSpPr>
          <p:cNvPr id="65539" name="内容占位符 2"/>
          <p:cNvSpPr txBox="1"/>
          <p:nvPr/>
        </p:nvSpPr>
        <p:spPr bwMode="auto">
          <a:xfrm>
            <a:off x="4786313" y="1214438"/>
            <a:ext cx="4929187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现实：</a:t>
            </a:r>
            <a:endParaRPr lang="zh-CN" altLang="en-US" sz="32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代码量巨大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结构复杂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大量静态库 动态库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各种乱码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大量现代语言特性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OO</a:t>
            </a: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Template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优化和加密壳十分常见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语言可能十分神奇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Go VB Delphi</a:t>
            </a:r>
          </a:p>
        </p:txBody>
      </p:sp>
      <p:pic>
        <p:nvPicPr>
          <p:cNvPr id="26626" name="Picture 2" descr="E:\百度同步\工作\XMan讲义\530322-1250x1770-original-haguruma+(hagurumali)-long+hair-single-tall+image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986338" y="0"/>
            <a:ext cx="48434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百度同步\工作\XMan讲义\530857-1074x1500-original-polka-chan-chico152-single-tall+image-short+hair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14813" y="-26988"/>
            <a:ext cx="4929187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94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94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394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-49213" y="-60325"/>
            <a:ext cx="14144626" cy="1131888"/>
          </a:xfrm>
          <a:prstGeom prst="rect">
            <a:avLst/>
          </a:prstGeom>
          <a:solidFill>
            <a:srgbClr val="CCFF33"/>
          </a:solidFill>
          <a:ln w="57150">
            <a:solidFill>
              <a:srgbClr val="FF7C8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</a:t>
            </a:r>
            <a:r>
              <a:rPr lang="en-US" altLang="zh-CN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V.S. </a:t>
            </a:r>
            <a:r>
              <a:rPr lang="zh-CN" altLang="en-US" sz="4800" dirty="0">
                <a:solidFill>
                  <a:srgbClr val="9933FF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现实</a:t>
            </a:r>
          </a:p>
        </p:txBody>
      </p:sp>
      <p:sp>
        <p:nvSpPr>
          <p:cNvPr id="66562" name="内容占位符 2"/>
          <p:cNvSpPr txBox="1"/>
          <p:nvPr/>
        </p:nvSpPr>
        <p:spPr bwMode="auto">
          <a:xfrm>
            <a:off x="71438" y="1214438"/>
            <a:ext cx="4572000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sz="32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endParaRPr lang="en-US" altLang="zh-CN" sz="32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代码量小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结构简单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单文件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编码单一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现代语言特性少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面向过程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加密壳</a:t>
            </a:r>
            <a:r>
              <a:rPr lang="en-US" altLang="zh-CN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优化少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语言常见</a:t>
            </a:r>
            <a:endParaRPr lang="en-US" altLang="zh-CN" sz="300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300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 C++ ASM</a:t>
            </a:r>
          </a:p>
        </p:txBody>
      </p:sp>
      <p:sp>
        <p:nvSpPr>
          <p:cNvPr id="66563" name="内容占位符 2"/>
          <p:cNvSpPr txBox="1"/>
          <p:nvPr/>
        </p:nvSpPr>
        <p:spPr bwMode="auto">
          <a:xfrm>
            <a:off x="4786313" y="1214438"/>
            <a:ext cx="4929187" cy="564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现实：</a:t>
            </a:r>
            <a:endParaRPr lang="zh-CN" altLang="en-US" sz="32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代码量巨大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结构复杂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大量静态库 动态库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各种乱码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大量现代语言特性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OO</a:t>
            </a: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Template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优化和加密壳十分常见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zh-CN" altLang="en-US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语言可能十分神奇</a:t>
            </a:r>
            <a:endParaRPr lang="en-US" altLang="zh-CN" sz="3000" dirty="0">
              <a:solidFill>
                <a:srgbClr val="FF66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3000" dirty="0">
                <a:solidFill>
                  <a:srgbClr val="FF66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Go VB Delphi</a:t>
            </a:r>
          </a:p>
        </p:txBody>
      </p:sp>
      <p:pic>
        <p:nvPicPr>
          <p:cNvPr id="26626" name="Picture 2" descr="E:\百度同步\工作\XMan讲义\530322-1250x1770-original-haguruma+(hagurumali)-long+hair-single-tall+image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9213" y="0"/>
            <a:ext cx="4841876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3699E-6 L -0.26771 -3.23699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7586" name="Picture 3" descr="E:\百度同步\工作\XMan讲义\531035-4000x2885-vocaloid-vocaloid+china-luo+tianyi-yyb-long+hair-sing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500063" y="0"/>
            <a:ext cx="9644063" cy="695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63" y="4143375"/>
            <a:ext cx="4714875" cy="1143000"/>
          </a:xfrm>
          <a:solidFill>
            <a:srgbClr val="FFFF00">
              <a:alpha val="40000"/>
            </a:srgb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砺戈秣马</a:t>
            </a:r>
            <a:br>
              <a:rPr lang="en-US" altLang="zh-CN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	  </a:t>
            </a:r>
            <a:r>
              <a:rPr lang="en-US" altLang="zh-CN" dirty="0" smtClean="0">
                <a:solidFill>
                  <a:srgbClr val="FF33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-IDA</a:t>
            </a:r>
            <a:r>
              <a:rPr lang="zh-CN" altLang="en-US" dirty="0" smtClean="0">
                <a:solidFill>
                  <a:srgbClr val="FF33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高级使用</a:t>
            </a:r>
            <a:endParaRPr lang="zh-CN" altLang="en-US" dirty="0">
              <a:solidFill>
                <a:srgbClr val="FF33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70201" y="-57150"/>
            <a:ext cx="5286375" cy="1143000"/>
          </a:xfrm>
          <a:prstGeom prst="rect">
            <a:avLst/>
          </a:prstGeom>
          <a:solidFill>
            <a:srgbClr val="92D050"/>
          </a:solidFill>
          <a:ln w="50800" cap="rnd">
            <a:solidFill>
              <a:srgbClr val="FF3399">
                <a:alpha val="79000"/>
              </a:srgb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rgbClr val="33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Duang</a:t>
            </a:r>
            <a:r>
              <a:rPr lang="zh-CN" altLang="en-US" sz="4400" dirty="0">
                <a:solidFill>
                  <a:srgbClr val="33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1214438"/>
            <a:ext cx="4214812" cy="5429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我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们来到了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None/>
              <a:defRPr/>
            </a:pP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名为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CTF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的星球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啊，出现了一只萌妹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请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选择操作：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（无）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你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把</a:t>
            </a: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人家吓跑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了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看起来我们需要学习一些技能呢（废话）</a:t>
            </a:r>
            <a:endParaRPr lang="zh-CN" altLang="en-US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0483" name="Picture 2" descr="E:\百度同步\工作\XMan讲义\ANIME-PICTURES.NET_-_530362-707x1000-original-rie+%28reverie%29-long+hair-single-tall+image-blus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14313" y="-12700"/>
            <a:ext cx="4857751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设置字符串编码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&amp;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格式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快捷键：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Alt-A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可以设置字符串类型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Unicode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字符串（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WCS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多字节字符串（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MBS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其他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...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可以设置字符串编码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需要系统支持对应编码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8611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2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1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5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7" dur="50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0" dur="500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3" dur="500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导入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导出数据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快捷键：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Shift-E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菜单名：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Edit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Import Data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Edit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Export Data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操作：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选定后按快捷键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可以方便地提取数据或修改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idb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数据库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70659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选定大段数据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Alt-L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菜单名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Edit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Begin Selection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将标定选择起始点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之后可随意滚动或按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跳转到结束位置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zh-CN" altLang="en-US" dirty="0" smtClean="0">
                <a:solidFill>
                  <a:srgbClr val="CCFF33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这样就用一直傻傻的滚动了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72707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429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4.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批量应用类型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组合技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操作：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设置好第一个的类型</a:t>
            </a:r>
            <a:endParaRPr lang="en-US" altLang="zh-CN" dirty="0" smtClean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利用刚才的技巧选定数据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3"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如果不选定数据，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会尽可能多的设置类型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66CC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按*或按</a:t>
            </a:r>
            <a:r>
              <a:rPr lang="en-US" altLang="zh-CN" dirty="0" smtClean="0">
                <a:solidFill>
                  <a:srgbClr val="66CC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</a:t>
            </a:r>
            <a:r>
              <a:rPr lang="zh-CN" altLang="en-US" dirty="0" smtClean="0">
                <a:solidFill>
                  <a:srgbClr val="66CC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弹出建立数组对话框</a:t>
            </a:r>
            <a:endParaRPr lang="en-US" altLang="zh-CN" dirty="0" smtClean="0">
              <a:solidFill>
                <a:srgbClr val="66CC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u="sng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不勾选</a:t>
            </a:r>
            <a:r>
              <a:rPr lang="en-US" altLang="zh-CN" u="sng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Create as array</a:t>
            </a:r>
            <a:endParaRPr lang="en-US" altLang="zh-CN" u="sng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大量减少工作量</a:t>
            </a:r>
            <a:r>
              <a:rPr lang="en-US" altLang="zh-CN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XD</a:t>
            </a:r>
          </a:p>
        </p:txBody>
      </p:sp>
      <p:pic>
        <p:nvPicPr>
          <p:cNvPr id="74755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5.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设置间接跳转地址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快捷键：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Alt-F11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菜单：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Edit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Plugins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Change the 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callee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address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将利用动态调试获取到的调用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跳转地址填入，可以极大地帮助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和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的分析（比如参数个数、调用约定什么的），获得更准确的结果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76803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4292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6.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修复跳转表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快捷键：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默认无，可手动设置</a:t>
            </a:r>
            <a:endParaRPr lang="en-US" altLang="zh-CN" dirty="0" smtClean="0">
              <a:solidFill>
                <a:srgbClr val="FF99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菜单：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Edit</a:t>
            </a:r>
            <a:r>
              <a:rPr lang="zh-CN" altLang="en-US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Other</a:t>
            </a:r>
            <a:r>
              <a:rPr lang="zh-CN" altLang="en-US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→</a:t>
            </a:r>
            <a:r>
              <a:rPr lang="en-US" altLang="zh-CN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Specify switch idiom</a:t>
            </a:r>
            <a:endParaRPr lang="en-US" altLang="zh-CN" dirty="0" smtClean="0">
              <a:solidFill>
                <a:srgbClr val="FF99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当程序存在</a:t>
            </a:r>
            <a:r>
              <a:rPr lang="en-US" altLang="zh-CN" dirty="0" smtClean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PIE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时可能会导致</a:t>
            </a:r>
            <a:r>
              <a:rPr lang="zh-CN" altLang="en-US" dirty="0" smtClean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跳转表分析失败</a:t>
            </a:r>
            <a:r>
              <a:rPr lang="zh-CN" altLang="en-US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，于是需要我们手动修复来获得更好的分析结果</a:t>
            </a:r>
            <a:endParaRPr lang="en-US" altLang="zh-CN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80899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 tmFilter="0,0; .5, 0; 1, 1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 tmFilter="0,0; .5, 0; 1, 1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 tmFilter="0,0; .5, 0; 1, 1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 tmFilter="0,0; .5, 0; 1, 1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 tmFilter="0,0; .5, 0; 1, 1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 tmFilter="0,0; .5, 0; 1, 1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00CC99"/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</a:t>
            </a:r>
            <a:r>
              <a:rPr lang="zh-CN" altLang="en-US" sz="4800" dirty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4292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7.IDAPython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自带支持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脚本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可以使用几乎所有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提供的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API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可以快速完成大量重复性操作</a:t>
            </a:r>
            <a:endParaRPr lang="en-US" altLang="zh-CN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可以方便的了解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内部的数据和结构</a:t>
            </a:r>
            <a:endParaRPr lang="en-US" altLang="zh-CN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82947" name="Picture 2" descr="E:\百度同步\工作\XMan讲义\ANIME-PICTURES.NET_-_531167-1488x2105-original-pixiv+fantasia-pixiv+fantasia+rotd-cassandra+%28rotd%29-kitty+%2810867360%29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42875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11267" name="Picture 3" descr="H:\ANIME-PICTURES.NET_-_531012-1087x777-utau-xia+yu+yao-asle-single-looking+at+viewer-open+mout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68560" y="1"/>
            <a:ext cx="9731953" cy="695739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5214938"/>
            <a:ext cx="5214938" cy="1357312"/>
          </a:xfrm>
          <a:solidFill>
            <a:srgbClr val="99CCFF">
              <a:alpha val="50000"/>
            </a:srgb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妙手回春</a:t>
            </a:r>
            <a:br>
              <a:rPr lang="en-US" altLang="zh-CN" dirty="0" smtClean="0">
                <a:solidFill>
                  <a:schemeClr val="tx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chemeClr val="tx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</a:t>
            </a:r>
            <a:r>
              <a:rPr lang="en-US" altLang="zh-CN" dirty="0" err="1" smtClean="0">
                <a:solidFill>
                  <a:schemeClr val="tx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HexRays</a:t>
            </a:r>
            <a:r>
              <a:rPr lang="zh-CN" altLang="en-US" dirty="0" smtClean="0">
                <a:solidFill>
                  <a:schemeClr val="tx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dirty="0">
              <a:solidFill>
                <a:schemeClr val="tx2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429250"/>
          </a:xfrm>
        </p:spPr>
        <p:txBody>
          <a:bodyPr/>
          <a:lstStyle/>
          <a:p>
            <a:r>
              <a:rPr lang="zh-CN" altLang="en-US" dirty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常见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出错信息：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格式：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XXX: XXX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positive sp value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 analysis failed</a:t>
            </a:r>
            <a:endParaRPr lang="en-US" altLang="zh-CN" dirty="0" smtClean="0">
              <a:solidFill>
                <a:schemeClr val="accent6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cannot convert to microcode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stack frame is too big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local variable allocation failed</a:t>
            </a:r>
            <a:endParaRPr lang="en-US" altLang="zh-CN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结果不正确</a:t>
            </a:r>
            <a:endParaRPr lang="en-US" altLang="zh-CN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90115" name="Picture 2" descr="E:\百度同步\工作\XMan讲义\530730-2591x3624-original-aruterra-long+hair-tall+image-highres-light+eroti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903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positive sp value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成因：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会自动分析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SP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寄存器的变化量，由于缺少调用约定、参数个数等信息，导致分析出错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解决方案：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推荐：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</a:t>
            </a:r>
            <a:r>
              <a:rPr lang="en-US" altLang="zh-CN" sz="20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Option</a:t>
            </a:r>
            <a:r>
              <a:rPr lang="zh-CN" altLang="en-US" sz="20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sz="2000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Generala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中设置显示</a:t>
            </a:r>
            <a:r>
              <a:rPr lang="en-US" altLang="zh-CN" sz="20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Stack pointer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，然后去检查对应地址附近调用的函数的调用约定以及栈指针变化</a:t>
            </a:r>
            <a:endParaRPr lang="en-US" altLang="zh-CN" sz="20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不推荐：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在对应地址处按</a:t>
            </a:r>
            <a:r>
              <a:rPr lang="en-US" altLang="zh-CN" sz="20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Alt-K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然后输入一个较大的负值（有风险）</a:t>
            </a:r>
            <a:endParaRPr lang="en-US" altLang="zh-CN" sz="20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endParaRPr lang="en-US" altLang="zh-CN" sz="20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92163" name="Picture 2" descr="E:\百度同步\工作\XMan讲义\530730-2591x3624-original-aruterra-long+hair-tall+image-highres-light+eroti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903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2428875"/>
            <a:ext cx="8501062" cy="42148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4000" dirty="0" smtClean="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endParaRPr lang="en-US" altLang="zh-CN" sz="4000" dirty="0" smtClean="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常见逆向思路</a:t>
            </a:r>
            <a:endParaRPr lang="en-US" altLang="zh-CN" sz="40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sz="40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初级工具使用</a:t>
            </a:r>
            <a:endParaRPr lang="en-US" altLang="zh-CN" sz="40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4000" dirty="0" smtClean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Demo &amp; </a:t>
            </a:r>
            <a:r>
              <a:rPr lang="zh-CN" altLang="en-US" sz="4000" dirty="0" smtClean="0">
                <a:solidFill>
                  <a:srgbClr val="FB8FEE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实战</a:t>
            </a:r>
            <a:endParaRPr lang="en-US" altLang="zh-CN" sz="4000" dirty="0" smtClean="0">
              <a:solidFill>
                <a:srgbClr val="FB8FEE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1506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Box 6"/>
          <p:cNvSpPr txBox="1">
            <a:spLocks noChangeArrowheads="1"/>
          </p:cNvSpPr>
          <p:nvPr/>
        </p:nvSpPr>
        <p:spPr bwMode="auto">
          <a:xfrm>
            <a:off x="3857625" y="1428750"/>
            <a:ext cx="5000625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新手教程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目录</a:t>
            </a:r>
          </a:p>
        </p:txBody>
      </p:sp>
      <p:pic>
        <p:nvPicPr>
          <p:cNvPr id="21508" name="Picture 4" descr="E:\百度同步\工作\XMan讲义\ANIME-PICTURES.NET_-_530243-700x991-original-yumeno+yume-long+hair-single-tall+image-fring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15025" y="2286000"/>
            <a:ext cx="32289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 </a:t>
            </a:r>
            <a:r>
              <a:rPr lang="en-US" altLang="zh-CN" sz="28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 analysis failed</a:t>
            </a:r>
            <a:endParaRPr lang="en-US" altLang="zh-CN" sz="2800" dirty="0" smtClean="0">
              <a:solidFill>
                <a:schemeClr val="accent6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成因：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在分析调用时，未能成功解析</a:t>
            </a:r>
            <a:r>
              <a:rPr lang="zh-CN" altLang="en-US" sz="24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参数位置</a:t>
            </a:r>
            <a:r>
              <a:rPr lang="en-US" altLang="zh-CN" sz="24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sz="24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参数个数</a:t>
            </a:r>
            <a:endParaRPr lang="en-US" altLang="zh-CN" sz="240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解决方案：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对于间接调用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类似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call 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eax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等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，可使用之前讲过的</a:t>
            </a:r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设置调用地址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的方法解决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对于直接调用，查看</a:t>
            </a:r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调用目标的</a:t>
            </a:r>
            <a:r>
              <a:rPr lang="en-US" altLang="zh-CN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type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是否正确设置。</a:t>
            </a:r>
            <a:r>
              <a:rPr lang="zh-CN" altLang="en-US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可变参数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是引发这种错误的主要原因之一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94211" name="Picture 2" descr="E:\百度同步\工作\XMan讲义\530730-2591x3624-original-aruterra-long+hair-tall+image-highres-light+eroti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903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 </a:t>
            </a:r>
            <a:r>
              <a:rPr lang="en-US" altLang="zh-CN" sz="22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cannot convert to microcode</a:t>
            </a:r>
            <a:endParaRPr lang="en-US" altLang="zh-CN" sz="220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成因：部分指令无法被反编译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解决方案：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最常见起因是函数中间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有未设置成指令的数据字节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，按</a:t>
            </a:r>
            <a:r>
              <a:rPr lang="en-US" altLang="zh-CN" sz="20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将其设置为指令即可</a:t>
            </a:r>
            <a:endParaRPr lang="en-US" altLang="zh-CN" sz="2000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其次常见的是</a:t>
            </a:r>
            <a:r>
              <a:rPr lang="en-US" altLang="zh-CN" sz="20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x86</a:t>
            </a:r>
            <a:r>
              <a:rPr lang="zh-CN" altLang="en-US" sz="20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中的</a:t>
            </a:r>
            <a:r>
              <a:rPr lang="en-US" altLang="zh-CN" sz="20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rep</a:t>
            </a:r>
            <a:r>
              <a:rPr lang="zh-CN" altLang="en-US" sz="20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前缀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，比如</a:t>
            </a:r>
            <a:r>
              <a:rPr lang="en-US" altLang="zh-CN" sz="2000" dirty="0" err="1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repXX</a:t>
            </a:r>
            <a:r>
              <a:rPr lang="en-US" altLang="zh-CN" sz="20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 </a:t>
            </a:r>
            <a:r>
              <a:rPr lang="en-US" altLang="zh-CN" sz="2000" dirty="0" err="1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jmp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等，可以将该指令的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第一个字节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</a:t>
            </a:r>
            <a:r>
              <a:rPr lang="en-US" altLang="zh-CN" sz="2000" dirty="0" err="1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repXX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前缀的对应位置）</a:t>
            </a:r>
            <a:r>
              <a:rPr lang="en-US" altLang="zh-CN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patch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为</a:t>
            </a:r>
            <a:r>
              <a:rPr lang="en-US" altLang="zh-CN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0x90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</a:t>
            </a:r>
            <a:r>
              <a:rPr lang="en-US" altLang="zh-CN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NOP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sz="2000" dirty="0" smtClean="0">
              <a:solidFill>
                <a:srgbClr val="CC00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96259" name="Picture 2" descr="E:\百度同步\工作\XMan讲义\530730-2591x3624-original-aruterra-long+hair-tall+image-highres-light+eroti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903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pPr marL="342900" lvl="1" indent="-342900">
              <a:buFont typeface="Arial" panose="02080604020202020204" charset="0"/>
              <a:buChar char="•"/>
            </a:pP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4.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stack frame is too big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成因：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在分析栈帧时，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IDA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出现异常，导致分析出错</a:t>
            </a:r>
            <a:endParaRPr lang="en-US" altLang="zh-CN" sz="2400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解决方案：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找到明显</a:t>
            </a:r>
            <a:r>
              <a:rPr lang="zh-CN" altLang="en-US" sz="20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不合常理的</a:t>
            </a:r>
            <a:r>
              <a:rPr lang="en-US" altLang="zh-CN" sz="20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stack variable offset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，双击进入栈帧界面，按</a:t>
            </a:r>
            <a:r>
              <a:rPr lang="en-US" altLang="zh-CN" sz="20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键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删除对应</a:t>
            </a:r>
            <a:r>
              <a:rPr lang="en-US" altLang="zh-CN" sz="20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stack variable</a:t>
            </a:r>
            <a:endParaRPr lang="en-US" altLang="zh-CN" sz="20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如果是壳导致的原因，先用</a:t>
            </a:r>
            <a:r>
              <a:rPr lang="en-US" altLang="zh-CN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OD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等软件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脱壳</a:t>
            </a:r>
            <a:endParaRPr lang="en-US" altLang="zh-CN" sz="20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可能由花指令导致，请手动或自动检查并</a:t>
            </a:r>
            <a:r>
              <a:rPr lang="zh-CN" altLang="en-US" sz="20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去除花指令</a:t>
            </a:r>
            <a:endParaRPr lang="en-US" altLang="zh-CN" sz="20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00EE6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十分罕见</a:t>
            </a:r>
            <a:endParaRPr lang="en-US" altLang="zh-CN" sz="2400" dirty="0" smtClean="0">
              <a:solidFill>
                <a:srgbClr val="00EE6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98307" name="Picture 2" descr="E:\百度同步\工作\XMan讲义\530730-2591x3624-original-aruterra-long+hair-tall+image-highres-light+erotic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903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621509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5.</a:t>
            </a:r>
            <a:r>
              <a:rPr lang="en-US" altLang="zh-CN" sz="22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local variable allocation failed</a:t>
            </a:r>
            <a:endParaRPr lang="en-US" altLang="zh-CN" sz="22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成因：分析函数时，有部分变量对应的区域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发生重叠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，多见于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ARM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平台出现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Point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sz="2400" dirty="0" err="1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Rect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等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8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字节、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16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字节、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32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字节结构时尤其多见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解决方案：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修改对应参数为多个</a:t>
            </a:r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int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修改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安装目录下的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hexrays.cfg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中的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HO_IGNORE_OVERLAPS</a:t>
            </a:r>
          </a:p>
        </p:txBody>
      </p:sp>
      <p:pic>
        <p:nvPicPr>
          <p:cNvPr id="2050" name="Picture 2" descr="D:\我的文档\Desktop\upan\ANIME-PICTURES.NET_-_299884-919x1178-diabolik+lovers-idea+factory-sakamaki+reiji-kusari+n+ba+%28kigou%29+%28artist%29-single-tall+imag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80528" y="0"/>
            <a:ext cx="535017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621509" y="-60325"/>
            <a:ext cx="7215187" cy="1131888"/>
          </a:xfrm>
          <a:prstGeom prst="rect">
            <a:avLst/>
          </a:prstGeom>
          <a:solidFill>
            <a:srgbClr val="FFCC00">
              <a:alpha val="80000"/>
            </a:srgbClr>
          </a:solidFill>
          <a:ln w="57150">
            <a:solidFill>
              <a:srgbClr val="CC00FF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4800" dirty="0" smtClean="0">
                <a:solidFill>
                  <a:srgbClr val="00FF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出错处理</a:t>
            </a:r>
            <a:endParaRPr lang="zh-CN" altLang="en-US" sz="4800" dirty="0">
              <a:solidFill>
                <a:srgbClr val="00FF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8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6.F5</a:t>
            </a:r>
            <a:r>
              <a:rPr lang="zh-CN" altLang="en-US" sz="28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分析结果不正确</a:t>
            </a:r>
            <a:endParaRPr lang="en-US" altLang="zh-CN" sz="28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defRPr/>
            </a:pP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成因：</a:t>
            </a:r>
            <a:r>
              <a:rPr lang="en-US" altLang="zh-CN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会</a:t>
            </a:r>
            <a:r>
              <a:rPr lang="zh-CN" altLang="en-US" sz="24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自</a:t>
            </a:r>
            <a:r>
              <a:rPr lang="zh-CN" altLang="en-US" sz="2400" dirty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动删除</a:t>
            </a:r>
            <a:r>
              <a:rPr lang="zh-CN" altLang="en-US" sz="2400" dirty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其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认为不可能到达的死代码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常见起因是一个函数错误的被标注成了</a:t>
            </a:r>
            <a:r>
              <a:rPr lang="en-US" altLang="zh-CN" sz="2400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noreturn</a:t>
            </a: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函数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sz="24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解决方案：</a:t>
            </a:r>
            <a:endParaRPr lang="en-US" altLang="zh-CN" sz="24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1.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进到目前反编译结果，找到</a:t>
            </a:r>
            <a:r>
              <a:rPr lang="zh-CN" altLang="en-US" sz="22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最后被调用的函数</a:t>
            </a:r>
            <a:r>
              <a:rPr lang="en-US" altLang="zh-CN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(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被错误分析的函数</a:t>
            </a:r>
            <a:r>
              <a:rPr lang="en-US" altLang="zh-CN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)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</a:t>
            </a:r>
            <a:r>
              <a:rPr lang="zh-CN" altLang="en-US" sz="22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双击进入，再返回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</a:t>
            </a:r>
            <a:r>
              <a:rPr lang="zh-CN" altLang="en-US" sz="22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迫使</a:t>
            </a:r>
            <a:r>
              <a:rPr lang="en-US" altLang="zh-CN" sz="2200" dirty="0" err="1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HexRays</a:t>
            </a:r>
            <a:r>
              <a:rPr lang="zh-CN" altLang="en-US" sz="22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重新分析相应函数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）</a:t>
            </a:r>
            <a:endParaRPr lang="en-US" altLang="zh-CN" sz="2200" dirty="0" smtClean="0">
              <a:solidFill>
                <a:srgbClr val="33CCCC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2"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2.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如果上述方案不成功，那么进到被错误分析的函数，按</a:t>
            </a:r>
            <a:r>
              <a:rPr lang="en-US" altLang="zh-CN" sz="22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Tab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切换到反汇编界面，按</a:t>
            </a:r>
            <a:r>
              <a:rPr lang="en-US" altLang="zh-CN" sz="22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Alt-P</a:t>
            </a:r>
            <a:r>
              <a:rPr lang="zh-CN" altLang="en-US" sz="2200" dirty="0" smtClean="0">
                <a:solidFill>
                  <a:srgbClr val="33CCCC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进入界面</a:t>
            </a:r>
            <a:r>
              <a:rPr lang="zh-CN" altLang="en-US" sz="22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取消函数的</a:t>
            </a:r>
            <a:r>
              <a:rPr lang="en-US" altLang="zh-CN" sz="22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Does not return</a:t>
            </a:r>
            <a:r>
              <a:rPr lang="zh-CN" altLang="en-US" sz="22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属性</a:t>
            </a:r>
            <a:endParaRPr lang="en-US" altLang="zh-CN" sz="2200" dirty="0" smtClean="0">
              <a:solidFill>
                <a:srgbClr val="CC00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None/>
              <a:defRPr/>
            </a:pPr>
            <a:endParaRPr lang="en-US" altLang="zh-CN" sz="16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" name="Picture 2" descr="D:\我的文档\Desktop\upan\ANIME-PICTURES.NET_-_299884-919x1178-diabolik+lovers-idea+factory-sakamaki+reiji-kusari+n+ba+%28kigou%29+%28artist%29-single-tall+imag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80528" y="0"/>
            <a:ext cx="535017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3" descr="E:\百度同步\工作\XMan讲义\K_02_1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5214938"/>
            <a:ext cx="5214938" cy="1357312"/>
          </a:xfrm>
          <a:solidFill>
            <a:srgbClr val="00CC99">
              <a:alpha val="30000"/>
            </a:srgbClr>
          </a:solidFill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砺戈秣马</a:t>
            </a:r>
            <a:br>
              <a:rPr lang="en-US" altLang="zh-CN" dirty="0" smtClean="0">
                <a:solidFill>
                  <a:srgbClr val="0070C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0070C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</a:t>
            </a:r>
            <a:r>
              <a:rPr lang="en-US" altLang="zh-CN" dirty="0" err="1" smtClean="0">
                <a:solidFill>
                  <a:srgbClr val="0070C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HexRays</a:t>
            </a:r>
            <a:r>
              <a:rPr lang="zh-CN" altLang="en-US" dirty="0" smtClean="0">
                <a:solidFill>
                  <a:srgbClr val="0070C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高级使用</a:t>
            </a:r>
            <a:endParaRPr lang="zh-CN" altLang="en-US" dirty="0">
              <a:solidFill>
                <a:srgbClr val="0070C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870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F5</a:t>
            </a:r>
            <a:r>
              <a:rPr lang="zh-CN" altLang="en-US" sz="4800" dirty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</a:t>
            </a:r>
            <a:r>
              <a:rPr lang="zh-CN" altLang="en-US" sz="48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用</a:t>
            </a:r>
            <a:endParaRPr lang="zh-CN" altLang="en-US" sz="4800" dirty="0">
              <a:solidFill>
                <a:schemeClr val="accent6"/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9584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自定义寄存器传参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组合技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使用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中的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__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usercall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和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__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userpurge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调用约定（</a:t>
            </a:r>
            <a:r>
              <a:rPr lang="zh-CN" altLang="en-US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两个</a:t>
            </a:r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下划线）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设置范例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err="1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int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test</a:t>
            </a:r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&lt;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eax</a:t>
            </a:r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&gt;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en-US" altLang="zh-CN" dirty="0" err="1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int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 a1</a:t>
            </a:r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&lt;</a:t>
            </a:r>
            <a:r>
              <a:rPr lang="en-US" altLang="zh-CN" dirty="0" err="1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ebx</a:t>
            </a:r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&gt;</a:t>
            </a:r>
            <a:r>
              <a:rPr lang="en-US" altLang="zh-CN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);</a:t>
            </a:r>
            <a:endParaRPr lang="en-US" altLang="zh-CN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&lt;&gt;</a:t>
            </a:r>
            <a:r>
              <a:rPr lang="zh-CN" altLang="en-US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中为对应值的位置</a:t>
            </a:r>
            <a:endParaRPr lang="en-US" altLang="zh-CN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第一个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&lt;&gt;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中为返回值位置，注意返回值的位置即使不变也要填写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2290" name="Picture 2" descr="H:\ANIME-PICTURES.NET_-_530690-800x1130-nanatsu+no+taizai-a-1+pictures-ban+%28nanatsu+no+taizai%29-elaine+%28nanatsu+no+taizai%29-karanashi+mari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8552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F5</a:t>
            </a:r>
            <a:r>
              <a:rPr lang="zh-CN" altLang="en-US" sz="4800" dirty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104450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2.HexRays</a:t>
            </a:r>
            <a:r>
              <a:rPr lang="zh-CN" altLang="en-US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源码级调试</a:t>
            </a:r>
            <a:endParaRPr lang="en-US" altLang="zh-CN" sz="28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与</a:t>
            </a:r>
            <a:r>
              <a:rPr lang="en-US" altLang="zh-CN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400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的调试过程相似</a:t>
            </a:r>
            <a:endParaRPr lang="en-US" altLang="zh-CN" sz="2400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点击在反编译行前的圆圈即可下断点</a:t>
            </a:r>
            <a:endParaRPr lang="en-US" altLang="zh-CN" sz="24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鼠标移到对应变量上可显示对应值</a:t>
            </a:r>
            <a:endParaRPr lang="en-US" altLang="zh-CN" sz="240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Debugger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Debugger windows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→</a:t>
            </a:r>
            <a:r>
              <a:rPr lang="en-US" altLang="zh-CN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Locals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可以查看所有变量的列表</a:t>
            </a:r>
            <a:endParaRPr lang="en-US" altLang="zh-CN" sz="2400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可以在</a:t>
            </a:r>
            <a:r>
              <a:rPr lang="en-US" altLang="zh-CN" sz="24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4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界面中使用各种调试操作如单步、运行至给定位置</a:t>
            </a:r>
            <a:endParaRPr lang="en-US" altLang="zh-CN" sz="2400" dirty="0" smtClean="0">
              <a:solidFill>
                <a:schemeClr val="accent6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" name="Picture 2" descr="H:\ANIME-PICTURES.NET_-_530690-800x1130-nanatsu+no+taizai-a-1+pictures-ban+%28nanatsu+no+taizai%29-elaine+%28nanatsu+no+taizai%29-karanashi+mari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8552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57563" y="-60325"/>
            <a:ext cx="7215187" cy="1131888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F5</a:t>
            </a:r>
            <a:r>
              <a:rPr lang="zh-CN" altLang="en-US" sz="4800" dirty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高级使用</a:t>
            </a:r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2.HexRays</a:t>
            </a:r>
            <a:r>
              <a:rPr lang="zh-CN" altLang="en-US" sz="28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源码级调试</a:t>
            </a:r>
            <a:endParaRPr lang="en-US" altLang="zh-CN" sz="2800" dirty="0" smtClean="0">
              <a:solidFill>
                <a:srgbClr val="33CCC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注意：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中显示的变量</a:t>
            </a:r>
            <a:r>
              <a:rPr lang="zh-CN" altLang="en-US" sz="20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很可能不是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变量原来的值，尤其是寄存器变量，</a:t>
            </a:r>
            <a:r>
              <a:rPr lang="zh-CN" altLang="en-US" sz="20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尽量在赋值位置断下并查看值</a:t>
            </a:r>
            <a:endParaRPr lang="en-US" altLang="zh-CN" sz="2000" dirty="0" smtClean="0">
              <a:solidFill>
                <a:schemeClr val="accent6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对于</a:t>
            </a:r>
            <a:r>
              <a:rPr lang="zh-CN" altLang="en-US" sz="20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优化后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的代码，</a:t>
            </a:r>
            <a:r>
              <a:rPr lang="en-US" altLang="zh-CN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调试中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bug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很多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的单步</a:t>
            </a:r>
            <a:r>
              <a:rPr lang="zh-CN" altLang="en-US" sz="20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不太稳定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，在</a:t>
            </a:r>
            <a:r>
              <a:rPr lang="en-US" altLang="zh-CN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ARM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平台可能会</a:t>
            </a:r>
            <a:r>
              <a:rPr lang="zh-CN" altLang="en-US" sz="20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跑飞</a:t>
            </a:r>
            <a:endParaRPr lang="en-US" altLang="zh-CN" sz="20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F5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的运行至指定位置功能同样</a:t>
            </a:r>
            <a:r>
              <a:rPr lang="zh-CN" altLang="en-US" sz="20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不稳定</a:t>
            </a:r>
            <a:r>
              <a:rPr lang="zh-CN" altLang="en-US" sz="2000" dirty="0" smtClean="0">
                <a:solidFill>
                  <a:srgbClr val="33CCC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，可能会</a:t>
            </a:r>
            <a:r>
              <a:rPr lang="zh-CN" altLang="en-US" sz="20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跑飞</a:t>
            </a:r>
            <a:endParaRPr lang="en-US" altLang="zh-CN" sz="20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" name="Picture 2" descr="H:\ANIME-PICTURES.NET_-_530690-800x1130-nanatsu+no+taizai-a-1+pictures-ban+%28nanatsu+no+taizai%29-elaine+%28nanatsu+no+taizai%29-karanashi+mari-long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8552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2" descr="E:\百度同步\工作\XMan讲义\531326-1920x1080-playstation-ai-chan+(playstation)-stellarism-long+hair-single-blush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122363" y="0"/>
            <a:ext cx="121951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5" name="标题 1"/>
          <p:cNvSpPr>
            <a:spLocks noGrp="1"/>
          </p:cNvSpPr>
          <p:nvPr>
            <p:ph type="title"/>
          </p:nvPr>
        </p:nvSpPr>
        <p:spPr>
          <a:xfrm>
            <a:off x="251520" y="4797152"/>
            <a:ext cx="5328592" cy="1301006"/>
          </a:xfrm>
          <a:solidFill>
            <a:schemeClr val="accent5">
              <a:lumMod val="75000"/>
              <a:alpha val="60000"/>
            </a:schemeClr>
          </a:solidFill>
        </p:spPr>
        <p:txBody>
          <a:bodyPr>
            <a:normAutofit fontScale="90000"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-</a:t>
            </a:r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编写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 </a:t>
            </a: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Processor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428868"/>
            <a:ext cx="8501122" cy="421484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想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要救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en-US" altLang="zh-CN" strike="sngStrike" dirty="0" smtClean="0">
                <a:latin typeface="造字工房悦圆演示版常规体" pitchFamily="50" charset="-122"/>
                <a:ea typeface="造字工房悦圆演示版常规体" pitchFamily="50" charset="-122"/>
              </a:rPr>
              <a:t>gong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出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en-US" altLang="zh-CN" strike="sngStrike" dirty="0" err="1" smtClean="0">
                <a:latin typeface="造字工房悦圆演示版常规体" pitchFamily="50" charset="-122"/>
                <a:ea typeface="造字工房悦圆演示版常规体" pitchFamily="50" charset="-122"/>
              </a:rPr>
              <a:t>lue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妹纸们，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我们就要首先</a:t>
            </a:r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认识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并</a:t>
            </a:r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了解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她们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机智的我们派人潜入了敌方阵营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目前计算机的常见指令集有：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x86/x64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ARM/ARM64(AArch64)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其他相对小众的架构（如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MIPS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2530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3857625" y="1428750"/>
            <a:ext cx="5000625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总论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19475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IDA Processor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786313" y="1143000"/>
            <a:ext cx="4357687" cy="57150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请</a:t>
            </a:r>
            <a:r>
              <a:rPr lang="zh-CN" altLang="en-US" sz="2800" dirty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童鞋</a:t>
            </a:r>
            <a:r>
              <a:rPr lang="zh-CN" altLang="en-US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们打开</a:t>
            </a:r>
            <a:endParaRPr lang="zh-CN" altLang="en-US" sz="28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  <a:hlinkClick r:id="rId1"/>
              </a:rPr>
              <a:t>http://github.com/gyc990326/IDABinaryTranslator</a:t>
            </a:r>
            <a:endParaRPr lang="en-US" altLang="zh-CN" sz="28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造字工房悦圆演示版常规体" pitchFamily="50" charset="-122"/>
                <a:ea typeface="造字工房悦圆演示版常规体" pitchFamily="50" charset="-122"/>
                <a:hlinkClick r:id="rId2"/>
              </a:rPr>
              <a:t>https://github.com/gyc990326/cLEMENCyTools</a:t>
            </a:r>
            <a:endParaRPr lang="en-US" altLang="zh-CN" sz="28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 dirty="0" smtClean="0">
                <a:solidFill>
                  <a:schemeClr val="accent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未整理，凑合看啦</a:t>
            </a:r>
            <a:r>
              <a:rPr lang="en-US" altLang="zh-CN" sz="2800" dirty="0" smtClean="0">
                <a:solidFill>
                  <a:schemeClr val="accent2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~</a:t>
            </a:r>
            <a:endParaRPr lang="en-US" altLang="zh-CN" sz="2800" dirty="0" smtClean="0">
              <a:solidFill>
                <a:schemeClr val="accent2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endParaRPr lang="en-US" altLang="zh-CN" sz="2800" dirty="0" smtClean="0">
              <a:solidFill>
                <a:srgbClr val="FF0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11621" name="Picture 5" descr="530708-655x880-original-huwali+(dnwls3010)-single-tall+image-short+hair-looking+at+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975" y="0"/>
            <a:ext cx="510381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113668" name="Picture 4" descr="531229-1760x892-alice+in+wonderland-alice+(wonderland)-missle228-long+hair-single-highre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068763" y="0"/>
            <a:ext cx="13609638" cy="6897688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179512" y="4878288"/>
            <a:ext cx="5544616" cy="1431032"/>
          </a:xfrm>
          <a:solidFill>
            <a:schemeClr val="bg1">
              <a:lumMod val="50000"/>
              <a:alpha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	-IDA </a:t>
            </a:r>
            <a:r>
              <a:rPr lang="zh-CN" altLang="en-US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手动加载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19475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Manual Load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894833" y="1143000"/>
            <a:ext cx="4357687" cy="57150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遇到特殊情况，例如</a:t>
            </a:r>
            <a:endParaRPr lang="en-US" altLang="zh-CN" sz="2800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sz="24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32</a:t>
            </a:r>
            <a:r>
              <a:rPr lang="zh-CN" altLang="en-US" sz="24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位和</a:t>
            </a:r>
            <a:r>
              <a:rPr lang="en-US" altLang="zh-CN" sz="24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64</a:t>
            </a:r>
            <a:r>
              <a:rPr lang="zh-CN" altLang="en-US" sz="24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位代码混合时</a:t>
            </a:r>
            <a:endParaRPr lang="en-US" altLang="zh-CN" sz="2400" dirty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程序没有对应的加载器时，</a:t>
            </a:r>
            <a:endParaRPr lang="en-US" altLang="zh-CN" sz="2400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zh-CN" altLang="en-US" sz="28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就需要我们进行</a:t>
            </a:r>
            <a:r>
              <a:rPr lang="zh-CN" altLang="en-US" sz="2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手动加载</a:t>
            </a:r>
            <a:r>
              <a:rPr lang="zh-CN" altLang="en-US" sz="28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</a:t>
            </a:r>
            <a:r>
              <a:rPr lang="en-US" altLang="zh-CN" sz="28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Manual Load</a:t>
            </a:r>
            <a:r>
              <a:rPr lang="zh-CN" altLang="en-US" sz="2800" dirty="0" smtClean="0">
                <a:solidFill>
                  <a:srgbClr val="00B0F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）</a:t>
            </a:r>
            <a:endParaRPr lang="en-US" altLang="zh-CN" sz="2800" dirty="0" smtClean="0">
              <a:solidFill>
                <a:srgbClr val="00B0F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在打开文件后的对话框中，勾选</a:t>
            </a:r>
            <a:r>
              <a:rPr lang="en-US" altLang="zh-CN" sz="28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Manual Load</a:t>
            </a:r>
            <a:r>
              <a:rPr lang="zh-CN" altLang="en-US" sz="28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即可</a:t>
            </a:r>
            <a:endParaRPr lang="en-US" altLang="zh-CN" sz="28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10242" name="Picture 2" descr="H:\ANIME-PICTURES.NET_-_530531-1024x1436-original-manbou+no+shigai-single-tall+image-short+hair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489038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2050" name="Picture 2" descr="H:\K_06_1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1"/>
            <a:ext cx="9144000" cy="6858496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179512" y="4878288"/>
            <a:ext cx="5616624" cy="1431032"/>
          </a:xfrm>
          <a:solidFill>
            <a:srgbClr val="00CC99">
              <a:alpha val="7000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	-IDA </a:t>
            </a:r>
            <a:r>
              <a:rPr lang="zh-CN" altLang="en-US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加载头文件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19475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导入头文件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786313" y="1143000"/>
            <a:ext cx="4357687" cy="57150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如果能拿到程序的一部分头文件，比如</a:t>
            </a:r>
            <a:r>
              <a:rPr lang="zh-CN" altLang="en-US" sz="28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程序公开的</a:t>
            </a:r>
            <a:r>
              <a:rPr lang="en-US" altLang="zh-CN" sz="28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API</a:t>
            </a:r>
            <a:r>
              <a:rPr lang="zh-CN" altLang="en-US" sz="28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接口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，那么可以通过头文件让</a:t>
            </a:r>
            <a:r>
              <a:rPr lang="en-US" altLang="zh-CN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了解这个结构并辅助分析</a:t>
            </a:r>
            <a:endParaRPr lang="en-US" altLang="zh-CN" sz="2800" dirty="0" smtClean="0">
              <a:solidFill>
                <a:srgbClr val="99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8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只支持导入</a:t>
            </a:r>
            <a:r>
              <a:rPr lang="en-US" altLang="zh-CN" sz="28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</a:t>
            </a:r>
            <a:r>
              <a:rPr lang="zh-CN" altLang="en-US" sz="2800" dirty="0" smtClean="0">
                <a:solidFill>
                  <a:schemeClr val="accent6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的头文件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，所以</a:t>
            </a:r>
            <a:r>
              <a:rPr lang="en-US" altLang="zh-CN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C++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中的模板、类什么的</a:t>
            </a:r>
            <a:r>
              <a:rPr lang="zh-CN" altLang="en-US" sz="28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需要转换</a:t>
            </a:r>
            <a:endParaRPr lang="en-US" altLang="zh-CN" sz="28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对于</a:t>
            </a:r>
            <a:r>
              <a:rPr lang="zh-CN" altLang="en-US" sz="2800" dirty="0" smtClean="0">
                <a:solidFill>
                  <a:srgbClr val="00B05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没有虚函数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的</a:t>
            </a:r>
            <a:r>
              <a:rPr lang="en-US" altLang="zh-CN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class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，可以将</a:t>
            </a:r>
            <a:r>
              <a:rPr lang="zh-CN" altLang="en-US" sz="28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成员函数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直接</a:t>
            </a:r>
            <a:r>
              <a:rPr lang="zh-CN" altLang="en-US" sz="28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删除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，并</a:t>
            </a:r>
            <a:r>
              <a:rPr lang="zh-CN" altLang="en-US" sz="28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改掉</a:t>
            </a:r>
            <a:r>
              <a:rPr lang="en-US" altLang="zh-CN" sz="28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class private public</a:t>
            </a:r>
            <a:r>
              <a:rPr lang="zh-CN" altLang="en-US" sz="28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等关键字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，将其转为</a:t>
            </a:r>
            <a:r>
              <a:rPr lang="en-US" altLang="zh-CN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C</a:t>
            </a:r>
            <a:r>
              <a:rPr lang="zh-CN" altLang="en-US" sz="2800" dirty="0" smtClean="0">
                <a:solidFill>
                  <a:srgbClr val="99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结构体</a:t>
            </a:r>
            <a:endParaRPr lang="en-US" altLang="zh-CN" sz="2800" dirty="0" smtClean="0">
              <a:solidFill>
                <a:srgbClr val="9966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3074" name="Picture 2" descr="H:\530314-2777x3915-original-anmi-long+hair-single-tall+image-blush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8652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4098" name="Picture 2" descr="H:\ANIME-PICTURES.NET_-_527719-1200x900-hibike%21+euphonium-kyoto+animation-nakagawa+natsuki-narumi+nanami-long+hair-singl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"/>
            <a:ext cx="9144000" cy="6857999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3275856" y="5022304"/>
            <a:ext cx="5256584" cy="1431032"/>
          </a:xfrm>
          <a:solidFill>
            <a:schemeClr val="accent5">
              <a:lumMod val="60000"/>
              <a:lumOff val="40000"/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4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 smtClean="0">
                <a:solidFill>
                  <a:schemeClr val="accent4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chemeClr val="accent4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	-</a:t>
            </a:r>
            <a:r>
              <a:rPr lang="zh-CN" altLang="en-US" dirty="0" smtClean="0">
                <a:solidFill>
                  <a:schemeClr val="accent4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恢复部分符号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31840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恢复符号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356100" y="1143000"/>
            <a:ext cx="4787900" cy="571500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99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1.</a:t>
            </a:r>
            <a:r>
              <a:rPr lang="zh-CN" altLang="en-US" sz="3600" dirty="0" smtClean="0">
                <a:solidFill>
                  <a:srgbClr val="9999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找程序的</a:t>
            </a:r>
            <a:r>
              <a:rPr lang="zh-CN" altLang="en-US" sz="36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旧版本</a:t>
            </a:r>
            <a:endParaRPr lang="en-US" altLang="zh-CN" sz="36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3200" dirty="0" smtClean="0">
                <a:solidFill>
                  <a:srgbClr val="9999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大量的程序早期版本中</a:t>
            </a:r>
            <a:r>
              <a:rPr lang="zh-CN" altLang="en-US" sz="32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安全意识不强</a:t>
            </a:r>
            <a:r>
              <a:rPr lang="zh-CN" altLang="en-US" sz="3200" dirty="0" smtClean="0">
                <a:solidFill>
                  <a:srgbClr val="9999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，没有删除符号等各种信息，可以利用搜索引擎搜索旧版本参考利用</a:t>
            </a:r>
            <a:endParaRPr lang="en-US" altLang="zh-CN" sz="3200" dirty="0" smtClean="0">
              <a:solidFill>
                <a:srgbClr val="9999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sz="3200" dirty="0">
                <a:solidFill>
                  <a:srgbClr val="9999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对</a:t>
            </a:r>
            <a:r>
              <a:rPr lang="zh-CN" altLang="en-US" sz="3200" dirty="0" smtClean="0">
                <a:solidFill>
                  <a:srgbClr val="9999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于苹果应用，可以使用</a:t>
            </a:r>
            <a:r>
              <a:rPr lang="en-US" altLang="zh-CN" sz="3200" dirty="0" err="1" smtClean="0">
                <a:solidFill>
                  <a:srgbClr val="9999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AppAdmin</a:t>
            </a:r>
            <a:r>
              <a:rPr lang="zh-CN" altLang="en-US" sz="3200" dirty="0" smtClean="0">
                <a:solidFill>
                  <a:srgbClr val="9999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获取低版本应用</a:t>
            </a:r>
            <a:endParaRPr lang="en-US" altLang="zh-CN" sz="3200" dirty="0" smtClean="0">
              <a:solidFill>
                <a:srgbClr val="9999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5122" name="Picture 2" descr="H:\531055-1167x1894-original-marmalade+(elfless+vanilla)-single-tall+image-brown+eyes-looking+awa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225821" cy="6858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8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8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8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31840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恢复符号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356100" y="1143000"/>
            <a:ext cx="4787900" cy="57150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2.Rizzo</a:t>
            </a:r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匹配</a:t>
            </a:r>
            <a:endParaRPr lang="en-US" altLang="zh-CN" dirty="0" smtClean="0">
              <a:solidFill>
                <a:srgbClr val="00CC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  <a:hlinkClick r:id="rId1"/>
              </a:rPr>
              <a:t>https://github.com/devttys0/ida/tree/master/plugins/rizzo</a:t>
            </a:r>
            <a:endParaRPr lang="en-US" altLang="zh-CN" dirty="0" smtClean="0">
              <a:solidFill>
                <a:srgbClr val="00CC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这种方法对于</a:t>
            </a:r>
            <a:r>
              <a:rPr lang="zh-CN" altLang="en-US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冷门平台</a:t>
            </a:r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的程序有奇效</a:t>
            </a:r>
            <a:endParaRPr lang="en-US" altLang="zh-CN" dirty="0" smtClean="0">
              <a:solidFill>
                <a:srgbClr val="00CC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今年</a:t>
            </a:r>
            <a:r>
              <a:rPr lang="en-US" altLang="zh-CN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DEFCON</a:t>
            </a:r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的新平台中，</a:t>
            </a:r>
            <a:r>
              <a:rPr lang="en-US" altLang="zh-CN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Rizzo</a:t>
            </a:r>
            <a:r>
              <a:rPr lang="zh-CN" altLang="en-US" dirty="0" smtClean="0">
                <a:solidFill>
                  <a:srgbClr val="00CC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十分成功的匹配了大量函数</a:t>
            </a:r>
            <a:endParaRPr lang="en-US" altLang="zh-CN" dirty="0" smtClean="0">
              <a:solidFill>
                <a:srgbClr val="00CC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可以搜索并借用前人的工作成果</a:t>
            </a:r>
            <a:endParaRPr lang="en-US" altLang="zh-CN" dirty="0" smtClean="0">
              <a:solidFill>
                <a:srgbClr val="FF66FF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5122" name="Picture 2" descr="H:\531055-1167x1894-original-marmalade+(elfless+vanilla)-single-tall+image-brown+eyes-looking+aw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258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31840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恢复符号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356100" y="1143000"/>
            <a:ext cx="4787900" cy="5715000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3.</a:t>
            </a:r>
            <a:r>
              <a:rPr lang="zh-CN" altLang="en-US" sz="360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看程序自带的</a:t>
            </a:r>
            <a:r>
              <a:rPr lang="en-US" altLang="zh-CN" sz="360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string</a:t>
            </a:r>
            <a:endParaRPr lang="en-US" altLang="zh-CN" sz="3600" dirty="0" smtClean="0">
              <a:solidFill>
                <a:schemeClr val="accent3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许多程序</a:t>
            </a:r>
            <a:r>
              <a:rPr lang="zh-CN" altLang="en-US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自带了大量调试信息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以方便程序员调试，然而在发布时它们有的</a:t>
            </a:r>
            <a:r>
              <a:rPr lang="zh-CN" altLang="en-US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并没有被去除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，于是函数的基本功能和名称就轻松拿到啦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~~</a:t>
            </a:r>
          </a:p>
        </p:txBody>
      </p:sp>
      <p:pic>
        <p:nvPicPr>
          <p:cNvPr id="5122" name="Picture 2" descr="H:\531055-1167x1894-original-marmalade+(elfless+vanilla)-single-tall+image-brown+eyes-looking+awa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2258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31840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恢复符号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356100" y="1143000"/>
            <a:ext cx="4787900" cy="5715000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4.Google</a:t>
            </a:r>
            <a:r>
              <a:rPr lang="zh-CN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搜索源代码</a:t>
            </a:r>
            <a:endParaRPr lang="en-US" altLang="zh-CN" sz="3600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许多程序早期版本或其他分支源码被流出过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典型例子：</a:t>
            </a:r>
            <a:r>
              <a:rPr lang="en-US" altLang="zh-CN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CS</a:t>
            </a:r>
            <a:r>
              <a:rPr lang="zh-CN" altLang="en-US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、</a:t>
            </a:r>
            <a:r>
              <a:rPr lang="en-US" altLang="zh-CN" dirty="0" err="1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iOS</a:t>
            </a:r>
            <a:endParaRPr lang="en-US" altLang="zh-CN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大量库开源</a:t>
            </a:r>
            <a:endParaRPr lang="en-US" altLang="zh-CN" dirty="0" smtClean="0">
              <a:solidFill>
                <a:srgbClr val="FF66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按获得信息搜索源码</a:t>
            </a:r>
            <a:endParaRPr lang="en-US" altLang="zh-CN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(</a:t>
            </a:r>
            <a:r>
              <a:rPr lang="zh-CN" altLang="en-US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因为大量程序其实</a:t>
            </a:r>
            <a:r>
              <a:rPr lang="en-US" altLang="zh-CN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endParaRPr lang="en-US" altLang="zh-CN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直接套用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Stack Overflow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答案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直接套用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CSDN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代码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5122" name="Picture 2" descr="H:\531055-1167x1894-original-marmalade+(elfless+vanilla)-single-tall+image-brown+eyes-looking+awa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2258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20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2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2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0" dur="20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3" dur="20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6" dur="20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63" y="2357438"/>
            <a:ext cx="8229600" cy="421481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汇编其实非常简单，将每一条指令单拿出来看，都是十分简单易懂的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将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代码拆开写，其实也就成了汇编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接着我们了解一下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CPU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None/>
              <a:defRPr/>
            </a:pP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zh-CN" altLang="en-US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运行方式</a:t>
            </a:r>
            <a:r>
              <a:rPr lang="en-US" altLang="zh-CN" dirty="0" smtClean="0">
                <a:solidFill>
                  <a:srgbClr val="00EE6C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endParaRPr lang="en-US" altLang="zh-CN" dirty="0" smtClean="0">
              <a:solidFill>
                <a:srgbClr val="00EE6C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取出下一条要执行的指令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+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None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执行当前的指令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+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输出结果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什么都不管只会往前跑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None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的蠢妹纸（一脸无辜）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（都知道四驱车怎么跑的吧）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23555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929188" y="1428750"/>
            <a:ext cx="3929062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总论</a:t>
            </a:r>
          </a:p>
        </p:txBody>
      </p:sp>
      <p:pic>
        <p:nvPicPr>
          <p:cNvPr id="23557" name="Picture 2" descr="E:\百度同步\工作\XMan讲义\CPU娘0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00688" y="3571875"/>
            <a:ext cx="3278187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31840" y="-60325"/>
            <a:ext cx="7215188" cy="1131888"/>
          </a:xfrm>
          <a:prstGeom prst="rect">
            <a:avLst/>
          </a:prstGeom>
          <a:solidFill>
            <a:srgbClr val="CCFF99"/>
          </a:solidFill>
          <a:ln w="57150">
            <a:solidFill>
              <a:srgbClr val="FFCC00"/>
            </a:solidFill>
          </a:ln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  <a:cs typeface="+mj-cs"/>
              </a:rPr>
              <a:t>恢复符号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  <a:cs typeface="+mj-cs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356100" y="1143000"/>
            <a:ext cx="4787900" cy="5715000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5.</a:t>
            </a:r>
            <a:r>
              <a:rPr lang="zh-CN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自己制作</a:t>
            </a:r>
            <a:r>
              <a:rPr lang="en-US" altLang="zh-CN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Signature</a:t>
            </a:r>
            <a:endParaRPr lang="en-US" altLang="zh-CN" sz="3600" dirty="0" smtClean="0">
              <a:solidFill>
                <a:schemeClr val="accent4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提供自动制作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Signature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的工具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请打开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IDASDK68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文件夹，找到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flair68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文件夹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5122" name="Picture 2" descr="H:\531055-1167x1894-original-marmalade+(elfless+vanilla)-single-tall+image-brown+eyes-looking+away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0"/>
            <a:ext cx="422582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1027" name="Picture 3" descr="D:\我的文档\Desktop\upan\ANIME-PICTURES.NET_-_314127-2500x1270-diabolik+lovers-idea+factory-komori+yui-sakamaki+reiji-blush-short+hai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4321706" y="0"/>
            <a:ext cx="13502218" cy="6858000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179512" y="4878288"/>
            <a:ext cx="6048672" cy="1431032"/>
          </a:xfrm>
          <a:solidFill>
            <a:srgbClr val="002060">
              <a:alpha val="3000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	-</a:t>
            </a:r>
            <a:r>
              <a:rPr lang="zh-CN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多角度联合切入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89460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多角度切入</a:t>
            </a:r>
            <a:endParaRPr lang="zh-CN" altLang="en-US" sz="4800" dirty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716016" y="1070992"/>
            <a:ext cx="4427984" cy="58864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一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个功能会有</a:t>
            </a:r>
            <a:r>
              <a:rPr lang="zh-CN" altLang="en-US" sz="28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多个切入位置</a:t>
            </a:r>
            <a:endParaRPr lang="en-US" altLang="zh-CN" sz="280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例如</a:t>
            </a:r>
            <a:r>
              <a:rPr lang="zh-CN" altLang="en-US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想让</a:t>
            </a:r>
            <a:r>
              <a:rPr lang="en-US" altLang="zh-CN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Win10 14393</a:t>
            </a:r>
            <a:r>
              <a:rPr lang="zh-CN" altLang="en-US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允许关闭</a:t>
            </a:r>
            <a:r>
              <a:rPr lang="en-US" altLang="zh-CN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UAC</a:t>
            </a:r>
            <a:r>
              <a:rPr lang="zh-CN" altLang="en-US" sz="2700" dirty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时</a:t>
            </a:r>
            <a:r>
              <a:rPr lang="zh-CN" altLang="en-US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运行</a:t>
            </a:r>
            <a:r>
              <a:rPr lang="en-US" altLang="zh-CN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Windows Store App</a:t>
            </a:r>
            <a:r>
              <a:rPr lang="zh-CN" altLang="en-US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就有如下切入点</a:t>
            </a:r>
            <a:r>
              <a:rPr lang="en-US" altLang="zh-CN" sz="27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:</a:t>
            </a:r>
            <a:endParaRPr lang="en-US" altLang="zh-CN" sz="27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反向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注册表中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EnableLUA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键值控制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UAC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开闭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反向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“​无法使用内置管理员帐户”提示</a:t>
            </a:r>
            <a:endParaRPr lang="zh-CN" altLang="en-US" sz="24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/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(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正向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)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从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Store App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启动流程入手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Calc.exe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2"/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AppxLauncher.exe</a:t>
            </a:r>
            <a:endParaRPr lang="zh-CN" altLang="en-US" sz="20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7" name="Picture 2" descr="H:\1df40ce10230e55cde3499b9df8f5e88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8520" y="0"/>
            <a:ext cx="48494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89460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多角度切入</a:t>
            </a:r>
            <a:endParaRPr lang="zh-CN" altLang="en-US" sz="4800" dirty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4294967295"/>
          </p:nvPr>
        </p:nvSpPr>
        <p:spPr>
          <a:xfrm>
            <a:off x="4644008" y="1143000"/>
            <a:ext cx="4499992" cy="5715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这么</a:t>
            </a: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多角度，最后有成有败：</a:t>
            </a:r>
            <a:endParaRPr lang="en-US" altLang="zh-CN" sz="28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未能从</a:t>
            </a:r>
            <a:r>
              <a:rPr lang="en-US" altLang="zh-CN" sz="2800" dirty="0" err="1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EnableLUA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键值深入</a:t>
            </a:r>
            <a:endParaRPr lang="en-US" altLang="zh-CN" sz="2800" dirty="0" smtClean="0">
              <a:solidFill>
                <a:schemeClr val="bg1">
                  <a:lumMod val="6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提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示文本处于判断的下游，之前的调用流程因为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RPC</a:t>
            </a: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而不可见</a:t>
            </a:r>
            <a:endParaRPr lang="en-US" altLang="zh-CN" sz="2800" dirty="0" smtClean="0">
              <a:solidFill>
                <a:schemeClr val="bg1">
                  <a:lumMod val="6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en-US" altLang="zh-CN" sz="2800" dirty="0" err="1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Calc.exe</a:t>
            </a:r>
            <a:r>
              <a:rPr lang="zh-CN" altLang="en-US" sz="280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和</a:t>
            </a:r>
            <a:r>
              <a:rPr lang="en-US" altLang="zh-CN" sz="2800" dirty="0" err="1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AppxLauncher</a:t>
            </a:r>
            <a:r>
              <a:rPr lang="zh-CN" altLang="en-US" sz="280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最后调用了相同的接口，通过单步跟踪确定到</a:t>
            </a:r>
            <a:r>
              <a:rPr lang="zh-CN" altLang="en-US" sz="2800" dirty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关键位置</a:t>
            </a:r>
            <a:endParaRPr lang="en-US" altLang="zh-CN" sz="2800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6" name="Picture 2" descr="H:\1df40ce10230e55cde3499b9df8f5e88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8520" y="0"/>
            <a:ext cx="48494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4680644" y="1143000"/>
            <a:ext cx="47879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然后调用流程大概是这样的。。。。：</a:t>
            </a:r>
            <a:endParaRPr lang="en-US" altLang="zh-CN" sz="28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US" altLang="zh-CN" sz="28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US" altLang="zh-CN" sz="28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US" altLang="zh-CN" sz="2800" dirty="0" smtClean="0">
              <a:solidFill>
                <a:schemeClr val="bg2">
                  <a:lumMod val="50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所以如果在前面两条线路上继续纠结，死的就很惨。。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189460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多角度切入</a:t>
            </a:r>
          </a:p>
        </p:txBody>
      </p:sp>
      <p:pic>
        <p:nvPicPr>
          <p:cNvPr id="10" name="Picture 2" descr="H:\1df40ce10230e55cde3499b9df8f5e88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8520" y="0"/>
            <a:ext cx="4849499" cy="6858000"/>
          </a:xfrm>
          <a:prstGeom prst="rect">
            <a:avLst/>
          </a:prstGeom>
          <a:noFill/>
        </p:spPr>
      </p:pic>
      <p:grpSp>
        <p:nvGrpSpPr>
          <p:cNvPr id="11" name="组合 10"/>
          <p:cNvGrpSpPr/>
          <p:nvPr/>
        </p:nvGrpSpPr>
        <p:grpSpPr>
          <a:xfrm>
            <a:off x="-68316" y="2014240"/>
            <a:ext cx="9176820" cy="3164160"/>
            <a:chOff x="-68316" y="2014240"/>
            <a:chExt cx="9176820" cy="3164160"/>
          </a:xfrm>
        </p:grpSpPr>
        <p:sp>
          <p:nvSpPr>
            <p:cNvPr id="8" name="TextBox 7"/>
            <p:cNvSpPr txBox="1"/>
            <p:nvPr/>
          </p:nvSpPr>
          <p:spPr>
            <a:xfrm>
              <a:off x="0" y="4870623"/>
              <a:ext cx="84969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https://gist.github.com/gyc990326/3bcfa09eaa900221803a1f603b486da1</a:t>
              </a:r>
              <a:endParaRPr lang="zh-CN" altLang="en-US" sz="1400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4512" t="25967" r="17420" b="35084"/>
            <a:stretch>
              <a:fillRect/>
            </a:stretch>
          </p:blipFill>
          <p:spPr bwMode="auto">
            <a:xfrm>
              <a:off x="-68316" y="2014240"/>
              <a:ext cx="9176820" cy="295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5123" name="Picture 3" descr="H:\ANIME-PICTURES.NET_-_530694-1392x910-original-nagishiro+mito-long+hair-single-blush-looking+at+viewer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163907" y="0"/>
            <a:ext cx="10488435" cy="6858000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179512" y="4878288"/>
            <a:ext cx="4320480" cy="1431032"/>
          </a:xfrm>
          <a:solidFill>
            <a:srgbClr val="002060">
              <a:alpha val="30000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	-</a:t>
            </a:r>
            <a:r>
              <a:rPr lang="zh-CN" altLang="en-US" dirty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直觉硬上</a:t>
            </a:r>
            <a:endParaRPr lang="zh-CN" altLang="en-US" dirty="0" smtClean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189460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直觉硬上</a:t>
            </a:r>
            <a:endParaRPr lang="zh-CN" altLang="en-US" sz="4800" dirty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004048" y="1143000"/>
            <a:ext cx="4139952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</p:txBody>
      </p:sp>
      <p:pic>
        <p:nvPicPr>
          <p:cNvPr id="4098" name="Picture 2" descr="H:\ANIME-PICTURES.NET_-_531353-1200x1520-original-lunacle-long+hair-single-tall+image-fring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756592" y="0"/>
            <a:ext cx="5494813" cy="6960096"/>
          </a:xfrm>
          <a:prstGeom prst="rect">
            <a:avLst/>
          </a:prstGeom>
          <a:noFill/>
        </p:spPr>
      </p:pic>
      <p:sp>
        <p:nvSpPr>
          <p:cNvPr id="9" name="内容占位符 2"/>
          <p:cNvSpPr txBox="1"/>
          <p:nvPr/>
        </p:nvSpPr>
        <p:spPr>
          <a:xfrm>
            <a:off x="4680644" y="1143000"/>
            <a:ext cx="4463356" cy="571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zh-CN" altLang="en-US" sz="3200" noProof="0" dirty="0" smtClean="0">
                <a:solidFill>
                  <a:srgbClr val="FFC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如何区分用户代码：</a:t>
            </a:r>
            <a:endParaRPr lang="en-US" altLang="zh-CN" sz="3200" noProof="0" dirty="0" smtClean="0">
              <a:solidFill>
                <a:srgbClr val="FFC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noProof="0" dirty="0" smtClean="0">
                <a:solidFill>
                  <a:srgbClr val="FFC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用户代码一般在程序</a:t>
            </a:r>
            <a:r>
              <a:rPr lang="zh-CN" altLang="en-US" sz="2800" noProof="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靠前</a:t>
            </a:r>
            <a:r>
              <a:rPr lang="zh-CN" altLang="en-US" sz="2800" noProof="0" dirty="0" smtClean="0">
                <a:solidFill>
                  <a:srgbClr val="FFC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的地方</a:t>
            </a:r>
            <a:endParaRPr lang="en-US" altLang="zh-CN" sz="2800" noProof="0" dirty="0" smtClean="0">
              <a:solidFill>
                <a:srgbClr val="FFC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noProof="0" dirty="0" smtClean="0">
                <a:solidFill>
                  <a:srgbClr val="FFC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用户代码一般</a:t>
            </a:r>
            <a:r>
              <a:rPr lang="zh-CN" altLang="en-US" sz="2800" noProof="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不会</a:t>
            </a:r>
            <a:r>
              <a:rPr lang="zh-CN" altLang="en-US" sz="2800" noProof="0" dirty="0" smtClean="0">
                <a:solidFill>
                  <a:srgbClr val="FFC00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有奇怪算法</a:t>
            </a:r>
            <a:endParaRPr lang="en-US" altLang="zh-CN" sz="2800" noProof="0" dirty="0" smtClean="0">
              <a:solidFill>
                <a:srgbClr val="FFC00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kumimoji="0" lang="zh-CN" altLang="en-US" sz="2400" b="0" i="0" u="none" strike="sngStrike" kern="1200" cap="none" spc="0" normalizeH="0" baseline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一般程序员都不是算法超人</a:t>
            </a:r>
            <a:endParaRPr kumimoji="0" lang="en-US" altLang="zh-CN" sz="2400" b="0" i="0" u="none" strike="sngStrike" kern="1200" cap="none" spc="0" normalizeH="0" baseline="0" dirty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库函数同样分布在一起</a:t>
            </a:r>
            <a:r>
              <a:rPr lang="zh-CN" altLang="en-US" sz="28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，如果发现了</a:t>
            </a:r>
            <a:r>
              <a:rPr lang="en-US" altLang="zh-CN" sz="28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_</a:t>
            </a:r>
            <a:r>
              <a:rPr lang="en-US" altLang="zh-CN" sz="2800" dirty="0" err="1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S_construct</a:t>
            </a:r>
            <a:r>
              <a:rPr lang="zh-CN" altLang="en-US" sz="2800" dirty="0" smtClean="0">
                <a:solidFill>
                  <a:srgbClr val="FFC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之类的典型库函数字符串，那么那一片就都不用看了</a:t>
            </a:r>
            <a:endParaRPr kumimoji="0" lang="en-US" altLang="zh-CN" sz="2800" b="0" i="0" u="non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6146" name="Picture 2" descr="H:\ANIME-PICTURES.NET_-_531366-1000x707-original-gomzi-single-short+hair-looking+at+viewer-open+mouth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234740" y="0"/>
            <a:ext cx="9703284" cy="6858000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323528" y="4878288"/>
            <a:ext cx="4320480" cy="1431032"/>
          </a:xfrm>
          <a:solidFill>
            <a:schemeClr val="accent3">
              <a:lumMod val="50000"/>
              <a:alpha val="3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见招拆招</a:t>
            </a:r>
            <a:br>
              <a:rPr lang="en-US" altLang="zh-CN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	-</a:t>
            </a:r>
            <a:r>
              <a:rPr lang="zh-CN" altLang="en-US" dirty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搞</a:t>
            </a:r>
            <a:r>
              <a:rPr lang="zh-CN" altLang="en-US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定虚表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05484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搞定虚表</a:t>
            </a:r>
            <a:endParaRPr lang="zh-CN" altLang="en-US" sz="4800" dirty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004048" y="1143000"/>
            <a:ext cx="4139952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860032" y="1143000"/>
            <a:ext cx="42839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800" b="0" i="0" u="non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虚表是个业界难题</a:t>
            </a:r>
            <a:endParaRPr kumimoji="0" lang="en-US" altLang="zh-CN" sz="2800" b="0" i="0" u="non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虚函数的处理会因编译器采取的</a:t>
            </a:r>
            <a:r>
              <a:rPr lang="en-US" altLang="zh-CN" sz="2800" dirty="0" smtClean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ABI</a:t>
            </a:r>
            <a:r>
              <a:rPr lang="zh-CN" altLang="en-US" sz="2800" dirty="0" smtClean="0">
                <a:solidFill>
                  <a:schemeClr val="accent6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的不同而不同</a:t>
            </a:r>
            <a:endParaRPr kumimoji="0" lang="en-US" altLang="zh-CN" sz="2800" b="0" i="0" u="non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altLang="zh-CN" sz="2800" noProof="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IDA</a:t>
            </a:r>
            <a:r>
              <a:rPr lang="zh-CN" altLang="en-US" sz="2800" noProof="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本身</a:t>
            </a:r>
            <a:r>
              <a:rPr lang="zh-CN" altLang="en-US" sz="2800" noProof="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不支持</a:t>
            </a:r>
            <a:r>
              <a:rPr lang="zh-CN" altLang="en-US" sz="2800" noProof="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虚表的各种</a:t>
            </a:r>
            <a:r>
              <a:rPr lang="zh-CN" altLang="en-US" sz="2800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操作，而且似乎并没有要支持的意思，于是有各路大神开发了插件</a:t>
            </a:r>
            <a:endParaRPr lang="en-US" altLang="zh-CN" sz="2800" dirty="0" smtClean="0">
              <a:solidFill>
                <a:srgbClr val="00CC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kumimoji="0" lang="en-US" altLang="zh-CN" sz="2800" b="0" i="0" u="non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HexraysCodeXplorer</a:t>
            </a:r>
            <a:endParaRPr kumimoji="0" lang="en-US" altLang="zh-CN" sz="2800" b="0" i="0" u="non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en-US" altLang="zh-CN" sz="2800" dirty="0" err="1" smtClean="0">
                <a:solidFill>
                  <a:schemeClr val="bg2">
                    <a:lumMod val="50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</a:t>
            </a:r>
            <a:r>
              <a:rPr kumimoji="0" lang="en-US" altLang="zh-CN" sz="2800" b="0" i="0" u="non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exrays_tool</a:t>
            </a:r>
            <a:endParaRPr kumimoji="0" lang="en-US" altLang="zh-CN" sz="2800" b="0" i="0" u="non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en-US" altLang="zh-CN" sz="2800" dirty="0" err="1" smtClean="0">
                <a:solidFill>
                  <a:schemeClr val="bg2">
                    <a:lumMod val="2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HexRaysPyTools</a:t>
            </a:r>
            <a:endParaRPr lang="en-US" altLang="zh-CN" sz="2800" dirty="0" smtClean="0">
              <a:solidFill>
                <a:schemeClr val="bg2">
                  <a:lumMod val="2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kumimoji="0" lang="zh-CN" altLang="en-US" sz="2800" b="0" i="0" u="non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最后的一个经过测试效果最好</a:t>
            </a:r>
            <a:r>
              <a:rPr kumimoji="0" lang="en-US" altLang="zh-CN" sz="2800" b="0" i="0" u="non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~~</a:t>
            </a:r>
          </a:p>
        </p:txBody>
      </p:sp>
      <p:pic>
        <p:nvPicPr>
          <p:cNvPr id="7170" name="Picture 2" descr="H:\sample_1980c5b76e73ca679640389a09b382cf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85107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405484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搞定虚表</a:t>
            </a:r>
            <a:endParaRPr lang="zh-CN" altLang="en-US" sz="4800" dirty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004048" y="1143000"/>
            <a:ext cx="4139952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860032" y="1098376"/>
            <a:ext cx="4283968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首先是安装插件</a:t>
            </a:r>
            <a:r>
              <a:rPr lang="en-US" altLang="zh-CN" sz="28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......</a:t>
            </a:r>
            <a:endParaRPr kumimoji="0" lang="en-US" altLang="zh-CN" sz="2800" b="0" i="0" kern="1200" cap="none" spc="0" normalizeH="0" baseline="0" noProof="0" dirty="0" smtClean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800" b="0" i="0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快捷键</a:t>
            </a:r>
            <a:r>
              <a:rPr lang="zh-CN" altLang="en-US" sz="2800" noProof="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：</a:t>
            </a:r>
            <a:r>
              <a:rPr lang="en-US" altLang="zh-CN" sz="2400" noProof="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Shift-F</a:t>
            </a:r>
            <a:endParaRPr lang="en-US" altLang="zh-CN" sz="2800" noProof="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2800" b="0" i="0" kern="1200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菜单：</a:t>
            </a:r>
            <a:r>
              <a:rPr lang="zh-CN" altLang="en-US" sz="2400" noProof="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右键→</a:t>
            </a:r>
            <a:r>
              <a:rPr lang="en-US" altLang="zh-CN" sz="2400" noProof="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Deep Scan Variable</a:t>
            </a:r>
            <a:endParaRPr lang="en-US" altLang="zh-CN" sz="2400" noProof="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noProof="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操作：</a:t>
            </a:r>
            <a:endParaRPr lang="en-US" altLang="zh-CN" sz="2800" noProof="0" dirty="0" smtClean="0">
              <a:solidFill>
                <a:schemeClr val="accent3">
                  <a:lumMod val="75000"/>
                </a:schemeClr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kumimoji="0" lang="zh-CN" altLang="en-US" sz="2300" b="0" i="0" kern="1200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</a:rPr>
              <a:t>在</a:t>
            </a:r>
            <a:r>
              <a:rPr kumimoji="0" lang="zh-CN" altLang="en-US" sz="2300" b="0" i="0" u="sng" kern="1200" cap="none" spc="0" normalizeH="0" baseline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</a:rPr>
              <a:t>构造函数</a:t>
            </a:r>
            <a:r>
              <a:rPr kumimoji="0" lang="zh-CN" altLang="en-US" sz="2300" b="0" i="0" kern="1200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</a:rPr>
              <a:t>中执行上述操作</a:t>
            </a:r>
            <a:r>
              <a:rPr lang="zh-CN" altLang="en-US" sz="2300" dirty="0" smtClean="0">
                <a:solidFill>
                  <a:schemeClr val="accent3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</a:t>
            </a:r>
            <a:r>
              <a:rPr kumimoji="0" lang="zh-CN" altLang="en-US" sz="2300" b="0" i="0" kern="1200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</a:rPr>
              <a:t>等待扫描完毕</a:t>
            </a:r>
            <a:endParaRPr kumimoji="0" lang="en-US" altLang="zh-CN" sz="2300" b="0" i="0" kern="1200" cap="none" spc="0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kumimoji="0" lang="zh-CN" altLang="en-US" sz="2300" b="0" i="0" kern="1200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按</a:t>
            </a:r>
            <a:r>
              <a:rPr kumimoji="0" lang="en-US" altLang="zh-CN" sz="2300" b="0" i="0" kern="1200" cap="none" spc="0" normalizeH="0" baseline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Alt-F8</a:t>
            </a:r>
            <a:r>
              <a:rPr kumimoji="0" lang="zh-CN" altLang="en-US" sz="2300" b="0" i="0" kern="1200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打开</a:t>
            </a:r>
            <a:r>
              <a:rPr kumimoji="0" lang="en-US" altLang="zh-CN" sz="2300" b="0" i="0" kern="1200" cap="none" spc="0" normalizeH="0" baseline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Structure</a:t>
            </a:r>
            <a:r>
              <a:rPr kumimoji="0" lang="en-US" altLang="zh-CN" sz="2300" b="0" i="0" kern="1200" cap="none" spc="0" normalizeH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 Builder</a:t>
            </a:r>
            <a:r>
              <a:rPr kumimoji="0" lang="zh-CN" altLang="en-US" sz="2300" b="0" i="0" kern="1200" cap="none" spc="0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，看到有</a:t>
            </a:r>
            <a:r>
              <a:rPr kumimoji="0" lang="zh-CN" altLang="en-US" sz="2300" b="0" i="0" kern="1200" cap="none" spc="0" normalizeH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黄色部分</a:t>
            </a:r>
            <a:r>
              <a:rPr kumimoji="0" lang="zh-CN" altLang="en-US" sz="2300" b="0" i="0" kern="1200" cap="none" spc="0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后选择不正确的</a:t>
            </a:r>
            <a:r>
              <a:rPr kumimoji="0" lang="en-US" altLang="zh-CN" sz="2300" b="0" i="0" kern="1200" cap="none" spc="0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field</a:t>
            </a:r>
            <a:r>
              <a:rPr kumimoji="0" lang="zh-CN" altLang="en-US" sz="2300" b="0" i="0" kern="1200" cap="none" spc="0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点</a:t>
            </a:r>
            <a:r>
              <a:rPr kumimoji="0" lang="en-US" altLang="zh-CN" sz="2300" b="0" i="0" kern="1200" cap="none" spc="0" normalizeH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圆演示版常规体" pitchFamily="50" charset="-122"/>
                <a:ea typeface="造字工房悦圆演示版常规体" pitchFamily="50" charset="-122"/>
                <a:cs typeface="+mn-cs"/>
              </a:rPr>
              <a:t>Disable</a:t>
            </a:r>
            <a:endParaRPr lang="en-US" altLang="zh-CN" sz="2300" dirty="0" smtClean="0">
              <a:solidFill>
                <a:srgbClr val="FF99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300" dirty="0" smtClean="0">
                <a:solidFill>
                  <a:srgbClr val="FF66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清除所有的黄色部分后</a:t>
            </a:r>
            <a:r>
              <a:rPr lang="zh-CN" altLang="en-US" sz="230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即可点击</a:t>
            </a:r>
            <a:r>
              <a:rPr lang="en-US" altLang="zh-CN" sz="2300" dirty="0" smtClean="0">
                <a:solidFill>
                  <a:srgbClr val="FF99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Finalize</a:t>
            </a:r>
            <a:r>
              <a:rPr lang="zh-CN" altLang="en-US" sz="2300" dirty="0" smtClean="0">
                <a:solidFill>
                  <a:schemeClr val="accent3">
                    <a:lumMod val="75000"/>
                  </a:schemeClr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，在新弹出的窗口中</a:t>
            </a:r>
            <a:r>
              <a:rPr lang="zh-CN" altLang="en-US" sz="2300" dirty="0" smtClean="0">
                <a:solidFill>
                  <a:srgbClr val="CC00FF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修改名称</a:t>
            </a:r>
            <a:endParaRPr lang="en-US" altLang="zh-CN" sz="2300" dirty="0" smtClean="0">
              <a:solidFill>
                <a:srgbClr val="CC00FF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pic>
        <p:nvPicPr>
          <p:cNvPr id="7170" name="Picture 2" descr="H:\sample_1980c5b76e73ca679640389a09b382cf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485107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357438"/>
            <a:ext cx="4714875" cy="45005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常用的汇编指令只有：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运算指令：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加减乘除  与或非  异或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数据转移指令：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读取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写入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不同长度的内存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写入寄存器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zh-CN" altLang="en-US" dirty="0">
                <a:latin typeface="造字工房悦圆演示版常规体" pitchFamily="50" charset="-122"/>
                <a:ea typeface="造字工房悦圆演示版常规体" pitchFamily="50" charset="-122"/>
              </a:rPr>
              <a:t>跳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转指令</a:t>
            </a:r>
            <a:endParaRPr lang="en-US" altLang="zh-CN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无条件跳转</a:t>
            </a:r>
            <a:r>
              <a:rPr lang="en-US" altLang="zh-CN" dirty="0" smtClean="0">
                <a:latin typeface="造字工房悦圆演示版常规体" pitchFamily="50" charset="-122"/>
                <a:ea typeface="造字工房悦圆演示版常规体" pitchFamily="50" charset="-122"/>
              </a:rPr>
              <a:t>/</a:t>
            </a:r>
            <a:r>
              <a:rPr lang="zh-CN" altLang="en-US" dirty="0" smtClean="0">
                <a:latin typeface="造字工房悦圆演示版常规体" pitchFamily="50" charset="-122"/>
                <a:ea typeface="造字工房悦圆演示版常规体" pitchFamily="50" charset="-122"/>
              </a:rPr>
              <a:t>条件跳转</a:t>
            </a:r>
            <a:endParaRPr lang="zh-CN" altLang="en-US" dirty="0" smtClean="0"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pPr fontAlgn="auto">
              <a:spcAft>
                <a:spcPts val="0"/>
              </a:spcAft>
              <a:buFont typeface="Arial" panose="02080604020202020204" charset="0"/>
              <a:buChar char="•"/>
              <a:defRPr/>
            </a:pPr>
            <a:r>
              <a:rPr lang="en-US" altLang="zh-CN" dirty="0">
                <a:latin typeface="造字工房悦黑体验版常规体" pitchFamily="50" charset="-122"/>
                <a:ea typeface="造字工房悦黑体验版常规体" pitchFamily="50" charset="-122"/>
              </a:rPr>
              <a:t>(</a:t>
            </a:r>
            <a:r>
              <a:rPr lang="zh-CN" altLang="en-US" dirty="0" smtClean="0">
                <a:latin typeface="造字工房悦黑体验版常规体" pitchFamily="50" charset="-122"/>
                <a:ea typeface="造字工房悦黑体验版常规体" pitchFamily="50" charset="-122"/>
              </a:rPr>
              <a:t>栈操作指令</a:t>
            </a:r>
            <a:r>
              <a:rPr lang="en-US" altLang="zh-CN" dirty="0" smtClean="0">
                <a:latin typeface="造字工房悦黑体验版常规体" pitchFamily="50" charset="-122"/>
                <a:ea typeface="造字工房悦黑体验版常规体" pitchFamily="50" charset="-122"/>
              </a:rPr>
              <a:t>)</a:t>
            </a:r>
            <a:endParaRPr lang="en-US" altLang="zh-CN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lvl="1" fontAlgn="auto">
              <a:spcAft>
                <a:spcPts val="0"/>
              </a:spcAft>
              <a:buFont typeface="Arial" panose="02080604020202020204" charset="0"/>
              <a:buChar char="–"/>
              <a:defRPr/>
            </a:pPr>
            <a:r>
              <a:rPr lang="zh-CN" altLang="en-US" dirty="0" smtClean="0">
                <a:latin typeface="造字工房悦黑体验版常规体" pitchFamily="50" charset="-122"/>
                <a:ea typeface="造字工房悦黑体验版常规体" pitchFamily="50" charset="-122"/>
              </a:rPr>
              <a:t>入栈、出栈</a:t>
            </a:r>
            <a:endParaRPr lang="en-US" altLang="zh-CN" dirty="0" smtClean="0"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24579" name="Picture 3" descr="E:\百度同步\工作\XMan讲义\505519-2048x512-original-xiaopaopao-wide+image-sky-cloud+(clouds)-star+(stars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4929188" y="1428750"/>
            <a:ext cx="3929062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汇编基础</a:t>
            </a:r>
            <a:r>
              <a:rPr lang="en-US" altLang="zh-CN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sz="44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总论</a:t>
            </a: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5143500" y="2928938"/>
            <a:ext cx="4000500" cy="2246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看呢，和</a:t>
            </a:r>
            <a:r>
              <a:rPr lang="en-US" altLang="zh-CN" sz="28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</a:t>
            </a:r>
            <a:r>
              <a:rPr lang="zh-CN" altLang="en-US" sz="28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语言差不多吧</a:t>
            </a:r>
            <a:endParaRPr lang="en-US" altLang="zh-CN" sz="2800">
              <a:solidFill>
                <a:srgbClr val="FF7C80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  <a:p>
            <a:r>
              <a:rPr lang="zh-CN" altLang="en-US" sz="28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无非是把</a:t>
            </a:r>
            <a:r>
              <a:rPr lang="en-US" altLang="zh-CN" sz="28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C</a:t>
            </a:r>
            <a:r>
              <a:rPr lang="zh-CN" altLang="en-US" sz="2800">
                <a:solidFill>
                  <a:srgbClr val="FF7C80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语言简洁的运算符变成了一条指令了而已啦，童鞋们要有信心啊（拍肩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8194" name="Picture 2" descr="H:\ANIME-PICTURES.NET_-_531246-1032x728-original-nekoboshi+sakko-long+hair-single-blush-looking+at+viewer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756576" cy="6882546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323528" y="4878288"/>
            <a:ext cx="4320480" cy="1431032"/>
          </a:xfrm>
          <a:solidFill>
            <a:schemeClr val="bg1">
              <a:lumMod val="65000"/>
              <a:alpha val="3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最后忠告</a:t>
            </a:r>
            <a:b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</a:b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en-US" altLang="zh-CN" dirty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	</a:t>
            </a:r>
            <a:r>
              <a:rPr lang="en-US" altLang="zh-CN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-</a:t>
            </a:r>
            <a:r>
              <a:rPr lang="zh-CN" altLang="en-US" dirty="0" smtClean="0">
                <a:solidFill>
                  <a:srgbClr val="00CC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保护自己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771800" y="-60325"/>
            <a:ext cx="7215188" cy="1131888"/>
          </a:xfrm>
          <a:prstGeom prst="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zh-CN" altLang="en-US" sz="4800" dirty="0" smtClean="0">
                <a:solidFill>
                  <a:srgbClr val="CCFF99"/>
                </a:solidFill>
                <a:latin typeface="造字工房悦圆演示版常规体" pitchFamily="50" charset="-122"/>
                <a:ea typeface="造字工房悦圆演示版常规体" pitchFamily="50" charset="-122"/>
              </a:rPr>
              <a:t>保护自己</a:t>
            </a:r>
            <a:endParaRPr lang="zh-CN" altLang="en-US" sz="4800" dirty="0">
              <a:solidFill>
                <a:srgbClr val="CCFF99"/>
              </a:solidFill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004048" y="1143000"/>
            <a:ext cx="4139952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造字工房悦圆演示版常规体" pitchFamily="50" charset="-122"/>
              <a:ea typeface="造字工房悦圆演示版常规体" pitchFamily="50" charset="-122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744416" y="1098376"/>
            <a:ext cx="5220072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在逆向现实世界的软件时</a:t>
            </a:r>
            <a:endParaRPr lang="en-US" altLang="zh-CN" sz="2800" dirty="0" smtClean="0">
              <a:solidFill>
                <a:srgbClr val="C0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	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的几点小提示： </a:t>
            </a:r>
            <a:endParaRPr lang="en-US" altLang="zh-CN" sz="2800" dirty="0" smtClean="0">
              <a:solidFill>
                <a:srgbClr val="C0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先把程序的后缀名去掉</a:t>
            </a:r>
            <a:endParaRPr lang="en-US" altLang="zh-CN" sz="2800" dirty="0" smtClean="0">
              <a:solidFill>
                <a:srgbClr val="FF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避免意外误运行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绝对不要在自己的真机上运行程序</a:t>
            </a:r>
            <a:endParaRPr lang="en-US" altLang="zh-CN" sz="2800" dirty="0" smtClean="0">
              <a:solidFill>
                <a:srgbClr val="FF0000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部分软件，尤其是国内的外挂和辅助，有许多暗桩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(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会偷偷执行的代码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)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，其中不乏重启</a:t>
            </a:r>
            <a:r>
              <a:rPr lang="zh-CN" altLang="en-US" sz="2400" dirty="0" smtClean="0">
                <a:solidFill>
                  <a:srgbClr val="FF66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关机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甚至</a:t>
            </a:r>
            <a:r>
              <a:rPr lang="zh-CN" altLang="en-US" sz="2400" dirty="0" smtClean="0">
                <a:solidFill>
                  <a:srgbClr val="CC00FF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格盘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的样本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anose="02080604020202020204" charset="0"/>
              <a:buChar char="•"/>
            </a:pPr>
            <a:r>
              <a:rPr lang="zh-CN" altLang="en-US" sz="2800" noProof="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推荐打开</a:t>
            </a:r>
            <a:r>
              <a:rPr lang="en-US" altLang="zh-CN" sz="2800" noProof="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360</a:t>
            </a:r>
            <a:r>
              <a:rPr lang="zh-CN" altLang="en-US" sz="2800" noProof="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或</a:t>
            </a:r>
            <a:r>
              <a:rPr lang="zh-CN" altLang="en-US" sz="2800" noProof="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与其同等强度的</a:t>
            </a:r>
            <a:r>
              <a:rPr lang="en-US" altLang="zh-CN" sz="2800" noProof="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HIPS</a:t>
            </a:r>
            <a:r>
              <a:rPr lang="zh-CN" altLang="en-US" sz="2800" noProof="0" dirty="0" smtClean="0">
                <a:solidFill>
                  <a:srgbClr val="FF0000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防御软件</a:t>
            </a:r>
            <a:r>
              <a:rPr lang="zh-CN" altLang="en-US" sz="2800" noProof="0" dirty="0" smtClean="0">
                <a:solidFill>
                  <a:schemeClr val="accent6">
                    <a:lumMod val="75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（开到最大！！！）</a:t>
            </a:r>
            <a:endParaRPr lang="en-US" altLang="zh-CN" sz="2800" noProof="0" dirty="0" smtClean="0">
              <a:solidFill>
                <a:schemeClr val="accent6">
                  <a:lumMod val="75000"/>
                </a:schemeClr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  <p:pic>
        <p:nvPicPr>
          <p:cNvPr id="9218" name="Picture 2" descr="H:\ANIME-PICTURES.NET_-_530430-652x1230-original-tirol+%28sakuragi+ren%29-sakuragi+ren-single-tall+image-blush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"/>
            <a:ext cx="3635896" cy="6859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3" descr="E:\百度同步\工作\XMan讲义\135597-2865x1200-mahou+shoujo+madoka+magica-shaft+(studio)-akemi+homura-kaname+madoka-azmodan-long+hair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3027363"/>
            <a:ext cx="9144000" cy="383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/>
          <p:nvPr/>
        </p:nvSpPr>
        <p:spPr>
          <a:xfrm>
            <a:off x="395536" y="260648"/>
            <a:ext cx="8229600" cy="3168352"/>
          </a:xfrm>
          <a:prstGeom prst="rect">
            <a:avLst/>
          </a:prstGeom>
          <a:solidFill>
            <a:srgbClr val="99CCFF">
              <a:alpha val="40000"/>
            </a:srgb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 推荐书目：</a:t>
            </a:r>
            <a:b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</a:b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	《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加密与解密</a:t>
            </a: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》</a:t>
            </a:r>
            <a:b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</a:b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	《IDA Pro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权威指南</a:t>
            </a: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》</a:t>
            </a:r>
            <a:b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</a:b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	《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软件调试</a:t>
            </a: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造字工房悦黑体验版常规体" pitchFamily="50" charset="-122"/>
                <a:ea typeface="造字工房悦黑体验版常规体" pitchFamily="50" charset="-122"/>
                <a:cs typeface="+mj-cs"/>
              </a:rPr>
              <a:t>》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FF9999"/>
              </a:solidFill>
              <a:effectLst/>
              <a:uLnTx/>
              <a:uFillTx/>
              <a:latin typeface="造字工房悦黑体验版常规体" pitchFamily="50" charset="-122"/>
              <a:ea typeface="造字工房悦黑体验版常规体" pitchFamily="50" charset="-122"/>
              <a:cs typeface="+mj-cs"/>
            </a:endParaRPr>
          </a:p>
        </p:txBody>
      </p:sp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2520280"/>
          </a:xfrm>
          <a:solidFill>
            <a:srgbClr val="99CCFF">
              <a:alpha val="40000"/>
            </a:srgbClr>
          </a:solidFill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~~</a:t>
            </a:r>
            <a:r>
              <a:rPr lang="zh-CN" altLang="en-US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感谢聆听</a:t>
            </a:r>
            <a:r>
              <a:rPr lang="en-US" altLang="zh-CN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~~</a:t>
            </a:r>
            <a:br>
              <a:rPr lang="en-US" altLang="zh-CN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</a:br>
            <a:r>
              <a:rPr lang="zh-CN" altLang="en-US" sz="5400" dirty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如</a:t>
            </a:r>
            <a:r>
              <a:rPr lang="zh-CN" altLang="en-US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果有问题的话可以来问哦</a:t>
            </a:r>
            <a:br>
              <a:rPr lang="en-US" altLang="zh-CN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</a:br>
            <a:r>
              <a:rPr lang="zh-CN" altLang="en-US" sz="5400" dirty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欢</a:t>
            </a:r>
            <a:r>
              <a:rPr lang="zh-CN" altLang="en-US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迎小伙伴们来勾搭</a:t>
            </a:r>
            <a:r>
              <a:rPr lang="en-US" altLang="zh-CN" sz="5400" dirty="0" smtClean="0">
                <a:solidFill>
                  <a:srgbClr val="FF9999"/>
                </a:solidFill>
                <a:latin typeface="造字工房悦黑体验版常规体" pitchFamily="50" charset="-122"/>
                <a:ea typeface="造字工房悦黑体验版常规体" pitchFamily="50" charset="-122"/>
              </a:rPr>
              <a:t>~~</a:t>
            </a:r>
            <a:endParaRPr lang="zh-CN" altLang="en-US" sz="5400" dirty="0" smtClean="0">
              <a:solidFill>
                <a:srgbClr val="FF9999"/>
              </a:solidFill>
              <a:latin typeface="造字工房悦黑体验版常规体" pitchFamily="50" charset="-122"/>
              <a:ea typeface="造字工房悦黑体验版常规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956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9196</Words>
  <Application>Kingsoft Office WPP</Application>
  <PresentationFormat>全屏显示(4:3)</PresentationFormat>
  <Paragraphs>927</Paragraphs>
  <Slides>92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3" baseType="lpstr">
      <vt:lpstr>Office 主题</vt:lpstr>
      <vt:lpstr>逆向基础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开始勾搭 	- 基本工具使用</vt:lpstr>
      <vt:lpstr>初级工具使用</vt:lpstr>
      <vt:lpstr>初级工具使用</vt:lpstr>
      <vt:lpstr>初级工具使用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恋爱循环 		-搭建调试环境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放下戒心 	- 去除软件保护</vt:lpstr>
      <vt:lpstr>PowerPoint 演示文稿</vt:lpstr>
      <vt:lpstr>心意相连 	-定位验证代码</vt:lpstr>
      <vt:lpstr>定位验证代码</vt:lpstr>
      <vt:lpstr>定位验证代码</vt:lpstr>
      <vt:lpstr>PowerPoint 演示文稿</vt:lpstr>
      <vt:lpstr>算法分析与逆向</vt:lpstr>
      <vt:lpstr>算法分析与逆向</vt:lpstr>
      <vt:lpstr>经验加成 	-加速CTF解题</vt:lpstr>
      <vt:lpstr>PowerPoint 演示文稿</vt:lpstr>
      <vt:lpstr>PowerPoint 演示文稿</vt:lpstr>
      <vt:lpstr>PowerPoint 演示文稿</vt:lpstr>
      <vt:lpstr>PowerPoint 演示文稿</vt:lpstr>
      <vt:lpstr>CTF讲解时间~~</vt:lpstr>
      <vt:lpstr>新的世界即将到来</vt:lpstr>
      <vt:lpstr>残酷现实 	  -真实的逆向</vt:lpstr>
      <vt:lpstr>PowerPoint 演示文稿</vt:lpstr>
      <vt:lpstr>PowerPoint 演示文稿</vt:lpstr>
      <vt:lpstr>砺戈秣马 	   -IDA高级使用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妙手回春 	-HexRays出错处理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砺戈秣马 	-HexRays高级使用</vt:lpstr>
      <vt:lpstr>PowerPoint 演示文稿</vt:lpstr>
      <vt:lpstr>PowerPoint 演示文稿</vt:lpstr>
      <vt:lpstr>PowerPoint 演示文稿</vt:lpstr>
      <vt:lpstr>见招拆招 	-编写IDA Processor</vt:lpstr>
      <vt:lpstr>PowerPoint 演示文稿</vt:lpstr>
      <vt:lpstr>见招拆招 		-IDA 手动加载</vt:lpstr>
      <vt:lpstr>PowerPoint 演示文稿</vt:lpstr>
      <vt:lpstr>见招拆招 		-IDA 加载头文件</vt:lpstr>
      <vt:lpstr>PowerPoint 演示文稿</vt:lpstr>
      <vt:lpstr>见招拆招 		-恢复部分符号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见招拆招 		-多角度联合切入</vt:lpstr>
      <vt:lpstr>PowerPoint 演示文稿</vt:lpstr>
      <vt:lpstr>PowerPoint 演示文稿</vt:lpstr>
      <vt:lpstr>PowerPoint 演示文稿</vt:lpstr>
      <vt:lpstr>见招拆招 		-直觉硬上</vt:lpstr>
      <vt:lpstr>PowerPoint 演示文稿</vt:lpstr>
      <vt:lpstr>见招拆招 		-搞定虚表</vt:lpstr>
      <vt:lpstr>PowerPoint 演示文稿</vt:lpstr>
      <vt:lpstr>PowerPoint 演示文稿</vt:lpstr>
      <vt:lpstr>最后忠告 		-保护自己</vt:lpstr>
      <vt:lpstr>PowerPoint 演示文稿</vt:lpstr>
      <vt:lpstr>~~感谢聆听~~ 如果有问题的话可以来问哦 欢迎小伙伴们来勾搭~~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逆向基础</dc:title>
  <dc:creator>test</dc:creator>
  <cp:lastModifiedBy>max</cp:lastModifiedBy>
  <cp:revision>531</cp:revision>
  <dcterms:created xsi:type="dcterms:W3CDTF">2017-09-22T00:00:06Z</dcterms:created>
  <dcterms:modified xsi:type="dcterms:W3CDTF">2017-09-22T00:00:06Z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