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2018.rev</a:t>
            </a:r>
            <a:endParaRPr lang="x-none" altLang="zh-CN"/>
          </a:p>
          <a:p>
            <a:r>
              <a:rPr lang="x-none" altLang="zh-CN"/>
              <a:t>1. set $rdi.....</a:t>
            </a:r>
            <a:endParaRPr lang="x-none" altLang="zh-CN"/>
          </a:p>
          <a:p>
            <a:r>
              <a:rPr lang="x-none" altLang="zh-CN"/>
              <a:t>2. jump</a:t>
            </a:r>
            <a:endParaRPr lang="x-none" altLang="zh-CN"/>
          </a:p>
          <a:p>
            <a:r>
              <a:rPr lang="x-none" altLang="zh-CN"/>
              <a:t>符号表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ret2libc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去弹窗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文本占位符 1026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日期占位符 1027"/>
          <p:cNvSpPr/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 sz="1400"/>
            </a:lvl1pPr>
          </a:lstStyle>
          <a:p>
            <a:pPr lvl="0"/>
            <a:endParaRPr lang="en-US" altLang="en-US"/>
          </a:p>
        </p:txBody>
      </p:sp>
      <p:sp>
        <p:nvSpPr>
          <p:cNvPr id="1029" name="页脚占位符 1028"/>
          <p:cNvSpPr/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ctr">
              <a:defRPr sz="1400"/>
            </a:lvl1pPr>
          </a:lstStyle>
          <a:p>
            <a:pPr lvl="0"/>
            <a:endParaRPr lang="en-US" altLang="en-US"/>
          </a:p>
        </p:txBody>
      </p:sp>
      <p:sp>
        <p:nvSpPr>
          <p:cNvPr id="1030" name="灯片编号占位符 1029"/>
          <p:cNvSpPr/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blog.csdn.net/niexinming/article/details/78814422" TargetMode="External"/><Relationship Id="rId2" Type="http://schemas.openxmlformats.org/officeDocument/2006/relationships/hyperlink" Target="http://brieflyx.me/2015/python-module/pwntools-advanced/" TargetMode="External"/><Relationship Id="rId1" Type="http://schemas.openxmlformats.org/officeDocument/2006/relationships/hyperlink" Target="http://www.chinapyg.com/thread-86624-1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defTabSz="914400">
              <a:buNone/>
            </a:pPr>
            <a:r>
              <a:rPr lang="zh-CN" altLang="en-US" sz="6600" b="1" kern="1200" baseline="0">
                <a:latin typeface="Arial" charset="0"/>
                <a:ea typeface="Arial" charset="0"/>
                <a:cs typeface="+mj-cs"/>
              </a:rPr>
              <a:t>Debug &amp; Patch</a:t>
            </a:r>
            <a:endParaRPr lang="zh-CN" altLang="en-US" sz="6600" b="1" kern="1200" baseline="0">
              <a:latin typeface="Arial" charset="0"/>
              <a:ea typeface="Arial" charset="0"/>
              <a:cs typeface="+mj-cs"/>
            </a:endParaRPr>
          </a:p>
        </p:txBody>
      </p:sp>
      <p:sp>
        <p:nvSpPr>
          <p:cNvPr id="2050" name="副标题 3074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/>
          <a:p>
            <a:pPr defTabSz="914400">
              <a:buNone/>
            </a:pPr>
            <a:r>
              <a:rPr lang="zh-CN" altLang="zh-CN" sz="3200" kern="1200" baseline="0">
                <a:latin typeface="Arial" charset="0"/>
                <a:ea typeface="Arial" charset="0"/>
                <a:cs typeface="+mn-cs"/>
              </a:rPr>
              <a:t>		</a:t>
            </a:r>
            <a:r>
              <a:rPr lang="zh-CN" altLang="en-US" sz="3200" kern="1200" baseline="0">
                <a:latin typeface="Arial" charset="0"/>
                <a:ea typeface="Arial" charset="0"/>
                <a:cs typeface="+mn-cs"/>
              </a:rPr>
              <a:t>——By M4x</a:t>
            </a:r>
            <a:endParaRPr lang="zh-CN" altLang="en-US" sz="3200" kern="1200" baseline="0">
              <a:latin typeface="Arial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3"/>
          <p:cNvSpPr txBox="1"/>
          <p:nvPr/>
        </p:nvSpPr>
        <p:spPr>
          <a:xfrm>
            <a:off x="323850" y="476250"/>
            <a:ext cx="8054975" cy="4192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lnSpc>
                <a:spcPct val="90000"/>
              </a:lnSpc>
            </a:pPr>
            <a:r>
              <a:rPr lang="zh-CN" altLang="zh-CN" sz="3200" b="1">
                <a:solidFill>
                  <a:srgbClr val="FF0000"/>
                </a:solidFill>
                <a:latin typeface="Arial" charset="0"/>
                <a:ea typeface="Arial" charset="0"/>
              </a:rPr>
              <a:t>Debug Tools：</a:t>
            </a:r>
            <a:endParaRPr lang="zh-CN" altLang="zh-CN" sz="32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Linux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gdb(peda, pwndbg, gef....)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pdb</a:t>
            </a:r>
            <a:endParaRPr lang="x-none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Windows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Ollydbg, Windbg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IDE</a:t>
            </a: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3074" name="文本框 4"/>
          <p:cNvSpPr txBox="1"/>
          <p:nvPr/>
        </p:nvSpPr>
        <p:spPr>
          <a:xfrm>
            <a:off x="323850" y="4364673"/>
            <a:ext cx="8154988" cy="210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/>
            <a:r>
              <a:rPr lang="zh-CN" altLang="zh-CN" sz="3600" b="1">
                <a:latin typeface="Arial" charset="0"/>
                <a:ea typeface="Arial" charset="0"/>
              </a:rPr>
              <a:t>Patch Tools:</a:t>
            </a:r>
            <a:endParaRPr lang="zh-CN" altLang="zh-CN" sz="36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010editor, winhex, C32Asm</a:t>
            </a:r>
            <a:endParaRPr lang="zh-CN" altLang="zh-CN" sz="24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IDA(keypatch), Ollydbg, Windbg</a:t>
            </a:r>
            <a:endParaRPr lang="zh-CN" altLang="zh-CN" sz="24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gdb</a:t>
            </a:r>
            <a:endParaRPr lang="zh-CN" altLang="zh-CN" sz="24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some github repo</a:t>
            </a:r>
            <a:endParaRPr lang="zh-CN" altLang="zh-CN" sz="24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zh-CN" b="1"/>
              <a:t>Why dynamic debugging?</a:t>
            </a:r>
            <a:endParaRPr lang="zh-CN" altLang="zh-CN" b="1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zh-CN" b="1"/>
              <a:t>watch</a:t>
            </a:r>
            <a:r>
              <a:rPr lang="x-none" altLang="zh-CN" b="1"/>
              <a:t>/fix</a:t>
            </a:r>
            <a:r>
              <a:rPr lang="zh-CN" altLang="zh-CN" b="1"/>
              <a:t> memory(stack, heap</a:t>
            </a:r>
            <a:r>
              <a:rPr lang="x-none" altLang="zh-CN" b="1"/>
              <a:t>, </a:t>
            </a:r>
            <a:r>
              <a:rPr lang="zh-CN" altLang="zh-CN" b="1"/>
              <a:t> </a:t>
            </a:r>
            <a:r>
              <a:rPr lang="x-none" altLang="zh-CN" b="1"/>
              <a:t>variables </a:t>
            </a:r>
            <a:r>
              <a:rPr lang="zh-CN" altLang="zh-CN" b="1"/>
              <a:t>and register</a:t>
            </a:r>
            <a:r>
              <a:rPr lang="x-none" altLang="zh-CN" b="1"/>
              <a:t>s</a:t>
            </a:r>
            <a:r>
              <a:rPr lang="zh-CN" altLang="zh-CN" b="1"/>
              <a:t>)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zh-CN" altLang="zh-CN" b="1"/>
              <a:t>clarify</a:t>
            </a:r>
            <a:r>
              <a:rPr lang="x-none" altLang="zh-CN" b="1"/>
              <a:t>/control</a:t>
            </a:r>
            <a:r>
              <a:rPr lang="zh-CN" altLang="zh-CN" b="1"/>
              <a:t> program flow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to find bugs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zh-CN" altLang="zh-CN" b="1"/>
              <a:t>for better patch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......</a:t>
            </a:r>
            <a:endParaRPr lang="x-none" altLang="zh-CN" b="1"/>
          </a:p>
        </p:txBody>
      </p:sp>
      <p:pic>
        <p:nvPicPr>
          <p:cNvPr id="40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323" y="2348865"/>
            <a:ext cx="6858000" cy="21336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zh-CN" b="1"/>
              <a:t>How </a:t>
            </a:r>
            <a:r>
              <a:rPr lang="x-none" altLang="zh-CN" b="1"/>
              <a:t>to d</a:t>
            </a:r>
            <a:r>
              <a:rPr lang="zh-CN" altLang="zh-CN" b="1"/>
              <a:t>ynamic debugging?</a:t>
            </a:r>
            <a:endParaRPr lang="zh-CN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307975" y="1494155"/>
            <a:ext cx="481139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/>
              <a:t>Take gdb for example: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b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r, c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x/nfu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p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set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search/find</a:t>
            </a:r>
            <a:endParaRPr lang="x-none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20140" y="5121275"/>
            <a:ext cx="489204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>
                <a:solidFill>
                  <a:srgbClr val="C00000"/>
                </a:solidFill>
              </a:rPr>
              <a:t>基本思想：静动结合</a:t>
            </a:r>
            <a:endParaRPr lang="x-none" altLang="zh-CN" sz="32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x-none" altLang="zh-CN" b="1"/>
              <a:t>Debugging in pwn</a:t>
            </a:r>
            <a:endParaRPr lang="x-none" altLang="zh-CN" b="1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67700" cy="4526280"/>
          </a:xfrm>
          <a:ln/>
        </p:spPr>
        <p:txBody>
          <a:bodyPr anchor="t"/>
          <a:p>
            <a:pPr marL="457200" indent="-457200"/>
            <a:r>
              <a:rPr lang="x-none" altLang="zh-CN" b="1"/>
              <a:t>pwn.gdb.attach()(reference)</a:t>
            </a:r>
            <a:endParaRPr lang="x-none" altLang="zh-CN" b="1"/>
          </a:p>
          <a:p>
            <a:pPr marL="457200" indent="-457200"/>
            <a:r>
              <a:rPr lang="x-none" altLang="zh-CN" b="1"/>
              <a:t>context.log_level = "debug"</a:t>
            </a:r>
            <a:endParaRPr lang="x-none" altLang="zh-CN" b="1"/>
          </a:p>
          <a:p>
            <a:pPr marL="457200" indent="-457200"/>
            <a:r>
              <a:rPr lang="x-none" altLang="zh-CN"/>
              <a:t>sudo gdb attach [pid]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7200" y="3462020"/>
            <a:ext cx="6791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context.terminal = ["</a:t>
            </a:r>
            <a:r>
              <a:rPr lang="zh-CN" altLang="en-US" b="1">
                <a:solidFill>
                  <a:srgbClr val="C00000"/>
                </a:solidFill>
              </a:rPr>
              <a:t>deepin-terminal</a:t>
            </a:r>
            <a:r>
              <a:rPr lang="zh-CN" altLang="en-US" b="1"/>
              <a:t>", "-x", "sh", "-c"]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57200" y="3931920"/>
            <a:ext cx="19196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No pie:</a:t>
            </a:r>
            <a:endParaRPr lang="x-none" altLang="zh-CN" sz="2800" b="1"/>
          </a:p>
          <a:p>
            <a:endParaRPr lang="x-none" altLang="zh-CN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80255"/>
            <a:ext cx="4276090" cy="904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3845" y="4465320"/>
            <a:ext cx="30257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/>
              <a:t>PIE enabled:</a:t>
            </a:r>
            <a:endParaRPr lang="x-none" altLang="zh-CN" sz="2400" b="1"/>
          </a:p>
          <a:p>
            <a:r>
              <a:rPr lang="x-none" altLang="zh-CN" sz="2400" b="1"/>
              <a:t>reference</a:t>
            </a:r>
            <a:endParaRPr lang="x-none" altLang="zh-CN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3"/>
          <p:cNvSpPr txBox="1"/>
          <p:nvPr/>
        </p:nvSpPr>
        <p:spPr>
          <a:xfrm>
            <a:off x="323850" y="476250"/>
            <a:ext cx="8054975" cy="4192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lnSpc>
                <a:spcPct val="90000"/>
              </a:lnSpc>
            </a:pPr>
            <a:r>
              <a:rPr lang="zh-CN" altLang="zh-CN" sz="3200" b="1">
                <a:solidFill>
                  <a:schemeClr val="tx1"/>
                </a:solidFill>
                <a:latin typeface="Arial" charset="0"/>
                <a:ea typeface="Arial" charset="0"/>
              </a:rPr>
              <a:t>Debug Tools：</a:t>
            </a:r>
            <a:endParaRPr lang="zh-CN" altLang="zh-CN" sz="32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Linux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gdb(peda, pwndbg, gef....)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pdb</a:t>
            </a:r>
            <a:endParaRPr lang="x-none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Windows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Ollydbg, Windbg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IDE</a:t>
            </a:r>
            <a:endParaRPr lang="zh-CN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3074" name="文本框 4"/>
          <p:cNvSpPr txBox="1"/>
          <p:nvPr/>
        </p:nvSpPr>
        <p:spPr>
          <a:xfrm>
            <a:off x="323850" y="4364673"/>
            <a:ext cx="8154988" cy="210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/>
            <a:r>
              <a:rPr lang="zh-CN" altLang="zh-CN" sz="3600" b="1">
                <a:solidFill>
                  <a:srgbClr val="FF0000"/>
                </a:solidFill>
                <a:latin typeface="Arial" charset="0"/>
                <a:ea typeface="Arial" charset="0"/>
              </a:rPr>
              <a:t>Patch Tools:</a:t>
            </a:r>
            <a:endParaRPr lang="zh-CN" altLang="zh-CN" sz="36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010editor, winhex, C32Asm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IDA(keypatch), Ollydbg, Windbg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gdb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some github repo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Why patch?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x-none" altLang="zh-CN" b="1"/>
              <a:t>control program flow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to defend in AWD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for better debug</a:t>
            </a:r>
            <a:endParaRPr lang="x-none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How to patch?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 b="1"/>
              <a:t>Take IDA for example:</a:t>
            </a:r>
            <a:endParaRPr lang="x-none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References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lnSpc>
                <a:spcPct val="130000"/>
              </a:lnSpc>
            </a:pPr>
            <a:r>
              <a:rPr lang="zh-CN" altLang="en-US" sz="2000">
                <a:hlinkClick r:id="rId1" tooltip=""/>
              </a:rPr>
              <a:t>http://blog.chinaunix.net/uid-29699406-id-5184915.html</a:t>
            </a:r>
            <a:endParaRPr lang="zh-CN" altLang="en-US" sz="2000"/>
          </a:p>
          <a:p>
            <a:pPr marL="457200" indent="-457200">
              <a:lnSpc>
                <a:spcPct val="130000"/>
              </a:lnSpc>
            </a:pPr>
            <a:r>
              <a:rPr lang="x-none" altLang="zh-CN" sz="2000">
                <a:hlinkClick r:id="rId2" tooltip=""/>
              </a:rPr>
              <a:t>http://brieflyx.me/2015/python-module/pwntools-advanced/</a:t>
            </a:r>
            <a:endParaRPr lang="x-none" altLang="zh-CN" sz="2000"/>
          </a:p>
          <a:p>
            <a:pPr marL="457200" indent="-457200">
              <a:lnSpc>
                <a:spcPct val="130000"/>
              </a:lnSpc>
            </a:pPr>
            <a:r>
              <a:rPr lang="zh-CN" altLang="en-US" sz="2000">
                <a:hlinkClick r:id="rId3" tooltip=""/>
              </a:rPr>
              <a:t>http://blog.csdn.net/niexinming/article/details/78814422</a:t>
            </a:r>
            <a:endParaRPr lang="zh-CN" altLang="en-US" sz="2000"/>
          </a:p>
          <a:p>
            <a:pPr marL="457200" indent="-457200">
              <a:lnSpc>
                <a:spcPct val="130000"/>
              </a:lnSpc>
            </a:pPr>
            <a:r>
              <a:rPr lang="zh-CN" altLang="en-US" sz="2000">
                <a:hlinkClick r:id="rId1" tooltip=""/>
              </a:rPr>
              <a:t>http://www.chinapyg.com/thread-86624-1-1.html</a:t>
            </a:r>
            <a:endParaRPr lang="zh-CN" altLang="en-US" sz="2000"/>
          </a:p>
          <a:p>
            <a:pPr marL="457200" indent="-457200">
              <a:lnSpc>
                <a:spcPct val="130000"/>
              </a:lnSpc>
            </a:pPr>
            <a:endParaRPr lang="zh-CN" altLang="en-US" sz="2400"/>
          </a:p>
          <a:p>
            <a:pPr marL="457200" indent="-457200">
              <a:lnSpc>
                <a:spcPct val="13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Kingsoft Office WPP</Application>
  <PresentationFormat/>
  <Paragraphs>96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ycl</dc:creator>
  <cp:lastModifiedBy>max</cp:lastModifiedBy>
  <cp:revision>45</cp:revision>
  <dcterms:created xsi:type="dcterms:W3CDTF">2018-01-25T15:02:25Z</dcterms:created>
  <dcterms:modified xsi:type="dcterms:W3CDTF">2018-01-25T15:02:25Z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2052-10.1.0.6115</vt:lpwstr>
  </property>
</Properties>
</file>