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2" r:id="rId3"/>
    <p:sldId id="328" r:id="rId4"/>
    <p:sldId id="332" r:id="rId5"/>
    <p:sldId id="259" r:id="rId6"/>
    <p:sldId id="331" r:id="rId7"/>
    <p:sldId id="314" r:id="rId8"/>
    <p:sldId id="339" r:id="rId9"/>
    <p:sldId id="333" r:id="rId10"/>
    <p:sldId id="341" r:id="rId11"/>
    <p:sldId id="345" r:id="rId12"/>
    <p:sldId id="334" r:id="rId13"/>
    <p:sldId id="340" r:id="rId14"/>
    <p:sldId id="343" r:id="rId15"/>
    <p:sldId id="344" r:id="rId16"/>
    <p:sldId id="347" r:id="rId17"/>
    <p:sldId id="335" r:id="rId18"/>
    <p:sldId id="337" r:id="rId19"/>
    <p:sldId id="348" r:id="rId20"/>
    <p:sldId id="349" r:id="rId21"/>
    <p:sldId id="342" r:id="rId22"/>
    <p:sldId id="336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  <p14:sldId id="328"/>
            <p14:sldId id="332"/>
            <p14:sldId id="259"/>
            <p14:sldId id="331"/>
            <p14:sldId id="314"/>
          </p14:sldIdLst>
        </p14:section>
        <p14:section name="Stage 2 (Wk 8/9)" id="{A8BFD4FF-B2AE-4D4F-BD9B-8F17EE3B6574}">
          <p14:sldIdLst>
            <p14:sldId id="339"/>
            <p14:sldId id="333"/>
            <p14:sldId id="341"/>
            <p14:sldId id="345"/>
            <p14:sldId id="334"/>
          </p14:sldIdLst>
        </p14:section>
        <p14:section name="Stage 3 (Wk 10/11)" id="{E5CA7BF5-D61A-8B4D-A0BD-7741A6A11B87}">
          <p14:sldIdLst>
            <p14:sldId id="340"/>
            <p14:sldId id="343"/>
            <p14:sldId id="344"/>
            <p14:sldId id="347"/>
            <p14:sldId id="335"/>
          </p14:sldIdLst>
        </p14:section>
        <p14:section name="Stage 4 (Final)" id="{65535E1C-93AE-7144-9CE3-A890374745FD}">
          <p14:sldIdLst>
            <p14:sldId id="337"/>
            <p14:sldId id="348"/>
            <p14:sldId id="349"/>
            <p14:sldId id="342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13" autoAdjust="0"/>
    <p:restoredTop sz="94643"/>
  </p:normalViewPr>
  <p:slideViewPr>
    <p:cSldViewPr snapToGrid="0" snapToObjects="1">
      <p:cViewPr>
        <p:scale>
          <a:sx n="121" d="100"/>
          <a:sy n="121" d="100"/>
        </p:scale>
        <p:origin x="600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pic>
        <p:nvPicPr>
          <p:cNvPr id="15" name="Picture 14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 l="-91" t="-1"/>
          <a:stretch>
            <a:fillRect/>
          </a:stretch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 t="-4194" r="-2755" b="-1"/>
          <a:stretch>
            <a:fillRect/>
          </a:stretch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  <a:endParaRPr lang="en-US" b="1" dirty="0">
              <a:ea typeface="+mn-ea"/>
            </a:endParaRP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  <a:endParaRPr lang="en-US" dirty="0">
              <a:solidFill>
                <a:prstClr val="black"/>
              </a:solidFill>
              <a:ea typeface="+mn-ea"/>
            </a:endParaRPr>
          </a:p>
          <a:p>
            <a:pPr fontAlgn="auto">
              <a:spcAft>
                <a:spcPts val="450"/>
              </a:spcAft>
              <a:buFont typeface="Lucida Grande" panose="020B0600040502020204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  <a:endParaRPr lang="en-US" dirty="0">
              <a:solidFill>
                <a:prstClr val="black"/>
              </a:solidFill>
              <a:ea typeface="+mn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/>
                <a:gridCol w="2808816"/>
                <a:gridCol w="2808816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456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6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6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530" indent="-214630">
              <a:lnSpc>
                <a:spcPct val="90000"/>
              </a:lnSpc>
              <a:buFont typeface="Lucida Grande" panose="020B0600040502020204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Insert slide title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Insert slide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Insert slide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 hasCustomPrompt="1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  <a:endParaRPr lang="en-US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Insert slide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 hasCustomPrompt="1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 panose="020B0600040502020204"/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Insert slide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Insert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Insert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Insert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+mn-ea"/>
              <a:cs typeface="+mn-cs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  <a:endParaRPr lang="en-US" dirty="0"/>
          </a:p>
        </p:txBody>
      </p:sp>
      <p:pic>
        <p:nvPicPr>
          <p:cNvPr id="9" name="Picture 8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 b="-3014"/>
          <a:stretch>
            <a:fillRect/>
          </a:stretch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/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</a:fld>
            <a:endParaRPr lang="en-US" sz="675" dirty="0"/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90204" pitchFamily="34" charset="0"/>
                <a:cs typeface="Arial" panose="020B0604020202090204" pitchFamily="34" charset="0"/>
              </a:rPr>
              <a:t>The </a:t>
            </a:r>
            <a:r>
              <a:rPr lang="en-AU" dirty="0">
                <a:latin typeface="Arial" panose="020B0604020202090204" pitchFamily="34" charset="0"/>
                <a:cs typeface="Arial" panose="020B0604020202090204" pitchFamily="34" charset="0"/>
              </a:rPr>
              <a:t>University of Sydney</a:t>
            </a:r>
            <a:endParaRPr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Sub-heading Bold… 20pt</a:t>
            </a:r>
            <a:endParaRPr lang="en-US" dirty="0"/>
          </a:p>
          <a:p>
            <a:pPr lvl="0"/>
            <a:r>
              <a:rPr lang="en-US" dirty="0"/>
              <a:t>Add body copy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MS PGothic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MS PGothic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MS PGothic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MS PGothic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MS PGothic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MS PGothic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MS PGothic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MS PGothic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MS PGothic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panose="020B0600040502020204" charset="0"/>
        <a:buChar char="–"/>
        <a:defRPr sz="2400" b="1" kern="1200">
          <a:solidFill>
            <a:schemeClr val="tx1"/>
          </a:solidFill>
          <a:latin typeface="Tw Cen MT"/>
          <a:ea typeface="MS PGothic" charset="0"/>
          <a:cs typeface="Tw Cen MT"/>
        </a:defRPr>
      </a:lvl1pPr>
      <a:lvl2pPr marL="557530" indent="-21463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500" kern="1200">
          <a:solidFill>
            <a:schemeClr val="tx1"/>
          </a:solidFill>
          <a:latin typeface="Tw Cen MT"/>
          <a:ea typeface="MS PGothic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Tw Cen MT"/>
          <a:ea typeface="MS PGothic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500" kern="1200">
          <a:solidFill>
            <a:schemeClr val="tx1"/>
          </a:solidFill>
          <a:latin typeface="Tw Cen MT"/>
          <a:ea typeface="MS PGothic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00" kern="1200">
          <a:solidFill>
            <a:schemeClr val="tx1"/>
          </a:solidFill>
          <a:latin typeface="Tw Cen MT"/>
          <a:ea typeface="MS PGothic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Group Name/Group Code </a:t>
            </a:r>
            <a:r>
              <a:rPr lang="en-US" sz="1600" dirty="0"/>
              <a:t>(</a:t>
            </a:r>
            <a:r>
              <a:rPr lang="en-US" sz="1600" dirty="0" err="1"/>
              <a:t>BrainXX</a:t>
            </a:r>
            <a:r>
              <a:rPr lang="en-US" sz="1600" dirty="0"/>
              <a:t> / </a:t>
            </a:r>
            <a:r>
              <a:rPr lang="en-US" sz="1600" dirty="0" err="1"/>
              <a:t>MarineXX</a:t>
            </a:r>
            <a:r>
              <a:rPr lang="en-US" sz="1600" dirty="0"/>
              <a:t> / COVIDXX / </a:t>
            </a:r>
            <a:r>
              <a:rPr lang="en-US" sz="1600" dirty="0" err="1"/>
              <a:t>HealthXX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Action point slides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dd/mm/</a:t>
            </a:r>
            <a:r>
              <a:rPr lang="en-US" dirty="0" err="1"/>
              <a:t>yyyy</a:t>
            </a:r>
            <a:r>
              <a:rPr lang="en-US" dirty="0"/>
              <a:t> (Week x)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At least one figure showing the evaluation result</a:t>
            </a:r>
            <a:endParaRPr lang="en-US" b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project – </a:t>
            </a:r>
            <a:r>
              <a:rPr lang="en-AU" dirty="0"/>
              <a:t>initial evaluation 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/>
                <a:gridCol w="2534438"/>
                <a:gridCol w="4610290"/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  <a:endParaRPr lang="en-AU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  <a:endParaRPr lang="en-AU" sz="11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  <a:endParaRPr lang="en-AU" sz="1600" dirty="0">
                        <a:effectLst/>
                      </a:endParaRPr>
                    </a:p>
                  </a:txBody>
                  <a:tcPr marL="81331" marR="81331" marT="0" marB="0" anchor="ctr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  <a:endParaRPr kumimoji="0" lang="en-AU" altLang="en-US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  <a:endParaRPr lang="en-AU" altLang="en-US" sz="1200" i="1" dirty="0">
              <a:latin typeface="Tw Cen M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AU" altLang="en-US" sz="1200" i="1" dirty="0">
                <a:latin typeface="Tw Cen MT" charset="0"/>
                <a:cs typeface="Times New Roman" panose="02020603050405020304" pitchFamily="18" charset="0"/>
              </a:rPr>
              <a:t>Group member responsible for finalising/submitting minutes:</a:t>
            </a:r>
            <a:endParaRPr lang="en-AU" altLang="en-US" sz="1200" i="1" dirty="0">
              <a:latin typeface="Tw Cen MT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Action points from last week … 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Key progress over last week 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and action points</a:t>
            </a:r>
            <a:endParaRPr lang="en-AU" dirty="0"/>
          </a:p>
        </p:txBody>
      </p:sp>
      <p:sp>
        <p:nvSpPr>
          <p:cNvPr id="3" name="Text Placeholder 2"/>
          <p:cNvSpPr txBox="1"/>
          <p:nvPr/>
        </p:nvSpPr>
        <p:spPr bwMode="auto">
          <a:xfrm>
            <a:off x="358775" y="1090063"/>
            <a:ext cx="3963817" cy="329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panose="020B0600040502020204" charset="0"/>
              <a:buChar char="–"/>
              <a:defRPr sz="2400" b="1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1pPr>
            <a:lvl2pPr marL="557530" indent="-21463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1: Schematic of the Project overview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Results 1: …</a:t>
            </a:r>
            <a:endParaRPr lang="en-US" b="0" dirty="0"/>
          </a:p>
          <a:p>
            <a:r>
              <a:rPr lang="en-US" b="0" dirty="0"/>
              <a:t>Results 2: …</a:t>
            </a:r>
            <a:endParaRPr lang="en-US" b="0" dirty="0"/>
          </a:p>
          <a:p>
            <a:r>
              <a:rPr lang="en-US" b="0" dirty="0"/>
              <a:t>Results 3: …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or message from the project / analysis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At least one figure illustrating one of the selected result. </a:t>
            </a:r>
            <a:endParaRPr lang="en-US" b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Draft or final evaluation </a:t>
            </a:r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/>
                <a:gridCol w="2534438"/>
                <a:gridCol w="4610290"/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  <a:endParaRPr lang="en-AU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  <a:endParaRPr lang="en-AU" sz="11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  <a:endParaRPr lang="en-AU" sz="1600" dirty="0">
                        <a:effectLst/>
                      </a:endParaRPr>
                    </a:p>
                  </a:txBody>
                  <a:tcPr marL="81331" marR="81331" marT="0" marB="0" anchor="ctr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  <a:endParaRPr kumimoji="0" lang="en-AU" altLang="en-US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  <a:endParaRPr lang="en-AU" altLang="en-US" sz="1200" i="1" dirty="0">
              <a:latin typeface="Tw Cen M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AU" altLang="en-US" sz="1200" i="1" dirty="0">
                <a:latin typeface="Tw Cen MT" charset="0"/>
                <a:cs typeface="Times New Roman" panose="02020603050405020304" pitchFamily="18" charset="0"/>
              </a:rPr>
              <a:t>Group member responsible for finalising/submitting minutes:</a:t>
            </a:r>
            <a:endParaRPr lang="en-AU" altLang="en-US" sz="1200" i="1" dirty="0">
              <a:latin typeface="Tw Cen MT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Key message of the presentations. 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Structure of the presentation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of the presentation outline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Results 1: …</a:t>
            </a:r>
            <a:endParaRPr lang="en-US" b="0" dirty="0"/>
          </a:p>
          <a:p>
            <a:r>
              <a:rPr lang="en-US" b="0" dirty="0"/>
              <a:t>Results 2: 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r>
              <a:rPr lang="en-US" b="0" dirty="0"/>
              <a:t>Results n: …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or messages from the project / analysis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this with TWO key figures for your presentations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369" y="1991425"/>
            <a:ext cx="3963817" cy="2267187"/>
          </a:xfrm>
        </p:spPr>
        <p:txBody>
          <a:bodyPr/>
          <a:lstStyle/>
          <a:p>
            <a:r>
              <a:rPr lang="en-US" dirty="0"/>
              <a:t>Excluding Figure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Action points from last week … …</a:t>
            </a:r>
            <a:endParaRPr lang="en-US" b="0" dirty="0"/>
          </a:p>
          <a:p>
            <a:r>
              <a:rPr lang="en-US" b="0" dirty="0"/>
              <a:t>look at our data by self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- think about our problems and goals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Key progress over last week …</a:t>
            </a:r>
            <a:endParaRPr lang="en-US" b="0" dirty="0"/>
          </a:p>
          <a:p>
            <a:r>
              <a:rPr lang="en-US" b="0" dirty="0"/>
              <a:t>finish all the preliminary preparation of the project</a:t>
            </a:r>
            <a:endParaRPr lang="en-US" b="0" dirty="0"/>
          </a:p>
          <a:p>
            <a:r>
              <a:rPr lang="en-US" b="0" dirty="0"/>
              <a:t>find out the specification of the project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and action points </a:t>
            </a:r>
            <a:r>
              <a:rPr lang="en-US" sz="1600" b="0" dirty="0"/>
              <a:t>(not required for the first meeting)</a:t>
            </a:r>
            <a:br>
              <a:rPr lang="en-US" b="0" dirty="0"/>
            </a:br>
            <a:endParaRPr lang="en-AU" dirty="0"/>
          </a:p>
        </p:txBody>
      </p:sp>
      <p:sp>
        <p:nvSpPr>
          <p:cNvPr id="3" name="Text Placeholder 2"/>
          <p:cNvSpPr txBox="1"/>
          <p:nvPr/>
        </p:nvSpPr>
        <p:spPr bwMode="auto">
          <a:xfrm>
            <a:off x="358775" y="1157373"/>
            <a:ext cx="3963817" cy="329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panose="020B0600040502020204" charset="0"/>
              <a:buChar char="–"/>
              <a:defRPr sz="2400" b="1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1pPr>
            <a:lvl2pPr marL="557530" indent="-21463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Prerecording ?</a:t>
            </a:r>
            <a:endParaRPr lang="en-US" b="0" dirty="0"/>
          </a:p>
          <a:p>
            <a:r>
              <a:rPr lang="en-US" b="0" dirty="0"/>
              <a:t>Scaffold of the demonstration.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demonstration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/>
                <a:gridCol w="2534438"/>
                <a:gridCol w="4610290"/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  <a:endParaRPr lang="en-AU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  <a:endParaRPr lang="en-AU" sz="11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  <a:endParaRPr lang="en-AU" sz="1600" dirty="0">
                        <a:effectLst/>
                      </a:endParaRPr>
                    </a:p>
                  </a:txBody>
                  <a:tcPr marL="81331" marR="81331" marT="0" marB="0" anchor="ctr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</a:t>
            </a:r>
            <a:endParaRPr kumimoji="0" lang="en-AU" altLang="en-US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  <a:endParaRPr lang="en-AU" altLang="en-US" sz="1200" i="1" dirty="0">
              <a:latin typeface="Tw Cen M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AU" altLang="en-US" sz="1200" i="1" dirty="0">
                <a:latin typeface="Tw Cen MT" charset="0"/>
                <a:cs typeface="Times New Roman" panose="02020603050405020304" pitchFamily="18" charset="0"/>
              </a:rPr>
              <a:t>Group member responsible for finalising/submitting minutes:</a:t>
            </a:r>
            <a:endParaRPr lang="en-AU" altLang="en-US" sz="1200" i="1" dirty="0">
              <a:latin typeface="Tw Cen MT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2250" y="1316991"/>
            <a:ext cx="8328025" cy="3575447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/>
              <a:t>Brainstorm various questions and consider its scope and feasibility</a:t>
            </a:r>
            <a:endParaRPr lang="en-US" sz="2000" b="0" dirty="0"/>
          </a:p>
          <a:p>
            <a:r>
              <a:rPr lang="en-US" sz="2000" b="0" dirty="0"/>
              <a:t>Question 1: What are the factors that affect the kidney graft outcome of Caucasian aged 20-60? (build a risk caculator to demonstrate our result.)</a:t>
            </a:r>
            <a:endParaRPr lang="en-US" sz="2000" b="0" dirty="0"/>
          </a:p>
          <a:p>
            <a:r>
              <a:rPr lang="en-US" sz="2000" b="0" dirty="0"/>
              <a:t>Question 2: What is our risk calculator’s performance when it comes to other races of people, e.g. Asian Oriental. </a:t>
            </a:r>
            <a:endParaRPr lang="en-US" sz="2000" b="0" dirty="0"/>
          </a:p>
          <a:p>
            <a:r>
              <a:rPr lang="en-US" sz="2000" b="0" dirty="0"/>
              <a:t>Question 3: Is the usage of hormones a factor of kidney graft outcome? (e.g. sugar cortical hormone) What about alcohol and cigarettes?</a:t>
            </a:r>
            <a:endParaRPr lang="en-US" sz="2000" b="0" dirty="0"/>
          </a:p>
          <a:p>
            <a:r>
              <a:rPr lang="en-US" sz="2000" b="0" dirty="0"/>
              <a:t>Question 4: How’s our risk calculator model’s stability (e.g. Blood vs Biopsy Biomarker)</a:t>
            </a:r>
            <a:endParaRPr lang="en-US" sz="2000" b="0" dirty="0"/>
          </a:p>
          <a:p>
            <a:endParaRPr lang="en-US" sz="2000" b="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your project – What is your question/product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For Question 1:</a:t>
            </a:r>
            <a:endParaRPr lang="en-US" b="0" dirty="0"/>
          </a:p>
          <a:p>
            <a:r>
              <a:rPr lang="en-US" b="0" dirty="0"/>
              <a:t>Challenge 1: How do we include gene data in our shiny app?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For Question 2: </a:t>
            </a:r>
            <a:endParaRPr lang="en-US" b="0" dirty="0"/>
          </a:p>
          <a:p>
            <a:r>
              <a:rPr lang="en-US" b="0" dirty="0"/>
              <a:t>Challenge 2: Too little Asian Oriental data.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For Question 3:</a:t>
            </a:r>
            <a:endParaRPr lang="en-US" b="0" dirty="0"/>
          </a:p>
          <a:p>
            <a:r>
              <a:rPr lang="en-US" b="0" dirty="0"/>
              <a:t>Challenge 3: Cannot find appropriate datasets.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your project – Anticipated challenges  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76555"/>
            <a:ext cx="9544050" cy="701675"/>
          </a:xfrm>
        </p:spPr>
        <p:txBody>
          <a:bodyPr/>
          <a:lstStyle/>
          <a:p>
            <a:r>
              <a:rPr lang="en-AU" sz="2600" dirty="0">
                <a:solidFill>
                  <a:schemeClr val="accent1"/>
                </a:solidFill>
                <a:uFillTx/>
              </a:rPr>
              <a:t>Define your project – who is your target audience</a:t>
            </a:r>
            <a:endParaRPr lang="en-AU" sz="2600" dirty="0">
              <a:solidFill>
                <a:schemeClr val="accent1"/>
              </a:solidFill>
              <a:uFillTx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9895" y="1718481"/>
          <a:ext cx="8518525" cy="2813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115"/>
                <a:gridCol w="3112776"/>
                <a:gridCol w="3336824"/>
              </a:tblGrid>
              <a:tr h="7001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audience</a:t>
                      </a:r>
                      <a:endParaRPr lang="en-AU" sz="16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 of target audience</a:t>
                      </a:r>
                      <a:endParaRPr lang="en-AU" sz="16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does it impact your project</a:t>
                      </a:r>
                      <a:endParaRPr lang="en-AU" sz="16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alt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octors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alt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Doctors have a great understanding of genomic data and care more about the accuracy of our prediction.</a:t>
                      </a:r>
                      <a:endParaRPr lang="en-US" alt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alt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Show the model accuracy and the prediction CI to doctors. </a:t>
                      </a:r>
                      <a:endParaRPr lang="en-US" alt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</a:tr>
              <a:tr h="704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altLang="en-A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Patients</a:t>
                      </a:r>
                      <a:endParaRPr lang="en-US" alt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altLang="en-A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Less familar with gene data.</a:t>
                      </a:r>
                      <a:endParaRPr lang="en-US" alt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altLang="en-A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Introduce the gene data to patients.</a:t>
                      </a:r>
                      <a:endParaRPr lang="en-US" alt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651" y="957694"/>
            <a:ext cx="8099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Explore different types of target audience and its relationship to your project and select </a:t>
            </a:r>
            <a:endParaRPr lang="en-US" sz="1600" dirty="0"/>
          </a:p>
          <a:p>
            <a:r>
              <a:rPr lang="en-US" sz="1600" dirty="0"/>
              <a:t>the most appropriate.</a:t>
            </a:r>
            <a:endParaRPr lang="en-US" sz="1600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/>
                <a:gridCol w="2534285"/>
                <a:gridCol w="4610443"/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  <a:endParaRPr lang="en-AU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  <a:endParaRPr lang="en-AU" sz="1100" dirty="0">
                        <a:effectLst/>
                        <a:latin typeface="Tw Cen MT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  <a:endParaRPr lang="en-AU" sz="1600" dirty="0">
                        <a:effectLst/>
                      </a:endParaRPr>
                    </a:p>
                  </a:txBody>
                  <a:tcPr marL="81331" marR="81331" marT="0" marB="0" anchor="ctr"/>
                </a:tc>
              </a:tr>
              <a:tr h="4743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alt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audience</a:t>
                      </a:r>
                      <a:endParaRPr lang="en-US" alt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alt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page5</a:t>
                      </a:r>
                      <a:endParaRPr lang="en-US" alt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altLang="en-AU" sz="10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questions</a:t>
                      </a:r>
                      <a:endParaRPr lang="en-US" alt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altLang="en-AU" sz="10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page3, 4</a:t>
                      </a:r>
                      <a:endParaRPr lang="en-US" alt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altLang="en-AU" sz="10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data collection</a:t>
                      </a:r>
                      <a:endParaRPr lang="en-US" alt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altLang="en-AU" sz="10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collect extra data for our project</a:t>
                      </a:r>
                      <a:endParaRPr lang="en-US" alt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altLang="en-AU" sz="10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everyone find extra data this week.</a:t>
                      </a:r>
                      <a:endParaRPr lang="en-US" alt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8775" y="704533"/>
            <a:ext cx="6273800" cy="67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 </a:t>
            </a:r>
            <a:r>
              <a:rPr kumimoji="0" lang="en-US" altLang="en-AU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4/4/2022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 </a:t>
            </a:r>
            <a:r>
              <a:rPr kumimoji="0" lang="en-US" altLang="en-AU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Hangyi Wu, Qinlin Gu, Xuening Ni, Danying Sun, Giri Zhou </a:t>
            </a:r>
            <a:endParaRPr kumimoji="0" lang="en-AU" altLang="en-US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</a:t>
            </a:r>
            <a:endParaRPr lang="en-AU" altLang="en-US" sz="1200" i="1" dirty="0">
              <a:latin typeface="Tw Cen MT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AU" altLang="en-US" sz="1200" i="1" dirty="0">
                <a:latin typeface="Tw Cen MT" charset="0"/>
                <a:cs typeface="Times New Roman" panose="02020603050405020304" pitchFamily="18" charset="0"/>
              </a:rPr>
              <a:t>Group member responsible for finalising/submitting minutes:</a:t>
            </a:r>
            <a:endParaRPr lang="en-AU" altLang="en-US" sz="1200" i="1" dirty="0">
              <a:latin typeface="Tw Cen MT" charset="0"/>
              <a:cs typeface="Times New Roman" panose="02020603050405020304" pitchFamily="18" charset="0"/>
            </a:endParaRP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Action points from last week … 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Key progress over last week 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r>
              <a:rPr lang="en-US" b="0" dirty="0"/>
              <a:t>…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and action points</a:t>
            </a:r>
            <a:endParaRPr lang="en-AU" dirty="0"/>
          </a:p>
        </p:txBody>
      </p:sp>
      <p:sp>
        <p:nvSpPr>
          <p:cNvPr id="3" name="Text Placeholder 2"/>
          <p:cNvSpPr txBox="1"/>
          <p:nvPr/>
        </p:nvSpPr>
        <p:spPr bwMode="auto">
          <a:xfrm>
            <a:off x="358775" y="1090063"/>
            <a:ext cx="3963817" cy="329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panose="020B0600040502020204" charset="0"/>
              <a:buChar char="–"/>
              <a:defRPr sz="2400" b="1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1pPr>
            <a:lvl2pPr marL="557530" indent="-21463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2pPr>
            <a:lvl3pPr marL="8572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1500" kern="1200">
                <a:solidFill>
                  <a:schemeClr val="tx1"/>
                </a:solidFill>
                <a:latin typeface="Tw Cen MT"/>
                <a:ea typeface="MS PGothic" charset="0"/>
                <a:cs typeface="Tw Cen MT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Illustrate progress in data generation or data collection by showing some initial data analysis of your data. </a:t>
            </a:r>
            <a:endParaRPr lang="en-US" b="0" dirty="0"/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project – data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</p:spPr>
        <p:txBody>
          <a:bodyPr/>
          <a:lstStyle/>
          <a:p>
            <a:r>
              <a:rPr lang="en-US" b="0" dirty="0"/>
              <a:t>Proposed analytics or proposed methods.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</p:spPr>
        <p:txBody>
          <a:bodyPr/>
          <a:lstStyle/>
          <a:p>
            <a:r>
              <a:rPr lang="en-US" dirty="0"/>
              <a:t>Developing the project – methods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39f1daa-bc31-489d-997f-4a88cdf4b07c}"/>
  <p:tag name="TABLE_ENDDRAG_ORIGIN_RECT" val="670*221"/>
  <p:tag name="TABLE_ENDDRAG_RECT" val="33*135*670*248"/>
</p:tagLst>
</file>

<file path=ppt/tags/tag2.xml><?xml version="1.0" encoding="utf-8"?>
<p:tagLst xmlns:p="http://schemas.openxmlformats.org/presentationml/2006/main">
  <p:tag name="KSO_WM_UNIT_TABLE_BEAUTIFY" val="smartTable{36e4c482-61bf-45ee-9358-63affd84e7b5}"/>
</p:tagLst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4120</Words>
  <Application>WPS 表格</Application>
  <PresentationFormat>On-screen Show (16:9)</PresentationFormat>
  <Paragraphs>243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方正书宋_GBK</vt:lpstr>
      <vt:lpstr>Wingdings</vt:lpstr>
      <vt:lpstr>MS PGothic</vt:lpstr>
      <vt:lpstr>苹方-简</vt:lpstr>
      <vt:lpstr>Tw Cen MT</vt:lpstr>
      <vt:lpstr>Thonburi</vt:lpstr>
      <vt:lpstr>Tw Cen MT</vt:lpstr>
      <vt:lpstr>Lucida Grande</vt:lpstr>
      <vt:lpstr>Arial</vt:lpstr>
      <vt:lpstr>Lucida Grande</vt:lpstr>
      <vt:lpstr>Calibri</vt:lpstr>
      <vt:lpstr>Times New Roman</vt:lpstr>
      <vt:lpstr>微软雅黑</vt:lpstr>
      <vt:lpstr>汉仪旗黑</vt:lpstr>
      <vt:lpstr>宋体</vt:lpstr>
      <vt:lpstr>Arial Unicode MS</vt:lpstr>
      <vt:lpstr>Helvetica Neue</vt:lpstr>
      <vt:lpstr>等线</vt:lpstr>
      <vt:lpstr>汉仪中等线KW</vt:lpstr>
      <vt:lpstr>汉仪书宋二KW</vt:lpstr>
      <vt:lpstr>华文仿宋</vt:lpstr>
      <vt:lpstr>Master 2</vt:lpstr>
      <vt:lpstr>Group Name/Group Code (BrainXX / MarineXX / COVIDXX / HealthXX)</vt:lpstr>
      <vt:lpstr>Progress and action points (not required for the first meeting) </vt:lpstr>
      <vt:lpstr>Define your project – What is your question/product</vt:lpstr>
      <vt:lpstr>Define your project – Anticipated challenges  </vt:lpstr>
      <vt:lpstr>Define your project – who is your target audience</vt:lpstr>
      <vt:lpstr>Meeting minutes</vt:lpstr>
      <vt:lpstr>Progress and action points</vt:lpstr>
      <vt:lpstr>Developing the project – data </vt:lpstr>
      <vt:lpstr>Developing the project – methods </vt:lpstr>
      <vt:lpstr>Developing the project – initial evaluation </vt:lpstr>
      <vt:lpstr>Meeting minutes</vt:lpstr>
      <vt:lpstr>Progress and action points</vt:lpstr>
      <vt:lpstr>Figure 1: Schematic of the Project overview</vt:lpstr>
      <vt:lpstr>Key results or message from the project / analysis</vt:lpstr>
      <vt:lpstr>Draft or final evaluation </vt:lpstr>
      <vt:lpstr>Meeting minutes</vt:lpstr>
      <vt:lpstr>Draft of the presentation outline</vt:lpstr>
      <vt:lpstr>Final results or messages from the project / analysis</vt:lpstr>
      <vt:lpstr>Replace this with TWO key figures for your presentations </vt:lpstr>
      <vt:lpstr>Plan for demonstration</vt:lpstr>
      <vt:lpstr>Meeting minutes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wuhangyi</cp:lastModifiedBy>
  <cp:revision>213</cp:revision>
  <dcterms:created xsi:type="dcterms:W3CDTF">2022-04-04T01:00:21Z</dcterms:created>
  <dcterms:modified xsi:type="dcterms:W3CDTF">2022-04-04T01:00:21Z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