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95" r:id="rId3"/>
    <p:sldId id="257" r:id="rId4"/>
    <p:sldId id="278" r:id="rId5"/>
    <p:sldId id="270" r:id="rId6"/>
    <p:sldId id="283" r:id="rId7"/>
    <p:sldId id="296" r:id="rId8"/>
    <p:sldId id="258" r:id="rId9"/>
    <p:sldId id="297" r:id="rId10"/>
    <p:sldId id="263" r:id="rId11"/>
    <p:sldId id="260" r:id="rId12"/>
    <p:sldId id="298" r:id="rId13"/>
    <p:sldId id="301" r:id="rId14"/>
    <p:sldId id="305" r:id="rId15"/>
    <p:sldId id="311" r:id="rId16"/>
    <p:sldId id="306" r:id="rId17"/>
    <p:sldId id="307" r:id="rId18"/>
    <p:sldId id="308" r:id="rId19"/>
    <p:sldId id="310" r:id="rId20"/>
    <p:sldId id="309" r:id="rId21"/>
    <p:sldId id="267" r:id="rId22"/>
  </p:sldIdLst>
  <p:sldSz cx="9144000" cy="5143500" type="screen16x9"/>
  <p:notesSz cx="6858000" cy="9144000"/>
  <p:defaultTextStyle>
    <a:defPPr>
      <a:defRPr lang="zh-CN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29"/>
  </p:normalViewPr>
  <p:slideViewPr>
    <p:cSldViewPr snapToGrid="0" snapToObjects="1">
      <p:cViewPr>
        <p:scale>
          <a:sx n="110" d="100"/>
          <a:sy n="110" d="100"/>
        </p:scale>
        <p:origin x="-2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9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79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6680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006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0017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919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36638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74698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256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46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7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59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9574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78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3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2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47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6A07-4F98-D547-AA17-EF3C2916AAD7}" type="datetimeFigureOut">
              <a:rPr kumimoji="1" lang="zh-CN" altLang="en-US" smtClean="0"/>
              <a:pPr/>
              <a:t>2017/9/8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D58D-6C1A-A34E-9353-28E3AC007A9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7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2017/9/8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8179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2214" y="956321"/>
            <a:ext cx="5827232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美</a:t>
            </a:r>
            <a:r>
              <a:rPr kumimoji="1" lang="zh-CN" altLang="en-US" sz="40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西：全球奢侈品领导者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8507" y="1567591"/>
            <a:ext cx="6301721" cy="907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5300" b="1" dirty="0" smtClean="0">
                <a:solidFill>
                  <a:srgbClr val="FFFFFF"/>
                </a:solidFill>
                <a:latin typeface="Arial"/>
                <a:cs typeface="Arial"/>
              </a:rPr>
              <a:t>美西购物网站发布会</a:t>
            </a:r>
            <a:endParaRPr kumimoji="1" lang="zh-CN" altLang="en-US" sz="53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2214" y="2848421"/>
            <a:ext cx="2583668" cy="4796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47981" y="2934366"/>
            <a:ext cx="2254676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Arial"/>
                <a:cs typeface="Arial"/>
              </a:rPr>
              <a:t>制作团队：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Arial"/>
                <a:cs typeface="Arial"/>
              </a:rPr>
              <a:t>《</a:t>
            </a:r>
            <a:r>
              <a:rPr kumimoji="1" lang="zh-CN" altLang="en-US" sz="1400" dirty="0">
                <a:solidFill>
                  <a:srgbClr val="FFFFFF"/>
                </a:solidFill>
                <a:latin typeface="Arial"/>
                <a:cs typeface="Arial"/>
              </a:rPr>
              <a:t>传说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Arial"/>
                <a:cs typeface="Arial"/>
              </a:rPr>
              <a:t>炸裂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Arial"/>
                <a:cs typeface="Arial"/>
              </a:rPr>
              <a:t>》</a:t>
            </a:r>
            <a:endParaRPr kumimoji="1" lang="zh-CN" alt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7114" y="4787679"/>
            <a:ext cx="1900691" cy="2462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FFFFFF"/>
                </a:solidFill>
                <a:latin typeface="Arial"/>
                <a:cs typeface="Arial"/>
              </a:rPr>
              <a:t>LOGO    </a:t>
            </a:r>
            <a:r>
              <a:rPr kumimoji="1" lang="en-US" altLang="zh-CN" sz="1000" b="1" dirty="0">
                <a:solidFill>
                  <a:srgbClr val="FCC124"/>
                </a:solidFill>
                <a:latin typeface="Arial"/>
                <a:cs typeface="Arial"/>
              </a:rPr>
              <a:t>|</a:t>
            </a:r>
            <a:r>
              <a:rPr kumimoji="1" lang="en-US" altLang="zh-CN" sz="1000" dirty="0">
                <a:solidFill>
                  <a:srgbClr val="FFFFFF"/>
                </a:solidFill>
                <a:latin typeface="Arial"/>
                <a:cs typeface="Arial"/>
              </a:rPr>
              <a:t>    YOURCOMPANY</a:t>
            </a:r>
            <a:endParaRPr kumimoji="1" lang="zh-CN" alt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8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5019897" y="375008"/>
            <a:ext cx="0" cy="461934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34531" y="589361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934528" y="2963423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/>
          <p:cNvSpPr/>
          <p:nvPr/>
        </p:nvSpPr>
        <p:spPr>
          <a:xfrm flipH="1">
            <a:off x="4942021" y="1835970"/>
            <a:ext cx="170737" cy="1724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5226535" y="535412"/>
            <a:ext cx="1038522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kumimoji="1" lang="zh-CN" altLang="en-US" sz="1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挑剔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的审美</a:t>
            </a:r>
            <a:endParaRPr kumimoji="1" lang="zh-CN" altLang="en-US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326443" y="2888730"/>
            <a:ext cx="1038522" cy="276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r>
              <a:rPr kumimoji="1" lang="zh-CN" altLang="en-US" sz="1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挑剔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的要求</a:t>
            </a:r>
            <a:endParaRPr kumimoji="1" lang="en-US" altLang="zh-CN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635681" y="1757138"/>
            <a:ext cx="1162303" cy="276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 algn="r"/>
            <a:r>
              <a:rPr kumimoji="1" lang="zh-CN" altLang="en-US" sz="1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挑剔</a:t>
            </a:r>
            <a:r>
              <a:rPr kumimoji="1"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的使用性</a:t>
            </a:r>
            <a:endParaRPr kumimoji="1" lang="en-US" altLang="zh-CN" sz="1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5226536" y="909374"/>
            <a:ext cx="2368065" cy="767690"/>
            <a:chOff x="5226535" y="909374"/>
            <a:chExt cx="2368065" cy="767690"/>
          </a:xfrm>
        </p:grpSpPr>
        <p:grpSp>
          <p:nvGrpSpPr>
            <p:cNvPr id="18" name="组 17"/>
            <p:cNvGrpSpPr/>
            <p:nvPr/>
          </p:nvGrpSpPr>
          <p:grpSpPr>
            <a:xfrm>
              <a:off x="5226535" y="909374"/>
              <a:ext cx="2368064" cy="767690"/>
              <a:chOff x="5226535" y="585500"/>
              <a:chExt cx="2368064" cy="7676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312128" y="585500"/>
                <a:ext cx="2282471" cy="76769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5221674" y="809446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5312130" y="913726"/>
              <a:ext cx="228247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审美的高标准，直接决定了我们网页的美观设计：高端大气上档次则是我们网页设计的第一要求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2429917" y="2131046"/>
            <a:ext cx="2368067" cy="701798"/>
            <a:chOff x="2445194" y="1776613"/>
            <a:chExt cx="2368067" cy="701798"/>
          </a:xfrm>
        </p:grpSpPr>
        <p:grpSp>
          <p:nvGrpSpPr>
            <p:cNvPr id="42" name="组 41"/>
            <p:cNvGrpSpPr/>
            <p:nvPr/>
          </p:nvGrpSpPr>
          <p:grpSpPr>
            <a:xfrm>
              <a:off x="2445195" y="1776613"/>
              <a:ext cx="2368066" cy="691830"/>
              <a:chOff x="2445195" y="1452739"/>
              <a:chExt cx="2368066" cy="691830"/>
            </a:xfrm>
          </p:grpSpPr>
          <p:sp>
            <p:nvSpPr>
              <p:cNvPr id="70" name="圆角矩形 69"/>
              <p:cNvSpPr/>
              <p:nvPr/>
            </p:nvSpPr>
            <p:spPr>
              <a:xfrm flipH="1">
                <a:off x="2445195" y="1452739"/>
                <a:ext cx="2282471" cy="691830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 rot="5400000" flipH="1">
                <a:off x="4722806" y="1676685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2445194" y="1785914"/>
              <a:ext cx="228247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对于产品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的</a:t>
              </a:r>
              <a:r>
                <a:rPr kumimoji="1"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详细展示上，突出了商品的特点，让用户能详细了解产品的信息特点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5312128" y="3896465"/>
            <a:ext cx="868044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/>
            <a:endParaRPr kumimoji="1" lang="zh-CN" altLang="en-US" sz="12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26535" y="3184692"/>
            <a:ext cx="2382378" cy="767433"/>
            <a:chOff x="5226535" y="2554755"/>
            <a:chExt cx="2382378" cy="767433"/>
          </a:xfrm>
        </p:grpSpPr>
        <p:grpSp>
          <p:nvGrpSpPr>
            <p:cNvPr id="19" name="组 18"/>
            <p:cNvGrpSpPr/>
            <p:nvPr/>
          </p:nvGrpSpPr>
          <p:grpSpPr>
            <a:xfrm>
              <a:off x="5226535" y="2554755"/>
              <a:ext cx="2368064" cy="767433"/>
              <a:chOff x="5226535" y="2230881"/>
              <a:chExt cx="2368064" cy="767433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5312128" y="2230881"/>
                <a:ext cx="2282471" cy="767433"/>
              </a:xfrm>
              <a:prstGeom prst="roundRect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16200000">
                <a:off x="5221674" y="2454827"/>
                <a:ext cx="95316" cy="85594"/>
              </a:xfrm>
              <a:prstGeom prst="triangle">
                <a:avLst/>
              </a:prstGeom>
              <a:solidFill>
                <a:srgbClr val="FFFFFF">
                  <a:alpha val="51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326443" y="2557219"/>
              <a:ext cx="2282470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他们享受服务，服务的要求促使产品的开发应具有简单方便快捷的特点</a:t>
              </a:r>
              <a:endParaRPr kumimoji="1"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6387" y="268175"/>
            <a:ext cx="748923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>
                <a:solidFill>
                  <a:srgbClr val="FFFFFF"/>
                </a:solidFill>
                <a:latin typeface="Arial"/>
                <a:cs typeface="Arial"/>
              </a:rPr>
              <a:t>用户特点</a:t>
            </a:r>
            <a:endParaRPr kumimoji="1" lang="zh-CN" altLang="en-US" sz="11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76" name="矩形 7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000" b="1" dirty="0">
                  <a:solidFill>
                    <a:srgbClr val="FFFFFF"/>
                  </a:solidFill>
                  <a:latin typeface="Arial"/>
                  <a:cs typeface="Arial"/>
                </a:rPr>
                <a:t>CONTENTS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79" name="矩形 7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用户困扰</a:t>
              </a: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82" name="矩形 8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提出需求</a:t>
              </a:r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85" name="矩形 8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解决方案</a:t>
              </a: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88" name="矩形 8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8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76086" y="2307955"/>
            <a:ext cx="4572000" cy="2728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美好的产品不是靠文字来描述，而是图片的展示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4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>
                <a:solidFill>
                  <a:srgbClr val="FFFFFF"/>
                </a:solidFill>
                <a:latin typeface="Arial"/>
                <a:cs typeface="Arial"/>
              </a:rPr>
              <a:t>产品展示</a:t>
            </a:r>
          </a:p>
        </p:txBody>
      </p:sp>
    </p:spTree>
    <p:extLst>
      <p:ext uri="{BB962C8B-B14F-4D97-AF65-F5344CB8AC3E}">
        <p14:creationId xmlns:p14="http://schemas.microsoft.com/office/powerpoint/2010/main" val="34514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2" y="569905"/>
            <a:ext cx="8593135" cy="37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489857"/>
            <a:ext cx="8833450" cy="41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4" y="388500"/>
            <a:ext cx="8833449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9191"/>
            <a:ext cx="8686800" cy="41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408989"/>
            <a:ext cx="8712679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1" y="354900"/>
            <a:ext cx="8803257" cy="41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8" y="311837"/>
            <a:ext cx="8876581" cy="42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338272"/>
            <a:ext cx="8635042" cy="42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475353" y="3409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9" name="矩形 38"/>
          <p:cNvSpPr/>
          <p:nvPr/>
        </p:nvSpPr>
        <p:spPr>
          <a:xfrm flipH="1">
            <a:off x="2475353" y="2647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6" name="矩形 35"/>
          <p:cNvSpPr/>
          <p:nvPr/>
        </p:nvSpPr>
        <p:spPr>
          <a:xfrm>
            <a:off x="2475353" y="1885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sz="8000"/>
          </a:p>
        </p:txBody>
      </p:sp>
      <p:sp>
        <p:nvSpPr>
          <p:cNvPr id="35" name="矩形 34"/>
          <p:cNvSpPr/>
          <p:nvPr/>
        </p:nvSpPr>
        <p:spPr>
          <a:xfrm flipH="1">
            <a:off x="2475353" y="1123950"/>
            <a:ext cx="5220852" cy="570515"/>
          </a:xfrm>
          <a:prstGeom prst="rect">
            <a:avLst/>
          </a:prstGeom>
          <a:gradFill>
            <a:gsLst>
              <a:gs pos="20000">
                <a:schemeClr val="bg1"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r"/>
            <a:endParaRPr kumimoji="1" lang="zh-CN" altLang="en-US" sz="8000" dirty="0"/>
          </a:p>
        </p:txBody>
      </p:sp>
      <p:grpSp>
        <p:nvGrpSpPr>
          <p:cNvPr id="29" name="组 28"/>
          <p:cNvGrpSpPr/>
          <p:nvPr/>
        </p:nvGrpSpPr>
        <p:grpSpPr>
          <a:xfrm>
            <a:off x="-85605" y="1471101"/>
            <a:ext cx="1427147" cy="356474"/>
            <a:chOff x="0" y="937679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产品讲述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20" name="矩形 19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团队介绍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22" name="矩形 2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客户</a:t>
              </a:r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24" name="矩形 2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用户群体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27" name="矩形 26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310990" y="1148581"/>
            <a:ext cx="4681344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rgbClr val="FFFFFF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kumimoji="1" lang="zh-CN" altLang="en-US" sz="2400" b="1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>
                <a:solidFill>
                  <a:srgbClr val="FFFFFF"/>
                </a:solidFill>
                <a:latin typeface="Arial"/>
                <a:cs typeface="Arial"/>
              </a:rPr>
              <a:t>团队介绍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98396" y="2683074"/>
            <a:ext cx="3897139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用户群体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38562" y="1968860"/>
            <a:ext cx="371169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客户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需求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46453" y="3453375"/>
            <a:ext cx="4035604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latin typeface="Arial"/>
                <a:cs typeface="Arial"/>
              </a:rPr>
              <a:t>NO.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kumimoji="1" lang="zh-CN" altLang="en-US" sz="2400" b="1" dirty="0">
                <a:solidFill>
                  <a:schemeClr val="bg1"/>
                </a:solidFill>
                <a:latin typeface="Arial"/>
                <a:cs typeface="Arial"/>
              </a:rPr>
              <a:t>  产品展示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42" name="文本框 41"/>
            <p:cNvSpPr txBox="1"/>
            <p:nvPr/>
          </p:nvSpPr>
          <p:spPr>
            <a:xfrm>
              <a:off x="1576591" y="136620"/>
              <a:ext cx="46679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美西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76591" y="311526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讲解内容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 flipH="1">
            <a:off x="7140784" y="6577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507840" y="141011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2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020134" y="2194398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2475353" y="291741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4</a:t>
            </a:r>
            <a:endParaRPr kumimoji="1" lang="zh-CN" altLang="en-US" sz="8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1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1041" y="1401088"/>
            <a:ext cx="232192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THANKS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1041" y="1985865"/>
            <a:ext cx="2321920" cy="738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2100" b="1" dirty="0" smtClean="0">
                <a:solidFill>
                  <a:srgbClr val="FFFFFF"/>
                </a:solidFill>
                <a:latin typeface="Arial"/>
                <a:cs typeface="Arial"/>
              </a:rPr>
              <a:t>接下来请欣赏功能演示</a:t>
            </a:r>
            <a:endParaRPr kumimoji="1" lang="zh-CN" altLang="en-US" sz="21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029" y="2721415"/>
            <a:ext cx="2133944" cy="3626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58259" y="2780387"/>
            <a:ext cx="1427483" cy="2446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342900" lvl="0" indent="-342900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美西引领全球奢侈品牌</a:t>
            </a:r>
            <a:endParaRPr lang="en-US" altLang="zh-CN" sz="9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3685" y="3179012"/>
            <a:ext cx="1236632" cy="184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kumimoji="1" lang="en-US" altLang="zh-CN" sz="600" dirty="0">
                <a:solidFill>
                  <a:srgbClr val="FFFFFF"/>
                </a:solidFill>
                <a:latin typeface="Arial"/>
                <a:cs typeface="Arial"/>
              </a:rPr>
              <a:t>LOGO    </a:t>
            </a:r>
            <a:r>
              <a:rPr kumimoji="1" lang="en-US" altLang="zh-CN" sz="600" b="1" dirty="0">
                <a:solidFill>
                  <a:srgbClr val="FCC124"/>
                </a:solidFill>
                <a:latin typeface="Arial"/>
                <a:cs typeface="Arial"/>
              </a:rPr>
              <a:t>|</a:t>
            </a:r>
            <a:r>
              <a:rPr kumimoji="1" lang="en-US" altLang="zh-CN" sz="600" dirty="0">
                <a:solidFill>
                  <a:srgbClr val="FFFFFF"/>
                </a:solidFill>
                <a:latin typeface="Arial"/>
                <a:cs typeface="Arial"/>
              </a:rPr>
              <a:t>    YOUR</a:t>
            </a:r>
            <a:r>
              <a:rPr kumimoji="1" lang="zh-CN" altLang="en-US"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kumimoji="1" lang="en-US" altLang="zh-CN" sz="60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kumimoji="1" lang="zh-CN" alt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8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>
                <a:solidFill>
                  <a:srgbClr val="FFFFFF"/>
                </a:solidFill>
                <a:latin typeface="Arial"/>
                <a:cs typeface="Arial"/>
              </a:rPr>
              <a:t>团队介绍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7930" y="2317701"/>
            <a:ext cx="4572000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传说炸裂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牛逼所以传说，因为牛逼所以炸裂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7600" y="1083732"/>
            <a:ext cx="6756400" cy="311573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38450" y="1083732"/>
            <a:ext cx="1915683" cy="35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29288" y="1106564"/>
            <a:ext cx="1924134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prstClr val="white"/>
                </a:solidFill>
                <a:latin typeface="Arial"/>
                <a:cs typeface="Arial"/>
              </a:rPr>
              <a:t>team</a:t>
            </a:r>
            <a:r>
              <a:rPr kumimoji="1" lang="zh-CN" alt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介绍</a:t>
            </a:r>
            <a:endParaRPr kumimoji="1" lang="zh-CN" altLang="en-US" sz="1200" b="1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25" name="矩形 24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产品讲述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-85605" y="1920091"/>
            <a:ext cx="1427147" cy="455237"/>
            <a:chOff x="0" y="1377583"/>
            <a:chExt cx="1151467" cy="455236"/>
          </a:xfrm>
          <a:solidFill>
            <a:schemeClr val="accent6">
              <a:lumMod val="75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0" y="1432710"/>
              <a:ext cx="1151467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团队介绍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r"/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31" name="矩形 30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客户</a:t>
              </a:r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34" name="矩形 33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用户群体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40" name="矩形 3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734734" y="1686167"/>
            <a:ext cx="3427109" cy="149271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sz="20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传说炸裂</a:t>
            </a:r>
            <a:r>
              <a:rPr lang="en-US" altLang="zh-CN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sz="20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小组，为我公司核心力量，详细信息不予公布</a:t>
            </a:r>
            <a:endParaRPr lang="en-US" altLang="zh-CN" sz="20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30000"/>
              </a:lnSpc>
            </a:pP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387" y="93269"/>
            <a:ext cx="46679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美西</a:t>
            </a:r>
            <a:endParaRPr kumimoji="1" lang="zh-CN" altLang="en-US" sz="11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65800" y="4325502"/>
            <a:ext cx="7920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8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697134" y="468582"/>
            <a:ext cx="1303866" cy="13038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 rot="1254325">
            <a:off x="2022575" y="2032027"/>
            <a:ext cx="2580325" cy="258032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15789" y="368242"/>
            <a:ext cx="1357838" cy="135783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kumimoji="1" lang="zh-CN" altLang="en-US" dirty="0" smtClean="0"/>
              <a:t>协作力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302241" y="2795488"/>
            <a:ext cx="1865309" cy="186530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stCxn id="4" idx="2"/>
            <a:endCxn id="34" idx="6"/>
          </p:cNvCxnSpPr>
          <p:nvPr/>
        </p:nvCxnSpPr>
        <p:spPr>
          <a:xfrm flipH="1" flipV="1">
            <a:off x="4773627" y="1047161"/>
            <a:ext cx="1923508" cy="73355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4" idx="3"/>
            <a:endCxn id="26" idx="7"/>
          </p:cNvCxnSpPr>
          <p:nvPr/>
        </p:nvCxnSpPr>
        <p:spPr>
          <a:xfrm flipH="1">
            <a:off x="4490491" y="1581501"/>
            <a:ext cx="2397590" cy="1213986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4" idx="4"/>
            <a:endCxn id="35" idx="0"/>
          </p:cNvCxnSpPr>
          <p:nvPr/>
        </p:nvCxnSpPr>
        <p:spPr>
          <a:xfrm flipH="1">
            <a:off x="7234896" y="1772449"/>
            <a:ext cx="114172" cy="1023039"/>
          </a:xfrm>
          <a:prstGeom prst="line">
            <a:avLst/>
          </a:prstGeom>
          <a:ln w="9525" cmpd="sng">
            <a:solidFill>
              <a:srgbClr val="FCC12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6879899" y="858906"/>
            <a:ext cx="938338" cy="523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FFFFFF"/>
                </a:solidFill>
              </a:rPr>
              <a:t>团队</a:t>
            </a:r>
            <a:endParaRPr kumimoji="1"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83169" y="3020841"/>
            <a:ext cx="1665240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服务精神</a:t>
            </a:r>
            <a:endParaRPr lang="zh-CN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28" name="文本框 27"/>
            <p:cNvSpPr txBox="1"/>
            <p:nvPr/>
          </p:nvSpPr>
          <p:spPr>
            <a:xfrm>
              <a:off x="1576591" y="136620"/>
              <a:ext cx="46679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美西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6591" y="311526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团队精神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614396" y="3481922"/>
            <a:ext cx="1366685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竞争意识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54" name="矩形 53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产品讲述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85605" y="1920092"/>
            <a:ext cx="1427147" cy="356475"/>
            <a:chOff x="0" y="1377583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1432710"/>
              <a:ext cx="11514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团队介绍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客户需求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63" name="矩形 62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用户群体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66" name="矩形 65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27439" y="2333797"/>
            <a:ext cx="4572000" cy="2923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本产品有美西公司向我团队提出需求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>
                <a:solidFill>
                  <a:srgbClr val="FFFFFF"/>
                </a:solidFill>
                <a:latin typeface="Arial"/>
                <a:cs typeface="Arial"/>
              </a:rPr>
              <a:t>客户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Arial"/>
                <a:cs typeface="Arial"/>
              </a:rPr>
              <a:t>需求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25818" y="882084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300190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92366" y="1058312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00188" y="2265202"/>
            <a:ext cx="120495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登录注册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784813" y="882084"/>
            <a:ext cx="1353692" cy="13536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859185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951361" y="1058312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951359" y="2265202"/>
            <a:ext cx="1020600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主页产品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47734" y="2547317"/>
            <a:ext cx="1532380" cy="2728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分类浏览各种</a:t>
            </a:r>
            <a:r>
              <a:rPr lang="zh-CN" altLang="en-US" sz="1000" dirty="0" smtClean="0">
                <a:solidFill>
                  <a:schemeClr val="bg1"/>
                </a:solidFill>
              </a:rPr>
              <a:t>商品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343808" y="882084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418180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510356" y="1058312"/>
            <a:ext cx="1020599" cy="10205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418178" y="2265202"/>
            <a:ext cx="120495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商品详情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34156" y="2577771"/>
            <a:ext cx="1532380" cy="2923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展示商品的详细信息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902803" y="882084"/>
            <a:ext cx="1353692" cy="13536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977174" y="960776"/>
            <a:ext cx="1204951" cy="12049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069350" y="1058312"/>
            <a:ext cx="1020599" cy="10205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977173" y="2265202"/>
            <a:ext cx="120495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FCC124"/>
                </a:solidFill>
                <a:latin typeface="Arial"/>
                <a:cs typeface="Arial"/>
              </a:rPr>
              <a:t>购物功能</a:t>
            </a:r>
            <a:endParaRPr kumimoji="1" lang="zh-CN" altLang="en-US" sz="1400" b="1" dirty="0">
              <a:solidFill>
                <a:srgbClr val="FCC124"/>
              </a:solidFill>
              <a:latin typeface="Arial"/>
              <a:cs typeface="Arial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168549" y="2547317"/>
            <a:ext cx="1433179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进行购物交易，实现购买</a:t>
            </a:r>
            <a:endParaRPr kumimoji="1"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13" name="图片 112" descr="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57" y="1250468"/>
            <a:ext cx="452292" cy="599224"/>
          </a:xfrm>
          <a:prstGeom prst="rect">
            <a:avLst/>
          </a:prstGeom>
          <a:effectLst/>
        </p:spPr>
      </p:pic>
      <p:pic>
        <p:nvPicPr>
          <p:cNvPr id="114" name="图片 113" descr="CLA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01" y="1369977"/>
            <a:ext cx="744890" cy="439903"/>
          </a:xfrm>
          <a:prstGeom prst="rect">
            <a:avLst/>
          </a:prstGeom>
        </p:spPr>
      </p:pic>
      <p:pic>
        <p:nvPicPr>
          <p:cNvPr id="115" name="图片 114" descr="INTERN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62" y="1233693"/>
            <a:ext cx="632773" cy="632773"/>
          </a:xfrm>
          <a:prstGeom prst="rect">
            <a:avLst/>
          </a:prstGeom>
        </p:spPr>
      </p:pic>
      <p:pic>
        <p:nvPicPr>
          <p:cNvPr id="116" name="图片 115" descr="TAL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01" y="1273331"/>
            <a:ext cx="650276" cy="64676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44" name="文本框 43"/>
            <p:cNvSpPr txBox="1"/>
            <p:nvPr/>
          </p:nvSpPr>
          <p:spPr>
            <a:xfrm>
              <a:off x="1576591" y="136620"/>
              <a:ext cx="46679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美西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76591" y="311526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客户需求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</p:grpSpPr>
        <p:sp>
          <p:nvSpPr>
            <p:cNvPr id="48" name="矩形 47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产品讲述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51" name="矩形 50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团队介绍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-85605" y="2369080"/>
            <a:ext cx="1427147" cy="356474"/>
            <a:chOff x="0" y="1825991"/>
            <a:chExt cx="1151467" cy="356474"/>
          </a:xfrm>
        </p:grpSpPr>
        <p:sp>
          <p:nvSpPr>
            <p:cNvPr id="54" name="矩形 53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客户</a:t>
              </a:r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-305746" y="2818070"/>
            <a:ext cx="1427147" cy="356474"/>
            <a:chOff x="0" y="2279893"/>
            <a:chExt cx="1151467" cy="356474"/>
          </a:xfrm>
        </p:grpSpPr>
        <p:sp>
          <p:nvSpPr>
            <p:cNvPr id="57" name="矩形 56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用户群体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60" name="矩形 59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66736" y="2610321"/>
            <a:ext cx="1112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用户登录注册进行交易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85900" y="2255725"/>
            <a:ext cx="4696061" cy="596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76086" y="2307955"/>
            <a:ext cx="4572000" cy="2923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通过用户群体来定义产品设计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8506" y="1422279"/>
            <a:ext cx="197076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PART</a:t>
            </a:r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kumimoji="1"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3</a:t>
            </a:r>
            <a:endParaRPr kumimoji="1" lang="zh-CN" alt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9268" y="1421254"/>
            <a:ext cx="2236506" cy="707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>
            <a:spAutoFit/>
          </a:bodyPr>
          <a:lstStyle/>
          <a:p>
            <a:r>
              <a:rPr kumimoji="1" lang="zh-CN" altLang="en-US" sz="4000" b="1" dirty="0">
                <a:solidFill>
                  <a:srgbClr val="FFFFFF"/>
                </a:solidFill>
                <a:latin typeface="Arial"/>
                <a:cs typeface="Arial"/>
              </a:rPr>
              <a:t>用户群体</a:t>
            </a:r>
            <a:endParaRPr kumimoji="1" lang="zh-CN" alt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3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3742241" y="753883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636454" y="2129892"/>
            <a:ext cx="2861743" cy="492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高收入群体</a:t>
            </a:r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92569" y="3446909"/>
            <a:ext cx="2861743" cy="4524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高级白领群体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线连接符 62"/>
          <p:cNvCxnSpPr/>
          <p:nvPr/>
        </p:nvCxnSpPr>
        <p:spPr>
          <a:xfrm>
            <a:off x="5072435" y="3429351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flipH="1">
            <a:off x="2725680" y="3467627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>
                <a:solidFill>
                  <a:schemeClr val="bg1"/>
                </a:solidFill>
              </a:rPr>
              <a:t>03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062960" y="3478557"/>
            <a:ext cx="865564" cy="86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/>
          <p:cNvCxnSpPr/>
          <p:nvPr/>
        </p:nvCxnSpPr>
        <p:spPr>
          <a:xfrm>
            <a:off x="4377237" y="2091616"/>
            <a:ext cx="0" cy="96397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 flipH="1">
            <a:off x="2030482" y="2129892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>
                <a:solidFill>
                  <a:schemeClr val="bg1"/>
                </a:solidFill>
              </a:rPr>
              <a:t>02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367763" y="2140823"/>
            <a:ext cx="865564" cy="86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 flipH="1">
            <a:off x="1395486" y="792159"/>
            <a:ext cx="1330194" cy="8874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ts val="6000"/>
              </a:lnSpc>
            </a:pPr>
            <a:r>
              <a:rPr kumimoji="1" lang="en-US" altLang="zh-CN" sz="6000" b="1" dirty="0">
                <a:solidFill>
                  <a:schemeClr val="bg1"/>
                </a:solidFill>
              </a:rPr>
              <a:t>01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32766" y="803090"/>
            <a:ext cx="865564" cy="865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5" name="组 94"/>
          <p:cNvGrpSpPr/>
          <p:nvPr/>
        </p:nvGrpSpPr>
        <p:grpSpPr>
          <a:xfrm>
            <a:off x="-305746" y="1471101"/>
            <a:ext cx="1427147" cy="356474"/>
            <a:chOff x="0" y="937679"/>
            <a:chExt cx="1151467" cy="356474"/>
          </a:xfrm>
          <a:solidFill>
            <a:srgbClr val="FCC124"/>
          </a:solidFill>
        </p:grpSpPr>
        <p:sp>
          <p:nvSpPr>
            <p:cNvPr id="96" name="矩形 95"/>
            <p:cNvSpPr/>
            <p:nvPr/>
          </p:nvSpPr>
          <p:spPr>
            <a:xfrm>
              <a:off x="0" y="937679"/>
              <a:ext cx="1151467" cy="356474"/>
            </a:xfrm>
            <a:prstGeom prst="rect">
              <a:avLst/>
            </a:prstGeom>
            <a:solidFill>
              <a:srgbClr val="FFFFFF">
                <a:alpha val="51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0" y="992806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产品讲述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-305746" y="1920091"/>
            <a:ext cx="1427147" cy="356474"/>
            <a:chOff x="0" y="1377583"/>
            <a:chExt cx="1151467" cy="356474"/>
          </a:xfrm>
        </p:grpSpPr>
        <p:sp>
          <p:nvSpPr>
            <p:cNvPr id="99" name="矩形 98"/>
            <p:cNvSpPr/>
            <p:nvPr/>
          </p:nvSpPr>
          <p:spPr>
            <a:xfrm>
              <a:off x="0" y="1377583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0" y="1432710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团队介绍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-305746" y="2369080"/>
            <a:ext cx="1427147" cy="356474"/>
            <a:chOff x="0" y="1825991"/>
            <a:chExt cx="1151467" cy="356474"/>
          </a:xfrm>
        </p:grpSpPr>
        <p:sp>
          <p:nvSpPr>
            <p:cNvPr id="102" name="矩形 101"/>
            <p:cNvSpPr/>
            <p:nvPr/>
          </p:nvSpPr>
          <p:spPr>
            <a:xfrm>
              <a:off x="0" y="1825991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0" y="1881118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客户</a:t>
              </a:r>
              <a:r>
                <a:rPr kumimoji="1" lang="zh-CN" altLang="en-US" sz="1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需求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4" name="组 103"/>
          <p:cNvGrpSpPr/>
          <p:nvPr/>
        </p:nvGrpSpPr>
        <p:grpSpPr>
          <a:xfrm>
            <a:off x="-85605" y="2818070"/>
            <a:ext cx="1427147" cy="356474"/>
            <a:chOff x="0" y="2279893"/>
            <a:chExt cx="1151467" cy="356474"/>
          </a:xfrm>
          <a:solidFill>
            <a:schemeClr val="accent6">
              <a:lumMod val="75000"/>
            </a:schemeClr>
          </a:solidFill>
        </p:grpSpPr>
        <p:sp>
          <p:nvSpPr>
            <p:cNvPr id="105" name="矩形 104"/>
            <p:cNvSpPr/>
            <p:nvPr/>
          </p:nvSpPr>
          <p:spPr>
            <a:xfrm>
              <a:off x="0" y="2279893"/>
              <a:ext cx="1151467" cy="35647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0" y="2335020"/>
              <a:ext cx="115146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rgbClr val="FFFFFF"/>
                  </a:solidFill>
                  <a:latin typeface="Arial"/>
                  <a:cs typeface="Arial"/>
                </a:rPr>
                <a:t>用户群体</a:t>
              </a:r>
              <a:endParaRPr kumimoji="1" lang="zh-CN" altLang="en-US" sz="1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-305746" y="3267061"/>
            <a:ext cx="1427147" cy="356474"/>
            <a:chOff x="0" y="2733640"/>
            <a:chExt cx="1151467" cy="356474"/>
          </a:xfrm>
        </p:grpSpPr>
        <p:sp>
          <p:nvSpPr>
            <p:cNvPr id="108" name="矩形 107"/>
            <p:cNvSpPr/>
            <p:nvPr/>
          </p:nvSpPr>
          <p:spPr>
            <a:xfrm>
              <a:off x="0" y="2733640"/>
              <a:ext cx="1151467" cy="35647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0" y="2788767"/>
              <a:ext cx="1151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产品展示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25945" y="957532"/>
            <a:ext cx="308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富裕群体</a:t>
            </a:r>
          </a:p>
        </p:txBody>
      </p:sp>
      <p:grpSp>
        <p:nvGrpSpPr>
          <p:cNvPr id="37" name="组 36"/>
          <p:cNvGrpSpPr/>
          <p:nvPr/>
        </p:nvGrpSpPr>
        <p:grpSpPr>
          <a:xfrm>
            <a:off x="76387" y="93269"/>
            <a:ext cx="748923" cy="436516"/>
            <a:chOff x="1576591" y="136620"/>
            <a:chExt cx="748923" cy="436516"/>
          </a:xfrm>
        </p:grpSpPr>
        <p:sp>
          <p:nvSpPr>
            <p:cNvPr id="40" name="文本框 39"/>
            <p:cNvSpPr txBox="1"/>
            <p:nvPr/>
          </p:nvSpPr>
          <p:spPr>
            <a:xfrm>
              <a:off x="1576591" y="136620"/>
              <a:ext cx="466794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美西</a:t>
              </a:r>
              <a:endParaRPr kumimoji="1" lang="zh-CN" altLang="en-US" sz="11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76591" y="311526"/>
              <a:ext cx="74892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用户特点</a:t>
              </a:r>
              <a:endParaRPr kumimoji="1" lang="zh-CN" altLang="en-US" sz="11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79" y="1016001"/>
            <a:ext cx="7445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76" y="2327448"/>
            <a:ext cx="7445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73" y="3672291"/>
            <a:ext cx="7445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5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425</Words>
  <Application>Microsoft Office PowerPoint</Application>
  <PresentationFormat>全屏显示(16:9)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第一PPT，www.1ppt.com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dc:description>第一PPT，www.1ppt.com</dc:description>
  <cp:lastModifiedBy>User</cp:lastModifiedBy>
  <cp:revision>208</cp:revision>
  <dcterms:created xsi:type="dcterms:W3CDTF">2015-01-11T01:37:17Z</dcterms:created>
  <dcterms:modified xsi:type="dcterms:W3CDTF">2017-09-08T07:39:43Z</dcterms:modified>
</cp:coreProperties>
</file>