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0" r:id="rId2"/>
    <p:sldId id="28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556"/>
    <a:srgbClr val="5F899D"/>
    <a:srgbClr val="F57E5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099" autoAdjust="0"/>
  </p:normalViewPr>
  <p:slideViewPr>
    <p:cSldViewPr snapToGrid="0">
      <p:cViewPr varScale="1">
        <p:scale>
          <a:sx n="54" d="100"/>
          <a:sy n="54" d="100"/>
        </p:scale>
        <p:origin x="11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59C9409E-ED0E-4D42-9DE3-B32D17D384BE}" type="datetimeFigureOut">
              <a:rPr lang="zh-CN" altLang="en-US" smtClean="0"/>
              <a:pPr/>
              <a:t>2018/2/6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6361B527-AAC8-4855-83BC-9F4B544788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产品构成图，包括功能模块</a:t>
            </a:r>
            <a:endParaRPr lang="en-US" altLang="zh-CN" dirty="0" smtClean="0"/>
          </a:p>
          <a:p>
            <a:r>
              <a:rPr lang="zh-CN" altLang="en-US" smtClean="0"/>
              <a:t>分析和展现具体讲，如何实现和实现效果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970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31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可视化的事件溯源分析工具，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884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可视化的事件溯源分析工具，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970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可视化的事件溯源分析工具，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645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可视化的事件溯源分析工具，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14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</a:t>
            </a:r>
            <a:r>
              <a:rPr lang="en-US" altLang="zh-CN" dirty="0" smtClean="0"/>
              <a:t>-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云端：沙箱、威胁情报</a:t>
            </a:r>
            <a:endParaRPr lang="en-US" altLang="zh-CN" dirty="0" smtClean="0"/>
          </a:p>
          <a:p>
            <a:r>
              <a:rPr lang="zh-CN" altLang="en-US" dirty="0" smtClean="0"/>
              <a:t>端：终端管理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基于平台的方案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84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30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76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5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66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02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37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15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66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190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大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64353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33158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5"/>
          <p:cNvSpPr>
            <a:spLocks noGrp="1"/>
          </p:cNvSpPr>
          <p:nvPr>
            <p:ph type="pic" sz="quarter" idx="12" hasCustomPrompt="1"/>
          </p:nvPr>
        </p:nvSpPr>
        <p:spPr>
          <a:xfrm>
            <a:off x="5971712" y="1351365"/>
            <a:ext cx="5206467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4:3</a:t>
            </a:r>
            <a:r>
              <a:rPr lang="zh-CN" altLang="en-US" dirty="0"/>
              <a:t>（横向）图片</a:t>
            </a:r>
          </a:p>
        </p:txBody>
      </p:sp>
      <p:sp>
        <p:nvSpPr>
          <p:cNvPr id="18" name="Round Diagonal Corner Rectangle 9"/>
          <p:cNvSpPr/>
          <p:nvPr userDrawn="1"/>
        </p:nvSpPr>
        <p:spPr>
          <a:xfrm>
            <a:off x="931342" y="1490656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559113" y="1546006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904464" y="1590195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 Diagonal Corner Rectangle 9"/>
          <p:cNvSpPr/>
          <p:nvPr userDrawn="1"/>
        </p:nvSpPr>
        <p:spPr>
          <a:xfrm>
            <a:off x="931342" y="2519485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559113" y="2574835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904464" y="2619024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 Diagonal Corner Rectangle 9"/>
          <p:cNvSpPr/>
          <p:nvPr userDrawn="1"/>
        </p:nvSpPr>
        <p:spPr>
          <a:xfrm>
            <a:off x="931342" y="3553212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559113" y="3608562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904464" y="3652751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 Diagonal Corner Rectangle 9"/>
          <p:cNvSpPr/>
          <p:nvPr userDrawn="1"/>
        </p:nvSpPr>
        <p:spPr>
          <a:xfrm>
            <a:off x="931342" y="4590460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559113" y="4645810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904464" y="4689999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7723252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2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(Chart)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5"/>
          <p:cNvSpPr>
            <a:spLocks noGrp="1"/>
          </p:cNvSpPr>
          <p:nvPr>
            <p:ph type="pic" sz="quarter" idx="17" hasCustomPrompt="1"/>
          </p:nvPr>
        </p:nvSpPr>
        <p:spPr>
          <a:xfrm>
            <a:off x="801085" y="1351365"/>
            <a:ext cx="2928638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3:4</a:t>
            </a:r>
            <a:r>
              <a:rPr lang="zh-CN" altLang="en-US" dirty="0"/>
              <a:t>（纵向）图片</a:t>
            </a:r>
          </a:p>
        </p:txBody>
      </p:sp>
      <p:sp>
        <p:nvSpPr>
          <p:cNvPr id="13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1413711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305300" y="1817024"/>
            <a:ext cx="6515100" cy="140877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just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4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单击以键入文本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305300" y="1351365"/>
            <a:ext cx="2986008" cy="350634"/>
          </a:xfrm>
        </p:spPr>
        <p:txBody>
          <a:bodyPr vert="horz" lIns="91440" tIns="45720" rIns="91440" bIns="45720" rtlCol="0" anchor="ctr">
            <a:noAutofit/>
          </a:bodyPr>
          <a:lstStyle>
            <a:lvl1pPr algn="just"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本页为示例，图表和数据请至母版中编辑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318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9600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4" name="矩形 3"/>
          <p:cNvSpPr/>
          <p:nvPr userDrawn="1"/>
        </p:nvSpPr>
        <p:spPr>
          <a:xfrm>
            <a:off x="8229600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220200" y="185533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9081" y="167387"/>
            <a:ext cx="1523428" cy="909825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9776298" y="5003322"/>
            <a:ext cx="1284051" cy="1284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9941667" y="5317877"/>
            <a:ext cx="95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粘贴处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70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622" y="2367243"/>
            <a:ext cx="2194686" cy="131071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5262282" y="0"/>
            <a:ext cx="4957482" cy="6858000"/>
          </a:xfrm>
          <a:prstGeom prst="rect">
            <a:avLst/>
          </a:prstGeom>
          <a:solidFill>
            <a:srgbClr val="2035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778500" y="2560935"/>
            <a:ext cx="392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0" i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5400" b="0" i="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26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7210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11792" y="3080317"/>
            <a:ext cx="2639291" cy="1832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902527" y="3076574"/>
            <a:ext cx="9289473" cy="183600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3154626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336285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422263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9867209" y="430032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28983" y="2371725"/>
            <a:ext cx="2639291" cy="1834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902527" y="2371725"/>
            <a:ext cx="9289473" cy="183473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40000"/>
                </a:schemeClr>
              </a:gs>
              <a:gs pos="82000">
                <a:schemeClr val="accent1">
                  <a:lumMod val="30000"/>
                  <a:lumOff val="70000"/>
                  <a:alpha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2475297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268384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354362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8343209" y="362131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5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1047750" y="8958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04491"/>
            <a:ext cx="12192000" cy="341786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738717" y="0"/>
            <a:ext cx="6714567" cy="5889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08561" y="2325524"/>
            <a:ext cx="5974878" cy="1069526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 sz="4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677974" y="3581258"/>
            <a:ext cx="4444050" cy="63788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53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 userDrawn="1"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68402" y="1791131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  <p:sp>
        <p:nvSpPr>
          <p:cNvPr id="39" name="Round Diagonal Corner Rectangle 9"/>
          <p:cNvSpPr/>
          <p:nvPr userDrawn="1"/>
        </p:nvSpPr>
        <p:spPr>
          <a:xfrm>
            <a:off x="4809386" y="162056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809386" y="168181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449955" y="168181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2" name="直接连接符 41"/>
          <p:cNvCxnSpPr>
            <a:cxnSpLocks/>
          </p:cNvCxnSpPr>
          <p:nvPr userDrawn="1"/>
        </p:nvCxnSpPr>
        <p:spPr>
          <a:xfrm>
            <a:off x="5449955" y="211429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Diagonal Corner Rectangle 9"/>
          <p:cNvSpPr/>
          <p:nvPr userDrawn="1"/>
        </p:nvSpPr>
        <p:spPr>
          <a:xfrm>
            <a:off x="4809386" y="237300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809386" y="243425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5449955" y="243425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6" name="直接连接符 45"/>
          <p:cNvCxnSpPr>
            <a:cxnSpLocks/>
          </p:cNvCxnSpPr>
          <p:nvPr userDrawn="1"/>
        </p:nvCxnSpPr>
        <p:spPr>
          <a:xfrm>
            <a:off x="5449955" y="286673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Diagonal Corner Rectangle 9"/>
          <p:cNvSpPr/>
          <p:nvPr userDrawn="1"/>
        </p:nvSpPr>
        <p:spPr>
          <a:xfrm>
            <a:off x="4809386" y="312544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9386" y="318669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5449955" y="318669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0" name="直接连接符 49"/>
          <p:cNvCxnSpPr>
            <a:cxnSpLocks/>
          </p:cNvCxnSpPr>
          <p:nvPr userDrawn="1"/>
        </p:nvCxnSpPr>
        <p:spPr>
          <a:xfrm>
            <a:off x="5449955" y="361917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9"/>
          <p:cNvSpPr/>
          <p:nvPr userDrawn="1"/>
        </p:nvSpPr>
        <p:spPr>
          <a:xfrm>
            <a:off x="4809386" y="3902041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9386" y="3963286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5449955" y="3963285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4" name="直接连接符 53"/>
          <p:cNvCxnSpPr>
            <a:cxnSpLocks/>
          </p:cNvCxnSpPr>
          <p:nvPr userDrawn="1"/>
        </p:nvCxnSpPr>
        <p:spPr>
          <a:xfrm>
            <a:off x="5449955" y="4395771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 Diagonal Corner Rectangle 9"/>
          <p:cNvSpPr/>
          <p:nvPr userDrawn="1"/>
        </p:nvSpPr>
        <p:spPr>
          <a:xfrm>
            <a:off x="4809386" y="4716793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9386" y="4778038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5449955" y="4778037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4" name="直接连接符 73"/>
          <p:cNvCxnSpPr>
            <a:cxnSpLocks/>
          </p:cNvCxnSpPr>
          <p:nvPr userDrawn="1"/>
        </p:nvCxnSpPr>
        <p:spPr>
          <a:xfrm>
            <a:off x="5449955" y="5210523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9"/>
          <p:cNvSpPr/>
          <p:nvPr userDrawn="1"/>
        </p:nvSpPr>
        <p:spPr>
          <a:xfrm>
            <a:off x="4809386" y="5529634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4809386" y="5590879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7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5449955" y="5590878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8" name="直接连接符 77"/>
          <p:cNvCxnSpPr>
            <a:cxnSpLocks/>
          </p:cNvCxnSpPr>
          <p:nvPr userDrawn="1"/>
        </p:nvCxnSpPr>
        <p:spPr>
          <a:xfrm>
            <a:off x="5449955" y="6023364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6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目录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8402" y="1791487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23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308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段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768" y="1195290"/>
            <a:ext cx="10820464" cy="4634010"/>
          </a:xfrm>
        </p:spPr>
        <p:txBody>
          <a:bodyPr vert="horz" lIns="91440" tIns="45720" rIns="91440" bIns="45720" numCol="2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单击可输入（已分为</a:t>
            </a:r>
            <a:r>
              <a:rPr lang="en-US" altLang="zh-CN" dirty="0"/>
              <a:t>2</a:t>
            </a:r>
            <a:r>
              <a:rPr lang="zh-CN" altLang="en-US" dirty="0"/>
              <a:t>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3751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0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533336" y="6137820"/>
            <a:ext cx="11125328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 userDrawn="1"/>
        </p:nvSpPr>
        <p:spPr>
          <a:xfrm>
            <a:off x="9753600" y="6299277"/>
            <a:ext cx="213360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56565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www.hillstonenet.com.cn</a:t>
            </a:r>
            <a:endParaRPr lang="bg-BG" sz="1100" dirty="0">
              <a:solidFill>
                <a:srgbClr val="56565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Oval 25"/>
          <p:cNvSpPr/>
          <p:nvPr userDrawn="1"/>
        </p:nvSpPr>
        <p:spPr>
          <a:xfrm>
            <a:off x="9925636" y="6459903"/>
            <a:ext cx="56662" cy="56662"/>
          </a:xfrm>
          <a:prstGeom prst="ellipse">
            <a:avLst/>
          </a:prstGeom>
          <a:solidFill>
            <a:srgbClr val="5656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 Unicode MS" panose="020B0604020202020204" pitchFamily="34" charset="-122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79126" y="85060"/>
            <a:ext cx="971107" cy="43239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698498" y="9847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占位符 19"/>
          <p:cNvSpPr>
            <a:spLocks noGrp="1"/>
          </p:cNvSpPr>
          <p:nvPr>
            <p:ph type="title"/>
          </p:nvPr>
        </p:nvSpPr>
        <p:spPr>
          <a:xfrm>
            <a:off x="698497" y="361823"/>
            <a:ext cx="9809846" cy="605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97470" y="6356187"/>
            <a:ext cx="571350" cy="248005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>
              <a:defRPr lang="zh-CN" altLang="en-US" sz="12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3017" y="85409"/>
            <a:ext cx="1008099" cy="4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8" r:id="rId2"/>
    <p:sldLayoutId id="2147483657" r:id="rId3"/>
    <p:sldLayoutId id="2147483699" r:id="rId4"/>
    <p:sldLayoutId id="2147483660" r:id="rId5"/>
    <p:sldLayoutId id="2147483666" r:id="rId6"/>
    <p:sldLayoutId id="2147483696" r:id="rId7"/>
    <p:sldLayoutId id="2147483694" r:id="rId8"/>
    <p:sldLayoutId id="2147483669" r:id="rId9"/>
    <p:sldLayoutId id="2147483695" r:id="rId10"/>
    <p:sldLayoutId id="2147483673" r:id="rId11"/>
    <p:sldLayoutId id="2147483686" r:id="rId12"/>
    <p:sldLayoutId id="2147483691" r:id="rId13"/>
    <p:sldLayoutId id="2147483692" r:id="rId14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Tx/>
        <a:buNone/>
        <a:defRPr kumimoji="0" lang="zh-CN" altLang="en-US" sz="3600" b="0" i="0" u="none" strike="noStrike" kern="1200" cap="none" spc="0" normalizeH="0" baseline="0" smtClean="0">
          <a:ln>
            <a:noFill/>
          </a:ln>
          <a:solidFill>
            <a:srgbClr val="44546A"/>
          </a:solidFill>
          <a:effectLst/>
          <a:uLnTx/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package" Target="../embeddings/Microsoft_Excel____1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370726" y="2709043"/>
            <a:ext cx="5974878" cy="840230"/>
          </a:xfrm>
        </p:spPr>
        <p:txBody>
          <a:bodyPr/>
          <a:lstStyle/>
          <a:p>
            <a:r>
              <a:rPr lang="zh-CN" altLang="en-US" dirty="0" smtClean="0"/>
              <a:t>大数据分析平台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370726" y="3549273"/>
            <a:ext cx="4433611" cy="369332"/>
          </a:xfrm>
        </p:spPr>
        <p:txBody>
          <a:bodyPr/>
          <a:lstStyle/>
          <a:p>
            <a:r>
              <a:rPr lang="zh-CN" altLang="en-US" dirty="0" smtClean="0"/>
              <a:t>友商产品分析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594376" y="3549273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6BE118-6E65-4C1E-B718-1621D65E8806}" type="datetime1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2018/2/6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5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综合展现需求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10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可按不同的视角进行汇总，如管理视角（管理人员）、运维视角（运维人员）、监控视角（监控人员），管理视角呈现出的是全局的安全状态和趋势，运维视角呈现出的是已发现问题的处理情况和进度，监控视角呈现出的是当前出现的问题和告警，以及是否进入到处理流程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、可按不同的维度进行展示，如资产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网络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业务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区域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等。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、可按不同的内容进行展示，如故障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告警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性能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流量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事件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威胁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漏洞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风险等。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</a:rPr>
              <a:t>、可按不同的方式进行展示，如地图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拓扑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图表</a:t>
            </a:r>
            <a:r>
              <a:rPr lang="zh-CN" altLang="en-US" sz="1800" dirty="0" smtClean="0">
                <a:solidFill>
                  <a:schemeClr val="tx1"/>
                </a:solidFill>
              </a:rPr>
              <a:t>等。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分析处理需求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11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 lnSpcReduction="10000"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、基础分析：所有采集到数据的标准化、过滤、归并，达到有效减少无效事件的目的。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、关联分析：对多源异构事件进行关联，当符合关联规则时给出分析结论。关联分析的方式包括：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基于时间顺序的关联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chemeClr val="tx1"/>
                </a:solidFill>
              </a:rPr>
              <a:t>过程路径的关联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chemeClr val="tx1"/>
                </a:solidFill>
              </a:rPr>
              <a:t>因果关系的关联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chemeClr val="tx1"/>
                </a:solidFill>
              </a:rPr>
              <a:t>相似度的关联</a:t>
            </a:r>
            <a:endParaRPr lang="en-US" altLang="zh-CN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、行为分析，对历史数据进行自动学习形成行为模型，判断当前行为与历史行为的相似度和偏差度，用来发现可疑行为和异常行为。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</a:rPr>
              <a:t>、风险评估：针对某一资产对象给出当前的风险数值或者风险等级，表明该资产当前的安全状态和安全指数，风险评估的方式包括：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chemeClr val="tx1"/>
                </a:solidFill>
              </a:rPr>
              <a:t>资产属性、资产脆弱性和资产面临威胁进行评估，比如资产很重要、但是存在很多漏洞、又受到很多攻击，这时风险数值高或者风险等级高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chemeClr val="tx1"/>
                </a:solidFill>
              </a:rPr>
              <a:t>资产当前状态、当前行为进行评估，比如某业务系统，运行依赖的操作系统性能低、数据库性能低、业务响应延迟大，这时风险数值高或者风险等级高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分析处理需求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12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</a:rPr>
              <a:t>、溯源分析：溯源分析包括攻击事件溯源和攻击者溯源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攻击</a:t>
            </a:r>
            <a:r>
              <a:rPr lang="zh-CN" altLang="en-US" dirty="0">
                <a:solidFill>
                  <a:schemeClr val="tx1"/>
                </a:solidFill>
              </a:rPr>
              <a:t>事件溯源：使安全分析人员可以方便、快速地对攻击事件和可疑网络访问行为进行溯源分析，可关联分析、行为分析</a:t>
            </a:r>
            <a:r>
              <a:rPr lang="zh-CN" altLang="en-US" dirty="0" smtClean="0">
                <a:solidFill>
                  <a:schemeClr val="tx1"/>
                </a:solidFill>
              </a:rPr>
              <a:t>实现。如攻击发起的时间、过程、路径、涉及的资产、攻击效果等</a:t>
            </a:r>
            <a:endParaRPr lang="zh-CN" altLang="en-US" dirty="0">
              <a:solidFill>
                <a:schemeClr val="tx1"/>
              </a:solidFill>
            </a:endParaRPr>
          </a:p>
          <a:p>
            <a:pPr marL="1200150" lvl="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攻击者溯源：在互联网范围内发现类似的攻击事件，找出攻击事件背后的组织和实际的攻击者，这需要依赖于第三方威胁情报</a:t>
            </a:r>
            <a:r>
              <a:rPr lang="zh-CN" altLang="en-US" dirty="0" smtClean="0">
                <a:solidFill>
                  <a:schemeClr val="tx1"/>
                </a:solidFill>
              </a:rPr>
              <a:t>实现（微</a:t>
            </a:r>
            <a:r>
              <a:rPr lang="zh-CN" altLang="en-US" dirty="0">
                <a:solidFill>
                  <a:schemeClr val="tx1"/>
                </a:solidFill>
              </a:rPr>
              <a:t>步</a:t>
            </a:r>
            <a:r>
              <a:rPr lang="zh-CN" altLang="en-US" dirty="0" smtClean="0">
                <a:solidFill>
                  <a:schemeClr val="tx1"/>
                </a:solidFill>
              </a:rPr>
              <a:t>在线），如：描述攻击者所属国家、组织、攻击的对象、攻击的历史、常用的工具等等。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6</a:t>
            </a:r>
            <a:r>
              <a:rPr lang="zh-CN" altLang="en-US" sz="1800" dirty="0">
                <a:solidFill>
                  <a:schemeClr val="tx1"/>
                </a:solidFill>
              </a:rPr>
              <a:t>、工作</a:t>
            </a:r>
            <a:r>
              <a:rPr lang="zh-CN" altLang="en-US" sz="1800" dirty="0" smtClean="0">
                <a:solidFill>
                  <a:schemeClr val="tx1"/>
                </a:solidFill>
              </a:rPr>
              <a:t>流程：对于上述分析中发现的问题，需要以工作流程的方式进行跟踪，记录问题的处理进度和结果。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数据采集需求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13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、采集内容：</a:t>
            </a:r>
            <a:r>
              <a:rPr lang="zh-CN" altLang="zh-CN" sz="1800" dirty="0">
                <a:solidFill>
                  <a:schemeClr val="tx1"/>
                </a:solidFill>
              </a:rPr>
              <a:t>日志信息、事件信息、错误信息、故障信息、状态信息、性能信息、漏洞信息、流量信息、告警</a:t>
            </a:r>
            <a:r>
              <a:rPr lang="zh-CN" altLang="zh-CN" sz="1800" dirty="0" smtClean="0">
                <a:solidFill>
                  <a:schemeClr val="tx1"/>
                </a:solidFill>
              </a:rPr>
              <a:t>信息</a:t>
            </a:r>
            <a:r>
              <a:rPr lang="zh-CN" altLang="en-US" sz="1800" dirty="0" smtClean="0">
                <a:solidFill>
                  <a:schemeClr val="tx1"/>
                </a:solidFill>
              </a:rPr>
              <a:t>等。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、采集方式：</a:t>
            </a:r>
            <a:r>
              <a:rPr lang="en-US" altLang="zh-CN" sz="1800" dirty="0" smtClean="0">
                <a:solidFill>
                  <a:schemeClr val="tx1"/>
                </a:solidFill>
              </a:rPr>
              <a:t>syslog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SNMP/SNMP Trap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NetFlow</a:t>
            </a:r>
            <a:r>
              <a:rPr lang="zh-CN" altLang="en-US" sz="1800" dirty="0" smtClean="0">
                <a:solidFill>
                  <a:schemeClr val="tx1"/>
                </a:solidFill>
              </a:rPr>
              <a:t>等。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、采集对象：网络设备、安全设备、操作系统、数据库系统、业务系统、应用系统等。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方系统联动需求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14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、威胁情报：从第三方威胁情报系统获取攻击指标，用于提高各种分析的准确度以及攻击者溯源分析。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、终端系统：对高危终端进行远程控制或者要求终端进行问题自动修复。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、第三方的工单系统和工作流系统</a:t>
            </a:r>
            <a:r>
              <a:rPr lang="zh-CN" altLang="en-US" sz="1800" dirty="0" smtClean="0">
                <a:solidFill>
                  <a:schemeClr val="tx1"/>
                </a:solidFill>
              </a:rPr>
              <a:t>：分析结果作为第三方系统的输入，进行问题的记录与跟踪。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基础支持需求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15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、资产管理：资产的批量导入、自动发现等，资产属性的管理维护等，如资产有物理位置、与业务系统关系时，综合展示才可</a:t>
            </a:r>
            <a:r>
              <a:rPr lang="zh-CN" altLang="en-US" sz="1800" dirty="0">
                <a:solidFill>
                  <a:schemeClr val="tx1"/>
                </a:solidFill>
              </a:rPr>
              <a:t>按不同的维度进行</a:t>
            </a:r>
            <a:r>
              <a:rPr lang="zh-CN" altLang="en-US" sz="1800" dirty="0" smtClean="0">
                <a:solidFill>
                  <a:schemeClr val="tx1"/>
                </a:solidFill>
              </a:rPr>
              <a:t>展示（资产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网络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业务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区域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）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、信息库：已知的恶意</a:t>
            </a:r>
            <a:r>
              <a:rPr lang="en-US" altLang="zh-CN" sz="1800" dirty="0" smtClean="0">
                <a:solidFill>
                  <a:schemeClr val="tx1"/>
                </a:solidFill>
              </a:rPr>
              <a:t>IP</a:t>
            </a:r>
            <a:r>
              <a:rPr lang="zh-CN" altLang="en-US" sz="1800" dirty="0" smtClean="0">
                <a:solidFill>
                  <a:schemeClr val="tx1"/>
                </a:solidFill>
              </a:rPr>
              <a:t>、域名、</a:t>
            </a:r>
            <a:r>
              <a:rPr lang="en-US" altLang="zh-CN" sz="1800" dirty="0" smtClean="0">
                <a:solidFill>
                  <a:schemeClr val="tx1"/>
                </a:solidFill>
              </a:rPr>
              <a:t>URL</a:t>
            </a:r>
            <a:r>
              <a:rPr lang="zh-CN" altLang="en-US" sz="1800" smtClean="0">
                <a:solidFill>
                  <a:schemeClr val="tx1"/>
                </a:solidFill>
              </a:rPr>
              <a:t>库等。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17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依涛负责：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启明</a:t>
            </a:r>
            <a:r>
              <a:rPr lang="zh-CN" altLang="zh-CN" dirty="0"/>
              <a:t>、绿盟、深信服、亚信</a:t>
            </a:r>
          </a:p>
          <a:p>
            <a:pPr marL="0" indent="0">
              <a:buNone/>
            </a:pPr>
            <a:r>
              <a:rPr lang="en-US" altLang="zh-CN" dirty="0" smtClean="0"/>
              <a:t>	checkpoint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王伯伦负责：</a:t>
            </a:r>
          </a:p>
          <a:p>
            <a:pPr marL="0" indent="0">
              <a:buNone/>
            </a:pPr>
            <a:r>
              <a:rPr lang="en-US" altLang="zh-CN" dirty="0" smtClean="0"/>
              <a:t>	360</a:t>
            </a:r>
            <a:r>
              <a:rPr lang="zh-CN" altLang="zh-CN" dirty="0"/>
              <a:t>、天融信、华为、瀚思、安恒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fortinet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另外</a:t>
            </a:r>
            <a:r>
              <a:rPr lang="zh-CN" altLang="zh-CN" dirty="0"/>
              <a:t>还有一点，除了功能领域外，产品形态，部署方式，管理范围，</a:t>
            </a:r>
            <a:r>
              <a:rPr lang="zh-CN" altLang="zh-CN"/>
              <a:t>管理</a:t>
            </a:r>
            <a:r>
              <a:rPr lang="zh-CN" altLang="zh-CN" smtClean="0"/>
              <a:t>能力等等</a:t>
            </a:r>
            <a:r>
              <a:rPr lang="zh-CN" altLang="zh-CN" dirty="0"/>
              <a:t>产品相关的内容都是需要加入分析中。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注意</a:t>
            </a:r>
            <a:r>
              <a:rPr lang="zh-CN" altLang="zh-CN" dirty="0"/>
              <a:t>整理时候不要是把各家的资料介绍一下就可以，而是要总结提炼成为可以对比的维度，例如，所有几家覆盖</a:t>
            </a:r>
            <a:r>
              <a:rPr lang="en-US" altLang="zh-CN" dirty="0"/>
              <a:t>8</a:t>
            </a:r>
            <a:r>
              <a:rPr lang="zh-CN" altLang="zh-CN" dirty="0"/>
              <a:t>大功能领域：</a:t>
            </a:r>
            <a:r>
              <a:rPr lang="en-US" altLang="zh-CN" dirty="0"/>
              <a:t>A/B/C/D</a:t>
            </a:r>
            <a:r>
              <a:rPr lang="zh-CN" altLang="zh-CN" dirty="0"/>
              <a:t>。。。。，其中</a:t>
            </a:r>
            <a:r>
              <a:rPr lang="en-US" altLang="zh-CN" dirty="0"/>
              <a:t>**</a:t>
            </a:r>
            <a:r>
              <a:rPr lang="zh-CN" altLang="zh-CN" dirty="0"/>
              <a:t>公司的平台主要是</a:t>
            </a:r>
            <a:r>
              <a:rPr lang="en-US" altLang="zh-CN" dirty="0"/>
              <a:t>A/B/D/G</a:t>
            </a:r>
            <a:r>
              <a:rPr lang="zh-CN" altLang="zh-CN" dirty="0"/>
              <a:t>，</a:t>
            </a:r>
            <a:r>
              <a:rPr lang="en-US" altLang="zh-CN" dirty="0"/>
              <a:t>***</a:t>
            </a:r>
            <a:r>
              <a:rPr lang="zh-CN" altLang="zh-CN" dirty="0"/>
              <a:t>公司的平台主要是</a:t>
            </a:r>
            <a:r>
              <a:rPr lang="en-US" altLang="zh-CN" dirty="0"/>
              <a:t>A/C/D/E/F</a:t>
            </a:r>
            <a:r>
              <a:rPr lang="zh-CN" altLang="zh-CN" dirty="0"/>
              <a:t>，这样我们可以整理在一个统一的维度对比看各家的特点。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飞塔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2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 fontScale="92500" lnSpcReduction="10000"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飞塔具有管理与分析功能的产品共有四个：</a:t>
            </a:r>
            <a:r>
              <a:rPr lang="en-US" altLang="zh-CN" dirty="0" smtClean="0">
                <a:solidFill>
                  <a:schemeClr val="tx1"/>
                </a:solidFill>
              </a:rPr>
              <a:t>FortiManager</a:t>
            </a:r>
            <a:r>
              <a:rPr lang="zh-CN" altLang="en-US" dirty="0" smtClean="0">
                <a:solidFill>
                  <a:schemeClr val="tx1"/>
                </a:solidFill>
              </a:rPr>
              <a:t>集中化管理、</a:t>
            </a:r>
            <a:r>
              <a:rPr lang="en-US" altLang="zh-CN" dirty="0" smtClean="0">
                <a:solidFill>
                  <a:schemeClr val="tx1"/>
                </a:solidFill>
              </a:rPr>
              <a:t>FortiAnalyzer</a:t>
            </a:r>
            <a:r>
              <a:rPr lang="zh-CN" altLang="en-US" dirty="0">
                <a:solidFill>
                  <a:schemeClr val="tx1"/>
                </a:solidFill>
              </a:rPr>
              <a:t>集中化</a:t>
            </a:r>
            <a:r>
              <a:rPr lang="zh-CN" altLang="en-US" dirty="0" smtClean="0">
                <a:solidFill>
                  <a:schemeClr val="tx1"/>
                </a:solidFill>
              </a:rPr>
              <a:t>报告、</a:t>
            </a:r>
            <a:r>
              <a:rPr lang="en-US" altLang="zh-CN" dirty="0" smtClean="0">
                <a:solidFill>
                  <a:schemeClr val="tx1"/>
                </a:solidFill>
              </a:rPr>
              <a:t>FortiSIEM</a:t>
            </a:r>
            <a:r>
              <a:rPr lang="zh-CN" altLang="en-US" dirty="0">
                <a:solidFill>
                  <a:schemeClr val="tx1"/>
                </a:solidFill>
              </a:rPr>
              <a:t>安全信息事件</a:t>
            </a:r>
            <a:r>
              <a:rPr lang="zh-CN" altLang="en-US" dirty="0" smtClean="0">
                <a:solidFill>
                  <a:schemeClr val="tx1"/>
                </a:solidFill>
              </a:rPr>
              <a:t>管理、</a:t>
            </a:r>
            <a:r>
              <a:rPr lang="en-US" altLang="zh-CN" dirty="0" smtClean="0">
                <a:solidFill>
                  <a:schemeClr val="tx1"/>
                </a:solidFill>
              </a:rPr>
              <a:t>FortiMonitor</a:t>
            </a:r>
            <a:r>
              <a:rPr lang="zh-CN" altLang="en-US" dirty="0">
                <a:solidFill>
                  <a:schemeClr val="tx1"/>
                </a:solidFill>
              </a:rPr>
              <a:t>统一风险管理</a:t>
            </a:r>
            <a:r>
              <a:rPr lang="zh-CN" altLang="en-US" dirty="0" smtClean="0">
                <a:solidFill>
                  <a:schemeClr val="tx1"/>
                </a:solidFill>
              </a:rPr>
              <a:t>平台。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FortiManager</a:t>
            </a:r>
            <a:r>
              <a:rPr lang="zh-CN" altLang="en-US" dirty="0">
                <a:solidFill>
                  <a:schemeClr val="tx1"/>
                </a:solidFill>
              </a:rPr>
              <a:t>集中化</a:t>
            </a:r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设备的集中监控与管理，且包括基本的</a:t>
            </a:r>
            <a:r>
              <a:rPr lang="zh-CN" altLang="en-US" dirty="0">
                <a:solidFill>
                  <a:schemeClr val="tx1"/>
                </a:solidFill>
              </a:rPr>
              <a:t>日志记录和</a:t>
            </a:r>
            <a:r>
              <a:rPr lang="zh-CN" altLang="en-US" dirty="0" smtClean="0">
                <a:solidFill>
                  <a:schemeClr val="tx1"/>
                </a:solidFill>
              </a:rPr>
              <a:t>报告功能。可与</a:t>
            </a:r>
            <a:r>
              <a:rPr lang="en-US" altLang="zh-CN" dirty="0">
                <a:solidFill>
                  <a:schemeClr val="tx1"/>
                </a:solidFill>
              </a:rPr>
              <a:t>FortiAnalyzer</a:t>
            </a:r>
            <a:r>
              <a:rPr lang="zh-CN" altLang="en-US" dirty="0" smtClean="0">
                <a:solidFill>
                  <a:schemeClr val="tx1"/>
                </a:solidFill>
              </a:rPr>
              <a:t>设备无缝集成。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类似于</a:t>
            </a:r>
            <a:r>
              <a:rPr lang="en-US" altLang="zh-CN" dirty="0" smtClean="0">
                <a:solidFill>
                  <a:schemeClr val="tx1"/>
                </a:solidFill>
              </a:rPr>
              <a:t>HSM</a:t>
            </a:r>
            <a:r>
              <a:rPr lang="zh-CN" altLang="en-US" dirty="0" smtClean="0">
                <a:solidFill>
                  <a:schemeClr val="tx1"/>
                </a:solidFill>
              </a:rPr>
              <a:t>产品。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FortiAnalyzer</a:t>
            </a:r>
            <a:r>
              <a:rPr lang="zh-CN" altLang="en-US" dirty="0">
                <a:solidFill>
                  <a:schemeClr val="tx1"/>
                </a:solidFill>
              </a:rPr>
              <a:t>集中化</a:t>
            </a:r>
            <a:r>
              <a:rPr lang="zh-CN" altLang="en-US" dirty="0" smtClean="0">
                <a:solidFill>
                  <a:schemeClr val="tx1"/>
                </a:solidFill>
              </a:rPr>
              <a:t>报告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设备</a:t>
            </a:r>
            <a:r>
              <a:rPr lang="zh-CN" altLang="en-US" dirty="0">
                <a:solidFill>
                  <a:schemeClr val="tx1"/>
                </a:solidFill>
              </a:rPr>
              <a:t>日志的集中管理与分析，可支持其他兼容</a:t>
            </a:r>
            <a:r>
              <a:rPr lang="en-US" altLang="zh-CN" dirty="0">
                <a:solidFill>
                  <a:schemeClr val="tx1"/>
                </a:solidFill>
              </a:rPr>
              <a:t>Syslog</a:t>
            </a:r>
            <a:r>
              <a:rPr lang="zh-CN" altLang="en-US" dirty="0">
                <a:solidFill>
                  <a:schemeClr val="tx1"/>
                </a:solidFill>
              </a:rPr>
              <a:t>的设备。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类似于</a:t>
            </a:r>
            <a:r>
              <a:rPr lang="en-US" altLang="zh-CN" dirty="0">
                <a:solidFill>
                  <a:schemeClr val="tx1"/>
                </a:solidFill>
              </a:rPr>
              <a:t>HSA</a:t>
            </a:r>
            <a:r>
              <a:rPr lang="zh-CN" altLang="en-US" dirty="0">
                <a:solidFill>
                  <a:schemeClr val="tx1"/>
                </a:solidFill>
              </a:rPr>
              <a:t>产品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FortiSIEM</a:t>
            </a:r>
            <a:r>
              <a:rPr lang="zh-CN" altLang="en-US" dirty="0">
                <a:solidFill>
                  <a:schemeClr val="tx1"/>
                </a:solidFill>
              </a:rPr>
              <a:t>安全信息事件</a:t>
            </a:r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网络的统一事件关联和风险管理平台，让网络安全管理更</a:t>
            </a:r>
            <a:r>
              <a:rPr lang="zh-CN" altLang="en-US" dirty="0" smtClean="0">
                <a:solidFill>
                  <a:schemeClr val="tx1"/>
                </a:solidFill>
              </a:rPr>
              <a:t>可操作，更高效，更可视，以及</a:t>
            </a:r>
            <a:r>
              <a:rPr lang="zh-CN" altLang="en-US" dirty="0">
                <a:solidFill>
                  <a:schemeClr val="tx1"/>
                </a:solidFill>
              </a:rPr>
              <a:t>满足多种合规标准。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FortiMonitor</a:t>
            </a:r>
            <a:r>
              <a:rPr lang="zh-CN" altLang="en-US" dirty="0">
                <a:solidFill>
                  <a:schemeClr val="tx1"/>
                </a:solidFill>
              </a:rPr>
              <a:t>统一风险管理平台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用于合规性与安全风险评估工具，是一个 </a:t>
            </a:r>
            <a:r>
              <a:rPr lang="en-US" altLang="zh-CN" dirty="0" smtClean="0">
                <a:solidFill>
                  <a:schemeClr val="tx1"/>
                </a:solidFill>
              </a:rPr>
              <a:t>SIEM</a:t>
            </a:r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zh-CN" altLang="en-US" dirty="0">
                <a:solidFill>
                  <a:schemeClr val="tx1"/>
                </a:solidFill>
              </a:rPr>
              <a:t>解决方案</a:t>
            </a:r>
            <a:r>
              <a:rPr lang="zh-CN" altLang="en-US" dirty="0" smtClean="0">
                <a:solidFill>
                  <a:schemeClr val="tx1"/>
                </a:solidFill>
              </a:rPr>
              <a:t>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可将</a:t>
            </a:r>
            <a:r>
              <a:rPr lang="en-US" altLang="zh-CN" dirty="0" smtClean="0">
                <a:solidFill>
                  <a:schemeClr val="tx1"/>
                </a:solidFill>
              </a:rPr>
              <a:t>FortiSIEM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FortiMonitor</a:t>
            </a:r>
            <a:r>
              <a:rPr lang="zh-CN" altLang="en-US" dirty="0" smtClean="0">
                <a:solidFill>
                  <a:schemeClr val="tx1"/>
                </a:solidFill>
              </a:rPr>
              <a:t>等同看待。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360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3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 fontScale="92500" lnSpcReduction="20000"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360</a:t>
            </a:r>
            <a:r>
              <a:rPr lang="zh-CN" altLang="en-US" dirty="0" smtClean="0">
                <a:solidFill>
                  <a:schemeClr val="tx1"/>
                </a:solidFill>
              </a:rPr>
              <a:t>具有管理与分析功能的产品共有四个：</a:t>
            </a:r>
            <a:r>
              <a:rPr lang="zh-CN" altLang="en-US" dirty="0">
                <a:solidFill>
                  <a:schemeClr val="tx1"/>
                </a:solidFill>
              </a:rPr>
              <a:t>态势感知与安全运营</a:t>
            </a:r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r>
              <a:rPr lang="zh-CN" altLang="en-US" dirty="0">
                <a:solidFill>
                  <a:schemeClr val="tx1"/>
                </a:solidFill>
              </a:rPr>
              <a:t>、安全管理系统、日志审计系统、安全管理分析中心（</a:t>
            </a:r>
            <a:r>
              <a:rPr lang="en-US" altLang="zh-CN" dirty="0">
                <a:solidFill>
                  <a:schemeClr val="tx1"/>
                </a:solidFill>
              </a:rPr>
              <a:t>SMAC</a:t>
            </a:r>
            <a:r>
              <a:rPr lang="zh-CN" altLang="en-US" dirty="0" smtClean="0">
                <a:solidFill>
                  <a:schemeClr val="tx1"/>
                </a:solidFill>
              </a:rPr>
              <a:t>）。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态势感知与安全运营平台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基于威胁情报对本地的安全数据进行快速、自动化的关联分析，及时发现本地的威胁和</a:t>
            </a:r>
            <a:r>
              <a:rPr lang="zh-CN" altLang="en-US" dirty="0" smtClean="0">
                <a:solidFill>
                  <a:schemeClr val="tx1"/>
                </a:solidFill>
              </a:rPr>
              <a:t>异常，通过</a:t>
            </a:r>
            <a:r>
              <a:rPr lang="zh-CN" altLang="en-US" dirty="0">
                <a:solidFill>
                  <a:schemeClr val="tx1"/>
                </a:solidFill>
              </a:rPr>
              <a:t>图形化、可视化技术将威胁和异常进行总体安全态势展现。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安全管理系统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围绕用户的业务安全，对网络设备、安全设备、服务器主机、数据库、中间件、通用服务、业务系统进行全面的监控、分析、告警、响应和</a:t>
            </a:r>
            <a:r>
              <a:rPr lang="zh-CN" altLang="en-US" dirty="0" smtClean="0">
                <a:solidFill>
                  <a:schemeClr val="tx1"/>
                </a:solidFill>
              </a:rPr>
              <a:t>管理。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日志审计系统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收集各种设备和应用的安全日志，并进行存储、监控、审计、分析、报警、响应和报告，实现全网综合安全审计。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类似于</a:t>
            </a:r>
            <a:r>
              <a:rPr lang="en-US" altLang="zh-CN" dirty="0" smtClean="0">
                <a:solidFill>
                  <a:schemeClr val="tx1"/>
                </a:solidFill>
              </a:rPr>
              <a:t>HSA</a:t>
            </a:r>
            <a:r>
              <a:rPr lang="zh-CN" altLang="en-US" dirty="0" smtClean="0">
                <a:solidFill>
                  <a:schemeClr val="tx1"/>
                </a:solidFill>
              </a:rPr>
              <a:t>产品。功能相当于安全管理系统的子集。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安全管理分析</a:t>
            </a:r>
            <a:r>
              <a:rPr lang="zh-CN" altLang="en-US" dirty="0" smtClean="0">
                <a:solidFill>
                  <a:schemeClr val="tx1"/>
                </a:solidFill>
              </a:rPr>
              <a:t>中心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zh-CN" altLang="en-US" dirty="0">
                <a:solidFill>
                  <a:schemeClr val="tx1"/>
                </a:solidFill>
              </a:rPr>
              <a:t>新一代智慧防火墙实现分权分域的集中管理，提供设备监控、威胁预警、配置核查、策略下发等智能化的运维管理功能。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类似于</a:t>
            </a:r>
            <a:r>
              <a:rPr lang="en-US" altLang="zh-CN" dirty="0" smtClean="0">
                <a:solidFill>
                  <a:schemeClr val="tx1"/>
                </a:solidFill>
              </a:rPr>
              <a:t>HSM</a:t>
            </a:r>
            <a:r>
              <a:rPr lang="zh-CN" altLang="en-US" dirty="0" smtClean="0">
                <a:solidFill>
                  <a:schemeClr val="tx1"/>
                </a:solidFill>
              </a:rPr>
              <a:t>产品。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天融信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4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天融信具有管理与分析功能的产品共有八个，主要分析其中的三个产品：安全管理系统</a:t>
            </a:r>
            <a:r>
              <a:rPr lang="en-US" altLang="zh-CN" dirty="0">
                <a:solidFill>
                  <a:schemeClr val="tx1"/>
                </a:solidFill>
              </a:rPr>
              <a:t>TopAnalyzer</a:t>
            </a:r>
            <a:r>
              <a:rPr lang="zh-CN" altLang="en-US" dirty="0">
                <a:solidFill>
                  <a:schemeClr val="tx1"/>
                </a:solidFill>
              </a:rPr>
              <a:t>、日志收集与分析系统</a:t>
            </a:r>
            <a:r>
              <a:rPr lang="en-US" altLang="zh-CN" dirty="0">
                <a:solidFill>
                  <a:schemeClr val="tx1"/>
                </a:solidFill>
              </a:rPr>
              <a:t>TA-L</a:t>
            </a:r>
            <a:r>
              <a:rPr lang="zh-CN" altLang="en-US" dirty="0">
                <a:solidFill>
                  <a:schemeClr val="tx1"/>
                </a:solidFill>
              </a:rPr>
              <a:t>、安全设备与策略管理系统</a:t>
            </a:r>
            <a:r>
              <a:rPr lang="en-US" altLang="zh-CN" dirty="0">
                <a:solidFill>
                  <a:schemeClr val="tx1"/>
                </a:solidFill>
              </a:rPr>
              <a:t>TopPolicy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安全管理系统</a:t>
            </a:r>
            <a:r>
              <a:rPr lang="en-US" altLang="zh-CN" dirty="0">
                <a:solidFill>
                  <a:schemeClr val="tx1"/>
                </a:solidFill>
              </a:rPr>
              <a:t>TopAnalyzer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构建可度量的业务信息系统风险模型，实现对各类安全事件的监控、分析和管理的信息系统，关注企业整体信息安全发展态势，并为整个信息系统的安全运营提供决策服务和运维流程管理。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日志</a:t>
            </a:r>
            <a:r>
              <a:rPr lang="zh-CN" altLang="en-US" dirty="0">
                <a:solidFill>
                  <a:schemeClr val="tx1"/>
                </a:solidFill>
              </a:rPr>
              <a:t>收集与分析系统</a:t>
            </a:r>
            <a:r>
              <a:rPr lang="en-US" altLang="zh-CN" dirty="0">
                <a:solidFill>
                  <a:schemeClr val="tx1"/>
                </a:solidFill>
              </a:rPr>
              <a:t>TA-L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通过实时采集网络中的日志，实现海量日志全生命周期管理，协助管理者及时获悉全网整体运行态势。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类似于</a:t>
            </a:r>
            <a:r>
              <a:rPr lang="en-US" altLang="zh-CN" dirty="0" smtClean="0">
                <a:solidFill>
                  <a:schemeClr val="tx1"/>
                </a:solidFill>
              </a:rPr>
              <a:t>HSA</a:t>
            </a:r>
            <a:r>
              <a:rPr lang="zh-CN" altLang="en-US" dirty="0" smtClean="0">
                <a:solidFill>
                  <a:schemeClr val="tx1"/>
                </a:solidFill>
              </a:rPr>
              <a:t>产品。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安全设备与策略管理系统</a:t>
            </a:r>
            <a:r>
              <a:rPr lang="en-US" altLang="zh-CN" dirty="0">
                <a:solidFill>
                  <a:schemeClr val="tx1"/>
                </a:solidFill>
              </a:rPr>
              <a:t>TopPolicy</a:t>
            </a:r>
          </a:p>
          <a:p>
            <a:pPr lvl="2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对天融信安全设备实现分级分域管理，提供设备监控、安全告警、配置分发、策略下发、日志审计和报表统计等集中</a:t>
            </a:r>
            <a:r>
              <a:rPr lang="zh-CN" altLang="en-US" dirty="0" smtClean="0">
                <a:solidFill>
                  <a:schemeClr val="tx1"/>
                </a:solidFill>
              </a:rPr>
              <a:t>管理功能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类似于</a:t>
            </a:r>
            <a:r>
              <a:rPr lang="en-US" altLang="zh-CN" dirty="0">
                <a:solidFill>
                  <a:schemeClr val="tx1"/>
                </a:solidFill>
              </a:rPr>
              <a:t>HSM</a:t>
            </a:r>
            <a:r>
              <a:rPr lang="zh-CN" altLang="en-US" dirty="0">
                <a:solidFill>
                  <a:schemeClr val="tx1"/>
                </a:solidFill>
              </a:rPr>
              <a:t>产品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华为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5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华为</a:t>
            </a:r>
            <a:r>
              <a:rPr lang="zh-CN" altLang="en-US" dirty="0" smtClean="0">
                <a:solidFill>
                  <a:schemeClr val="tx1"/>
                </a:solidFill>
              </a:rPr>
              <a:t>具有</a:t>
            </a:r>
            <a:r>
              <a:rPr lang="zh-CN" altLang="en-US" dirty="0">
                <a:solidFill>
                  <a:schemeClr val="tx1"/>
                </a:solidFill>
              </a:rPr>
              <a:t>管理与分析功能的产品</a:t>
            </a:r>
            <a:r>
              <a:rPr lang="zh-CN" altLang="en-US" dirty="0" smtClean="0">
                <a:solidFill>
                  <a:schemeClr val="tx1"/>
                </a:solidFill>
              </a:rPr>
              <a:t>共有</a:t>
            </a:r>
            <a:r>
              <a:rPr lang="zh-CN" altLang="en-US" dirty="0">
                <a:solidFill>
                  <a:schemeClr val="tx1"/>
                </a:solidFill>
              </a:rPr>
              <a:t>两个：</a:t>
            </a:r>
            <a:r>
              <a:rPr lang="en-US" altLang="zh-CN" dirty="0">
                <a:solidFill>
                  <a:schemeClr val="tx1"/>
                </a:solidFill>
              </a:rPr>
              <a:t>CIS</a:t>
            </a:r>
            <a:r>
              <a:rPr lang="zh-CN" altLang="en-US" dirty="0">
                <a:solidFill>
                  <a:schemeClr val="tx1"/>
                </a:solidFill>
              </a:rPr>
              <a:t>网络安全智能系统、</a:t>
            </a:r>
            <a:r>
              <a:rPr lang="en-US" altLang="zh-CN" dirty="0" smtClean="0">
                <a:solidFill>
                  <a:schemeClr val="tx1"/>
                </a:solidFill>
              </a:rPr>
              <a:t>LogCenter</a:t>
            </a:r>
            <a:r>
              <a:rPr lang="zh-CN" altLang="en-US" dirty="0" smtClean="0">
                <a:solidFill>
                  <a:schemeClr val="tx1"/>
                </a:solidFill>
              </a:rPr>
              <a:t>安全</a:t>
            </a:r>
            <a:r>
              <a:rPr lang="zh-CN" altLang="en-US" dirty="0">
                <a:solidFill>
                  <a:schemeClr val="tx1"/>
                </a:solidFill>
              </a:rPr>
              <a:t>事件管理中心。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CIS</a:t>
            </a:r>
            <a:r>
              <a:rPr lang="zh-CN" altLang="en-US" dirty="0">
                <a:solidFill>
                  <a:schemeClr val="tx1"/>
                </a:solidFill>
              </a:rPr>
              <a:t>网络安全智能系统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从海量数据中提取关键信息，通过多维度风险评估，采用大数据分析方法关联单点异常行为，从而还原出</a:t>
            </a:r>
            <a:r>
              <a:rPr lang="en-US" altLang="zh-CN" dirty="0">
                <a:solidFill>
                  <a:schemeClr val="tx1"/>
                </a:solidFill>
              </a:rPr>
              <a:t>APT</a:t>
            </a:r>
            <a:r>
              <a:rPr lang="zh-CN" altLang="en-US" dirty="0">
                <a:solidFill>
                  <a:schemeClr val="tx1"/>
                </a:solidFill>
              </a:rPr>
              <a:t>攻击链，准确识别和防御</a:t>
            </a:r>
            <a:r>
              <a:rPr lang="en-US" altLang="zh-CN" dirty="0">
                <a:solidFill>
                  <a:schemeClr val="tx1"/>
                </a:solidFill>
              </a:rPr>
              <a:t>APT</a:t>
            </a:r>
            <a:r>
              <a:rPr lang="zh-CN" altLang="en-US" dirty="0">
                <a:solidFill>
                  <a:schemeClr val="tx1"/>
                </a:solidFill>
              </a:rPr>
              <a:t>攻击，避免核心信息资产损失。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LogCenter</a:t>
            </a:r>
            <a:r>
              <a:rPr lang="zh-CN" altLang="en-US" dirty="0">
                <a:solidFill>
                  <a:schemeClr val="tx1"/>
                </a:solidFill>
              </a:rPr>
              <a:t>安全事件管理中心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面向华为全系列安全产品，融合报表管理、日志审计、集中告警管理等功能。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类似于</a:t>
            </a:r>
            <a:r>
              <a:rPr lang="en-US" altLang="zh-CN" dirty="0">
                <a:solidFill>
                  <a:schemeClr val="tx1"/>
                </a:solidFill>
              </a:rPr>
              <a:t>HSA</a:t>
            </a:r>
            <a:r>
              <a:rPr lang="zh-CN" altLang="en-US" dirty="0">
                <a:solidFill>
                  <a:schemeClr val="tx1"/>
                </a:solidFill>
              </a:rPr>
              <a:t>产品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瀚思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6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瀚思具有</a:t>
            </a:r>
            <a:r>
              <a:rPr lang="zh-CN" altLang="en-US" dirty="0">
                <a:solidFill>
                  <a:schemeClr val="tx1"/>
                </a:solidFill>
              </a:rPr>
              <a:t>管理与分析功能的产品</a:t>
            </a:r>
            <a:r>
              <a:rPr lang="zh-CN" altLang="en-US" dirty="0" smtClean="0">
                <a:solidFill>
                  <a:schemeClr val="tx1"/>
                </a:solidFill>
              </a:rPr>
              <a:t>共有</a:t>
            </a:r>
            <a:r>
              <a:rPr lang="zh-CN" altLang="en-US" dirty="0">
                <a:solidFill>
                  <a:schemeClr val="tx1"/>
                </a:solidFill>
              </a:rPr>
              <a:t>两个：</a:t>
            </a:r>
            <a:r>
              <a:rPr lang="en-US" altLang="zh-CN" dirty="0">
                <a:solidFill>
                  <a:schemeClr val="tx1"/>
                </a:solidFill>
              </a:rPr>
              <a:t>HanSight Enterprise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HanSight LogManager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HanSight Enterprise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采取主动的安全分析和实时态势感知，以大数据存储与分析的方法，实现真正针对安全大数据的长期有效存储与实时分析决策的结合。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HanSight LogManager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基于大数据技术的一站式企业级日志管理平台，它可以对企业内部所有机器产生的数据进行采集、存储、搜索、关联、分析、可视化展现、告警、合规性检查和产生报告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类似于</a:t>
            </a:r>
            <a:r>
              <a:rPr lang="en-US" altLang="zh-CN" dirty="0">
                <a:solidFill>
                  <a:schemeClr val="tx1"/>
                </a:solidFill>
              </a:rPr>
              <a:t>HSA</a:t>
            </a:r>
            <a:r>
              <a:rPr lang="zh-CN" altLang="en-US" dirty="0">
                <a:solidFill>
                  <a:schemeClr val="tx1"/>
                </a:solidFill>
              </a:rPr>
              <a:t>产品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7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安恒具有管理与分析功能的产品共有两个</a:t>
            </a:r>
            <a:r>
              <a:rPr lang="zh-CN" altLang="en-US" sz="1800" dirty="0" smtClean="0">
                <a:solidFill>
                  <a:schemeClr val="tx1"/>
                </a:solidFill>
              </a:rPr>
              <a:t>：网络</a:t>
            </a:r>
            <a:r>
              <a:rPr lang="zh-CN" altLang="en-US" sz="1800" dirty="0">
                <a:solidFill>
                  <a:schemeClr val="tx1"/>
                </a:solidFill>
              </a:rPr>
              <a:t>空间态势感知监测预警系统</a:t>
            </a:r>
            <a:r>
              <a:rPr lang="zh-CN" altLang="en-US" sz="1800" dirty="0" smtClean="0">
                <a:solidFill>
                  <a:schemeClr val="tx1"/>
                </a:solidFill>
              </a:rPr>
              <a:t>、综合</a:t>
            </a:r>
            <a:r>
              <a:rPr lang="zh-CN" altLang="en-US" sz="1800" dirty="0">
                <a:solidFill>
                  <a:schemeClr val="tx1"/>
                </a:solidFill>
              </a:rPr>
              <a:t>日志审计平台。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网络空间态势感知监测预警系统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针对等级保护、实时监测、态势感知、通报预警、快速处置的综合管理平台</a:t>
            </a:r>
            <a:r>
              <a:rPr lang="zh-CN" altLang="en-US" dirty="0" smtClean="0">
                <a:solidFill>
                  <a:schemeClr val="tx1"/>
                </a:solidFill>
              </a:rPr>
              <a:t>。对重</a:t>
            </a:r>
            <a:r>
              <a:rPr lang="zh-CN" altLang="en-US" dirty="0">
                <a:solidFill>
                  <a:schemeClr val="tx1"/>
                </a:solidFill>
              </a:rPr>
              <a:t>要门户网站、重要信息系统进行全面的</a:t>
            </a:r>
            <a:r>
              <a:rPr lang="zh-CN" altLang="en-US" dirty="0" smtClean="0">
                <a:solidFill>
                  <a:schemeClr val="tx1"/>
                </a:solidFill>
              </a:rPr>
              <a:t>安全监测，并且</a:t>
            </a:r>
            <a:r>
              <a:rPr lang="zh-CN" altLang="en-US" dirty="0">
                <a:solidFill>
                  <a:schemeClr val="tx1"/>
                </a:solidFill>
              </a:rPr>
              <a:t>结合云安全中心以及网络安全设备产生的数据进行态势分析。并对爆发的网络安全事件进行通报预警、应急处置等</a:t>
            </a:r>
            <a:r>
              <a:rPr lang="zh-CN" altLang="en-US" dirty="0" smtClean="0">
                <a:solidFill>
                  <a:schemeClr val="tx1"/>
                </a:solidFill>
              </a:rPr>
              <a:t>功能。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综合日志审计平台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信息资产的综合性管理平台，通过</a:t>
            </a:r>
            <a:r>
              <a:rPr lang="zh-CN" altLang="en-US" dirty="0" smtClean="0">
                <a:solidFill>
                  <a:schemeClr val="tx1"/>
                </a:solidFill>
              </a:rPr>
              <a:t>对网络</a:t>
            </a:r>
            <a:r>
              <a:rPr lang="zh-CN" altLang="en-US" dirty="0">
                <a:solidFill>
                  <a:schemeClr val="tx1"/>
                </a:solidFill>
              </a:rPr>
              <a:t>设备、安全设备、主机和应用系统日志进行全面的标准化处理，及时发现各种安全威胁、异常行为事件，为管理人员提供全局的视角，</a:t>
            </a:r>
            <a:r>
              <a:rPr lang="zh-CN" altLang="en-US" dirty="0" smtClean="0">
                <a:solidFill>
                  <a:schemeClr val="tx1"/>
                </a:solidFill>
              </a:rPr>
              <a:t>确保业务</a:t>
            </a:r>
            <a:r>
              <a:rPr lang="zh-CN" altLang="en-US" dirty="0">
                <a:solidFill>
                  <a:schemeClr val="tx1"/>
                </a:solidFill>
              </a:rPr>
              <a:t>的不间断运营安全。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类似于</a:t>
            </a:r>
            <a:r>
              <a:rPr lang="en-US" altLang="zh-CN" dirty="0">
                <a:solidFill>
                  <a:schemeClr val="tx1"/>
                </a:solidFill>
              </a:rPr>
              <a:t>HSA</a:t>
            </a:r>
            <a:r>
              <a:rPr lang="zh-CN" altLang="en-US" dirty="0">
                <a:solidFill>
                  <a:schemeClr val="tx1"/>
                </a:solidFill>
              </a:rPr>
              <a:t>产品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友商产品功能对比分析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8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263723"/>
              </p:ext>
            </p:extLst>
          </p:nvPr>
        </p:nvGraphicFramePr>
        <p:xfrm>
          <a:off x="4853203" y="2653552"/>
          <a:ext cx="2399244" cy="217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3203" y="2653552"/>
                        <a:ext cx="2399244" cy="217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1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数据分析平台需求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9</a:t>
            </a:fld>
            <a:endParaRPr lang="en-US" altLang="zh-CN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815545"/>
          </a:xfrm>
        </p:spPr>
        <p:txBody>
          <a:bodyPr>
            <a:normAutofit/>
          </a:bodyPr>
          <a:lstStyle/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需求主要从以下几个方面进行说明：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、综合展现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、分析处理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、数据采集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</a:rPr>
              <a:t>、第三方系统联动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</a:rPr>
              <a:t>、基础支撑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山石网科">
      <a:dk1>
        <a:sysClr val="windowText" lastClr="000000"/>
      </a:dk1>
      <a:lt1>
        <a:sysClr val="window" lastClr="FFFFFF"/>
      </a:lt1>
      <a:dk2>
        <a:srgbClr val="C1D1D8"/>
      </a:dk2>
      <a:lt2>
        <a:srgbClr val="203556"/>
      </a:lt2>
      <a:accent1>
        <a:srgbClr val="203556"/>
      </a:accent1>
      <a:accent2>
        <a:srgbClr val="F57E5D"/>
      </a:accent2>
      <a:accent3>
        <a:srgbClr val="5F899D"/>
      </a:accent3>
      <a:accent4>
        <a:srgbClr val="AABEBC"/>
      </a:accent4>
      <a:accent5>
        <a:srgbClr val="404040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1847</TotalTime>
  <Words>1825</Words>
  <Application>Microsoft Office PowerPoint</Application>
  <PresentationFormat>宽屏</PresentationFormat>
  <Paragraphs>159</Paragraphs>
  <Slides>17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 Unicode MS</vt:lpstr>
      <vt:lpstr>Open Sans Light</vt:lpstr>
      <vt:lpstr>思源黑体 CN Bold</vt:lpstr>
      <vt:lpstr>思源黑体 CN Normal</vt:lpstr>
      <vt:lpstr>微软雅黑</vt:lpstr>
      <vt:lpstr>Arial</vt:lpstr>
      <vt:lpstr>Wingdings</vt:lpstr>
      <vt:lpstr>Office 主题​​</vt:lpstr>
      <vt:lpstr>工作表</vt:lpstr>
      <vt:lpstr>PowerPoint 演示文稿</vt:lpstr>
      <vt:lpstr>飞塔</vt:lpstr>
      <vt:lpstr>360</vt:lpstr>
      <vt:lpstr>天融信</vt:lpstr>
      <vt:lpstr>华为</vt:lpstr>
      <vt:lpstr>瀚思</vt:lpstr>
      <vt:lpstr>安恒</vt:lpstr>
      <vt:lpstr>友商产品功能对比分析</vt:lpstr>
      <vt:lpstr>大数据分析平台需求</vt:lpstr>
      <vt:lpstr>综合展现需求</vt:lpstr>
      <vt:lpstr>分析处理需求-1</vt:lpstr>
      <vt:lpstr>分析处理需求-2</vt:lpstr>
      <vt:lpstr>数据采集需求</vt:lpstr>
      <vt:lpstr>第三方系统联动需求</vt:lpstr>
      <vt:lpstr>基础支持需求</vt:lpstr>
      <vt:lpstr>PowerPoint 演示文稿</vt:lpstr>
      <vt:lpstr>要点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Driver Liu</dc:creator>
  <cp:lastModifiedBy>王伯伦</cp:lastModifiedBy>
  <cp:revision>187</cp:revision>
  <dcterms:created xsi:type="dcterms:W3CDTF">2017-02-03T03:01:39Z</dcterms:created>
  <dcterms:modified xsi:type="dcterms:W3CDTF">2018-02-06T10:28:06Z</dcterms:modified>
</cp:coreProperties>
</file>