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0" r:id="rId2"/>
    <p:sldId id="28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2" r:id="rId22"/>
    <p:sldId id="311" r:id="rId23"/>
    <p:sldId id="310" r:id="rId24"/>
    <p:sldId id="271" r:id="rId25"/>
    <p:sldId id="272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556"/>
    <a:srgbClr val="5F899D"/>
    <a:srgbClr val="F57E5D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091" autoAdjust="0"/>
  </p:normalViewPr>
  <p:slideViewPr>
    <p:cSldViewPr snapToGrid="0">
      <p:cViewPr varScale="1">
        <p:scale>
          <a:sx n="62" d="100"/>
          <a:sy n="62" d="100"/>
        </p:scale>
        <p:origin x="85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 Unicode MS" panose="020B0604020202020204" pitchFamily="34" charset="-122"/>
                <a:ea typeface="Arial Unicode MS" panose="020B0604020202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 Unicode MS" panose="020B0604020202020204" pitchFamily="34" charset="-122"/>
                <a:ea typeface="Arial Unicode MS" panose="020B0604020202020204" pitchFamily="34" charset="-122"/>
              </a:defRPr>
            </a:lvl1pPr>
          </a:lstStyle>
          <a:p>
            <a:fld id="{59C9409E-ED0E-4D42-9DE3-B32D17D384BE}" type="datetimeFigureOut">
              <a:rPr lang="zh-CN" altLang="en-US" smtClean="0"/>
              <a:pPr/>
              <a:t>2018/2/12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 Unicode MS" panose="020B0604020202020204" pitchFamily="34" charset="-122"/>
                <a:ea typeface="Arial Unicode MS" panose="020B0604020202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 Unicode MS" panose="020B0604020202020204" pitchFamily="34" charset="-122"/>
                <a:ea typeface="Arial Unicode MS" panose="020B0604020202020204" pitchFamily="34" charset="-122"/>
              </a:defRPr>
            </a:lvl1pPr>
          </a:lstStyle>
          <a:p>
            <a:fld id="{6361B527-AAC8-4855-83BC-9F4B5447884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6756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2"/>
        <a:ea typeface="Arial Unicode MS" panose="020B0604020202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2"/>
        <a:ea typeface="Arial Unicode MS" panose="020B0604020202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2"/>
        <a:ea typeface="Arial Unicode MS" panose="020B0604020202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2"/>
        <a:ea typeface="Arial Unicode MS" panose="020B0604020202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2"/>
        <a:ea typeface="Arial Unicode MS" panose="020B0604020202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产品构成图，包括功能模块</a:t>
            </a:r>
            <a:endParaRPr lang="en-US" altLang="zh-CN" dirty="0" smtClean="0"/>
          </a:p>
          <a:p>
            <a:r>
              <a:rPr lang="zh-CN" altLang="en-US" smtClean="0"/>
              <a:t>分析和展现具体讲，如何实现和实现效果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B527-AAC8-4855-83BC-9F4B54478846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3970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B527-AAC8-4855-83BC-9F4B54478846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310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可视化的事件溯源分析工具，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B527-AAC8-4855-83BC-9F4B54478846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7884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可视化的事件溯源分析工具，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B527-AAC8-4855-83BC-9F4B54478846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2970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可视化的事件溯源分析工具，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B527-AAC8-4855-83BC-9F4B54478846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7645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可视化的事件溯源分析工具，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B527-AAC8-4855-83BC-9F4B54478846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7144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http://blog.51cto.com/yepeng/1965481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http://blog.51cto.com/yepeng/2048155?from=timeline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Gartner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2017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SIEM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（安全信息与事件管理）市场分析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B527-AAC8-4855-83BC-9F4B54478846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4306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B527-AAC8-4855-83BC-9F4B54478846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72439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B527-AAC8-4855-83BC-9F4B54478846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63549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B527-AAC8-4855-83BC-9F4B54478846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22919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B527-AAC8-4855-83BC-9F4B54478846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7925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B527-AAC8-4855-83BC-9F4B54478846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33062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0150" lvl="4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B527-AAC8-4855-83BC-9F4B54478846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922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0150" lvl="4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B527-AAC8-4855-83BC-9F4B54478846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3194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B527-AAC8-4855-83BC-9F4B54478846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67679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云</a:t>
            </a:r>
            <a:r>
              <a:rPr lang="en-US" altLang="zh-CN" dirty="0" smtClean="0"/>
              <a:t>-</a:t>
            </a:r>
            <a:r>
              <a:rPr lang="zh-CN" altLang="en-US" dirty="0" smtClean="0"/>
              <a:t>管</a:t>
            </a:r>
            <a:r>
              <a:rPr lang="en-US" altLang="zh-CN" dirty="0" smtClean="0"/>
              <a:t>-</a:t>
            </a:r>
            <a:r>
              <a:rPr lang="zh-CN" altLang="en-US" dirty="0" smtClean="0"/>
              <a:t>端</a:t>
            </a:r>
            <a:endParaRPr lang="en-US" altLang="zh-CN" dirty="0" smtClean="0"/>
          </a:p>
          <a:p>
            <a:r>
              <a:rPr lang="zh-CN" altLang="en-US" dirty="0" smtClean="0"/>
              <a:t>云端：沙箱、威胁情报</a:t>
            </a:r>
            <a:endParaRPr lang="en-US" altLang="zh-CN" dirty="0" smtClean="0"/>
          </a:p>
          <a:p>
            <a:r>
              <a:rPr lang="zh-CN" altLang="en-US" dirty="0" smtClean="0"/>
              <a:t>端：终端管理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基于平台的方案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B527-AAC8-4855-83BC-9F4B54478846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7847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B527-AAC8-4855-83BC-9F4B54478846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8765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B527-AAC8-4855-83BC-9F4B54478846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6251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B527-AAC8-4855-83BC-9F4B54478846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2665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B527-AAC8-4855-83BC-9F4B54478846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6023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B527-AAC8-4855-83BC-9F4B54478846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0371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B527-AAC8-4855-83BC-9F4B54478846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4151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B527-AAC8-4855-83BC-9F4B54478846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2666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8983" y="1"/>
            <a:ext cx="12249966" cy="687426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-28983" y="0"/>
            <a:ext cx="12249966" cy="6874263"/>
          </a:xfrm>
          <a:prstGeom prst="rect">
            <a:avLst/>
          </a:prstGeom>
          <a:solidFill>
            <a:srgbClr val="2C4876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036170" y="0"/>
            <a:ext cx="3954930" cy="457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6382" y="0"/>
            <a:ext cx="1523428" cy="909825"/>
          </a:xfrm>
          <a:prstGeom prst="rect">
            <a:avLst/>
          </a:prstGeom>
        </p:spPr>
      </p:pic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198282" y="1451698"/>
            <a:ext cx="3630706" cy="102235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400" b="1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j-cs"/>
              </a:defRPr>
            </a:lvl1pPr>
            <a:lvl2pPr marL="457200" indent="0">
              <a:buNone/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 algn="r">
              <a:spcBef>
                <a:spcPct val="0"/>
              </a:spcBef>
              <a:buNone/>
            </a:pPr>
            <a:r>
              <a:rPr lang="en-US" altLang="zh-CN" dirty="0"/>
              <a:t>PROPOSAL</a:t>
            </a:r>
          </a:p>
          <a:p>
            <a:pPr lvl="0" algn="r">
              <a:spcBef>
                <a:spcPct val="0"/>
              </a:spcBef>
              <a:buNone/>
            </a:pPr>
            <a:r>
              <a:rPr lang="en-US" altLang="zh-CN" dirty="0"/>
              <a:t>PRESENTATION</a:t>
            </a:r>
            <a:endParaRPr lang="zh-CN" altLang="en-US" dirty="0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198282" y="3251247"/>
            <a:ext cx="3630706" cy="65823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180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marL="0" indent="0" algn="r"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Our proposal presentation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3826593" y="4092097"/>
            <a:ext cx="1002395" cy="297288"/>
          </a:xfrm>
        </p:spPr>
        <p:txBody>
          <a:bodyPr anchor="ctr">
            <a:normAutofit/>
          </a:bodyPr>
          <a:lstStyle>
            <a:lvl1pPr algn="r">
              <a:defRPr lang="zh-CN" altLang="en-US" sz="1600" u="none" kern="12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2017/2/4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601901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样式页（大纲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单击此处键入标题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fld id="{571A5C36-D067-4A8B-BD3C-F67C535F77D7}" type="slidenum">
              <a:rPr lang="en-US" altLang="zh-CN" smtClean="0"/>
              <a:pPr algn="ctr"/>
              <a:t>‹#›</a:t>
            </a:fld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85768" y="1195290"/>
            <a:ext cx="10820464" cy="4643535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buChar char="•"/>
              <a:defRPr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00150" indent="-285750">
              <a:buFont typeface="Arial" panose="020B0604020202020204" pitchFamily="34" charset="0"/>
              <a:buChar char="•"/>
              <a:defRPr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buFont typeface="Arial" panose="020B0604020202020204" pitchFamily="34" charset="0"/>
              <a:buChar char="•"/>
              <a:defRPr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114550" indent="-285750">
              <a:buFont typeface="Arial" panose="020B0604020202020204" pitchFamily="34" charset="0"/>
              <a:buChar char="•"/>
              <a:defRPr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3331580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图片占位符 15"/>
          <p:cNvSpPr>
            <a:spLocks noGrp="1"/>
          </p:cNvSpPr>
          <p:nvPr>
            <p:ph type="pic" sz="quarter" idx="12" hasCustomPrompt="1"/>
          </p:nvPr>
        </p:nvSpPr>
        <p:spPr>
          <a:xfrm>
            <a:off x="5971712" y="1351365"/>
            <a:ext cx="5206467" cy="3904850"/>
          </a:xfrm>
        </p:spPr>
        <p:txBody>
          <a:bodyPr anchor="ctr">
            <a:normAutofit/>
          </a:bodyPr>
          <a:lstStyle>
            <a:lvl1pPr algn="ctr"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单击此处插入</a:t>
            </a:r>
            <a:endParaRPr lang="en-US" altLang="zh-CN" dirty="0"/>
          </a:p>
          <a:p>
            <a:r>
              <a:rPr lang="en-US" altLang="zh-CN" dirty="0"/>
              <a:t>4:3</a:t>
            </a:r>
            <a:r>
              <a:rPr lang="zh-CN" altLang="en-US" dirty="0"/>
              <a:t>（横向）图片</a:t>
            </a:r>
          </a:p>
        </p:txBody>
      </p:sp>
      <p:sp>
        <p:nvSpPr>
          <p:cNvPr id="18" name="Round Diagonal Corner Rectangle 9"/>
          <p:cNvSpPr/>
          <p:nvPr userDrawn="1"/>
        </p:nvSpPr>
        <p:spPr>
          <a:xfrm>
            <a:off x="931342" y="1490656"/>
            <a:ext cx="506856" cy="506856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559113" y="1546006"/>
            <a:ext cx="3670332" cy="392210"/>
          </a:xfrm>
        </p:spPr>
        <p:txBody>
          <a:bodyPr vert="horz" lIns="91440" tIns="45720" rIns="91440" bIns="45720" numCol="1" spcCol="432000" rtlCol="0" anchor="t"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zh-CN" altLang="en-US" sz="2000" b="0" i="0" u="none" strike="noStrike" cap="none" spc="0" normalizeH="0" baseline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904464" y="1590195"/>
            <a:ext cx="5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icon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ound Diagonal Corner Rectangle 9"/>
          <p:cNvSpPr/>
          <p:nvPr userDrawn="1"/>
        </p:nvSpPr>
        <p:spPr>
          <a:xfrm>
            <a:off x="931342" y="2519485"/>
            <a:ext cx="506856" cy="506856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559113" y="2574835"/>
            <a:ext cx="3670332" cy="392210"/>
          </a:xfrm>
        </p:spPr>
        <p:txBody>
          <a:bodyPr vert="horz" lIns="91440" tIns="45720" rIns="91440" bIns="45720" numCol="1" spcCol="432000" rtlCol="0" anchor="t"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zh-CN" altLang="en-US" sz="20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904464" y="2619024"/>
            <a:ext cx="5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icon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ound Diagonal Corner Rectangle 9"/>
          <p:cNvSpPr/>
          <p:nvPr userDrawn="1"/>
        </p:nvSpPr>
        <p:spPr>
          <a:xfrm>
            <a:off x="931342" y="3553212"/>
            <a:ext cx="506856" cy="506856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1559113" y="3608562"/>
            <a:ext cx="3670332" cy="392210"/>
          </a:xfrm>
        </p:spPr>
        <p:txBody>
          <a:bodyPr vert="horz" lIns="91440" tIns="45720" rIns="91440" bIns="45720" numCol="1" spcCol="432000" rtlCol="0" anchor="t"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zh-CN" altLang="en-US" sz="20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/>
              <a:t>要点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7" name="文本框 26"/>
          <p:cNvSpPr txBox="1"/>
          <p:nvPr userDrawn="1"/>
        </p:nvSpPr>
        <p:spPr>
          <a:xfrm>
            <a:off x="904464" y="3652751"/>
            <a:ext cx="5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icon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ound Diagonal Corner Rectangle 9"/>
          <p:cNvSpPr/>
          <p:nvPr userDrawn="1"/>
        </p:nvSpPr>
        <p:spPr>
          <a:xfrm>
            <a:off x="931342" y="4590460"/>
            <a:ext cx="506856" cy="506856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1559113" y="4645810"/>
            <a:ext cx="3670332" cy="392210"/>
          </a:xfrm>
        </p:spPr>
        <p:txBody>
          <a:bodyPr vert="horz" lIns="91440" tIns="45720" rIns="91440" bIns="45720" numCol="1" spcCol="432000" rtlCol="0" anchor="t"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zh-CN" altLang="en-US" sz="20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/>
              <a:t>要点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0" name="文本框 29"/>
          <p:cNvSpPr txBox="1"/>
          <p:nvPr userDrawn="1"/>
        </p:nvSpPr>
        <p:spPr>
          <a:xfrm>
            <a:off x="904464" y="4689999"/>
            <a:ext cx="5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icon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6" hasCustomPrompt="1"/>
          </p:nvPr>
        </p:nvSpPr>
        <p:spPr>
          <a:xfrm>
            <a:off x="7723252" y="5415535"/>
            <a:ext cx="1703387" cy="306340"/>
          </a:xfrm>
        </p:spPr>
        <p:txBody>
          <a:bodyPr>
            <a:noAutofit/>
          </a:bodyPr>
          <a:lstStyle>
            <a:lvl1pPr algn="ctr"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图注（可选）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单击此处键入标题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fld id="{571A5C36-D067-4A8B-BD3C-F67C535F77D7}" type="slidenum">
              <a:rPr lang="en-US" altLang="zh-CN" smtClean="0"/>
              <a:pPr algn="ctr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624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(Chart)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5"/>
          <p:cNvSpPr>
            <a:spLocks noGrp="1"/>
          </p:cNvSpPr>
          <p:nvPr>
            <p:ph type="pic" sz="quarter" idx="17" hasCustomPrompt="1"/>
          </p:nvPr>
        </p:nvSpPr>
        <p:spPr>
          <a:xfrm>
            <a:off x="801085" y="1351365"/>
            <a:ext cx="2928638" cy="3904850"/>
          </a:xfrm>
        </p:spPr>
        <p:txBody>
          <a:bodyPr anchor="ctr">
            <a:normAutofit/>
          </a:bodyPr>
          <a:lstStyle>
            <a:lvl1pPr algn="ctr"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单击此处插入</a:t>
            </a:r>
            <a:endParaRPr lang="en-US" altLang="zh-CN" dirty="0"/>
          </a:p>
          <a:p>
            <a:r>
              <a:rPr lang="en-US" altLang="zh-CN" dirty="0"/>
              <a:t>3:4</a:t>
            </a:r>
            <a:r>
              <a:rPr lang="zh-CN" altLang="en-US" dirty="0"/>
              <a:t>（纵向）图片</a:t>
            </a:r>
          </a:p>
        </p:txBody>
      </p:sp>
      <p:sp>
        <p:nvSpPr>
          <p:cNvPr id="13" name="文本占位符 36"/>
          <p:cNvSpPr>
            <a:spLocks noGrp="1"/>
          </p:cNvSpPr>
          <p:nvPr>
            <p:ph type="body" sz="quarter" idx="16" hasCustomPrompt="1"/>
          </p:nvPr>
        </p:nvSpPr>
        <p:spPr>
          <a:xfrm>
            <a:off x="1413711" y="5415535"/>
            <a:ext cx="1703387" cy="306340"/>
          </a:xfrm>
        </p:spPr>
        <p:txBody>
          <a:bodyPr>
            <a:noAutofit/>
          </a:bodyPr>
          <a:lstStyle>
            <a:lvl1pPr algn="ctr"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图注（可选）</a:t>
            </a:r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4305300" y="1817024"/>
            <a:ext cx="6515100" cy="1408776"/>
          </a:xfrm>
        </p:spPr>
        <p:txBody>
          <a:bodyPr vert="horz" lIns="91440" tIns="45720" rIns="91440" bIns="45720" rtlCol="0" anchor="t">
            <a:noAutofit/>
          </a:bodyPr>
          <a:lstStyle>
            <a:lvl1pPr marL="0" marR="0" indent="0" algn="just"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zh-CN" altLang="en-US" sz="14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marR="0" lvl="0" indent="0"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单击以键入文本</a:t>
            </a: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305300" y="1351365"/>
            <a:ext cx="2986008" cy="350634"/>
          </a:xfrm>
        </p:spPr>
        <p:txBody>
          <a:bodyPr vert="horz" lIns="91440" tIns="45720" rIns="91440" bIns="45720" rtlCol="0" anchor="ctr">
            <a:noAutofit/>
          </a:bodyPr>
          <a:lstStyle>
            <a:lvl1pPr algn="just">
              <a:defRPr kumimoji="0" lang="zh-CN" altLang="en-US" sz="2000" b="0" i="0" u="none" strike="noStrike" cap="none" spc="0" normalizeH="0" baseline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marR="0" lvl="0" indent="0"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标题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/>
              <a:t>本页为示例，图表和数据请至母版中编辑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fld id="{571A5C36-D067-4A8B-BD3C-F67C535F77D7}" type="slidenum">
              <a:rPr lang="en-US" altLang="zh-CN" smtClean="0"/>
              <a:pPr algn="ctr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6318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联系我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29600" y="1"/>
            <a:ext cx="3962400" cy="6874262"/>
          </a:xfrm>
          <a:custGeom>
            <a:avLst/>
            <a:gdLst>
              <a:gd name="connsiteX0" fmla="*/ 0 w 3962400"/>
              <a:gd name="connsiteY0" fmla="*/ 0 h 6874262"/>
              <a:gd name="connsiteX1" fmla="*/ 3962400 w 3962400"/>
              <a:gd name="connsiteY1" fmla="*/ 0 h 6874262"/>
              <a:gd name="connsiteX2" fmla="*/ 3962400 w 3962400"/>
              <a:gd name="connsiteY2" fmla="*/ 6874262 h 6874262"/>
              <a:gd name="connsiteX3" fmla="*/ 0 w 3962400"/>
              <a:gd name="connsiteY3" fmla="*/ 6874262 h 687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0" h="6874262">
                <a:moveTo>
                  <a:pt x="0" y="0"/>
                </a:moveTo>
                <a:lnTo>
                  <a:pt x="3962400" y="0"/>
                </a:lnTo>
                <a:lnTo>
                  <a:pt x="3962400" y="6874262"/>
                </a:lnTo>
                <a:lnTo>
                  <a:pt x="0" y="6874262"/>
                </a:lnTo>
                <a:close/>
              </a:path>
            </a:pathLst>
          </a:custGeom>
        </p:spPr>
      </p:pic>
      <p:sp>
        <p:nvSpPr>
          <p:cNvPr id="4" name="矩形 3"/>
          <p:cNvSpPr/>
          <p:nvPr userDrawn="1"/>
        </p:nvSpPr>
        <p:spPr>
          <a:xfrm>
            <a:off x="8229600" y="0"/>
            <a:ext cx="3962400" cy="6874263"/>
          </a:xfrm>
          <a:prstGeom prst="rect">
            <a:avLst/>
          </a:prstGeom>
          <a:solidFill>
            <a:srgbClr val="2C4876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9220200" y="1855330"/>
            <a:ext cx="207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联系我们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9081" y="167387"/>
            <a:ext cx="1523428" cy="909825"/>
          </a:xfrm>
          <a:prstGeom prst="rect">
            <a:avLst/>
          </a:prstGeom>
        </p:spPr>
      </p:pic>
      <p:sp>
        <p:nvSpPr>
          <p:cNvPr id="21" name="矩形 20"/>
          <p:cNvSpPr/>
          <p:nvPr userDrawn="1"/>
        </p:nvSpPr>
        <p:spPr>
          <a:xfrm>
            <a:off x="9776298" y="5003322"/>
            <a:ext cx="1284051" cy="12840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 userDrawn="1"/>
        </p:nvSpPr>
        <p:spPr>
          <a:xfrm>
            <a:off x="9941667" y="5317877"/>
            <a:ext cx="953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粘贴处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fld id="{571A5C36-D067-4A8B-BD3C-F67C535F77D7}" type="slidenum">
              <a:rPr lang="en-US" altLang="zh-CN" smtClean="0"/>
              <a:pPr algn="ctr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1707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 cstate="email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3622" y="2367243"/>
            <a:ext cx="2194686" cy="1310714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5262282" y="0"/>
            <a:ext cx="4957482" cy="6858000"/>
          </a:xfrm>
          <a:prstGeom prst="rect">
            <a:avLst/>
          </a:prstGeom>
          <a:solidFill>
            <a:srgbClr val="20355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5778500" y="2560935"/>
            <a:ext cx="3925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0" i="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Thanks</a:t>
            </a:r>
            <a:endParaRPr lang="zh-CN" altLang="en-US" sz="5400" b="0" i="0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826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6382" y="0"/>
            <a:ext cx="1523428" cy="909825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1036170" y="0"/>
            <a:ext cx="3954930" cy="457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198282" y="1451698"/>
            <a:ext cx="3630706" cy="102235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400" b="1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j-cs"/>
              </a:defRPr>
            </a:lvl1pPr>
            <a:lvl2pPr marL="457200" indent="0">
              <a:buNone/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 algn="r">
              <a:spcBef>
                <a:spcPct val="0"/>
              </a:spcBef>
              <a:buNone/>
            </a:pPr>
            <a:r>
              <a:rPr lang="en-US" altLang="zh-CN" dirty="0"/>
              <a:t>PROPOSAL</a:t>
            </a:r>
          </a:p>
          <a:p>
            <a:pPr lvl="0" algn="r">
              <a:spcBef>
                <a:spcPct val="0"/>
              </a:spcBef>
              <a:buNone/>
            </a:pPr>
            <a:r>
              <a:rPr lang="en-US" altLang="zh-CN" dirty="0"/>
              <a:t>PRESENTATION</a:t>
            </a:r>
            <a:endParaRPr lang="zh-CN" altLang="en-US" dirty="0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198282" y="3251247"/>
            <a:ext cx="3630706" cy="65823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180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marL="0" indent="0" algn="r"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Our proposal presentation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3826593" y="4092097"/>
            <a:ext cx="1002395" cy="297288"/>
          </a:xfrm>
        </p:spPr>
        <p:txBody>
          <a:bodyPr anchor="ctr">
            <a:normAutofit/>
          </a:bodyPr>
          <a:lstStyle>
            <a:lvl1pPr algn="r">
              <a:defRPr lang="zh-CN" altLang="en-US" sz="1600" u="none" kern="12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2017/2/4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372105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1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-11792" y="3080317"/>
            <a:ext cx="2639291" cy="18322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2902527" y="3076574"/>
            <a:ext cx="9289473" cy="1836000"/>
          </a:xfrm>
          <a:prstGeom prst="rect">
            <a:avLst/>
          </a:prstGeom>
          <a:solidFill>
            <a:schemeClr val="bg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6540" y="3154626"/>
            <a:ext cx="2725270" cy="1627592"/>
          </a:xfrm>
          <a:prstGeom prst="rect">
            <a:avLst/>
          </a:prstGeom>
        </p:spPr>
      </p:pic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70726" y="3362856"/>
            <a:ext cx="5974878" cy="840230"/>
          </a:xfrm>
        </p:spPr>
        <p:txBody>
          <a:bodyPr wrap="square">
            <a:spAutoFit/>
          </a:bodyPr>
          <a:lstStyle>
            <a:lvl1pPr marL="0" indent="0">
              <a:buNone/>
              <a:defRPr lang="zh-CN" altLang="en-US" sz="5400" u="none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单击此处添加标题</a:t>
            </a:r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370726" y="4222636"/>
            <a:ext cx="4433611" cy="369332"/>
          </a:xfrm>
        </p:spPr>
        <p:txBody>
          <a:bodyPr wrap="square">
            <a:spAutoFit/>
          </a:bodyPr>
          <a:lstStyle>
            <a:lvl1pPr marL="0" indent="0">
              <a:buNone/>
              <a:defRPr lang="zh-CN" altLang="en-US" sz="2000" u="none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单击此处添加副标题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9867209" y="4300327"/>
            <a:ext cx="1002395" cy="297288"/>
          </a:xfrm>
        </p:spPr>
        <p:txBody>
          <a:bodyPr anchor="ctr">
            <a:normAutofit/>
          </a:bodyPr>
          <a:lstStyle>
            <a:lvl1pPr algn="r">
              <a:defRPr lang="zh-CN" altLang="en-US" sz="1600" u="none" kern="12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2017/2/4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6382" y="0"/>
            <a:ext cx="1523428" cy="9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97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8983" y="1"/>
            <a:ext cx="12249966" cy="687426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-28983" y="0"/>
            <a:ext cx="12249966" cy="6874263"/>
          </a:xfrm>
          <a:prstGeom prst="rect">
            <a:avLst/>
          </a:prstGeom>
          <a:solidFill>
            <a:srgbClr val="2C4876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-28983" y="2371725"/>
            <a:ext cx="2639291" cy="18347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2902527" y="2371725"/>
            <a:ext cx="9289473" cy="1834736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bg1">
                  <a:alpha val="40000"/>
                </a:schemeClr>
              </a:gs>
              <a:gs pos="82000">
                <a:schemeClr val="accent1">
                  <a:lumMod val="30000"/>
                  <a:lumOff val="70000"/>
                  <a:alpha val="42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6382" y="0"/>
            <a:ext cx="1523428" cy="9098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6540" y="2475297"/>
            <a:ext cx="2725270" cy="1627592"/>
          </a:xfrm>
          <a:prstGeom prst="rect">
            <a:avLst/>
          </a:prstGeom>
        </p:spPr>
      </p:pic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70726" y="2683846"/>
            <a:ext cx="5974878" cy="840230"/>
          </a:xfrm>
        </p:spPr>
        <p:txBody>
          <a:bodyPr wrap="square">
            <a:spAutoFit/>
          </a:bodyPr>
          <a:lstStyle>
            <a:lvl1pPr marL="0" indent="0">
              <a:buNone/>
              <a:defRPr lang="zh-CN" altLang="en-US" sz="5400" u="none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单击此处添加标题</a:t>
            </a:r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370726" y="3543626"/>
            <a:ext cx="4433611" cy="369332"/>
          </a:xfrm>
        </p:spPr>
        <p:txBody>
          <a:bodyPr wrap="square">
            <a:spAutoFit/>
          </a:bodyPr>
          <a:lstStyle>
            <a:lvl1pPr marL="0" indent="0">
              <a:buNone/>
              <a:defRPr lang="zh-CN" altLang="en-US" sz="2000" u="none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单击此处添加副标题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8343209" y="3621317"/>
            <a:ext cx="1002395" cy="297288"/>
          </a:xfrm>
        </p:spPr>
        <p:txBody>
          <a:bodyPr anchor="ctr">
            <a:normAutofit/>
          </a:bodyPr>
          <a:lstStyle>
            <a:lvl1pPr algn="r">
              <a:defRPr lang="zh-CN" altLang="en-US" sz="1600" u="none" kern="12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2017/2/4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1556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分隔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 userDrawn="1"/>
        </p:nvCxnSpPr>
        <p:spPr>
          <a:xfrm>
            <a:off x="1047750" y="895864"/>
            <a:ext cx="100965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704491"/>
            <a:ext cx="12192000" cy="3417863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2738717" y="0"/>
            <a:ext cx="6714567" cy="58898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08561" y="2325524"/>
            <a:ext cx="5974878" cy="1069526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zh-CN" altLang="en-US" sz="4400" b="1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altLang="zh-CN" dirty="0"/>
              <a:t>NEXT SECTION</a:t>
            </a:r>
            <a:endParaRPr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677974" y="3581258"/>
            <a:ext cx="4444050" cy="63788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160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zh-CN" dirty="0"/>
              <a:t>Next section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530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"/>
            <a:ext cx="3962400" cy="6874262"/>
          </a:xfrm>
          <a:custGeom>
            <a:avLst/>
            <a:gdLst>
              <a:gd name="connsiteX0" fmla="*/ 0 w 3962400"/>
              <a:gd name="connsiteY0" fmla="*/ 0 h 6874262"/>
              <a:gd name="connsiteX1" fmla="*/ 3962400 w 3962400"/>
              <a:gd name="connsiteY1" fmla="*/ 0 h 6874262"/>
              <a:gd name="connsiteX2" fmla="*/ 3962400 w 3962400"/>
              <a:gd name="connsiteY2" fmla="*/ 6874262 h 6874262"/>
              <a:gd name="connsiteX3" fmla="*/ 0 w 3962400"/>
              <a:gd name="connsiteY3" fmla="*/ 6874262 h 687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0" h="6874262">
                <a:moveTo>
                  <a:pt x="0" y="0"/>
                </a:moveTo>
                <a:lnTo>
                  <a:pt x="3962400" y="0"/>
                </a:lnTo>
                <a:lnTo>
                  <a:pt x="3962400" y="6874262"/>
                </a:lnTo>
                <a:lnTo>
                  <a:pt x="0" y="6874262"/>
                </a:lnTo>
                <a:close/>
              </a:path>
            </a:pathLst>
          </a:custGeom>
        </p:spPr>
      </p:pic>
      <p:sp>
        <p:nvSpPr>
          <p:cNvPr id="17" name="矩形 16"/>
          <p:cNvSpPr/>
          <p:nvPr userDrawn="1"/>
        </p:nvSpPr>
        <p:spPr>
          <a:xfrm>
            <a:off x="1" y="0"/>
            <a:ext cx="3962400" cy="6874263"/>
          </a:xfrm>
          <a:prstGeom prst="rect">
            <a:avLst/>
          </a:prstGeom>
          <a:solidFill>
            <a:srgbClr val="2C4876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1168402" y="1791131"/>
            <a:ext cx="1714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82" y="167387"/>
            <a:ext cx="1523428" cy="909825"/>
          </a:xfrm>
          <a:prstGeom prst="rect">
            <a:avLst/>
          </a:prstGeom>
        </p:spPr>
      </p:pic>
      <p:sp>
        <p:nvSpPr>
          <p:cNvPr id="39" name="Round Diagonal Corner Rectangle 9"/>
          <p:cNvSpPr/>
          <p:nvPr userDrawn="1"/>
        </p:nvSpPr>
        <p:spPr>
          <a:xfrm>
            <a:off x="4809386" y="1620567"/>
            <a:ext cx="496710" cy="496710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>
              <a:latin typeface="Arial Unicode MS" panose="020B0604020202020204" pitchFamily="34" charset="-122"/>
            </a:endParaRPr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4809386" y="1681812"/>
            <a:ext cx="496710" cy="369332"/>
          </a:xfr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buNone/>
              <a:defRPr lang="zh-CN" altLang="en-US" sz="2000" kern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5449955" y="1681811"/>
            <a:ext cx="3269019" cy="369332"/>
          </a:xfr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buNone/>
              <a:defRPr lang="zh-CN" altLang="en-US" sz="2000" kern="120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Title Here</a:t>
            </a:r>
            <a:endParaRPr lang="zh-CN" altLang="en-US" dirty="0"/>
          </a:p>
        </p:txBody>
      </p:sp>
      <p:cxnSp>
        <p:nvCxnSpPr>
          <p:cNvPr id="42" name="直接连接符 41"/>
          <p:cNvCxnSpPr>
            <a:cxnSpLocks/>
          </p:cNvCxnSpPr>
          <p:nvPr userDrawn="1"/>
        </p:nvCxnSpPr>
        <p:spPr>
          <a:xfrm>
            <a:off x="5449955" y="2114297"/>
            <a:ext cx="326901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 Diagonal Corner Rectangle 9"/>
          <p:cNvSpPr/>
          <p:nvPr userDrawn="1"/>
        </p:nvSpPr>
        <p:spPr>
          <a:xfrm>
            <a:off x="4809386" y="2373007"/>
            <a:ext cx="496710" cy="496710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>
              <a:latin typeface="Arial Unicode MS" panose="020B0604020202020204" pitchFamily="34" charset="-122"/>
            </a:endParaRPr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4809386" y="2434252"/>
            <a:ext cx="496710" cy="369332"/>
          </a:xfr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buNone/>
              <a:defRPr lang="zh-CN" altLang="en-US" sz="2000" kern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5449955" y="2434251"/>
            <a:ext cx="3269019" cy="369332"/>
          </a:xfr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buNone/>
              <a:defRPr lang="zh-CN" altLang="en-US" sz="2000" kern="120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Title Here</a:t>
            </a:r>
            <a:endParaRPr lang="zh-CN" altLang="en-US" dirty="0"/>
          </a:p>
        </p:txBody>
      </p:sp>
      <p:cxnSp>
        <p:nvCxnSpPr>
          <p:cNvPr id="46" name="直接连接符 45"/>
          <p:cNvCxnSpPr>
            <a:cxnSpLocks/>
          </p:cNvCxnSpPr>
          <p:nvPr userDrawn="1"/>
        </p:nvCxnSpPr>
        <p:spPr>
          <a:xfrm>
            <a:off x="5449955" y="2866737"/>
            <a:ext cx="326901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 Diagonal Corner Rectangle 9"/>
          <p:cNvSpPr/>
          <p:nvPr userDrawn="1"/>
        </p:nvSpPr>
        <p:spPr>
          <a:xfrm>
            <a:off x="4809386" y="3125447"/>
            <a:ext cx="496710" cy="496710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>
              <a:latin typeface="Arial Unicode MS" panose="020B0604020202020204" pitchFamily="34" charset="-122"/>
            </a:endParaRPr>
          </a:p>
        </p:txBody>
      </p:sp>
      <p:sp>
        <p:nvSpPr>
          <p:cNvPr id="4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9386" y="3186692"/>
            <a:ext cx="496710" cy="369332"/>
          </a:xfr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buNone/>
              <a:defRPr lang="zh-CN" altLang="en-US" sz="2000" kern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49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5449955" y="3186691"/>
            <a:ext cx="3269019" cy="369332"/>
          </a:xfr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buNone/>
              <a:defRPr lang="zh-CN" altLang="en-US" sz="2000" kern="120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Title Here</a:t>
            </a:r>
            <a:endParaRPr lang="zh-CN" altLang="en-US" dirty="0"/>
          </a:p>
        </p:txBody>
      </p:sp>
      <p:cxnSp>
        <p:nvCxnSpPr>
          <p:cNvPr id="50" name="直接连接符 49"/>
          <p:cNvCxnSpPr>
            <a:cxnSpLocks/>
          </p:cNvCxnSpPr>
          <p:nvPr userDrawn="1"/>
        </p:nvCxnSpPr>
        <p:spPr>
          <a:xfrm>
            <a:off x="5449955" y="3619177"/>
            <a:ext cx="326901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 Diagonal Corner Rectangle 9"/>
          <p:cNvSpPr/>
          <p:nvPr userDrawn="1"/>
        </p:nvSpPr>
        <p:spPr>
          <a:xfrm>
            <a:off x="4809386" y="3902041"/>
            <a:ext cx="496710" cy="496710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>
              <a:latin typeface="Arial Unicode MS" panose="020B0604020202020204" pitchFamily="34" charset="-122"/>
            </a:endParaRPr>
          </a:p>
        </p:txBody>
      </p:sp>
      <p:sp>
        <p:nvSpPr>
          <p:cNvPr id="52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4809386" y="3963286"/>
            <a:ext cx="496710" cy="369332"/>
          </a:xfr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buNone/>
              <a:defRPr lang="zh-CN" altLang="en-US" sz="2000" kern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53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5449955" y="3963285"/>
            <a:ext cx="3269019" cy="369332"/>
          </a:xfr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buNone/>
              <a:defRPr lang="zh-CN" altLang="en-US" sz="2000" kern="120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Title Here</a:t>
            </a:r>
            <a:endParaRPr lang="zh-CN" altLang="en-US" dirty="0"/>
          </a:p>
        </p:txBody>
      </p:sp>
      <p:cxnSp>
        <p:nvCxnSpPr>
          <p:cNvPr id="54" name="直接连接符 53"/>
          <p:cNvCxnSpPr>
            <a:cxnSpLocks/>
          </p:cNvCxnSpPr>
          <p:nvPr userDrawn="1"/>
        </p:nvCxnSpPr>
        <p:spPr>
          <a:xfrm>
            <a:off x="5449955" y="4395771"/>
            <a:ext cx="326901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 Diagonal Corner Rectangle 9"/>
          <p:cNvSpPr/>
          <p:nvPr userDrawn="1"/>
        </p:nvSpPr>
        <p:spPr>
          <a:xfrm>
            <a:off x="4809386" y="4716793"/>
            <a:ext cx="496710" cy="496710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>
              <a:latin typeface="Arial Unicode MS" panose="020B0604020202020204" pitchFamily="34" charset="-122"/>
            </a:endParaRPr>
          </a:p>
        </p:txBody>
      </p:sp>
      <p:sp>
        <p:nvSpPr>
          <p:cNvPr id="72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9386" y="4778038"/>
            <a:ext cx="496710" cy="369332"/>
          </a:xfr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buNone/>
              <a:defRPr lang="zh-CN" altLang="en-US" sz="2000" kern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73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5449955" y="4778037"/>
            <a:ext cx="3269019" cy="369332"/>
          </a:xfr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buNone/>
              <a:defRPr lang="zh-CN" altLang="en-US" sz="2000" kern="120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Title Here</a:t>
            </a:r>
            <a:endParaRPr lang="zh-CN" altLang="en-US" dirty="0"/>
          </a:p>
        </p:txBody>
      </p:sp>
      <p:cxnSp>
        <p:nvCxnSpPr>
          <p:cNvPr id="74" name="直接连接符 73"/>
          <p:cNvCxnSpPr>
            <a:cxnSpLocks/>
          </p:cNvCxnSpPr>
          <p:nvPr userDrawn="1"/>
        </p:nvCxnSpPr>
        <p:spPr>
          <a:xfrm>
            <a:off x="5449955" y="5210523"/>
            <a:ext cx="326901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 Diagonal Corner Rectangle 9"/>
          <p:cNvSpPr/>
          <p:nvPr userDrawn="1"/>
        </p:nvSpPr>
        <p:spPr>
          <a:xfrm>
            <a:off x="4809386" y="5529634"/>
            <a:ext cx="496710" cy="496710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>
              <a:latin typeface="Arial Unicode MS" panose="020B0604020202020204" pitchFamily="34" charset="-122"/>
            </a:endParaRPr>
          </a:p>
        </p:txBody>
      </p:sp>
      <p:sp>
        <p:nvSpPr>
          <p:cNvPr id="76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4809386" y="5590879"/>
            <a:ext cx="496710" cy="369332"/>
          </a:xfr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buNone/>
              <a:defRPr lang="zh-CN" altLang="en-US" sz="2000" kern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77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5449955" y="5590878"/>
            <a:ext cx="3269019" cy="369332"/>
          </a:xfr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buNone/>
              <a:defRPr lang="zh-CN" altLang="en-US" sz="2000" kern="120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Title Here</a:t>
            </a:r>
            <a:endParaRPr lang="zh-CN" altLang="en-US" dirty="0"/>
          </a:p>
        </p:txBody>
      </p:sp>
      <p:cxnSp>
        <p:nvCxnSpPr>
          <p:cNvPr id="78" name="直接连接符 77"/>
          <p:cNvCxnSpPr>
            <a:cxnSpLocks/>
          </p:cNvCxnSpPr>
          <p:nvPr userDrawn="1"/>
        </p:nvCxnSpPr>
        <p:spPr>
          <a:xfrm>
            <a:off x="5449955" y="6023364"/>
            <a:ext cx="326901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864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目录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"/>
            <a:ext cx="3962400" cy="6874262"/>
          </a:xfrm>
          <a:custGeom>
            <a:avLst/>
            <a:gdLst>
              <a:gd name="connsiteX0" fmla="*/ 0 w 3962400"/>
              <a:gd name="connsiteY0" fmla="*/ 0 h 6874262"/>
              <a:gd name="connsiteX1" fmla="*/ 3962400 w 3962400"/>
              <a:gd name="connsiteY1" fmla="*/ 0 h 6874262"/>
              <a:gd name="connsiteX2" fmla="*/ 3962400 w 3962400"/>
              <a:gd name="connsiteY2" fmla="*/ 6874262 h 6874262"/>
              <a:gd name="connsiteX3" fmla="*/ 0 w 3962400"/>
              <a:gd name="connsiteY3" fmla="*/ 6874262 h 687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0" h="6874262">
                <a:moveTo>
                  <a:pt x="0" y="0"/>
                </a:moveTo>
                <a:lnTo>
                  <a:pt x="3962400" y="0"/>
                </a:lnTo>
                <a:lnTo>
                  <a:pt x="3962400" y="6874262"/>
                </a:lnTo>
                <a:lnTo>
                  <a:pt x="0" y="6874262"/>
                </a:lnTo>
                <a:close/>
              </a:path>
            </a:pathLst>
          </a:custGeom>
        </p:spPr>
      </p:pic>
      <p:sp>
        <p:nvSpPr>
          <p:cNvPr id="17" name="矩形 16"/>
          <p:cNvSpPr/>
          <p:nvPr/>
        </p:nvSpPr>
        <p:spPr>
          <a:xfrm>
            <a:off x="1" y="0"/>
            <a:ext cx="3962400" cy="6874263"/>
          </a:xfrm>
          <a:prstGeom prst="rect">
            <a:avLst/>
          </a:prstGeom>
          <a:solidFill>
            <a:srgbClr val="2C4876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68402" y="1791487"/>
            <a:ext cx="1714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82" y="167387"/>
            <a:ext cx="1523428" cy="9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23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单击此处键入标题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71A5C36-D067-4A8B-BD3C-F67C535F77D7}" type="slidenum">
              <a:rPr lang="en-US" altLang="zh-CN" smtClean="0"/>
              <a:pPr algn="ctr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893085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样式页（段落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685768" y="1195290"/>
            <a:ext cx="10820464" cy="4634010"/>
          </a:xfrm>
        </p:spPr>
        <p:txBody>
          <a:bodyPr vert="horz" lIns="91440" tIns="45720" rIns="91440" bIns="45720" numCol="2" spcCol="432000" rtlCol="0" anchor="t"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zh-CN" altLang="en-US" sz="16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单击可输入（已分为</a:t>
            </a:r>
            <a:r>
              <a:rPr lang="en-US" altLang="zh-CN" dirty="0"/>
              <a:t>2</a:t>
            </a:r>
            <a:r>
              <a:rPr lang="zh-CN" altLang="en-US" dirty="0"/>
              <a:t>栏）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单击此处键入标题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fld id="{571A5C36-D067-4A8B-BD3C-F67C535F77D7}" type="slidenum">
              <a:rPr lang="en-US" altLang="zh-CN" smtClean="0"/>
              <a:pPr algn="ctr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93751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066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/>
          <p:cNvCxnSpPr>
            <a:cxnSpLocks/>
          </p:cNvCxnSpPr>
          <p:nvPr userDrawn="1"/>
        </p:nvCxnSpPr>
        <p:spPr>
          <a:xfrm>
            <a:off x="533336" y="6137820"/>
            <a:ext cx="11125328" cy="0"/>
          </a:xfrm>
          <a:prstGeom prst="line">
            <a:avLst/>
          </a:prstGeom>
          <a:ln w="635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9"/>
          <p:cNvSpPr txBox="1"/>
          <p:nvPr userDrawn="1"/>
        </p:nvSpPr>
        <p:spPr>
          <a:xfrm>
            <a:off x="9753600" y="6299277"/>
            <a:ext cx="2133602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rgbClr val="56565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www.hillstonenet.com.cn</a:t>
            </a:r>
            <a:endParaRPr lang="bg-BG" sz="1100" dirty="0">
              <a:solidFill>
                <a:srgbClr val="565656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Oval 25"/>
          <p:cNvSpPr/>
          <p:nvPr userDrawn="1"/>
        </p:nvSpPr>
        <p:spPr>
          <a:xfrm>
            <a:off x="9925636" y="6459903"/>
            <a:ext cx="56662" cy="56662"/>
          </a:xfrm>
          <a:prstGeom prst="ellipse">
            <a:avLst/>
          </a:prstGeom>
          <a:solidFill>
            <a:srgbClr val="56565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0" cap="none" spc="0" normalizeH="0" baseline="0" noProof="0" dirty="0">
              <a:ln>
                <a:noFill/>
              </a:ln>
              <a:solidFill>
                <a:srgbClr val="565656"/>
              </a:solidFill>
              <a:effectLst/>
              <a:uLnTx/>
              <a:uFillTx/>
              <a:latin typeface="Arial Unicode MS" panose="020B0604020202020204" pitchFamily="34" charset="-122"/>
              <a:ea typeface="+mn-ea"/>
              <a:cs typeface="+mn-cs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79126" y="85060"/>
            <a:ext cx="971107" cy="43239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698498" y="984764"/>
            <a:ext cx="100965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占位符 19"/>
          <p:cNvSpPr>
            <a:spLocks noGrp="1"/>
          </p:cNvSpPr>
          <p:nvPr>
            <p:ph type="title"/>
          </p:nvPr>
        </p:nvSpPr>
        <p:spPr>
          <a:xfrm>
            <a:off x="698497" y="361823"/>
            <a:ext cx="9809846" cy="605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Title Here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97470" y="6356187"/>
            <a:ext cx="571350" cy="248005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vert="horz" lIns="91440" tIns="45720" rIns="91440" bIns="45720" rtlCol="0" anchor="ctr"/>
          <a:lstStyle>
            <a:lvl1pPr>
              <a:defRPr lang="zh-CN" altLang="en-US" sz="120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algn="ctr"/>
            <a:fld id="{571A5C36-D067-4A8B-BD3C-F67C535F77D7}" type="slidenum">
              <a:rPr lang="en-US" altLang="zh-CN" smtClean="0"/>
              <a:pPr algn="ctr"/>
              <a:t>‹#›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3017" y="85409"/>
            <a:ext cx="1008099" cy="43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0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98" r:id="rId2"/>
    <p:sldLayoutId id="2147483657" r:id="rId3"/>
    <p:sldLayoutId id="2147483699" r:id="rId4"/>
    <p:sldLayoutId id="2147483660" r:id="rId5"/>
    <p:sldLayoutId id="2147483666" r:id="rId6"/>
    <p:sldLayoutId id="2147483696" r:id="rId7"/>
    <p:sldLayoutId id="2147483694" r:id="rId8"/>
    <p:sldLayoutId id="2147483669" r:id="rId9"/>
    <p:sldLayoutId id="2147483695" r:id="rId10"/>
    <p:sldLayoutId id="2147483673" r:id="rId11"/>
    <p:sldLayoutId id="2147483686" r:id="rId12"/>
    <p:sldLayoutId id="2147483691" r:id="rId13"/>
    <p:sldLayoutId id="2147483692" r:id="rId14"/>
  </p:sldLayoutIdLs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Tx/>
        <a:buNone/>
        <a:defRPr kumimoji="0" lang="zh-CN" altLang="en-US" sz="3600" b="0" i="0" u="none" strike="noStrike" kern="1200" cap="none" spc="0" normalizeH="0" baseline="0" smtClean="0">
          <a:ln>
            <a:noFill/>
          </a:ln>
          <a:solidFill>
            <a:srgbClr val="44546A"/>
          </a:solidFill>
          <a:effectLst/>
          <a:uLnTx/>
          <a:uFillTx/>
          <a:latin typeface="思源黑体 CN Normal" panose="020B0400000000000000" pitchFamily="34" charset="-122"/>
          <a:ea typeface="思源黑体 CN Normal" panose="020B0400000000000000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package" Target="../embeddings/Microsoft_Excel____1.xlsx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3370726" y="2709043"/>
            <a:ext cx="5974878" cy="840230"/>
          </a:xfrm>
        </p:spPr>
        <p:txBody>
          <a:bodyPr/>
          <a:lstStyle/>
          <a:p>
            <a:r>
              <a:rPr lang="zh-CN" altLang="en-US" dirty="0" smtClean="0"/>
              <a:t>大数据分析平台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3370726" y="3549273"/>
            <a:ext cx="4433611" cy="369332"/>
          </a:xfrm>
        </p:spPr>
        <p:txBody>
          <a:bodyPr/>
          <a:lstStyle/>
          <a:p>
            <a:r>
              <a:rPr lang="zh-CN" altLang="en-US" dirty="0" smtClean="0"/>
              <a:t>友商产品分析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594376" y="3549273"/>
            <a:ext cx="166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86BE118-6E65-4C1E-B718-1621D65E8806}" type="datetime1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2018/2/12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055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综合展现需求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71A5C36-D067-4A8B-BD3C-F67C535F77D7}" type="slidenum">
              <a:rPr lang="en-US" altLang="zh-CN" smtClean="0"/>
              <a:pPr algn="ctr"/>
              <a:t>10</a:t>
            </a:fld>
            <a:endParaRPr lang="en-US" altLang="zh-CN" dirty="0"/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85768" y="1195290"/>
            <a:ext cx="10820464" cy="4815545"/>
          </a:xfrm>
        </p:spPr>
        <p:txBody>
          <a:bodyPr>
            <a:normAutofit/>
          </a:bodyPr>
          <a:lstStyle/>
          <a:p>
            <a:pPr marL="0" lvl="2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1</a:t>
            </a:r>
            <a:r>
              <a:rPr lang="zh-CN" altLang="en-US" sz="1800" dirty="0" smtClean="0">
                <a:solidFill>
                  <a:schemeClr val="tx1"/>
                </a:solidFill>
              </a:rPr>
              <a:t>、可按不同的视角进行汇总，如管理视角（管理人员）、运维视角（运维人员）、监控视角（监控人员），管理视角呈现出的是全局的安全状态和趋势，运维视角呈现出的是已发现问题的处理情况和进度，监控视角呈现出的是当前出现的问题和告警，以及是否进入到处理流程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0" lvl="2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2</a:t>
            </a:r>
            <a:r>
              <a:rPr lang="zh-CN" altLang="en-US" sz="1800" dirty="0" smtClean="0">
                <a:solidFill>
                  <a:schemeClr val="tx1"/>
                </a:solidFill>
              </a:rPr>
              <a:t>、可按不同的维度进行展示，如资产</a:t>
            </a:r>
            <a:r>
              <a:rPr lang="en-US" altLang="zh-CN" sz="1800" dirty="0" smtClean="0">
                <a:solidFill>
                  <a:schemeClr val="tx1"/>
                </a:solidFill>
              </a:rPr>
              <a:t>/</a:t>
            </a:r>
            <a:r>
              <a:rPr lang="zh-CN" altLang="en-US" sz="1800" dirty="0" smtClean="0">
                <a:solidFill>
                  <a:schemeClr val="tx1"/>
                </a:solidFill>
              </a:rPr>
              <a:t>网络</a:t>
            </a:r>
            <a:r>
              <a:rPr lang="en-US" altLang="zh-CN" sz="1800" dirty="0" smtClean="0">
                <a:solidFill>
                  <a:schemeClr val="tx1"/>
                </a:solidFill>
              </a:rPr>
              <a:t>/</a:t>
            </a:r>
            <a:r>
              <a:rPr lang="zh-CN" altLang="en-US" sz="1800" dirty="0" smtClean="0">
                <a:solidFill>
                  <a:schemeClr val="tx1"/>
                </a:solidFill>
              </a:rPr>
              <a:t>业务</a:t>
            </a:r>
            <a:r>
              <a:rPr lang="en-US" altLang="zh-CN" sz="1800" dirty="0" smtClean="0">
                <a:solidFill>
                  <a:schemeClr val="tx1"/>
                </a:solidFill>
              </a:rPr>
              <a:t>/</a:t>
            </a:r>
            <a:r>
              <a:rPr lang="zh-CN" altLang="en-US" sz="1800" dirty="0" smtClean="0">
                <a:solidFill>
                  <a:schemeClr val="tx1"/>
                </a:solidFill>
              </a:rPr>
              <a:t>区域</a:t>
            </a:r>
            <a:r>
              <a:rPr lang="en-US" altLang="zh-CN" sz="1800" dirty="0" smtClean="0">
                <a:solidFill>
                  <a:schemeClr val="tx1"/>
                </a:solidFill>
              </a:rPr>
              <a:t>/</a:t>
            </a:r>
            <a:r>
              <a:rPr lang="zh-CN" altLang="en-US" sz="1800" dirty="0" smtClean="0">
                <a:solidFill>
                  <a:schemeClr val="tx1"/>
                </a:solidFill>
              </a:rPr>
              <a:t>等。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0" lvl="2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3</a:t>
            </a:r>
            <a:r>
              <a:rPr lang="zh-CN" altLang="en-US" sz="1800" dirty="0" smtClean="0">
                <a:solidFill>
                  <a:schemeClr val="tx1"/>
                </a:solidFill>
              </a:rPr>
              <a:t>、可按不同的内容进行展示，如故障</a:t>
            </a:r>
            <a:r>
              <a:rPr lang="en-US" altLang="zh-CN" sz="1800" dirty="0" smtClean="0">
                <a:solidFill>
                  <a:schemeClr val="tx1"/>
                </a:solidFill>
              </a:rPr>
              <a:t>/</a:t>
            </a:r>
            <a:r>
              <a:rPr lang="zh-CN" altLang="en-US" sz="1800" dirty="0" smtClean="0">
                <a:solidFill>
                  <a:schemeClr val="tx1"/>
                </a:solidFill>
              </a:rPr>
              <a:t>告警</a:t>
            </a:r>
            <a:r>
              <a:rPr lang="en-US" altLang="zh-CN" sz="1800" dirty="0" smtClean="0">
                <a:solidFill>
                  <a:schemeClr val="tx1"/>
                </a:solidFill>
              </a:rPr>
              <a:t>/</a:t>
            </a:r>
            <a:r>
              <a:rPr lang="zh-CN" altLang="en-US" sz="1800" dirty="0" smtClean="0">
                <a:solidFill>
                  <a:schemeClr val="tx1"/>
                </a:solidFill>
              </a:rPr>
              <a:t>性能</a:t>
            </a:r>
            <a:r>
              <a:rPr lang="en-US" altLang="zh-CN" sz="1800" dirty="0" smtClean="0">
                <a:solidFill>
                  <a:schemeClr val="tx1"/>
                </a:solidFill>
              </a:rPr>
              <a:t>/</a:t>
            </a:r>
            <a:r>
              <a:rPr lang="zh-CN" altLang="en-US" sz="1800" dirty="0" smtClean="0">
                <a:solidFill>
                  <a:schemeClr val="tx1"/>
                </a:solidFill>
              </a:rPr>
              <a:t>流量</a:t>
            </a:r>
            <a:r>
              <a:rPr lang="en-US" altLang="zh-CN" sz="1800" dirty="0" smtClean="0">
                <a:solidFill>
                  <a:schemeClr val="tx1"/>
                </a:solidFill>
              </a:rPr>
              <a:t>/</a:t>
            </a:r>
            <a:r>
              <a:rPr lang="zh-CN" altLang="en-US" sz="1800" dirty="0" smtClean="0">
                <a:solidFill>
                  <a:schemeClr val="tx1"/>
                </a:solidFill>
              </a:rPr>
              <a:t>事件</a:t>
            </a:r>
            <a:r>
              <a:rPr lang="en-US" altLang="zh-CN" sz="1800" dirty="0" smtClean="0">
                <a:solidFill>
                  <a:schemeClr val="tx1"/>
                </a:solidFill>
              </a:rPr>
              <a:t>/</a:t>
            </a:r>
            <a:r>
              <a:rPr lang="zh-CN" altLang="en-US" sz="1800" dirty="0" smtClean="0">
                <a:solidFill>
                  <a:schemeClr val="tx1"/>
                </a:solidFill>
              </a:rPr>
              <a:t>威胁</a:t>
            </a:r>
            <a:r>
              <a:rPr lang="en-US" altLang="zh-CN" sz="1800" dirty="0" smtClean="0">
                <a:solidFill>
                  <a:schemeClr val="tx1"/>
                </a:solidFill>
              </a:rPr>
              <a:t>/</a:t>
            </a:r>
            <a:r>
              <a:rPr lang="zh-CN" altLang="en-US" sz="1800" dirty="0" smtClean="0">
                <a:solidFill>
                  <a:schemeClr val="tx1"/>
                </a:solidFill>
              </a:rPr>
              <a:t>漏洞</a:t>
            </a:r>
            <a:r>
              <a:rPr lang="en-US" altLang="zh-CN" sz="1800" dirty="0" smtClean="0">
                <a:solidFill>
                  <a:schemeClr val="tx1"/>
                </a:solidFill>
              </a:rPr>
              <a:t>/</a:t>
            </a:r>
            <a:r>
              <a:rPr lang="zh-CN" altLang="en-US" sz="1800" dirty="0" smtClean="0">
                <a:solidFill>
                  <a:schemeClr val="tx1"/>
                </a:solidFill>
              </a:rPr>
              <a:t>风险等。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0" lvl="2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4</a:t>
            </a:r>
            <a:r>
              <a:rPr lang="zh-CN" altLang="en-US" sz="1800" dirty="0" smtClean="0">
                <a:solidFill>
                  <a:schemeClr val="tx1"/>
                </a:solidFill>
              </a:rPr>
              <a:t>、可按不同的方式进行展示，如地图</a:t>
            </a:r>
            <a:r>
              <a:rPr lang="en-US" altLang="zh-CN" sz="1800" dirty="0" smtClean="0">
                <a:solidFill>
                  <a:schemeClr val="tx1"/>
                </a:solidFill>
              </a:rPr>
              <a:t>/</a:t>
            </a:r>
            <a:r>
              <a:rPr lang="zh-CN" altLang="en-US" sz="1800" dirty="0" smtClean="0">
                <a:solidFill>
                  <a:schemeClr val="tx1"/>
                </a:solidFill>
              </a:rPr>
              <a:t>拓扑</a:t>
            </a:r>
            <a:r>
              <a:rPr lang="en-US" altLang="zh-CN" sz="1800" dirty="0" smtClean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图表</a:t>
            </a:r>
            <a:r>
              <a:rPr lang="zh-CN" altLang="en-US" sz="1800" dirty="0" smtClean="0">
                <a:solidFill>
                  <a:schemeClr val="tx1"/>
                </a:solidFill>
              </a:rPr>
              <a:t>等。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54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分析处理需求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71A5C36-D067-4A8B-BD3C-F67C535F77D7}" type="slidenum">
              <a:rPr lang="en-US" altLang="zh-CN" smtClean="0"/>
              <a:pPr algn="ctr"/>
              <a:t>11</a:t>
            </a:fld>
            <a:endParaRPr lang="en-US" altLang="zh-CN" dirty="0"/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85768" y="1195290"/>
            <a:ext cx="10820464" cy="4815545"/>
          </a:xfrm>
        </p:spPr>
        <p:txBody>
          <a:bodyPr>
            <a:normAutofit lnSpcReduction="10000"/>
          </a:bodyPr>
          <a:lstStyle/>
          <a:p>
            <a:pPr marL="0" lvl="2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1</a:t>
            </a:r>
            <a:r>
              <a:rPr lang="zh-CN" altLang="en-US" sz="1800" dirty="0" smtClean="0">
                <a:solidFill>
                  <a:schemeClr val="tx1"/>
                </a:solidFill>
              </a:rPr>
              <a:t>、基础分析：所有采集到数据的标准化、过滤、归并，达到有效减少无效事件的目的。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0" lvl="2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2</a:t>
            </a:r>
            <a:r>
              <a:rPr lang="zh-CN" altLang="en-US" sz="1800" dirty="0" smtClean="0">
                <a:solidFill>
                  <a:schemeClr val="tx1"/>
                </a:solidFill>
              </a:rPr>
              <a:t>、关联分析：对多源异构事件进行关联，当符合关联规则时给出分析结论。关联分析的方式包括：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1200150" lvl="4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</a:rPr>
              <a:t>基于时间顺序的关联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200150" lvl="4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</a:rPr>
              <a:t>基于</a:t>
            </a:r>
            <a:r>
              <a:rPr lang="zh-CN" altLang="en-US" dirty="0">
                <a:solidFill>
                  <a:schemeClr val="tx1"/>
                </a:solidFill>
              </a:rPr>
              <a:t>过程路径的关联</a:t>
            </a:r>
            <a:endParaRPr lang="en-US" altLang="zh-CN" dirty="0">
              <a:solidFill>
                <a:schemeClr val="tx1"/>
              </a:solidFill>
            </a:endParaRPr>
          </a:p>
          <a:p>
            <a:pPr marL="1200150" lvl="4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</a:rPr>
              <a:t>基于</a:t>
            </a:r>
            <a:r>
              <a:rPr lang="zh-CN" altLang="en-US" dirty="0">
                <a:solidFill>
                  <a:schemeClr val="tx1"/>
                </a:solidFill>
              </a:rPr>
              <a:t>因果关系的关联</a:t>
            </a:r>
            <a:endParaRPr lang="en-US" altLang="zh-CN" dirty="0">
              <a:solidFill>
                <a:schemeClr val="tx1"/>
              </a:solidFill>
            </a:endParaRPr>
          </a:p>
          <a:p>
            <a:pPr marL="1200150" lvl="4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</a:rPr>
              <a:t>基于</a:t>
            </a:r>
            <a:r>
              <a:rPr lang="zh-CN" altLang="en-US" dirty="0">
                <a:solidFill>
                  <a:schemeClr val="tx1"/>
                </a:solidFill>
              </a:rPr>
              <a:t>相似度的关联</a:t>
            </a:r>
            <a:endParaRPr lang="en-US" altLang="zh-CN" dirty="0">
              <a:solidFill>
                <a:schemeClr val="tx1"/>
              </a:solidFill>
            </a:endParaRPr>
          </a:p>
          <a:p>
            <a:pPr marL="0" lvl="2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3</a:t>
            </a:r>
            <a:r>
              <a:rPr lang="zh-CN" altLang="en-US" sz="1800" dirty="0" smtClean="0">
                <a:solidFill>
                  <a:schemeClr val="tx1"/>
                </a:solidFill>
              </a:rPr>
              <a:t>、行为分析，对历史数据进行自动学习形成行为模型，判断当前行为与历史行为的相似度和偏差度，用来发现可疑行为和异常行为。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0" lvl="2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4</a:t>
            </a:r>
            <a:r>
              <a:rPr lang="zh-CN" altLang="en-US" sz="1800" dirty="0" smtClean="0">
                <a:solidFill>
                  <a:schemeClr val="tx1"/>
                </a:solidFill>
              </a:rPr>
              <a:t>、风险评估：针对某一资产对象给出当前的风险数值或者风险等级，表明该资产当前的安全状态和安全指数，风险评估的方式包括：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1200150" lvl="4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</a:rPr>
              <a:t>基于</a:t>
            </a:r>
            <a:r>
              <a:rPr lang="zh-CN" altLang="en-US" dirty="0">
                <a:solidFill>
                  <a:schemeClr val="tx1"/>
                </a:solidFill>
              </a:rPr>
              <a:t>资产属性、资产脆弱性和资产面临威胁进行评估，比如资产很重要、但是存在很多漏洞、又受到很多攻击，这时风险数值高或者风险等级高</a:t>
            </a:r>
            <a:endParaRPr lang="en-US" altLang="zh-CN" dirty="0">
              <a:solidFill>
                <a:schemeClr val="tx1"/>
              </a:solidFill>
            </a:endParaRPr>
          </a:p>
          <a:p>
            <a:pPr marL="1200150" lvl="4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</a:rPr>
              <a:t>基于</a:t>
            </a:r>
            <a:r>
              <a:rPr lang="zh-CN" altLang="en-US" dirty="0">
                <a:solidFill>
                  <a:schemeClr val="tx1"/>
                </a:solidFill>
              </a:rPr>
              <a:t>资产当前状态、当前行为进行评估，比如某业务系统，运行依赖的操作系统性能低、数据库性能低、业务响应延迟大，这时风险数值高或者风险等级高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9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分析处理需求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71A5C36-D067-4A8B-BD3C-F67C535F77D7}" type="slidenum">
              <a:rPr lang="en-US" altLang="zh-CN" smtClean="0"/>
              <a:pPr algn="ctr"/>
              <a:t>12</a:t>
            </a:fld>
            <a:endParaRPr lang="en-US" altLang="zh-CN" dirty="0"/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85768" y="1195290"/>
            <a:ext cx="10820464" cy="4815545"/>
          </a:xfrm>
        </p:spPr>
        <p:txBody>
          <a:bodyPr>
            <a:normAutofit/>
          </a:bodyPr>
          <a:lstStyle/>
          <a:p>
            <a:pPr marL="0" lvl="2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5</a:t>
            </a:r>
            <a:r>
              <a:rPr lang="zh-CN" altLang="en-US" sz="1800" dirty="0" smtClean="0">
                <a:solidFill>
                  <a:schemeClr val="tx1"/>
                </a:solidFill>
              </a:rPr>
              <a:t>、溯源分析：溯源分析包括攻击事件溯源和攻击者溯源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1200150" lvl="4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</a:rPr>
              <a:t>攻击</a:t>
            </a:r>
            <a:r>
              <a:rPr lang="zh-CN" altLang="en-US" dirty="0">
                <a:solidFill>
                  <a:schemeClr val="tx1"/>
                </a:solidFill>
              </a:rPr>
              <a:t>事件溯源：使安全分析人员可以方便、快速地对攻击事件和可疑网络访问行为进行溯源分析，可关联分析、行为分析</a:t>
            </a:r>
            <a:r>
              <a:rPr lang="zh-CN" altLang="en-US" dirty="0" smtClean="0">
                <a:solidFill>
                  <a:schemeClr val="tx1"/>
                </a:solidFill>
              </a:rPr>
              <a:t>实现。如攻击发起的时间、过程、路径、涉及的资产、攻击效果等</a:t>
            </a:r>
            <a:endParaRPr lang="zh-CN" altLang="en-US" dirty="0">
              <a:solidFill>
                <a:schemeClr val="tx1"/>
              </a:solidFill>
            </a:endParaRPr>
          </a:p>
          <a:p>
            <a:pPr marL="1200150" lvl="4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</a:rPr>
              <a:t>攻击者溯源：在互联网范围内发现类似的攻击事件，找出攻击事件背后的组织和实际的攻击者，这需要依赖于第三方威胁情报</a:t>
            </a:r>
            <a:r>
              <a:rPr lang="zh-CN" altLang="en-US" dirty="0" smtClean="0">
                <a:solidFill>
                  <a:schemeClr val="tx1"/>
                </a:solidFill>
              </a:rPr>
              <a:t>实现（微</a:t>
            </a:r>
            <a:r>
              <a:rPr lang="zh-CN" altLang="en-US" dirty="0">
                <a:solidFill>
                  <a:schemeClr val="tx1"/>
                </a:solidFill>
              </a:rPr>
              <a:t>步</a:t>
            </a:r>
            <a:r>
              <a:rPr lang="zh-CN" altLang="en-US" dirty="0" smtClean="0">
                <a:solidFill>
                  <a:schemeClr val="tx1"/>
                </a:solidFill>
              </a:rPr>
              <a:t>在线），如：描述攻击者所属国家、组织、攻击的对象、攻击的历史、常用的工具等等。</a:t>
            </a:r>
            <a:endParaRPr lang="en-US" altLang="zh-CN" dirty="0">
              <a:solidFill>
                <a:schemeClr val="tx1"/>
              </a:solidFill>
            </a:endParaRPr>
          </a:p>
          <a:p>
            <a:pPr marL="0" lvl="2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6</a:t>
            </a:r>
            <a:r>
              <a:rPr lang="zh-CN" altLang="en-US" sz="1800" dirty="0">
                <a:solidFill>
                  <a:schemeClr val="tx1"/>
                </a:solidFill>
              </a:rPr>
              <a:t>、工作</a:t>
            </a:r>
            <a:r>
              <a:rPr lang="zh-CN" altLang="en-US" sz="1800" dirty="0" smtClean="0">
                <a:solidFill>
                  <a:schemeClr val="tx1"/>
                </a:solidFill>
              </a:rPr>
              <a:t>流程：对于上述分析中发现的问题，需要以工作流程的方式进行跟踪，记录问题的处理进度和结果。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0" lvl="2" indent="45720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60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数据采集需求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71A5C36-D067-4A8B-BD3C-F67C535F77D7}" type="slidenum">
              <a:rPr lang="en-US" altLang="zh-CN" smtClean="0"/>
              <a:pPr algn="ctr"/>
              <a:t>13</a:t>
            </a:fld>
            <a:endParaRPr lang="en-US" altLang="zh-CN" dirty="0"/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85768" y="1195290"/>
            <a:ext cx="10820464" cy="4815545"/>
          </a:xfrm>
        </p:spPr>
        <p:txBody>
          <a:bodyPr>
            <a:normAutofit/>
          </a:bodyPr>
          <a:lstStyle/>
          <a:p>
            <a:pPr marL="0" lvl="2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1</a:t>
            </a:r>
            <a:r>
              <a:rPr lang="zh-CN" altLang="en-US" sz="1800" dirty="0">
                <a:solidFill>
                  <a:schemeClr val="tx1"/>
                </a:solidFill>
              </a:rPr>
              <a:t>、采集内容：</a:t>
            </a:r>
            <a:r>
              <a:rPr lang="zh-CN" altLang="zh-CN" sz="1800" dirty="0">
                <a:solidFill>
                  <a:schemeClr val="tx1"/>
                </a:solidFill>
              </a:rPr>
              <a:t>日志信息、事件信息、错误信息、故障信息、状态信息、性能信息、漏洞信息、流量信息、告警</a:t>
            </a:r>
            <a:r>
              <a:rPr lang="zh-CN" altLang="zh-CN" sz="1800" dirty="0" smtClean="0">
                <a:solidFill>
                  <a:schemeClr val="tx1"/>
                </a:solidFill>
              </a:rPr>
              <a:t>信息</a:t>
            </a:r>
            <a:r>
              <a:rPr lang="zh-CN" altLang="en-US" sz="1800" dirty="0" smtClean="0">
                <a:solidFill>
                  <a:schemeClr val="tx1"/>
                </a:solidFill>
              </a:rPr>
              <a:t>等。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0" lvl="2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2</a:t>
            </a:r>
            <a:r>
              <a:rPr lang="zh-CN" altLang="en-US" sz="1800" dirty="0" smtClean="0">
                <a:solidFill>
                  <a:schemeClr val="tx1"/>
                </a:solidFill>
              </a:rPr>
              <a:t>、采集方式：</a:t>
            </a:r>
            <a:r>
              <a:rPr lang="en-US" altLang="zh-CN" sz="1800" dirty="0" smtClean="0">
                <a:solidFill>
                  <a:schemeClr val="tx1"/>
                </a:solidFill>
              </a:rPr>
              <a:t>syslog</a:t>
            </a:r>
            <a:r>
              <a:rPr lang="zh-CN" altLang="en-US" sz="1800" dirty="0" smtClean="0">
                <a:solidFill>
                  <a:schemeClr val="tx1"/>
                </a:solidFill>
              </a:rPr>
              <a:t>、</a:t>
            </a:r>
            <a:r>
              <a:rPr lang="en-US" altLang="zh-CN" sz="1800" dirty="0" smtClean="0">
                <a:solidFill>
                  <a:schemeClr val="tx1"/>
                </a:solidFill>
              </a:rPr>
              <a:t>SNMP/SNMP Trap</a:t>
            </a:r>
            <a:r>
              <a:rPr lang="zh-CN" altLang="en-US" sz="1800" dirty="0" smtClean="0">
                <a:solidFill>
                  <a:schemeClr val="tx1"/>
                </a:solidFill>
              </a:rPr>
              <a:t>、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NetFlow</a:t>
            </a:r>
            <a:r>
              <a:rPr lang="zh-CN" altLang="en-US" sz="1800" dirty="0" smtClean="0">
                <a:solidFill>
                  <a:schemeClr val="tx1"/>
                </a:solidFill>
              </a:rPr>
              <a:t>等。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0" lvl="2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3</a:t>
            </a:r>
            <a:r>
              <a:rPr lang="zh-CN" altLang="en-US" sz="1800" dirty="0" smtClean="0">
                <a:solidFill>
                  <a:schemeClr val="tx1"/>
                </a:solidFill>
              </a:rPr>
              <a:t>、采集对象：网络设备、安全设备、操作系统、数据库系统、业务系统、应用系统等。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0" lvl="2" indent="45720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99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</a:t>
            </a:r>
            <a:r>
              <a:rPr lang="zh-CN" altLang="en-US" dirty="0" smtClean="0"/>
              <a:t>方系统联动需求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71A5C36-D067-4A8B-BD3C-F67C535F77D7}" type="slidenum">
              <a:rPr lang="en-US" altLang="zh-CN" smtClean="0"/>
              <a:pPr algn="ctr"/>
              <a:t>14</a:t>
            </a:fld>
            <a:endParaRPr lang="en-US" altLang="zh-CN" dirty="0"/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85768" y="1195290"/>
            <a:ext cx="10820464" cy="4815545"/>
          </a:xfrm>
        </p:spPr>
        <p:txBody>
          <a:bodyPr>
            <a:normAutofit/>
          </a:bodyPr>
          <a:lstStyle/>
          <a:p>
            <a:pPr marL="0" lvl="2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1</a:t>
            </a:r>
            <a:r>
              <a:rPr lang="zh-CN" altLang="en-US" sz="1800" dirty="0" smtClean="0">
                <a:solidFill>
                  <a:schemeClr val="tx1"/>
                </a:solidFill>
              </a:rPr>
              <a:t>、威胁情报：从第三方威胁情报系统获取攻击指标，用于提高各种分析的准确度以及攻击者溯源分析。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0" lvl="2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2</a:t>
            </a:r>
            <a:r>
              <a:rPr lang="zh-CN" altLang="en-US" sz="1800" dirty="0" smtClean="0">
                <a:solidFill>
                  <a:schemeClr val="tx1"/>
                </a:solidFill>
              </a:rPr>
              <a:t>、终端系统：对高危终端进行远程控制或者要求终端进行问题自动修复。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0" lvl="2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3</a:t>
            </a:r>
            <a:r>
              <a:rPr lang="zh-CN" altLang="en-US" sz="1800" dirty="0">
                <a:solidFill>
                  <a:schemeClr val="tx1"/>
                </a:solidFill>
              </a:rPr>
              <a:t>、第三方的工单系统和工作流系统</a:t>
            </a:r>
            <a:r>
              <a:rPr lang="zh-CN" altLang="en-US" sz="1800" dirty="0" smtClean="0">
                <a:solidFill>
                  <a:schemeClr val="tx1"/>
                </a:solidFill>
              </a:rPr>
              <a:t>：分析结果作为第三方系统的输入，进行问题的记录与跟踪。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0" lvl="2" indent="45720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25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基础支持需求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71A5C36-D067-4A8B-BD3C-F67C535F77D7}" type="slidenum">
              <a:rPr lang="en-US" altLang="zh-CN" smtClean="0"/>
              <a:pPr algn="ctr"/>
              <a:t>15</a:t>
            </a:fld>
            <a:endParaRPr lang="en-US" altLang="zh-CN" dirty="0"/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85768" y="1195290"/>
            <a:ext cx="10820464" cy="4815545"/>
          </a:xfrm>
        </p:spPr>
        <p:txBody>
          <a:bodyPr>
            <a:normAutofit/>
          </a:bodyPr>
          <a:lstStyle/>
          <a:p>
            <a:pPr marL="0" lvl="2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1</a:t>
            </a:r>
            <a:r>
              <a:rPr lang="zh-CN" altLang="en-US" sz="1800" dirty="0" smtClean="0">
                <a:solidFill>
                  <a:schemeClr val="tx1"/>
                </a:solidFill>
              </a:rPr>
              <a:t>、资产管理：资产的批量导入、自动发现等，资产属性的管理维护等，如资产有物理位置、与业务系统关系时，综合展示才可</a:t>
            </a:r>
            <a:r>
              <a:rPr lang="zh-CN" altLang="en-US" sz="1800" dirty="0">
                <a:solidFill>
                  <a:schemeClr val="tx1"/>
                </a:solidFill>
              </a:rPr>
              <a:t>按不同的维度进行</a:t>
            </a:r>
            <a:r>
              <a:rPr lang="zh-CN" altLang="en-US" sz="1800" dirty="0" smtClean="0">
                <a:solidFill>
                  <a:schemeClr val="tx1"/>
                </a:solidFill>
              </a:rPr>
              <a:t>展示（资产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网络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业务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区域</a:t>
            </a:r>
            <a:r>
              <a:rPr lang="en-US" altLang="zh-CN" sz="1800" dirty="0" smtClean="0">
                <a:solidFill>
                  <a:schemeClr val="tx1"/>
                </a:solidFill>
              </a:rPr>
              <a:t>/</a:t>
            </a:r>
            <a:r>
              <a:rPr lang="zh-CN" altLang="en-US" sz="1800" dirty="0" smtClean="0">
                <a:solidFill>
                  <a:schemeClr val="tx1"/>
                </a:solidFill>
              </a:rPr>
              <a:t>）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0" lvl="2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2</a:t>
            </a:r>
            <a:r>
              <a:rPr lang="zh-CN" altLang="en-US" sz="1800" dirty="0" smtClean="0">
                <a:solidFill>
                  <a:schemeClr val="tx1"/>
                </a:solidFill>
              </a:rPr>
              <a:t>、信息库：已知的恶意</a:t>
            </a:r>
            <a:r>
              <a:rPr lang="en-US" altLang="zh-CN" sz="1800" dirty="0" smtClean="0">
                <a:solidFill>
                  <a:schemeClr val="tx1"/>
                </a:solidFill>
              </a:rPr>
              <a:t>IP</a:t>
            </a:r>
            <a:r>
              <a:rPr lang="zh-CN" altLang="en-US" sz="1800" dirty="0" smtClean="0">
                <a:solidFill>
                  <a:schemeClr val="tx1"/>
                </a:solidFill>
              </a:rPr>
              <a:t>、域名、</a:t>
            </a:r>
            <a:r>
              <a:rPr lang="en-US" altLang="zh-CN" sz="1800" dirty="0" smtClean="0">
                <a:solidFill>
                  <a:schemeClr val="tx1"/>
                </a:solidFill>
              </a:rPr>
              <a:t>URL</a:t>
            </a:r>
            <a:r>
              <a:rPr lang="zh-CN" altLang="en-US" sz="1800" smtClean="0">
                <a:solidFill>
                  <a:schemeClr val="tx1"/>
                </a:solidFill>
              </a:rPr>
              <a:t>库等。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0" lvl="2" indent="45720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7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架构示意图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71A5C36-D067-4A8B-BD3C-F67C535F77D7}" type="slidenum">
              <a:rPr lang="en-US" altLang="zh-CN" smtClean="0"/>
              <a:pPr algn="ctr"/>
              <a:t>16</a:t>
            </a:fld>
            <a:endParaRPr lang="en-US" altLang="zh-CN" dirty="0"/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gray">
          <a:xfrm>
            <a:off x="7496640" y="1880625"/>
            <a:ext cx="1116012" cy="1871662"/>
          </a:xfrm>
          <a:prstGeom prst="roundRect">
            <a:avLst>
              <a:gd name="adj" fmla="val 4912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none" anchor="ctr"/>
          <a:lstStyle>
            <a:lvl1pPr eaLnBrk="0" hangingPunct="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AutoShape 4"/>
          <p:cNvSpPr>
            <a:spLocks noChangeArrowheads="1"/>
          </p:cNvSpPr>
          <p:nvPr/>
        </p:nvSpPr>
        <p:spPr bwMode="gray">
          <a:xfrm>
            <a:off x="9343088" y="1920966"/>
            <a:ext cx="971550" cy="3216275"/>
          </a:xfrm>
          <a:prstGeom prst="roundRect">
            <a:avLst>
              <a:gd name="adj" fmla="val 4764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anchor="ctr"/>
          <a:lstStyle>
            <a:lvl1pPr eaLnBrk="0" hangingPunct="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en-US" sz="1200" b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gray">
          <a:xfrm>
            <a:off x="3102440" y="1909133"/>
            <a:ext cx="4356100" cy="1843155"/>
          </a:xfrm>
          <a:prstGeom prst="roundRect">
            <a:avLst>
              <a:gd name="adj" fmla="val 7787"/>
            </a:avLst>
          </a:prstGeom>
          <a:solidFill>
            <a:srgbClr val="E24F14"/>
          </a:solidFill>
          <a:ln>
            <a:noFill/>
          </a:ln>
          <a:extLst/>
        </p:spPr>
        <p:txBody>
          <a:bodyPr wrap="none" anchor="t"/>
          <a:lstStyle>
            <a:lvl1pPr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1600" dirty="0" smtClean="0">
                <a:solidFill>
                  <a:schemeClr val="bg2">
                    <a:lumMod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智能分析</a:t>
            </a:r>
            <a:endParaRPr lang="zh-CN" altLang="en-US" dirty="0" smtClean="0">
              <a:solidFill>
                <a:schemeClr val="bg2">
                  <a:lumMod val="1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gray">
          <a:xfrm>
            <a:off x="3102440" y="3939612"/>
            <a:ext cx="5530850" cy="1331913"/>
          </a:xfrm>
          <a:prstGeom prst="roundRect">
            <a:avLst>
              <a:gd name="adj" fmla="val 7787"/>
            </a:avLst>
          </a:prstGeom>
          <a:solidFill>
            <a:schemeClr val="accent6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endParaRPr lang="en-US" altLang="zh-CN" b="0" dirty="0">
              <a:solidFill>
                <a:schemeClr val="bg2">
                  <a:lumMod val="10000"/>
                </a:schemeClr>
              </a:solidFill>
              <a:latin typeface="黑体" pitchFamily="49" charset="-122"/>
              <a:ea typeface="黑体" pitchFamily="49" charset="-122"/>
              <a:cs typeface="Arial" pitchFamily="34" charset="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gray">
          <a:xfrm>
            <a:off x="7624774" y="1809187"/>
            <a:ext cx="887346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知识库</a:t>
            </a:r>
            <a:endParaRPr lang="en-US" altLang="zh-CN" sz="1600" b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AutoShape 4"/>
          <p:cNvSpPr>
            <a:spLocks noChangeArrowheads="1"/>
          </p:cNvSpPr>
          <p:nvPr/>
        </p:nvSpPr>
        <p:spPr bwMode="gray">
          <a:xfrm>
            <a:off x="3327584" y="3094405"/>
            <a:ext cx="936000" cy="5090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noFill/>
            <a:round/>
            <a:headEnd/>
            <a:tailEnd/>
          </a:ln>
        </p:spPr>
        <p:txBody>
          <a:bodyPr wrap="none" anchor="ctr"/>
          <a:lstStyle>
            <a:lvl1pPr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1100" b="0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内容</a:t>
            </a:r>
            <a:r>
              <a:rPr lang="zh-CN" altLang="en-US" sz="1100" b="0" dirty="0" smtClean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分析</a:t>
            </a:r>
          </a:p>
        </p:txBody>
      </p:sp>
      <p:sp>
        <p:nvSpPr>
          <p:cNvPr id="74" name="矩形 31"/>
          <p:cNvSpPr>
            <a:spLocks noChangeArrowheads="1"/>
          </p:cNvSpPr>
          <p:nvPr/>
        </p:nvSpPr>
        <p:spPr bwMode="auto">
          <a:xfrm>
            <a:off x="5045282" y="3853887"/>
            <a:ext cx="14157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数据采集</a:t>
            </a:r>
            <a:r>
              <a:rPr lang="zh-CN" altLang="en-US" sz="16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处理</a:t>
            </a:r>
          </a:p>
        </p:txBody>
      </p:sp>
      <p:sp>
        <p:nvSpPr>
          <p:cNvPr id="76" name="AutoShape 7"/>
          <p:cNvSpPr>
            <a:spLocks noChangeArrowheads="1"/>
          </p:cNvSpPr>
          <p:nvPr/>
        </p:nvSpPr>
        <p:spPr bwMode="gray">
          <a:xfrm>
            <a:off x="2081677" y="587466"/>
            <a:ext cx="6554788" cy="1065213"/>
          </a:xfrm>
          <a:prstGeom prst="roundRect">
            <a:avLst>
              <a:gd name="adj" fmla="val 7787"/>
            </a:avLst>
          </a:prstGeom>
          <a:solidFill>
            <a:srgbClr val="92D050"/>
          </a:solidFill>
          <a:ln>
            <a:noFill/>
          </a:ln>
        </p:spPr>
        <p:txBody>
          <a:bodyPr wrap="none" anchor="t"/>
          <a:lstStyle>
            <a:lvl1pPr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1600" dirty="0" smtClean="0">
                <a:solidFill>
                  <a:schemeClr val="bg2">
                    <a:lumMod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统一展现</a:t>
            </a:r>
          </a:p>
        </p:txBody>
      </p:sp>
      <p:sp>
        <p:nvSpPr>
          <p:cNvPr id="78" name="AutoShape 4"/>
          <p:cNvSpPr>
            <a:spLocks noChangeArrowheads="1"/>
          </p:cNvSpPr>
          <p:nvPr/>
        </p:nvSpPr>
        <p:spPr bwMode="gray">
          <a:xfrm>
            <a:off x="2059452" y="1920966"/>
            <a:ext cx="996950" cy="1831321"/>
          </a:xfrm>
          <a:prstGeom prst="roundRect">
            <a:avLst>
              <a:gd name="adj" fmla="val 3972"/>
            </a:avLst>
          </a:prstGeom>
          <a:solidFill>
            <a:schemeClr val="accent2"/>
          </a:solidFill>
          <a:ln w="28575">
            <a:noFill/>
            <a:round/>
            <a:headEnd/>
            <a:tailEnd/>
          </a:ln>
          <a:effectLst/>
        </p:spPr>
        <p:txBody>
          <a:bodyPr wrap="none" anchor="t"/>
          <a:lstStyle/>
          <a:p>
            <a:pPr eaLnBrk="0" hangingPunct="0">
              <a:defRPr/>
            </a:pPr>
            <a:r>
              <a:rPr lang="zh-CN" altLang="en-US" sz="1600" b="0" dirty="0" smtClean="0">
                <a:solidFill>
                  <a:schemeClr val="bg2">
                    <a:lumMod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告警管理</a:t>
            </a:r>
            <a:endParaRPr lang="zh-CN" altLang="en-US" b="0" dirty="0">
              <a:solidFill>
                <a:schemeClr val="bg2">
                  <a:lumMod val="1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9" name="AutoShape 4"/>
          <p:cNvSpPr>
            <a:spLocks noChangeArrowheads="1"/>
          </p:cNvSpPr>
          <p:nvPr/>
        </p:nvSpPr>
        <p:spPr bwMode="gray">
          <a:xfrm>
            <a:off x="4335647" y="3094405"/>
            <a:ext cx="936000" cy="5090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noFill/>
            <a:round/>
            <a:headEnd/>
            <a:tailEnd/>
          </a:ln>
        </p:spPr>
        <p:txBody>
          <a:bodyPr wrap="none" anchor="ctr"/>
          <a:lstStyle>
            <a:lvl1pPr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1200" b="0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行为</a:t>
            </a:r>
            <a:r>
              <a:rPr lang="zh-CN" altLang="en-US" sz="1200" b="0" dirty="0" smtClean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分析</a:t>
            </a:r>
          </a:p>
        </p:txBody>
      </p:sp>
      <p:sp>
        <p:nvSpPr>
          <p:cNvPr id="80" name="AutoShape 4"/>
          <p:cNvSpPr>
            <a:spLocks noChangeArrowheads="1"/>
          </p:cNvSpPr>
          <p:nvPr/>
        </p:nvSpPr>
        <p:spPr bwMode="gray">
          <a:xfrm>
            <a:off x="5343710" y="3094405"/>
            <a:ext cx="936000" cy="5090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noFill/>
            <a:round/>
            <a:headEnd/>
            <a:tailEnd/>
          </a:ln>
        </p:spPr>
        <p:txBody>
          <a:bodyPr wrap="none" anchor="ctr"/>
          <a:lstStyle>
            <a:lvl1pPr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1100" b="0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关联</a:t>
            </a:r>
            <a:r>
              <a:rPr lang="zh-CN" altLang="en-US" sz="1100" b="0" dirty="0" smtClean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分析</a:t>
            </a:r>
          </a:p>
        </p:txBody>
      </p:sp>
      <p:sp>
        <p:nvSpPr>
          <p:cNvPr id="81" name="AutoShape 4"/>
          <p:cNvSpPr>
            <a:spLocks noChangeArrowheads="1"/>
          </p:cNvSpPr>
          <p:nvPr/>
        </p:nvSpPr>
        <p:spPr bwMode="gray">
          <a:xfrm>
            <a:off x="6351772" y="3094405"/>
            <a:ext cx="936000" cy="5090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noFill/>
            <a:round/>
            <a:headEnd/>
            <a:tailEnd/>
          </a:ln>
        </p:spPr>
        <p:txBody>
          <a:bodyPr wrap="none" anchor="ctr"/>
          <a:lstStyle>
            <a:lvl1pPr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1100" b="0" dirty="0" smtClean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溯源分析</a:t>
            </a:r>
          </a:p>
        </p:txBody>
      </p:sp>
      <p:sp>
        <p:nvSpPr>
          <p:cNvPr id="82" name="AutoShape 4"/>
          <p:cNvSpPr>
            <a:spLocks noChangeArrowheads="1"/>
          </p:cNvSpPr>
          <p:nvPr/>
        </p:nvSpPr>
        <p:spPr bwMode="gray">
          <a:xfrm>
            <a:off x="3714467" y="2397867"/>
            <a:ext cx="936000" cy="50903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noFill/>
            <a:round/>
            <a:headEnd/>
            <a:tailEnd/>
          </a:ln>
        </p:spPr>
        <p:txBody>
          <a:bodyPr wrap="none" anchor="ctr"/>
          <a:lstStyle>
            <a:lvl1pPr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1200" b="0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统计</a:t>
            </a:r>
            <a:r>
              <a:rPr lang="zh-CN" altLang="en-US" sz="1200" b="0" dirty="0" smtClean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分析</a:t>
            </a:r>
          </a:p>
        </p:txBody>
      </p:sp>
      <p:sp>
        <p:nvSpPr>
          <p:cNvPr id="83" name="AutoShape 4"/>
          <p:cNvSpPr>
            <a:spLocks noChangeArrowheads="1"/>
          </p:cNvSpPr>
          <p:nvPr/>
        </p:nvSpPr>
        <p:spPr bwMode="gray">
          <a:xfrm>
            <a:off x="4869373" y="2397867"/>
            <a:ext cx="936000" cy="50903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noFill/>
            <a:round/>
            <a:headEnd/>
            <a:tailEnd/>
          </a:ln>
        </p:spPr>
        <p:txBody>
          <a:bodyPr wrap="none" anchor="ctr"/>
          <a:lstStyle>
            <a:lvl1pPr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1200" b="0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特征</a:t>
            </a:r>
            <a:r>
              <a:rPr lang="zh-CN" altLang="en-US" sz="1200" b="0" dirty="0" smtClean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分析</a:t>
            </a:r>
          </a:p>
        </p:txBody>
      </p:sp>
      <p:sp>
        <p:nvSpPr>
          <p:cNvPr id="98" name="AutoShape 4"/>
          <p:cNvSpPr>
            <a:spLocks noChangeArrowheads="1"/>
          </p:cNvSpPr>
          <p:nvPr/>
        </p:nvSpPr>
        <p:spPr bwMode="gray">
          <a:xfrm>
            <a:off x="2138827" y="2372134"/>
            <a:ext cx="828675" cy="2873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noFill/>
            <a:round/>
            <a:headEnd/>
            <a:tailEnd/>
          </a:ln>
        </p:spPr>
        <p:txBody>
          <a:bodyPr wrap="none" anchor="ctr"/>
          <a:lstStyle>
            <a:lvl1pPr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1100" b="0" dirty="0" smtClean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事件告警</a:t>
            </a:r>
            <a:endParaRPr lang="zh-CN" altLang="en-US" sz="1100" b="0" dirty="0">
              <a:solidFill>
                <a:schemeClr val="bg2">
                  <a:lumMod val="1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9" name="AutoShape 4"/>
          <p:cNvSpPr>
            <a:spLocks noChangeArrowheads="1"/>
          </p:cNvSpPr>
          <p:nvPr/>
        </p:nvSpPr>
        <p:spPr bwMode="gray">
          <a:xfrm>
            <a:off x="2138827" y="2863820"/>
            <a:ext cx="828675" cy="2873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noFill/>
            <a:round/>
            <a:headEnd/>
            <a:tailEnd/>
          </a:ln>
        </p:spPr>
        <p:txBody>
          <a:bodyPr wrap="none" anchor="ctr"/>
          <a:lstStyle>
            <a:lvl1pPr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1100" b="0" dirty="0" smtClean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威胁告警</a:t>
            </a:r>
            <a:endParaRPr lang="zh-CN" altLang="en-US" sz="1100" b="0" dirty="0">
              <a:solidFill>
                <a:schemeClr val="bg2">
                  <a:lumMod val="1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0" name="AutoShape 4"/>
          <p:cNvSpPr>
            <a:spLocks noChangeArrowheads="1"/>
          </p:cNvSpPr>
          <p:nvPr/>
        </p:nvSpPr>
        <p:spPr bwMode="gray">
          <a:xfrm>
            <a:off x="2138827" y="3355506"/>
            <a:ext cx="828675" cy="2873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noFill/>
            <a:round/>
            <a:headEnd/>
            <a:tailEnd/>
          </a:ln>
        </p:spPr>
        <p:txBody>
          <a:bodyPr wrap="none" anchor="ctr"/>
          <a:lstStyle>
            <a:lvl1pPr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1100" b="0" dirty="0" smtClean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风险告警</a:t>
            </a:r>
          </a:p>
        </p:txBody>
      </p:sp>
      <p:sp>
        <p:nvSpPr>
          <p:cNvPr id="102" name="Rectangle 37"/>
          <p:cNvSpPr>
            <a:spLocks noChangeArrowheads="1"/>
          </p:cNvSpPr>
          <p:nvPr/>
        </p:nvSpPr>
        <p:spPr bwMode="gray">
          <a:xfrm>
            <a:off x="6725842" y="1282510"/>
            <a:ext cx="1188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1200" b="0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风险视图</a:t>
            </a:r>
          </a:p>
        </p:txBody>
      </p:sp>
      <p:sp>
        <p:nvSpPr>
          <p:cNvPr id="104" name="Rectangle 37"/>
          <p:cNvSpPr>
            <a:spLocks noChangeArrowheads="1"/>
          </p:cNvSpPr>
          <p:nvPr/>
        </p:nvSpPr>
        <p:spPr bwMode="gray">
          <a:xfrm>
            <a:off x="2929303" y="1282510"/>
            <a:ext cx="1188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1200" b="0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事件视图</a:t>
            </a:r>
          </a:p>
        </p:txBody>
      </p:sp>
      <p:sp>
        <p:nvSpPr>
          <p:cNvPr id="106" name="Rectangle 37"/>
          <p:cNvSpPr>
            <a:spLocks noChangeArrowheads="1"/>
          </p:cNvSpPr>
          <p:nvPr/>
        </p:nvSpPr>
        <p:spPr bwMode="gray">
          <a:xfrm>
            <a:off x="4821610" y="1282510"/>
            <a:ext cx="1188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1200" b="0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威胁视图</a:t>
            </a:r>
          </a:p>
        </p:txBody>
      </p:sp>
      <p:sp>
        <p:nvSpPr>
          <p:cNvPr id="112" name="Text Box 11"/>
          <p:cNvSpPr txBox="1">
            <a:spLocks noChangeArrowheads="1"/>
          </p:cNvSpPr>
          <p:nvPr/>
        </p:nvSpPr>
        <p:spPr bwMode="gray">
          <a:xfrm>
            <a:off x="9230300" y="1927812"/>
            <a:ext cx="1187429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外部系统</a:t>
            </a:r>
            <a:endParaRPr lang="en-US" altLang="zh-CN" sz="16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3" name="AutoShape 4"/>
          <p:cNvSpPr>
            <a:spLocks noChangeArrowheads="1"/>
          </p:cNvSpPr>
          <p:nvPr/>
        </p:nvSpPr>
        <p:spPr bwMode="gray">
          <a:xfrm>
            <a:off x="7568077" y="2456887"/>
            <a:ext cx="971550" cy="287338"/>
          </a:xfrm>
          <a:prstGeom prst="roundRect">
            <a:avLst>
              <a:gd name="adj" fmla="val 4764"/>
            </a:avLst>
          </a:prstGeom>
          <a:solidFill>
            <a:schemeClr val="bg1"/>
          </a:solidFill>
          <a:ln w="28575">
            <a:noFill/>
            <a:round/>
            <a:headEnd/>
            <a:tailEnd/>
          </a:ln>
        </p:spPr>
        <p:txBody>
          <a:bodyPr wrap="none" anchor="ctr"/>
          <a:lstStyle>
            <a:lvl1pPr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1200" b="0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信誉</a:t>
            </a:r>
            <a:r>
              <a:rPr lang="zh-CN" altLang="en-US" sz="1200" b="0" dirty="0" smtClean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库</a:t>
            </a:r>
            <a:endParaRPr lang="en-US" altLang="zh-CN" sz="1200" b="0" dirty="0">
              <a:solidFill>
                <a:schemeClr val="bg2">
                  <a:lumMod val="1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4" name="AutoShape 4"/>
          <p:cNvSpPr>
            <a:spLocks noChangeArrowheads="1"/>
          </p:cNvSpPr>
          <p:nvPr/>
        </p:nvSpPr>
        <p:spPr bwMode="gray">
          <a:xfrm>
            <a:off x="7568077" y="2783912"/>
            <a:ext cx="971550" cy="288925"/>
          </a:xfrm>
          <a:prstGeom prst="roundRect">
            <a:avLst>
              <a:gd name="adj" fmla="val 4764"/>
            </a:avLst>
          </a:prstGeom>
          <a:solidFill>
            <a:schemeClr val="bg1"/>
          </a:solidFill>
          <a:ln w="28575">
            <a:noFill/>
            <a:round/>
            <a:headEnd/>
            <a:tailEnd/>
          </a:ln>
        </p:spPr>
        <p:txBody>
          <a:bodyPr wrap="none" anchor="ctr"/>
          <a:lstStyle>
            <a:lvl1pPr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1200" b="0" dirty="0" smtClean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情报库</a:t>
            </a:r>
            <a:endParaRPr lang="en-US" altLang="zh-CN" sz="1200" b="0" dirty="0">
              <a:solidFill>
                <a:schemeClr val="bg2">
                  <a:lumMod val="1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5" name="AutoShape 4"/>
          <p:cNvSpPr>
            <a:spLocks noChangeArrowheads="1"/>
          </p:cNvSpPr>
          <p:nvPr/>
        </p:nvSpPr>
        <p:spPr bwMode="gray">
          <a:xfrm>
            <a:off x="7568077" y="3422087"/>
            <a:ext cx="971550" cy="287338"/>
          </a:xfrm>
          <a:prstGeom prst="roundRect">
            <a:avLst>
              <a:gd name="adj" fmla="val 4764"/>
            </a:avLst>
          </a:prstGeom>
          <a:solidFill>
            <a:schemeClr val="bg1"/>
          </a:solidFill>
          <a:ln w="28575">
            <a:noFill/>
            <a:round/>
            <a:headEnd/>
            <a:tailEnd/>
          </a:ln>
        </p:spPr>
        <p:txBody>
          <a:bodyPr wrap="none" anchor="ctr"/>
          <a:lstStyle>
            <a:lvl1pPr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en-US" altLang="zh-CN" sz="1200" b="0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……</a:t>
            </a:r>
          </a:p>
        </p:txBody>
      </p:sp>
      <p:sp>
        <p:nvSpPr>
          <p:cNvPr id="116" name="AutoShape 11"/>
          <p:cNvSpPr>
            <a:spLocks noChangeArrowheads="1"/>
          </p:cNvSpPr>
          <p:nvPr/>
        </p:nvSpPr>
        <p:spPr bwMode="gray">
          <a:xfrm rot="16200000">
            <a:off x="7945902" y="1610750"/>
            <a:ext cx="215900" cy="32385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C00000"/>
          </a:solidFill>
          <a:ln>
            <a:noFill/>
          </a:ln>
        </p:spPr>
        <p:txBody>
          <a:bodyPr wrap="none" anchor="ctr"/>
          <a:lstStyle>
            <a:lvl1pPr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7" name="AutoShape 11"/>
          <p:cNvSpPr>
            <a:spLocks noChangeArrowheads="1"/>
          </p:cNvSpPr>
          <p:nvPr/>
        </p:nvSpPr>
        <p:spPr bwMode="gray">
          <a:xfrm rot="16200000">
            <a:off x="2445215" y="1610750"/>
            <a:ext cx="215900" cy="32385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C00000"/>
          </a:solidFill>
          <a:ln>
            <a:noFill/>
          </a:ln>
        </p:spPr>
        <p:txBody>
          <a:bodyPr wrap="none" anchor="ctr"/>
          <a:lstStyle>
            <a:lvl1pPr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0" name="Rectangle 37"/>
          <p:cNvSpPr>
            <a:spLocks noChangeArrowheads="1"/>
          </p:cNvSpPr>
          <p:nvPr/>
        </p:nvSpPr>
        <p:spPr bwMode="gray">
          <a:xfrm>
            <a:off x="6113842" y="918764"/>
            <a:ext cx="1800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1200" b="0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业务</a:t>
            </a:r>
            <a:r>
              <a:rPr lang="zh-CN" altLang="en-US" sz="1200" b="0" dirty="0" smtClean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系统安全</a:t>
            </a:r>
            <a:r>
              <a:rPr lang="zh-CN" altLang="en-US" sz="1200" b="0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视图</a:t>
            </a:r>
          </a:p>
        </p:txBody>
      </p:sp>
      <p:sp>
        <p:nvSpPr>
          <p:cNvPr id="121" name="Rectangle 37"/>
          <p:cNvSpPr>
            <a:spLocks noChangeArrowheads="1"/>
          </p:cNvSpPr>
          <p:nvPr/>
        </p:nvSpPr>
        <p:spPr bwMode="gray">
          <a:xfrm>
            <a:off x="2929303" y="918764"/>
            <a:ext cx="1800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1200" b="0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综合安全</a:t>
            </a:r>
            <a:r>
              <a:rPr lang="zh-CN" altLang="en-US" sz="1200" b="0" dirty="0" smtClean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状态视图</a:t>
            </a:r>
            <a:endParaRPr lang="zh-CN" altLang="en-US" sz="1200" b="0" dirty="0">
              <a:solidFill>
                <a:schemeClr val="bg2">
                  <a:lumMod val="1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6" name="AutoShape 19"/>
          <p:cNvSpPr>
            <a:spLocks noChangeArrowheads="1"/>
          </p:cNvSpPr>
          <p:nvPr/>
        </p:nvSpPr>
        <p:spPr bwMode="gray">
          <a:xfrm rot="16200000">
            <a:off x="6625895" y="1657119"/>
            <a:ext cx="239713" cy="254000"/>
          </a:xfrm>
          <a:prstGeom prst="rightArrow">
            <a:avLst>
              <a:gd name="adj1" fmla="val 55833"/>
              <a:gd name="adj2" fmla="val 62718"/>
            </a:avLst>
          </a:prstGeom>
          <a:solidFill>
            <a:srgbClr val="C00000"/>
          </a:solidFill>
          <a:ln>
            <a:noFill/>
          </a:ln>
          <a:extLst/>
        </p:spPr>
        <p:txBody>
          <a:bodyPr wrap="none" anchor="ctr"/>
          <a:lstStyle>
            <a:lvl1pPr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buFontTx/>
              <a:buChar char="•"/>
              <a:defRPr/>
            </a:pPr>
            <a:endParaRPr lang="zh-CN" altLang="en-US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7" name="AutoShape 19"/>
          <p:cNvSpPr>
            <a:spLocks noChangeArrowheads="1"/>
          </p:cNvSpPr>
          <p:nvPr/>
        </p:nvSpPr>
        <p:spPr bwMode="gray">
          <a:xfrm rot="16200000">
            <a:off x="3491377" y="1656325"/>
            <a:ext cx="239713" cy="255587"/>
          </a:xfrm>
          <a:prstGeom prst="rightArrow">
            <a:avLst>
              <a:gd name="adj1" fmla="val 55833"/>
              <a:gd name="adj2" fmla="val 62718"/>
            </a:avLst>
          </a:prstGeom>
          <a:solidFill>
            <a:srgbClr val="C00000"/>
          </a:solidFill>
          <a:ln>
            <a:noFill/>
          </a:ln>
          <a:extLst/>
        </p:spPr>
        <p:txBody>
          <a:bodyPr wrap="none" anchor="ctr"/>
          <a:lstStyle>
            <a:lvl1pPr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buFontTx/>
              <a:buChar char="•"/>
              <a:defRPr/>
            </a:pPr>
            <a:endParaRPr lang="zh-CN" altLang="en-US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8" name="AutoShape 19"/>
          <p:cNvSpPr>
            <a:spLocks noChangeArrowheads="1"/>
          </p:cNvSpPr>
          <p:nvPr/>
        </p:nvSpPr>
        <p:spPr bwMode="gray">
          <a:xfrm rot="16200000">
            <a:off x="5744040" y="3726188"/>
            <a:ext cx="238125" cy="255587"/>
          </a:xfrm>
          <a:prstGeom prst="rightArrow">
            <a:avLst>
              <a:gd name="adj1" fmla="val 55833"/>
              <a:gd name="adj2" fmla="val 62718"/>
            </a:avLst>
          </a:prstGeom>
          <a:solidFill>
            <a:srgbClr val="C00000"/>
          </a:solidFill>
          <a:ln>
            <a:noFill/>
          </a:ln>
          <a:extLst/>
        </p:spPr>
        <p:txBody>
          <a:bodyPr wrap="none" anchor="ctr"/>
          <a:lstStyle>
            <a:lvl1pPr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buFontTx/>
              <a:buChar char="•"/>
              <a:defRPr/>
            </a:pPr>
            <a:endParaRPr lang="zh-CN" altLang="en-US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9" name="AutoShape 19"/>
          <p:cNvSpPr>
            <a:spLocks noChangeArrowheads="1"/>
          </p:cNvSpPr>
          <p:nvPr/>
        </p:nvSpPr>
        <p:spPr bwMode="gray">
          <a:xfrm rot="16200000">
            <a:off x="3516777" y="3726981"/>
            <a:ext cx="238125" cy="254000"/>
          </a:xfrm>
          <a:prstGeom prst="rightArrow">
            <a:avLst>
              <a:gd name="adj1" fmla="val 55833"/>
              <a:gd name="adj2" fmla="val 62718"/>
            </a:avLst>
          </a:prstGeom>
          <a:solidFill>
            <a:srgbClr val="C00000"/>
          </a:solidFill>
          <a:ln>
            <a:noFill/>
          </a:ln>
          <a:extLst/>
        </p:spPr>
        <p:txBody>
          <a:bodyPr wrap="none" anchor="ctr"/>
          <a:lstStyle>
            <a:lvl1pPr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buFontTx/>
              <a:buChar char="•"/>
              <a:defRPr/>
            </a:pPr>
            <a:endParaRPr lang="zh-CN" altLang="en-US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2" name="AutoShape 4"/>
          <p:cNvSpPr>
            <a:spLocks noChangeArrowheads="1"/>
          </p:cNvSpPr>
          <p:nvPr/>
        </p:nvSpPr>
        <p:spPr bwMode="gray">
          <a:xfrm>
            <a:off x="7568077" y="2133037"/>
            <a:ext cx="971550" cy="287338"/>
          </a:xfrm>
          <a:prstGeom prst="roundRect">
            <a:avLst>
              <a:gd name="adj" fmla="val 4764"/>
            </a:avLst>
          </a:prstGeom>
          <a:solidFill>
            <a:schemeClr val="bg1"/>
          </a:solidFill>
          <a:ln w="28575">
            <a:noFill/>
            <a:round/>
            <a:headEnd/>
            <a:tailEnd/>
          </a:ln>
        </p:spPr>
        <p:txBody>
          <a:bodyPr wrap="none" anchor="ctr"/>
          <a:lstStyle>
            <a:lvl1pPr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1200" b="0" dirty="0" smtClean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漏洞库</a:t>
            </a:r>
            <a:endParaRPr lang="en-US" altLang="zh-CN" sz="1200" b="0" dirty="0">
              <a:solidFill>
                <a:schemeClr val="bg2">
                  <a:lumMod val="1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3" name="AutoShape 4"/>
          <p:cNvSpPr>
            <a:spLocks noChangeArrowheads="1"/>
          </p:cNvSpPr>
          <p:nvPr/>
        </p:nvSpPr>
        <p:spPr bwMode="gray">
          <a:xfrm>
            <a:off x="6024279" y="2397867"/>
            <a:ext cx="936000" cy="50903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noFill/>
            <a:round/>
            <a:headEnd/>
            <a:tailEnd/>
          </a:ln>
        </p:spPr>
        <p:txBody>
          <a:bodyPr wrap="none" anchor="ctr"/>
          <a:lstStyle>
            <a:lvl1pPr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1200" b="0" dirty="0" smtClean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规则分析</a:t>
            </a:r>
          </a:p>
        </p:txBody>
      </p:sp>
      <p:sp>
        <p:nvSpPr>
          <p:cNvPr id="139" name="AutoShape 6"/>
          <p:cNvSpPr>
            <a:spLocks noChangeArrowheads="1"/>
          </p:cNvSpPr>
          <p:nvPr/>
        </p:nvSpPr>
        <p:spPr bwMode="gray">
          <a:xfrm>
            <a:off x="3202452" y="4553975"/>
            <a:ext cx="5364163" cy="323850"/>
          </a:xfrm>
          <a:prstGeom prst="roundRect">
            <a:avLst>
              <a:gd name="adj" fmla="val 10785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zh-CN" altLang="en-US" sz="1100" b="0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  <a:cs typeface="Arial" pitchFamily="34" charset="0"/>
              </a:rPr>
              <a:t>数据</a:t>
            </a:r>
            <a:endParaRPr lang="en-US" altLang="zh-CN" sz="1100" b="0" dirty="0">
              <a:solidFill>
                <a:schemeClr val="bg2">
                  <a:lumMod val="10000"/>
                </a:schemeClr>
              </a:solidFill>
              <a:latin typeface="黑体" pitchFamily="49" charset="-122"/>
              <a:ea typeface="黑体" pitchFamily="49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zh-CN" altLang="en-US" sz="1100" b="0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  <a:cs typeface="Arial" pitchFamily="34" charset="0"/>
              </a:rPr>
              <a:t>存储</a:t>
            </a:r>
            <a:endParaRPr lang="en-US" altLang="zh-CN" sz="1100" b="0" dirty="0">
              <a:solidFill>
                <a:schemeClr val="bg2">
                  <a:lumMod val="10000"/>
                </a:schemeClr>
              </a:solidFill>
              <a:latin typeface="黑体" pitchFamily="49" charset="-122"/>
              <a:ea typeface="黑体" pitchFamily="49" charset="-122"/>
              <a:cs typeface="Arial" pitchFamily="34" charset="0"/>
            </a:endParaRPr>
          </a:p>
        </p:txBody>
      </p:sp>
      <p:sp>
        <p:nvSpPr>
          <p:cNvPr id="140" name="AutoShape 6"/>
          <p:cNvSpPr>
            <a:spLocks noChangeArrowheads="1"/>
          </p:cNvSpPr>
          <p:nvPr/>
        </p:nvSpPr>
        <p:spPr bwMode="gray">
          <a:xfrm>
            <a:off x="3202452" y="4912750"/>
            <a:ext cx="5364163" cy="325437"/>
          </a:xfrm>
          <a:prstGeom prst="roundRect">
            <a:avLst>
              <a:gd name="adj" fmla="val 10785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zh-CN" altLang="en-US" sz="1100" b="0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  <a:cs typeface="Arial" pitchFamily="34" charset="0"/>
              </a:rPr>
              <a:t>数据</a:t>
            </a:r>
            <a:endParaRPr lang="en-US" altLang="zh-CN" sz="1100" b="0" dirty="0">
              <a:solidFill>
                <a:schemeClr val="bg2">
                  <a:lumMod val="10000"/>
                </a:schemeClr>
              </a:solidFill>
              <a:latin typeface="黑体" pitchFamily="49" charset="-122"/>
              <a:ea typeface="黑体" pitchFamily="49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zh-CN" altLang="en-US" sz="1100" b="0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  <a:cs typeface="Arial" pitchFamily="34" charset="0"/>
              </a:rPr>
              <a:t>采集</a:t>
            </a:r>
            <a:endParaRPr lang="en-US" altLang="zh-CN" sz="1100" b="0" dirty="0">
              <a:solidFill>
                <a:schemeClr val="bg2">
                  <a:lumMod val="10000"/>
                </a:schemeClr>
              </a:solidFill>
              <a:latin typeface="黑体" pitchFamily="49" charset="-122"/>
              <a:ea typeface="黑体" pitchFamily="49" charset="-122"/>
              <a:cs typeface="Arial" pitchFamily="34" charset="0"/>
            </a:endParaRPr>
          </a:p>
        </p:txBody>
      </p:sp>
      <p:sp>
        <p:nvSpPr>
          <p:cNvPr id="142" name="AutoShape 6"/>
          <p:cNvSpPr>
            <a:spLocks noChangeArrowheads="1"/>
          </p:cNvSpPr>
          <p:nvPr/>
        </p:nvSpPr>
        <p:spPr bwMode="gray">
          <a:xfrm>
            <a:off x="6198998" y="4603187"/>
            <a:ext cx="1081087" cy="2238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sz="1200" b="0" dirty="0">
                <a:solidFill>
                  <a:schemeClr val="bg2">
                    <a:lumMod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自动</a:t>
            </a:r>
            <a:r>
              <a:rPr lang="zh-CN" altLang="en-US" sz="1200" b="0" dirty="0" smtClean="0">
                <a:solidFill>
                  <a:schemeClr val="bg2">
                    <a:lumMod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分级</a:t>
            </a:r>
            <a:endParaRPr lang="zh-CN" altLang="en-US" sz="1200" b="0" dirty="0">
              <a:solidFill>
                <a:schemeClr val="bg2">
                  <a:lumMod val="1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6" name="AutoShape 6"/>
          <p:cNvSpPr>
            <a:spLocks noChangeArrowheads="1"/>
          </p:cNvSpPr>
          <p:nvPr/>
        </p:nvSpPr>
        <p:spPr bwMode="gray">
          <a:xfrm>
            <a:off x="7365066" y="4603187"/>
            <a:ext cx="1079500" cy="2238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sz="1200" b="0" dirty="0" smtClean="0">
                <a:solidFill>
                  <a:schemeClr val="bg2">
                    <a:lumMod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负载</a:t>
            </a:r>
            <a:r>
              <a:rPr lang="zh-CN" altLang="en-US" sz="1200" b="0" dirty="0">
                <a:solidFill>
                  <a:schemeClr val="bg2">
                    <a:lumMod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均衡</a:t>
            </a:r>
          </a:p>
        </p:txBody>
      </p:sp>
      <p:sp>
        <p:nvSpPr>
          <p:cNvPr id="147" name="AutoShape 6"/>
          <p:cNvSpPr>
            <a:spLocks noChangeArrowheads="1"/>
          </p:cNvSpPr>
          <p:nvPr/>
        </p:nvSpPr>
        <p:spPr bwMode="gray">
          <a:xfrm>
            <a:off x="5048060" y="4603187"/>
            <a:ext cx="1079500" cy="2238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sz="1200" b="0" dirty="0">
                <a:solidFill>
                  <a:schemeClr val="bg2">
                    <a:lumMod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分布式</a:t>
            </a:r>
            <a:r>
              <a:rPr lang="en-US" altLang="zh-CN" sz="1200" b="0" dirty="0">
                <a:solidFill>
                  <a:schemeClr val="bg2">
                    <a:lumMod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RAID</a:t>
            </a:r>
            <a:endParaRPr lang="zh-CN" altLang="en-US" sz="1200" b="0" dirty="0">
              <a:solidFill>
                <a:schemeClr val="bg2">
                  <a:lumMod val="1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9" name="AutoShape 5"/>
          <p:cNvSpPr>
            <a:spLocks noChangeArrowheads="1"/>
          </p:cNvSpPr>
          <p:nvPr/>
        </p:nvSpPr>
        <p:spPr bwMode="gray">
          <a:xfrm>
            <a:off x="3728566" y="4963550"/>
            <a:ext cx="4716000" cy="2238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日志、事件、错误、故障、状态、性能、漏洞、流量、告警</a:t>
            </a:r>
            <a:endParaRPr lang="zh-CN" altLang="en-US" sz="1200" b="0" dirty="0">
              <a:solidFill>
                <a:schemeClr val="bg2">
                  <a:lumMod val="1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0" name="AutoShape 6"/>
          <p:cNvSpPr>
            <a:spLocks noChangeArrowheads="1"/>
          </p:cNvSpPr>
          <p:nvPr/>
        </p:nvSpPr>
        <p:spPr bwMode="gray">
          <a:xfrm>
            <a:off x="3728566" y="4603187"/>
            <a:ext cx="1079500" cy="2238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sz="1200" b="0" dirty="0" smtClean="0">
                <a:solidFill>
                  <a:schemeClr val="bg2">
                    <a:lumMod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并行处理</a:t>
            </a:r>
            <a:endParaRPr lang="zh-CN" altLang="en-US" sz="1200" b="0" dirty="0">
              <a:solidFill>
                <a:schemeClr val="bg2">
                  <a:lumMod val="1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1" name="AutoShape 19"/>
          <p:cNvSpPr>
            <a:spLocks noChangeArrowheads="1"/>
          </p:cNvSpPr>
          <p:nvPr/>
        </p:nvSpPr>
        <p:spPr bwMode="gray">
          <a:xfrm rot="16200000">
            <a:off x="7972096" y="3726188"/>
            <a:ext cx="238125" cy="255587"/>
          </a:xfrm>
          <a:prstGeom prst="rightArrow">
            <a:avLst>
              <a:gd name="adj1" fmla="val 55833"/>
              <a:gd name="adj2" fmla="val 62718"/>
            </a:avLst>
          </a:prstGeom>
          <a:solidFill>
            <a:srgbClr val="C00000"/>
          </a:solidFill>
          <a:ln>
            <a:noFill/>
          </a:ln>
          <a:extLst/>
        </p:spPr>
        <p:txBody>
          <a:bodyPr wrap="none" anchor="ctr"/>
          <a:lstStyle>
            <a:lvl1pPr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buFontTx/>
              <a:buChar char="•"/>
              <a:defRPr/>
            </a:pPr>
            <a:endParaRPr lang="zh-CN" altLang="en-US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3" name="AutoShape 4"/>
          <p:cNvSpPr>
            <a:spLocks noChangeArrowheads="1"/>
          </p:cNvSpPr>
          <p:nvPr/>
        </p:nvSpPr>
        <p:spPr bwMode="gray">
          <a:xfrm>
            <a:off x="7568077" y="3104587"/>
            <a:ext cx="971550" cy="288925"/>
          </a:xfrm>
          <a:prstGeom prst="roundRect">
            <a:avLst>
              <a:gd name="adj" fmla="val 4764"/>
            </a:avLst>
          </a:prstGeom>
          <a:solidFill>
            <a:schemeClr val="bg1"/>
          </a:solidFill>
          <a:ln w="28575">
            <a:noFill/>
            <a:round/>
            <a:headEnd/>
            <a:tailEnd/>
          </a:ln>
        </p:spPr>
        <p:txBody>
          <a:bodyPr wrap="none" anchor="ctr"/>
          <a:lstStyle>
            <a:lvl1pPr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1200" b="0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案例</a:t>
            </a:r>
            <a:r>
              <a:rPr lang="zh-CN" altLang="en-US" sz="1200" b="0" dirty="0" smtClean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库</a:t>
            </a:r>
            <a:endParaRPr lang="en-US" altLang="zh-CN" sz="1200" b="0" dirty="0">
              <a:solidFill>
                <a:schemeClr val="bg2">
                  <a:lumMod val="1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5" name="AutoShape 3"/>
          <p:cNvSpPr>
            <a:spLocks noChangeArrowheads="1"/>
          </p:cNvSpPr>
          <p:nvPr/>
        </p:nvSpPr>
        <p:spPr bwMode="gray">
          <a:xfrm>
            <a:off x="9409693" y="3101069"/>
            <a:ext cx="827937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2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网管系统</a:t>
            </a:r>
            <a:endParaRPr lang="zh-CN" altLang="en-US" sz="12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6" name="AutoShape 3"/>
          <p:cNvSpPr>
            <a:spLocks noChangeArrowheads="1"/>
          </p:cNvSpPr>
          <p:nvPr/>
        </p:nvSpPr>
        <p:spPr bwMode="gray">
          <a:xfrm>
            <a:off x="9409763" y="2340066"/>
            <a:ext cx="827088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1200" b="0" dirty="0" smtClean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资产系统</a:t>
            </a:r>
            <a:endParaRPr lang="zh-CN" altLang="en-US" sz="1200" b="0" dirty="0">
              <a:solidFill>
                <a:schemeClr val="bg2">
                  <a:lumMod val="1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7" name="AutoShape 3"/>
          <p:cNvSpPr>
            <a:spLocks noChangeArrowheads="1"/>
          </p:cNvSpPr>
          <p:nvPr/>
        </p:nvSpPr>
        <p:spPr bwMode="gray">
          <a:xfrm>
            <a:off x="9409693" y="4624662"/>
            <a:ext cx="827937" cy="2889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endParaRPr lang="zh-CN" altLang="en-US" sz="12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8" name="AutoShape 3"/>
          <p:cNvSpPr>
            <a:spLocks noChangeArrowheads="1"/>
          </p:cNvSpPr>
          <p:nvPr/>
        </p:nvSpPr>
        <p:spPr bwMode="gray">
          <a:xfrm>
            <a:off x="9409693" y="3862072"/>
            <a:ext cx="827937" cy="2889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2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</a:t>
            </a:r>
            <a:r>
              <a:rPr lang="zh-CN" altLang="en-US" sz="12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维系统</a:t>
            </a:r>
            <a:endParaRPr lang="zh-CN" altLang="en-US" sz="12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59" name="组合 1"/>
          <p:cNvGrpSpPr>
            <a:grpSpLocks/>
          </p:cNvGrpSpPr>
          <p:nvPr/>
        </p:nvGrpSpPr>
        <p:grpSpPr bwMode="auto">
          <a:xfrm>
            <a:off x="7302536" y="2169549"/>
            <a:ext cx="328587" cy="258763"/>
            <a:chOff x="5738155" y="2377862"/>
            <a:chExt cx="328997" cy="259082"/>
          </a:xfrm>
        </p:grpSpPr>
        <p:sp>
          <p:nvSpPr>
            <p:cNvPr id="189" name="AutoShape 20"/>
            <p:cNvSpPr>
              <a:spLocks noChangeArrowheads="1"/>
            </p:cNvSpPr>
            <p:nvPr/>
          </p:nvSpPr>
          <p:spPr bwMode="gray">
            <a:xfrm rot="10800000">
              <a:off x="5738155" y="2377862"/>
              <a:ext cx="238125" cy="254000"/>
            </a:xfrm>
            <a:prstGeom prst="rightArrow">
              <a:avLst>
                <a:gd name="adj1" fmla="val 55833"/>
                <a:gd name="adj2" fmla="val 62718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000" b="1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 b="1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 b="1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 b="1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 b="1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Char char="•"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0" name="AutoShape 20"/>
            <p:cNvSpPr>
              <a:spLocks noChangeArrowheads="1"/>
            </p:cNvSpPr>
            <p:nvPr/>
          </p:nvSpPr>
          <p:spPr bwMode="gray">
            <a:xfrm>
              <a:off x="5827440" y="2382944"/>
              <a:ext cx="239712" cy="254000"/>
            </a:xfrm>
            <a:prstGeom prst="rightArrow">
              <a:avLst>
                <a:gd name="adj1" fmla="val 55833"/>
                <a:gd name="adj2" fmla="val 62718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000" b="1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 b="1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 b="1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 b="1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 b="1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Char char="•"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0" name="组合 180"/>
          <p:cNvGrpSpPr>
            <a:grpSpLocks/>
          </p:cNvGrpSpPr>
          <p:nvPr/>
        </p:nvGrpSpPr>
        <p:grpSpPr bwMode="auto">
          <a:xfrm>
            <a:off x="7318410" y="3133162"/>
            <a:ext cx="330175" cy="260350"/>
            <a:chOff x="5738155" y="2377862"/>
            <a:chExt cx="328997" cy="259082"/>
          </a:xfrm>
        </p:grpSpPr>
        <p:sp>
          <p:nvSpPr>
            <p:cNvPr id="187" name="AutoShape 20"/>
            <p:cNvSpPr>
              <a:spLocks noChangeArrowheads="1"/>
            </p:cNvSpPr>
            <p:nvPr/>
          </p:nvSpPr>
          <p:spPr bwMode="gray">
            <a:xfrm rot="10800000">
              <a:off x="5738155" y="2377862"/>
              <a:ext cx="238125" cy="254000"/>
            </a:xfrm>
            <a:prstGeom prst="rightArrow">
              <a:avLst>
                <a:gd name="adj1" fmla="val 55833"/>
                <a:gd name="adj2" fmla="val 62718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000" b="1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 b="1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 b="1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 b="1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 b="1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Char char="•"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8" name="AutoShape 20"/>
            <p:cNvSpPr>
              <a:spLocks noChangeArrowheads="1"/>
            </p:cNvSpPr>
            <p:nvPr/>
          </p:nvSpPr>
          <p:spPr bwMode="gray">
            <a:xfrm>
              <a:off x="5827440" y="2382944"/>
              <a:ext cx="239712" cy="254000"/>
            </a:xfrm>
            <a:prstGeom prst="rightArrow">
              <a:avLst>
                <a:gd name="adj1" fmla="val 55833"/>
                <a:gd name="adj2" fmla="val 62718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000" b="1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 b="1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 b="1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 b="1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 b="1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Char char="•"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1" name="AutoShape 6"/>
          <p:cNvSpPr>
            <a:spLocks noChangeArrowheads="1"/>
          </p:cNvSpPr>
          <p:nvPr/>
        </p:nvSpPr>
        <p:spPr bwMode="gray">
          <a:xfrm>
            <a:off x="3202452" y="4193612"/>
            <a:ext cx="5364163" cy="323850"/>
          </a:xfrm>
          <a:prstGeom prst="roundRect">
            <a:avLst>
              <a:gd name="adj" fmla="val 10785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zh-CN" altLang="en-US" sz="1100" b="0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  <a:cs typeface="Arial" pitchFamily="34" charset="0"/>
              </a:rPr>
              <a:t>数据</a:t>
            </a:r>
            <a:endParaRPr lang="en-US" altLang="zh-CN" sz="1100" b="0" dirty="0">
              <a:solidFill>
                <a:schemeClr val="bg2">
                  <a:lumMod val="10000"/>
                </a:schemeClr>
              </a:solidFill>
              <a:latin typeface="黑体" pitchFamily="49" charset="-122"/>
              <a:ea typeface="黑体" pitchFamily="49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zh-CN" altLang="en-US" sz="1100" b="0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  <a:cs typeface="Arial" pitchFamily="34" charset="0"/>
              </a:rPr>
              <a:t>处理</a:t>
            </a:r>
            <a:endParaRPr lang="en-US" altLang="zh-CN" sz="1100" b="0" dirty="0">
              <a:solidFill>
                <a:schemeClr val="bg2">
                  <a:lumMod val="10000"/>
                </a:schemeClr>
              </a:solidFill>
              <a:latin typeface="黑体" pitchFamily="49" charset="-122"/>
              <a:ea typeface="黑体" pitchFamily="49" charset="-122"/>
              <a:cs typeface="Arial" pitchFamily="34" charset="0"/>
            </a:endParaRPr>
          </a:p>
        </p:txBody>
      </p:sp>
      <p:sp>
        <p:nvSpPr>
          <p:cNvPr id="162" name="AutoShape 6"/>
          <p:cNvSpPr>
            <a:spLocks noChangeArrowheads="1"/>
          </p:cNvSpPr>
          <p:nvPr/>
        </p:nvSpPr>
        <p:spPr bwMode="gray">
          <a:xfrm>
            <a:off x="6200644" y="4242825"/>
            <a:ext cx="1008000" cy="2238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sz="1200" dirty="0">
                <a:solidFill>
                  <a:schemeClr val="bg2">
                    <a:lumMod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归并</a:t>
            </a:r>
            <a:endParaRPr lang="zh-CN" altLang="en-US" sz="1200" b="0" dirty="0">
              <a:solidFill>
                <a:schemeClr val="bg2">
                  <a:lumMod val="1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3" name="AutoShape 6"/>
          <p:cNvSpPr>
            <a:spLocks noChangeArrowheads="1"/>
          </p:cNvSpPr>
          <p:nvPr/>
        </p:nvSpPr>
        <p:spPr bwMode="gray">
          <a:xfrm>
            <a:off x="7436683" y="4242825"/>
            <a:ext cx="1007883" cy="2238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sz="1200" dirty="0">
                <a:solidFill>
                  <a:schemeClr val="bg2">
                    <a:lumMod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加密</a:t>
            </a:r>
            <a:endParaRPr lang="zh-CN" altLang="en-US" sz="1200" b="0" dirty="0">
              <a:solidFill>
                <a:schemeClr val="bg2">
                  <a:lumMod val="1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5" name="AutoShape 6"/>
          <p:cNvSpPr>
            <a:spLocks noChangeArrowheads="1"/>
          </p:cNvSpPr>
          <p:nvPr/>
        </p:nvSpPr>
        <p:spPr bwMode="gray">
          <a:xfrm>
            <a:off x="4964605" y="4242825"/>
            <a:ext cx="1008000" cy="2238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sz="1200" dirty="0">
                <a:solidFill>
                  <a:schemeClr val="bg2">
                    <a:lumMod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过滤</a:t>
            </a:r>
            <a:endParaRPr lang="zh-CN" altLang="en-US" sz="1200" b="0" dirty="0">
              <a:solidFill>
                <a:schemeClr val="bg2">
                  <a:lumMod val="1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6" name="AutoShape 6"/>
          <p:cNvSpPr>
            <a:spLocks noChangeArrowheads="1"/>
          </p:cNvSpPr>
          <p:nvPr/>
        </p:nvSpPr>
        <p:spPr bwMode="gray">
          <a:xfrm>
            <a:off x="3728566" y="4242825"/>
            <a:ext cx="1008000" cy="2238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标准化</a:t>
            </a:r>
            <a:endParaRPr lang="zh-CN" altLang="en-US" sz="1200" b="0" dirty="0">
              <a:solidFill>
                <a:schemeClr val="bg2">
                  <a:lumMod val="1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8" name="AutoShape 19"/>
          <p:cNvSpPr>
            <a:spLocks noChangeArrowheads="1"/>
          </p:cNvSpPr>
          <p:nvPr/>
        </p:nvSpPr>
        <p:spPr bwMode="gray">
          <a:xfrm rot="16200000">
            <a:off x="3653302" y="5120712"/>
            <a:ext cx="238125" cy="257175"/>
          </a:xfrm>
          <a:prstGeom prst="rightArrow">
            <a:avLst>
              <a:gd name="adj1" fmla="val 55833"/>
              <a:gd name="adj2" fmla="val 62718"/>
            </a:avLst>
          </a:prstGeom>
          <a:solidFill>
            <a:srgbClr val="C00000"/>
          </a:solidFill>
          <a:ln>
            <a:noFill/>
          </a:ln>
        </p:spPr>
        <p:txBody>
          <a:bodyPr wrap="none" anchor="ctr"/>
          <a:lstStyle>
            <a:lvl1pPr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buFontTx/>
              <a:buChar char="•"/>
              <a:defRPr/>
            </a:pPr>
            <a:endParaRPr lang="zh-CN" altLang="en-US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9" name="AutoShape 19"/>
          <p:cNvSpPr>
            <a:spLocks noChangeArrowheads="1"/>
          </p:cNvSpPr>
          <p:nvPr/>
        </p:nvSpPr>
        <p:spPr bwMode="gray">
          <a:xfrm rot="16200000">
            <a:off x="5165396" y="5121506"/>
            <a:ext cx="238125" cy="255587"/>
          </a:xfrm>
          <a:prstGeom prst="rightArrow">
            <a:avLst>
              <a:gd name="adj1" fmla="val 55833"/>
              <a:gd name="adj2" fmla="val 62718"/>
            </a:avLst>
          </a:prstGeom>
          <a:solidFill>
            <a:srgbClr val="C00000"/>
          </a:solidFill>
          <a:ln>
            <a:noFill/>
          </a:ln>
        </p:spPr>
        <p:txBody>
          <a:bodyPr wrap="none" anchor="ctr"/>
          <a:lstStyle>
            <a:lvl1pPr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buFontTx/>
              <a:buChar char="•"/>
              <a:defRPr/>
            </a:pPr>
            <a:endParaRPr lang="zh-CN" altLang="en-US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0" name="AutoShape 19"/>
          <p:cNvSpPr>
            <a:spLocks noChangeArrowheads="1"/>
          </p:cNvSpPr>
          <p:nvPr/>
        </p:nvSpPr>
        <p:spPr bwMode="gray">
          <a:xfrm rot="16200000">
            <a:off x="7467270" y="5123094"/>
            <a:ext cx="239713" cy="254000"/>
          </a:xfrm>
          <a:prstGeom prst="rightArrow">
            <a:avLst>
              <a:gd name="adj1" fmla="val 55833"/>
              <a:gd name="adj2" fmla="val 62718"/>
            </a:avLst>
          </a:prstGeom>
          <a:solidFill>
            <a:srgbClr val="C00000"/>
          </a:solidFill>
          <a:ln>
            <a:noFill/>
          </a:ln>
        </p:spPr>
        <p:txBody>
          <a:bodyPr wrap="none" anchor="ctr"/>
          <a:lstStyle>
            <a:lvl1pPr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buFontTx/>
              <a:buChar char="•"/>
              <a:defRPr/>
            </a:pPr>
            <a:endParaRPr lang="zh-CN" altLang="en-US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2" name="AutoShape 20"/>
          <p:cNvSpPr>
            <a:spLocks noChangeArrowheads="1"/>
          </p:cNvSpPr>
          <p:nvPr/>
        </p:nvSpPr>
        <p:spPr bwMode="gray">
          <a:xfrm>
            <a:off x="9087251" y="3383630"/>
            <a:ext cx="239694" cy="254000"/>
          </a:xfrm>
          <a:prstGeom prst="rightArrow">
            <a:avLst>
              <a:gd name="adj1" fmla="val 55833"/>
              <a:gd name="adj2" fmla="val 62718"/>
            </a:avLst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Char char="•"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3" name="AutoShape 20"/>
          <p:cNvSpPr>
            <a:spLocks noChangeArrowheads="1"/>
          </p:cNvSpPr>
          <p:nvPr/>
        </p:nvSpPr>
        <p:spPr bwMode="gray">
          <a:xfrm rot="10800000">
            <a:off x="2929304" y="2164787"/>
            <a:ext cx="238107" cy="254000"/>
          </a:xfrm>
          <a:prstGeom prst="rightArrow">
            <a:avLst>
              <a:gd name="adj1" fmla="val 55833"/>
              <a:gd name="adj2" fmla="val 62718"/>
            </a:avLst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Char char="•"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4" name="AutoShape 20"/>
          <p:cNvSpPr>
            <a:spLocks noChangeArrowheads="1"/>
          </p:cNvSpPr>
          <p:nvPr/>
        </p:nvSpPr>
        <p:spPr bwMode="gray">
          <a:xfrm rot="10800000">
            <a:off x="2921367" y="3131574"/>
            <a:ext cx="238107" cy="254000"/>
          </a:xfrm>
          <a:prstGeom prst="rightArrow">
            <a:avLst>
              <a:gd name="adj1" fmla="val 55833"/>
              <a:gd name="adj2" fmla="val 62718"/>
            </a:avLst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Char char="•"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5" name="AutoShape 4"/>
          <p:cNvSpPr>
            <a:spLocks noChangeArrowheads="1"/>
          </p:cNvSpPr>
          <p:nvPr/>
        </p:nvSpPr>
        <p:spPr bwMode="gray">
          <a:xfrm>
            <a:off x="8766576" y="1903976"/>
            <a:ext cx="333439" cy="3334212"/>
          </a:xfrm>
          <a:prstGeom prst="roundRect">
            <a:avLst>
              <a:gd name="adj" fmla="val 4764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eaVert" wrap="none" anchor="ctr"/>
          <a:lstStyle>
            <a:lvl1pPr eaLnBrk="0" hangingPunct="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F66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zh-CN" altLang="en-US" sz="1400" b="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接口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3099154" y="5378010"/>
            <a:ext cx="5534136" cy="1400592"/>
            <a:chOff x="3099154" y="4051234"/>
            <a:chExt cx="5534136" cy="1400592"/>
          </a:xfrm>
        </p:grpSpPr>
        <p:sp>
          <p:nvSpPr>
            <p:cNvPr id="27" name="AutoShape 6"/>
            <p:cNvSpPr>
              <a:spLocks noChangeArrowheads="1"/>
            </p:cNvSpPr>
            <p:nvPr/>
          </p:nvSpPr>
          <p:spPr bwMode="gray">
            <a:xfrm>
              <a:off x="3099154" y="4051234"/>
              <a:ext cx="5534136" cy="1400592"/>
            </a:xfrm>
            <a:prstGeom prst="roundRect">
              <a:avLst>
                <a:gd name="adj" fmla="val 6353"/>
              </a:avLst>
            </a:prstGeom>
            <a:solidFill>
              <a:schemeClr val="bg1">
                <a:lumMod val="75000"/>
              </a:schemeClr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buFontTx/>
                <a:buChar char="•"/>
                <a:defRPr/>
              </a:pPr>
              <a:endParaRPr lang="zh-CN" altLang="en-US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91" name="AutoShape 5"/>
            <p:cNvSpPr>
              <a:spLocks noChangeArrowheads="1"/>
            </p:cNvSpPr>
            <p:nvPr/>
          </p:nvSpPr>
          <p:spPr bwMode="gray">
            <a:xfrm>
              <a:off x="3399626" y="4236761"/>
              <a:ext cx="2406886" cy="33029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zh-CN" altLang="en-US" sz="1200" dirty="0" smtClean="0">
                  <a:solidFill>
                    <a:schemeClr val="bg2">
                      <a:lumMod val="1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系统数据：</a:t>
              </a:r>
              <a:r>
                <a:rPr lang="en-US" altLang="zh-CN" sz="1200" dirty="0" smtClean="0">
                  <a:solidFill>
                    <a:schemeClr val="bg2">
                      <a:lumMod val="1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Windows</a:t>
              </a:r>
              <a:r>
                <a:rPr lang="zh-CN" altLang="en-US" sz="1200" dirty="0" smtClean="0">
                  <a:solidFill>
                    <a:schemeClr val="bg2">
                      <a:lumMod val="1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、</a:t>
              </a:r>
              <a:r>
                <a:rPr lang="en-US" altLang="zh-CN" sz="1200" dirty="0" smtClean="0">
                  <a:solidFill>
                    <a:schemeClr val="bg2">
                      <a:lumMod val="1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Oracle</a:t>
              </a:r>
              <a:r>
                <a:rPr lang="zh-CN" altLang="en-US" sz="1200" dirty="0" smtClean="0">
                  <a:solidFill>
                    <a:schemeClr val="bg2">
                      <a:lumMod val="1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、</a:t>
              </a:r>
              <a:r>
                <a:rPr lang="en-US" altLang="zh-CN" sz="1200" dirty="0" smtClean="0">
                  <a:solidFill>
                    <a:schemeClr val="bg2">
                      <a:lumMod val="1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……</a:t>
              </a:r>
              <a:endParaRPr lang="zh-CN" altLang="en-US" sz="1200" b="0" dirty="0">
                <a:solidFill>
                  <a:schemeClr val="bg2">
                    <a:lumMod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2" name="AutoShape 5"/>
            <p:cNvSpPr>
              <a:spLocks noChangeArrowheads="1"/>
            </p:cNvSpPr>
            <p:nvPr/>
          </p:nvSpPr>
          <p:spPr bwMode="gray">
            <a:xfrm>
              <a:off x="6037680" y="4236761"/>
              <a:ext cx="2406886" cy="33029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zh-CN" altLang="en-US" sz="1200" dirty="0" smtClean="0">
                  <a:solidFill>
                    <a:schemeClr val="bg2">
                      <a:lumMod val="1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设备数据：</a:t>
              </a:r>
              <a:r>
                <a:rPr lang="en-US" altLang="zh-CN" sz="1200" dirty="0" smtClean="0">
                  <a:solidFill>
                    <a:schemeClr val="bg2">
                      <a:lumMod val="1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FW</a:t>
              </a:r>
              <a:r>
                <a:rPr lang="zh-CN" altLang="en-US" sz="1200" dirty="0" smtClean="0">
                  <a:solidFill>
                    <a:schemeClr val="bg2">
                      <a:lumMod val="1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、</a:t>
              </a:r>
              <a:r>
                <a:rPr lang="en-US" altLang="zh-CN" sz="1200" dirty="0" smtClean="0">
                  <a:solidFill>
                    <a:schemeClr val="bg2">
                      <a:lumMod val="1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IPS</a:t>
              </a:r>
              <a:r>
                <a:rPr lang="zh-CN" altLang="en-US" sz="1200" dirty="0" smtClean="0">
                  <a:solidFill>
                    <a:schemeClr val="bg2">
                      <a:lumMod val="1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、</a:t>
              </a:r>
              <a:r>
                <a:rPr lang="en-US" altLang="zh-CN" sz="1200" dirty="0" smtClean="0">
                  <a:solidFill>
                    <a:schemeClr val="bg2">
                      <a:lumMod val="1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WAF</a:t>
              </a:r>
              <a:r>
                <a:rPr lang="zh-CN" altLang="en-US" sz="1200" dirty="0" smtClean="0">
                  <a:solidFill>
                    <a:schemeClr val="bg2">
                      <a:lumMod val="1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、</a:t>
              </a:r>
              <a:r>
                <a:rPr lang="en-US" altLang="zh-CN" sz="1200" dirty="0" smtClean="0">
                  <a:solidFill>
                    <a:schemeClr val="bg2">
                      <a:lumMod val="1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……</a:t>
              </a:r>
              <a:endParaRPr lang="zh-CN" altLang="en-US" sz="1200" b="0" dirty="0">
                <a:solidFill>
                  <a:schemeClr val="bg2">
                    <a:lumMod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4" name="AutoShape 5"/>
            <p:cNvSpPr>
              <a:spLocks noChangeArrowheads="1"/>
            </p:cNvSpPr>
            <p:nvPr/>
          </p:nvSpPr>
          <p:spPr bwMode="gray">
            <a:xfrm>
              <a:off x="3399626" y="5029411"/>
              <a:ext cx="5044940" cy="35521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zh-CN" altLang="en-US" sz="1200" dirty="0">
                  <a:solidFill>
                    <a:schemeClr val="bg2">
                      <a:lumMod val="1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流量</a:t>
              </a:r>
              <a:r>
                <a:rPr lang="zh-CN" altLang="en-US" sz="1200" dirty="0" smtClean="0">
                  <a:solidFill>
                    <a:schemeClr val="bg2">
                      <a:lumMod val="1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数据：数据包、</a:t>
              </a:r>
              <a:r>
                <a:rPr lang="en-US" altLang="zh-CN" sz="1200" dirty="0" err="1" smtClean="0">
                  <a:solidFill>
                    <a:schemeClr val="bg2">
                      <a:lumMod val="1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NetFlow</a:t>
              </a:r>
              <a:r>
                <a:rPr lang="zh-CN" altLang="en-US" sz="1200" dirty="0" smtClean="0">
                  <a:solidFill>
                    <a:schemeClr val="bg2">
                      <a:lumMod val="1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、</a:t>
              </a:r>
              <a:r>
                <a:rPr lang="en-US" altLang="zh-CN" sz="1200" dirty="0" smtClean="0">
                  <a:solidFill>
                    <a:schemeClr val="bg2">
                      <a:lumMod val="1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……</a:t>
              </a:r>
              <a:endParaRPr lang="zh-CN" altLang="en-US" sz="1200" b="0" dirty="0">
                <a:solidFill>
                  <a:schemeClr val="bg2">
                    <a:lumMod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5" name="AutoShape 5"/>
            <p:cNvSpPr>
              <a:spLocks noChangeArrowheads="1"/>
            </p:cNvSpPr>
            <p:nvPr/>
          </p:nvSpPr>
          <p:spPr bwMode="gray">
            <a:xfrm>
              <a:off x="3399626" y="4640547"/>
              <a:ext cx="2406886" cy="33029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zh-CN" altLang="en-US" sz="1200" dirty="0">
                  <a:solidFill>
                    <a:schemeClr val="bg2">
                      <a:lumMod val="1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应用数据：</a:t>
              </a:r>
              <a:r>
                <a:rPr lang="en-US" altLang="zh-CN" sz="1200" dirty="0">
                  <a:solidFill>
                    <a:schemeClr val="bg2">
                      <a:lumMod val="1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FTP</a:t>
              </a:r>
              <a:r>
                <a:rPr lang="zh-CN" altLang="en-US" sz="1200" dirty="0">
                  <a:solidFill>
                    <a:schemeClr val="bg2">
                      <a:lumMod val="1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、</a:t>
              </a:r>
              <a:r>
                <a:rPr lang="en-US" altLang="zh-CN" sz="1200" dirty="0" smtClean="0">
                  <a:solidFill>
                    <a:schemeClr val="bg2">
                      <a:lumMod val="1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MAIL</a:t>
              </a:r>
              <a:r>
                <a:rPr lang="zh-CN" altLang="en-US" sz="1200" dirty="0" smtClean="0">
                  <a:solidFill>
                    <a:schemeClr val="bg2">
                      <a:lumMod val="1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、</a:t>
              </a:r>
              <a:r>
                <a:rPr lang="en-US" altLang="zh-CN" sz="1200" dirty="0" smtClean="0">
                  <a:solidFill>
                    <a:schemeClr val="bg2">
                      <a:lumMod val="1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……</a:t>
              </a:r>
              <a:endParaRPr lang="zh-CN" altLang="en-US" sz="1200" dirty="0">
                <a:solidFill>
                  <a:schemeClr val="bg2">
                    <a:lumMod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6" name="AutoShape 5"/>
            <p:cNvSpPr>
              <a:spLocks noChangeArrowheads="1"/>
            </p:cNvSpPr>
            <p:nvPr/>
          </p:nvSpPr>
          <p:spPr bwMode="gray">
            <a:xfrm>
              <a:off x="6037680" y="4640547"/>
              <a:ext cx="2406886" cy="33029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zh-CN" altLang="en-US" sz="1200" dirty="0">
                  <a:solidFill>
                    <a:schemeClr val="bg2">
                      <a:lumMod val="1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业务数据：门户、</a:t>
              </a:r>
              <a:r>
                <a:rPr lang="en-US" altLang="zh-CN" sz="1200" dirty="0">
                  <a:solidFill>
                    <a:schemeClr val="bg2">
                      <a:lumMod val="1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ERP</a:t>
              </a:r>
              <a:r>
                <a:rPr lang="zh-CN" altLang="en-US" sz="1200" dirty="0">
                  <a:solidFill>
                    <a:schemeClr val="bg2">
                      <a:lumMod val="1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、</a:t>
              </a:r>
              <a:r>
                <a:rPr lang="en-US" altLang="zh-CN" sz="1200" dirty="0" smtClean="0">
                  <a:solidFill>
                    <a:schemeClr val="bg2">
                      <a:lumMod val="1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OA</a:t>
              </a:r>
              <a:r>
                <a:rPr lang="zh-CN" altLang="en-US" sz="1200" dirty="0" smtClean="0">
                  <a:solidFill>
                    <a:schemeClr val="bg2">
                      <a:lumMod val="1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、</a:t>
              </a:r>
              <a:r>
                <a:rPr lang="en-US" altLang="zh-CN" sz="1200" dirty="0" smtClean="0">
                  <a:solidFill>
                    <a:schemeClr val="bg2">
                      <a:lumMod val="1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……</a:t>
              </a:r>
              <a:endParaRPr lang="zh-CN" altLang="en-US" sz="1200" b="0" dirty="0">
                <a:solidFill>
                  <a:schemeClr val="bg2">
                    <a:lumMod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98" name="AutoShape 20"/>
          <p:cNvSpPr>
            <a:spLocks noChangeArrowheads="1"/>
          </p:cNvSpPr>
          <p:nvPr/>
        </p:nvSpPr>
        <p:spPr bwMode="gray">
          <a:xfrm>
            <a:off x="8549089" y="2699898"/>
            <a:ext cx="239694" cy="254000"/>
          </a:xfrm>
          <a:prstGeom prst="rightArrow">
            <a:avLst>
              <a:gd name="adj1" fmla="val 55833"/>
              <a:gd name="adj2" fmla="val 62718"/>
            </a:avLst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Char char="•"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9" name="AutoShape 20"/>
          <p:cNvSpPr>
            <a:spLocks noChangeArrowheads="1"/>
          </p:cNvSpPr>
          <p:nvPr/>
        </p:nvSpPr>
        <p:spPr bwMode="gray">
          <a:xfrm>
            <a:off x="8549089" y="4452503"/>
            <a:ext cx="239694" cy="254000"/>
          </a:xfrm>
          <a:prstGeom prst="rightArrow">
            <a:avLst>
              <a:gd name="adj1" fmla="val 55833"/>
              <a:gd name="adj2" fmla="val 62718"/>
            </a:avLst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Char char="•"/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6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统一展现（</a:t>
            </a:r>
            <a:r>
              <a:rPr lang="zh-CN" altLang="en-US" dirty="0"/>
              <a:t>综合安全状态视图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71A5C36-D067-4A8B-BD3C-F67C535F77D7}" type="slidenum">
              <a:rPr lang="en-US" altLang="zh-CN" smtClean="0"/>
              <a:pPr algn="ctr"/>
              <a:t>17</a:t>
            </a:fld>
            <a:endParaRPr lang="en-US" altLang="zh-CN" dirty="0"/>
          </a:p>
        </p:txBody>
      </p:sp>
      <p:pic>
        <p:nvPicPr>
          <p:cNvPr id="3074" name="Picture 2" descr="http://s4.51cto.com/wyfs02/M02/96/F9/wKiom1knnKrBwxsYAAHR3IqXrEE24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164" y="1809126"/>
            <a:ext cx="4762500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timgsa.baidu.com/timg?image&amp;quality=80&amp;size=b9999_10000&amp;sec=1518379625517&amp;di=0445382fc467a3873a77bd264770294e&amp;imgtype=0&amp;src=http%3A%2F%2Fimgit.gmw.cn%2Fattachement%2Fpng%2Fsite2%2F20170220%2Ff44d30753da41a14ff4c3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28" y="1775790"/>
            <a:ext cx="527685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2138082" y="1169894"/>
            <a:ext cx="1748118" cy="403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地图形式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17355" y="1186562"/>
            <a:ext cx="1748118" cy="403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拓扑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形式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68820" y="4933109"/>
            <a:ext cx="10103844" cy="916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地图形式：适用于客户单位组织架构规模大的场景，如：涉及多个省、市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拓扑形式：适用于客户单位网络结构复杂的场景，如：划分多个区域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612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统一展现（业务系统安全视图）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71A5C36-D067-4A8B-BD3C-F67C535F77D7}" type="slidenum">
              <a:rPr lang="en-US" altLang="zh-CN" smtClean="0"/>
              <a:pPr algn="ctr"/>
              <a:t>18</a:t>
            </a:fld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1268820" y="4773706"/>
            <a:ext cx="10103844" cy="1075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将构成业务的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IT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资源分层次的用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业务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拓扑图展示出来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将资源对象作为监控对象，每个对象有独立的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KPI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指标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由所有对象的所有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KPI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指标决定业务系统的安全状态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098" name="Picture 2" descr="https://s5.51cto.com/wyfs02/M01/A3/E2/wKioL1mlAK3CqrcvAABJUgdwkPY72.jpeg-s_4208981562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516" y="1080396"/>
            <a:ext cx="5088778" cy="309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timgsa.baidu.com/timg?image&amp;quality=80&amp;size=b9999_10000&amp;sec=1518380501027&amp;di=175f9fcc5ebeef306d1be3e8537a9126&amp;imgtype=0&amp;src=http%3A%2F%2Fcimage.tianjimedia.com%2Fimagelist%2F2009%2F245%2Fo1cp5d4l3k2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20" y="1264428"/>
            <a:ext cx="476250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3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智能分析（统计分析、特征分析、规则分析）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71A5C36-D067-4A8B-BD3C-F67C535F77D7}" type="slidenum">
              <a:rPr lang="en-US" altLang="zh-CN" smtClean="0"/>
              <a:pPr algn="ctr"/>
              <a:t>19</a:t>
            </a:fld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1268820" y="4773706"/>
            <a:ext cx="10103844" cy="1075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统计分析：基于事件、威胁、风险的某一属性（如时间、类型）计算数量、频次、分布等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特征分析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以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地址、端口号、协议等特征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，计算各种应用的占比、分布、流量等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规则分析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预先定义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的规则作为条件，判断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是否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规则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匹配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122" name="Picture 2" descr="东软掀起SOC安全运维管理体验新风暴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1" r="13751"/>
          <a:stretch/>
        </p:blipFill>
        <p:spPr bwMode="auto">
          <a:xfrm>
            <a:off x="3382415" y="1586118"/>
            <a:ext cx="5116126" cy="285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64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飞塔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71A5C36-D067-4A8B-BD3C-F67C535F77D7}" type="slidenum">
              <a:rPr lang="en-US" altLang="zh-CN" smtClean="0"/>
              <a:pPr algn="ctr"/>
              <a:t>2</a:t>
            </a:fld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85768" y="1195290"/>
            <a:ext cx="10820464" cy="4815545"/>
          </a:xfrm>
        </p:spPr>
        <p:txBody>
          <a:bodyPr>
            <a:normAutofit fontScale="92500" lnSpcReduction="10000"/>
          </a:bodyPr>
          <a:lstStyle/>
          <a:p>
            <a:pPr mar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飞塔具有管理与分析功能的产品共有四个：</a:t>
            </a:r>
            <a:r>
              <a:rPr lang="en-US" altLang="zh-CN" dirty="0" smtClean="0">
                <a:solidFill>
                  <a:schemeClr val="tx1"/>
                </a:solidFill>
              </a:rPr>
              <a:t>FortiManager</a:t>
            </a:r>
            <a:r>
              <a:rPr lang="zh-CN" altLang="en-US" dirty="0" smtClean="0">
                <a:solidFill>
                  <a:schemeClr val="tx1"/>
                </a:solidFill>
              </a:rPr>
              <a:t>集中化管理、</a:t>
            </a:r>
            <a:r>
              <a:rPr lang="en-US" altLang="zh-CN" dirty="0" smtClean="0">
                <a:solidFill>
                  <a:schemeClr val="tx1"/>
                </a:solidFill>
              </a:rPr>
              <a:t>FortiAnalyzer</a:t>
            </a:r>
            <a:r>
              <a:rPr lang="zh-CN" altLang="en-US" dirty="0">
                <a:solidFill>
                  <a:schemeClr val="tx1"/>
                </a:solidFill>
              </a:rPr>
              <a:t>集中化</a:t>
            </a:r>
            <a:r>
              <a:rPr lang="zh-CN" altLang="en-US" dirty="0" smtClean="0">
                <a:solidFill>
                  <a:schemeClr val="tx1"/>
                </a:solidFill>
              </a:rPr>
              <a:t>报告、</a:t>
            </a:r>
            <a:r>
              <a:rPr lang="en-US" altLang="zh-CN" dirty="0" smtClean="0">
                <a:solidFill>
                  <a:schemeClr val="tx1"/>
                </a:solidFill>
              </a:rPr>
              <a:t>FortiSIEM</a:t>
            </a:r>
            <a:r>
              <a:rPr lang="zh-CN" altLang="en-US" dirty="0">
                <a:solidFill>
                  <a:schemeClr val="tx1"/>
                </a:solidFill>
              </a:rPr>
              <a:t>安全信息事件</a:t>
            </a:r>
            <a:r>
              <a:rPr lang="zh-CN" altLang="en-US" dirty="0" smtClean="0">
                <a:solidFill>
                  <a:schemeClr val="tx1"/>
                </a:solidFill>
              </a:rPr>
              <a:t>管理、</a:t>
            </a:r>
            <a:r>
              <a:rPr lang="en-US" altLang="zh-CN" dirty="0" smtClean="0">
                <a:solidFill>
                  <a:schemeClr val="tx1"/>
                </a:solidFill>
              </a:rPr>
              <a:t>FortiMonitor</a:t>
            </a:r>
            <a:r>
              <a:rPr lang="zh-CN" altLang="en-US" dirty="0">
                <a:solidFill>
                  <a:schemeClr val="tx1"/>
                </a:solidFill>
              </a:rPr>
              <a:t>统一风险管理</a:t>
            </a:r>
            <a:r>
              <a:rPr lang="zh-CN" altLang="en-US" dirty="0" smtClean="0">
                <a:solidFill>
                  <a:schemeClr val="tx1"/>
                </a:solidFill>
              </a:rPr>
              <a:t>平台。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FortiManager</a:t>
            </a:r>
            <a:r>
              <a:rPr lang="zh-CN" altLang="en-US" dirty="0">
                <a:solidFill>
                  <a:schemeClr val="tx1"/>
                </a:solidFill>
              </a:rPr>
              <a:t>集中化</a:t>
            </a:r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en-US" altLang="zh-CN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</a:rPr>
              <a:t>设备的集中监控与管理，且包括基本的</a:t>
            </a:r>
            <a:r>
              <a:rPr lang="zh-CN" altLang="en-US" dirty="0">
                <a:solidFill>
                  <a:schemeClr val="tx1"/>
                </a:solidFill>
              </a:rPr>
              <a:t>日志记录和</a:t>
            </a:r>
            <a:r>
              <a:rPr lang="zh-CN" altLang="en-US" dirty="0" smtClean="0">
                <a:solidFill>
                  <a:schemeClr val="tx1"/>
                </a:solidFill>
              </a:rPr>
              <a:t>报告功能。可与</a:t>
            </a:r>
            <a:r>
              <a:rPr lang="en-US" altLang="zh-CN" dirty="0">
                <a:solidFill>
                  <a:schemeClr val="tx1"/>
                </a:solidFill>
              </a:rPr>
              <a:t>FortiAnalyzer</a:t>
            </a:r>
            <a:r>
              <a:rPr lang="zh-CN" altLang="en-US" dirty="0" smtClean="0">
                <a:solidFill>
                  <a:schemeClr val="tx1"/>
                </a:solidFill>
              </a:rPr>
              <a:t>设备无缝集成。</a:t>
            </a:r>
            <a:endParaRPr lang="en-US" altLang="zh-CN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</a:rPr>
              <a:t>类似于</a:t>
            </a:r>
            <a:r>
              <a:rPr lang="en-US" altLang="zh-CN" dirty="0" smtClean="0">
                <a:solidFill>
                  <a:schemeClr val="tx1"/>
                </a:solidFill>
              </a:rPr>
              <a:t>HSM</a:t>
            </a:r>
            <a:r>
              <a:rPr lang="zh-CN" altLang="en-US" dirty="0" smtClean="0">
                <a:solidFill>
                  <a:schemeClr val="tx1"/>
                </a:solidFill>
              </a:rPr>
              <a:t>产品。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/>
                </a:solidFill>
              </a:rPr>
              <a:t>FortiAnalyzer</a:t>
            </a:r>
            <a:r>
              <a:rPr lang="zh-CN" altLang="en-US" dirty="0">
                <a:solidFill>
                  <a:schemeClr val="tx1"/>
                </a:solidFill>
              </a:rPr>
              <a:t>集中化</a:t>
            </a:r>
            <a:r>
              <a:rPr lang="zh-CN" altLang="en-US" dirty="0" smtClean="0">
                <a:solidFill>
                  <a:schemeClr val="tx1"/>
                </a:solidFill>
              </a:rPr>
              <a:t>报告</a:t>
            </a:r>
            <a:endParaRPr lang="en-US" altLang="zh-CN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</a:rPr>
              <a:t>设备</a:t>
            </a:r>
            <a:r>
              <a:rPr lang="zh-CN" altLang="en-US" dirty="0">
                <a:solidFill>
                  <a:schemeClr val="tx1"/>
                </a:solidFill>
              </a:rPr>
              <a:t>日志的集中管理与分析，可支持其他兼容</a:t>
            </a:r>
            <a:r>
              <a:rPr lang="en-US" altLang="zh-CN" dirty="0">
                <a:solidFill>
                  <a:schemeClr val="tx1"/>
                </a:solidFill>
              </a:rPr>
              <a:t>Syslog</a:t>
            </a:r>
            <a:r>
              <a:rPr lang="zh-CN" altLang="en-US" dirty="0">
                <a:solidFill>
                  <a:schemeClr val="tx1"/>
                </a:solidFill>
              </a:rPr>
              <a:t>的设备。</a:t>
            </a:r>
            <a:endParaRPr lang="en-US" altLang="zh-CN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</a:rPr>
              <a:t>类似于</a:t>
            </a:r>
            <a:r>
              <a:rPr lang="en-US" altLang="zh-CN" dirty="0">
                <a:solidFill>
                  <a:schemeClr val="tx1"/>
                </a:solidFill>
              </a:rPr>
              <a:t>HSA</a:t>
            </a:r>
            <a:r>
              <a:rPr lang="zh-CN" altLang="en-US" dirty="0">
                <a:solidFill>
                  <a:schemeClr val="tx1"/>
                </a:solidFill>
              </a:rPr>
              <a:t>产品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FortiSIEM</a:t>
            </a:r>
            <a:r>
              <a:rPr lang="zh-CN" altLang="en-US" dirty="0">
                <a:solidFill>
                  <a:schemeClr val="tx1"/>
                </a:solidFill>
              </a:rPr>
              <a:t>安全信息事件</a:t>
            </a:r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网络的统一事件关联和风险管理平台，让网络安全管理更</a:t>
            </a:r>
            <a:r>
              <a:rPr lang="zh-CN" altLang="en-US" dirty="0" smtClean="0">
                <a:solidFill>
                  <a:schemeClr val="tx1"/>
                </a:solidFill>
              </a:rPr>
              <a:t>可操作，更高效，更可视，以及</a:t>
            </a:r>
            <a:r>
              <a:rPr lang="zh-CN" altLang="en-US" dirty="0">
                <a:solidFill>
                  <a:schemeClr val="tx1"/>
                </a:solidFill>
              </a:rPr>
              <a:t>满足多种合规标准。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FortiMonitor</a:t>
            </a:r>
            <a:r>
              <a:rPr lang="zh-CN" altLang="en-US" dirty="0">
                <a:solidFill>
                  <a:schemeClr val="tx1"/>
                </a:solidFill>
              </a:rPr>
              <a:t>统一风险管理平台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用于合规性与安全风险评估工具，是一个 </a:t>
            </a:r>
            <a:r>
              <a:rPr lang="en-US" altLang="zh-CN" dirty="0" smtClean="0">
                <a:solidFill>
                  <a:schemeClr val="tx1"/>
                </a:solidFill>
              </a:rPr>
              <a:t>SIEM</a:t>
            </a:r>
            <a:r>
              <a:rPr lang="zh-CN" altLang="en-US" dirty="0" smtClean="0">
                <a:solidFill>
                  <a:schemeClr val="tx1"/>
                </a:solidFill>
              </a:rPr>
              <a:t>应用</a:t>
            </a:r>
            <a:r>
              <a:rPr lang="zh-CN" altLang="en-US" dirty="0">
                <a:solidFill>
                  <a:schemeClr val="tx1"/>
                </a:solidFill>
              </a:rPr>
              <a:t>解决方案</a:t>
            </a:r>
            <a:r>
              <a:rPr lang="zh-CN" altLang="en-US" dirty="0" smtClean="0">
                <a:solidFill>
                  <a:schemeClr val="tx1"/>
                </a:solidFill>
              </a:rPr>
              <a:t>。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</a:rPr>
              <a:t>可将</a:t>
            </a:r>
            <a:r>
              <a:rPr lang="en-US" altLang="zh-CN" dirty="0" smtClean="0">
                <a:solidFill>
                  <a:schemeClr val="tx1"/>
                </a:solidFill>
              </a:rPr>
              <a:t>FortiSIEM</a:t>
            </a:r>
            <a:r>
              <a:rPr lang="zh-CN" altLang="en-US" dirty="0" smtClean="0">
                <a:solidFill>
                  <a:schemeClr val="tx1"/>
                </a:solidFill>
              </a:rPr>
              <a:t>与</a:t>
            </a:r>
            <a:r>
              <a:rPr lang="en-US" altLang="zh-CN" dirty="0" smtClean="0">
                <a:solidFill>
                  <a:schemeClr val="tx1"/>
                </a:solidFill>
              </a:rPr>
              <a:t>FortiMonitor</a:t>
            </a:r>
            <a:r>
              <a:rPr lang="zh-CN" altLang="en-US" dirty="0" smtClean="0">
                <a:solidFill>
                  <a:schemeClr val="tx1"/>
                </a:solidFill>
              </a:rPr>
              <a:t>等同看待。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60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智能分析（内容分析）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71A5C36-D067-4A8B-BD3C-F67C535F77D7}" type="slidenum">
              <a:rPr lang="en-US" altLang="zh-CN" smtClean="0"/>
              <a:pPr algn="ctr"/>
              <a:t>20</a:t>
            </a:fld>
            <a:endParaRPr lang="en-US" altLang="zh-CN" dirty="0"/>
          </a:p>
        </p:txBody>
      </p:sp>
      <p:pic>
        <p:nvPicPr>
          <p:cNvPr id="8196" name="Picture 4" descr="监控短信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3" t="13462" r="22657"/>
          <a:stretch/>
        </p:blipFill>
        <p:spPr bwMode="auto">
          <a:xfrm>
            <a:off x="3918856" y="1258655"/>
            <a:ext cx="5840964" cy="373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1268820" y="4773706"/>
            <a:ext cx="10103844" cy="1075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内容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分析：对邮件、网页、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IM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中的内容进行关键字、敏感信息进行提取，判断是否存在非法信息或者存在关键数据泄露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004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智能分析（行为分析）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71A5C36-D067-4A8B-BD3C-F67C535F77D7}" type="slidenum">
              <a:rPr lang="en-US" altLang="zh-CN" smtClean="0"/>
              <a:pPr algn="ctr"/>
              <a:t>21</a:t>
            </a:fld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1268820" y="5318449"/>
            <a:ext cx="10103844" cy="1037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行为分析：通过对历史数据的机器学习，计算主机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服务器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业务的行为规律，判断当前行为与历史行或者行为规律是否存在差异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220" name="Picture 4" descr="https://ss2.bdstatic.com/70cFvnSh_Q1YnxGkpoWK1HF6hhy/it/u=204458926,3451489000&amp;fm=27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742" y="1059569"/>
            <a:ext cx="5051922" cy="394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s://ss1.bdstatic.com/70cFuXSh_Q1YnxGkpoWK1HF6hhy/it/u=1100108819,3169061634&amp;fm=27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70" y="1734603"/>
            <a:ext cx="5358803" cy="326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88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智能分析（关联分析）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71A5C36-D067-4A8B-BD3C-F67C535F77D7}" type="slidenum">
              <a:rPr lang="en-US" altLang="zh-CN" smtClean="0"/>
              <a:pPr algn="ctr"/>
              <a:t>22</a:t>
            </a:fld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1268820" y="4773706"/>
            <a:ext cx="10103844" cy="1582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数据关联：将多个数据源的数据进行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联合分析，以某一地址为目标，分析所有攻击的类型和数量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时间关联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：将不同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时间序列的数据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进行联合分析，以时间为横轴，分析某个攻击的前后过程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交叉关联：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将事件、威胁与服务、端口、漏洞进行联合分析，计算攻击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成功的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可能性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路径关联：将事件、攻击涉及的地址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对象进行联合分析，计算还原攻击的路径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场景关联：将事件、故障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与设备、网络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业务的运行状态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进行联合分析，计算安全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威胁指数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146" name="Picture 2" descr="https://timgsa.baidu.com/timg?image&amp;quality=80&amp;size=b9999_10000&amp;sec=1518383626327&amp;di=70b8a71daf3898f32005f4972b85ae4a&amp;imgtype=0&amp;src=http%3A%2F%2F2e.zol-img.com.cn%2Fproduct%2F46_501x2000%2F226%2Fce60fvvBBZZcU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439" y="1713909"/>
            <a:ext cx="2978998" cy="247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139"/>
          <p:cNvGrpSpPr>
            <a:grpSpLocks/>
          </p:cNvGrpSpPr>
          <p:nvPr/>
        </p:nvGrpSpPr>
        <p:grpSpPr bwMode="auto">
          <a:xfrm>
            <a:off x="988901" y="1780538"/>
            <a:ext cx="2948617" cy="2166246"/>
            <a:chOff x="1763688" y="5085184"/>
            <a:chExt cx="2304256" cy="1368152"/>
          </a:xfrm>
        </p:grpSpPr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5085184"/>
              <a:ext cx="2016224" cy="1368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266"/>
            <p:cNvSpPr txBox="1">
              <a:spLocks noChangeArrowheads="1"/>
            </p:cNvSpPr>
            <p:nvPr/>
          </p:nvSpPr>
          <p:spPr bwMode="auto">
            <a:xfrm>
              <a:off x="1763688" y="5477998"/>
              <a:ext cx="360040" cy="641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000" b="1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 b="1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 b="1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 b="1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 b="1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5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路径关联</a:t>
              </a:r>
              <a:endPara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0" name="组合 201"/>
          <p:cNvGrpSpPr>
            <a:grpSpLocks/>
          </p:cNvGrpSpPr>
          <p:nvPr/>
        </p:nvGrpSpPr>
        <p:grpSpPr bwMode="auto">
          <a:xfrm>
            <a:off x="5056629" y="1713909"/>
            <a:ext cx="2528226" cy="2116105"/>
            <a:chOff x="-3636912" y="3789040"/>
            <a:chExt cx="1948950" cy="1412776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636912" y="3789040"/>
              <a:ext cx="1948950" cy="1412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258"/>
            <p:cNvSpPr txBox="1">
              <a:spLocks noChangeArrowheads="1"/>
            </p:cNvSpPr>
            <p:nvPr/>
          </p:nvSpPr>
          <p:spPr bwMode="auto">
            <a:xfrm>
              <a:off x="-3636912" y="4200180"/>
              <a:ext cx="360040" cy="678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000" b="1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 b="1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 b="1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 b="1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 b="1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500" dirty="0" smtClean="0">
                  <a:solidFill>
                    <a:schemeClr val="tx1"/>
                  </a:solidFill>
                </a:rPr>
                <a:t>场景关联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258"/>
          <p:cNvSpPr txBox="1">
            <a:spLocks noChangeArrowheads="1"/>
          </p:cNvSpPr>
          <p:nvPr/>
        </p:nvSpPr>
        <p:spPr bwMode="auto">
          <a:xfrm>
            <a:off x="8236913" y="2395912"/>
            <a:ext cx="46705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500" dirty="0" smtClean="0">
                <a:solidFill>
                  <a:schemeClr val="tx1"/>
                </a:solidFill>
              </a:rPr>
              <a:t>数据关联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12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智能分析（溯源分析）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71A5C36-D067-4A8B-BD3C-F67C535F77D7}" type="slidenum">
              <a:rPr lang="en-US" altLang="zh-CN" smtClean="0"/>
              <a:pPr algn="ctr"/>
              <a:t>23</a:t>
            </a:fld>
            <a:endParaRPr lang="en-US" altLang="zh-CN" dirty="0"/>
          </a:p>
        </p:txBody>
      </p:sp>
      <p:pic>
        <p:nvPicPr>
          <p:cNvPr id="7170" name="Picture 2" descr="亚信安全揭秘勒索软件攻击路径 并非所有企业都要“豪配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717" y="1111735"/>
            <a:ext cx="5734050" cy="382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268820" y="4773706"/>
            <a:ext cx="10103844" cy="1075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溯源分析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：将安全事件、安全威胁与终端信息、终端行为和终端操作信息进行联合，追溯引发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问题的初始来源，如：来源于邮件、下载、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盘拷贝等。</a:t>
            </a:r>
          </a:p>
        </p:txBody>
      </p:sp>
      <p:sp>
        <p:nvSpPr>
          <p:cNvPr id="2" name="椭圆 1"/>
          <p:cNvSpPr/>
          <p:nvPr/>
        </p:nvSpPr>
        <p:spPr>
          <a:xfrm>
            <a:off x="3453717" y="1679510"/>
            <a:ext cx="1640797" cy="14444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48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47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要点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71A5C36-D067-4A8B-BD3C-F67C535F77D7}" type="slidenum">
              <a:rPr lang="en-US" altLang="zh-CN" smtClean="0"/>
              <a:pPr algn="ctr"/>
              <a:t>25</a:t>
            </a:fld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依涛负责：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zh-CN" dirty="0" smtClean="0"/>
              <a:t>启明</a:t>
            </a:r>
            <a:r>
              <a:rPr lang="zh-CN" altLang="zh-CN" dirty="0"/>
              <a:t>、绿盟、深信服、亚信</a:t>
            </a:r>
          </a:p>
          <a:p>
            <a:pPr marL="0" indent="0">
              <a:buNone/>
            </a:pPr>
            <a:r>
              <a:rPr lang="en-US" altLang="zh-CN" dirty="0" smtClean="0"/>
              <a:t>	checkpoint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dirty="0"/>
              <a:t>王伯伦负责：</a:t>
            </a:r>
          </a:p>
          <a:p>
            <a:pPr marL="0" indent="0">
              <a:buNone/>
            </a:pPr>
            <a:r>
              <a:rPr lang="en-US" altLang="zh-CN" dirty="0" smtClean="0"/>
              <a:t>	360</a:t>
            </a:r>
            <a:r>
              <a:rPr lang="zh-CN" altLang="zh-CN" dirty="0"/>
              <a:t>、天融信、华为、瀚思、安恒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fortinet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另外</a:t>
            </a:r>
            <a:r>
              <a:rPr lang="zh-CN" altLang="zh-CN" dirty="0"/>
              <a:t>还有一点，除了功能领域外，产品形态，部署方式，管理范围，</a:t>
            </a:r>
            <a:r>
              <a:rPr lang="zh-CN" altLang="zh-CN"/>
              <a:t>管理</a:t>
            </a:r>
            <a:r>
              <a:rPr lang="zh-CN" altLang="zh-CN" smtClean="0"/>
              <a:t>能力等等</a:t>
            </a:r>
            <a:r>
              <a:rPr lang="zh-CN" altLang="zh-CN" dirty="0"/>
              <a:t>产品相关的内容都是需要加入分析中。</a:t>
            </a:r>
          </a:p>
          <a:p>
            <a:endParaRPr lang="en-US" altLang="zh-CN" dirty="0" smtClean="0"/>
          </a:p>
          <a:p>
            <a:r>
              <a:rPr lang="zh-CN" altLang="zh-CN" dirty="0" smtClean="0"/>
              <a:t>注意</a:t>
            </a:r>
            <a:r>
              <a:rPr lang="zh-CN" altLang="zh-CN" dirty="0"/>
              <a:t>整理时候不要是把各家的资料介绍一下就可以，而是要总结提炼成为可以对比的维度，例如，所有几家覆盖</a:t>
            </a:r>
            <a:r>
              <a:rPr lang="en-US" altLang="zh-CN" dirty="0"/>
              <a:t>8</a:t>
            </a:r>
            <a:r>
              <a:rPr lang="zh-CN" altLang="zh-CN" dirty="0"/>
              <a:t>大功能领域：</a:t>
            </a:r>
            <a:r>
              <a:rPr lang="en-US" altLang="zh-CN" dirty="0"/>
              <a:t>A/B/C/D</a:t>
            </a:r>
            <a:r>
              <a:rPr lang="zh-CN" altLang="zh-CN" dirty="0"/>
              <a:t>。。。。，其中</a:t>
            </a:r>
            <a:r>
              <a:rPr lang="en-US" altLang="zh-CN" dirty="0"/>
              <a:t>**</a:t>
            </a:r>
            <a:r>
              <a:rPr lang="zh-CN" altLang="zh-CN" dirty="0"/>
              <a:t>公司的平台主要是</a:t>
            </a:r>
            <a:r>
              <a:rPr lang="en-US" altLang="zh-CN" dirty="0"/>
              <a:t>A/B/D/G</a:t>
            </a:r>
            <a:r>
              <a:rPr lang="zh-CN" altLang="zh-CN" dirty="0"/>
              <a:t>，</a:t>
            </a:r>
            <a:r>
              <a:rPr lang="en-US" altLang="zh-CN" dirty="0"/>
              <a:t>***</a:t>
            </a:r>
            <a:r>
              <a:rPr lang="zh-CN" altLang="zh-CN" dirty="0"/>
              <a:t>公司的平台主要是</a:t>
            </a:r>
            <a:r>
              <a:rPr lang="en-US" altLang="zh-CN" dirty="0"/>
              <a:t>A/C/D/E/F</a:t>
            </a:r>
            <a:r>
              <a:rPr lang="zh-CN" altLang="zh-CN" dirty="0"/>
              <a:t>，这样我们可以整理在一个统一的维度对比看各家的特点。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360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71A5C36-D067-4A8B-BD3C-F67C535F77D7}" type="slidenum">
              <a:rPr lang="en-US" altLang="zh-CN" smtClean="0"/>
              <a:pPr algn="ctr"/>
              <a:t>3</a:t>
            </a:fld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85768" y="1195290"/>
            <a:ext cx="10820464" cy="4815545"/>
          </a:xfrm>
        </p:spPr>
        <p:txBody>
          <a:bodyPr>
            <a:normAutofit fontScale="92500" lnSpcReduction="20000"/>
          </a:bodyPr>
          <a:lstStyle/>
          <a:p>
            <a:pPr mar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360</a:t>
            </a:r>
            <a:r>
              <a:rPr lang="zh-CN" altLang="en-US" dirty="0" smtClean="0">
                <a:solidFill>
                  <a:schemeClr val="tx1"/>
                </a:solidFill>
              </a:rPr>
              <a:t>具有管理与分析功能的产品共有四个：</a:t>
            </a:r>
            <a:r>
              <a:rPr lang="zh-CN" altLang="en-US" dirty="0">
                <a:solidFill>
                  <a:schemeClr val="tx1"/>
                </a:solidFill>
              </a:rPr>
              <a:t>态势感知与安全运营</a:t>
            </a:r>
            <a:r>
              <a:rPr lang="zh-CN" altLang="en-US" dirty="0" smtClean="0">
                <a:solidFill>
                  <a:schemeClr val="tx1"/>
                </a:solidFill>
              </a:rPr>
              <a:t>平台</a:t>
            </a:r>
            <a:r>
              <a:rPr lang="zh-CN" altLang="en-US" dirty="0">
                <a:solidFill>
                  <a:schemeClr val="tx1"/>
                </a:solidFill>
              </a:rPr>
              <a:t>、安全管理系统、日志审计系统、安全管理分析中心（</a:t>
            </a:r>
            <a:r>
              <a:rPr lang="en-US" altLang="zh-CN" dirty="0">
                <a:solidFill>
                  <a:schemeClr val="tx1"/>
                </a:solidFill>
              </a:rPr>
              <a:t>SMAC</a:t>
            </a:r>
            <a:r>
              <a:rPr lang="zh-CN" altLang="en-US" dirty="0" smtClean="0">
                <a:solidFill>
                  <a:schemeClr val="tx1"/>
                </a:solidFill>
              </a:rPr>
              <a:t>）。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态势感知与安全运营平台</a:t>
            </a:r>
            <a:endParaRPr lang="en-US" altLang="zh-CN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基于威胁情报对本地的安全数据进行快速、自动化的关联分析，及时发现本地的威胁和</a:t>
            </a:r>
            <a:r>
              <a:rPr lang="zh-CN" altLang="en-US" dirty="0" smtClean="0">
                <a:solidFill>
                  <a:schemeClr val="tx1"/>
                </a:solidFill>
              </a:rPr>
              <a:t>异常，通过</a:t>
            </a:r>
            <a:r>
              <a:rPr lang="zh-CN" altLang="en-US" dirty="0">
                <a:solidFill>
                  <a:schemeClr val="tx1"/>
                </a:solidFill>
              </a:rPr>
              <a:t>图形化、可视化技术将威胁和异常进行总体安全态势展现。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安全管理系统</a:t>
            </a:r>
            <a:endParaRPr lang="en-US" altLang="zh-CN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围绕用户的业务安全，对网络设备、安全设备、服务器主机、数据库、中间件、通用服务、业务系统进行全面的监控、分析、告警、响应和</a:t>
            </a:r>
            <a:r>
              <a:rPr lang="zh-CN" altLang="en-US" dirty="0" smtClean="0">
                <a:solidFill>
                  <a:schemeClr val="tx1"/>
                </a:solidFill>
              </a:rPr>
              <a:t>管理。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日志审计系统</a:t>
            </a:r>
            <a:endParaRPr lang="en-US" altLang="zh-CN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收集各种设备和应用的安全日志，并进行存储、监控、审计、分析、报警、响应和报告，实现全网综合安全审计。</a:t>
            </a:r>
            <a:endParaRPr lang="en-US" altLang="zh-CN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</a:rPr>
              <a:t>类似于</a:t>
            </a:r>
            <a:r>
              <a:rPr lang="en-US" altLang="zh-CN" dirty="0" smtClean="0">
                <a:solidFill>
                  <a:schemeClr val="tx1"/>
                </a:solidFill>
              </a:rPr>
              <a:t>HSA</a:t>
            </a:r>
            <a:r>
              <a:rPr lang="zh-CN" altLang="en-US" dirty="0" smtClean="0">
                <a:solidFill>
                  <a:schemeClr val="tx1"/>
                </a:solidFill>
              </a:rPr>
              <a:t>产品。功能相当于安全管理系统的子集。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安全管理分析</a:t>
            </a:r>
            <a:r>
              <a:rPr lang="zh-CN" altLang="en-US" dirty="0" smtClean="0">
                <a:solidFill>
                  <a:schemeClr val="tx1"/>
                </a:solidFill>
              </a:rPr>
              <a:t>中心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</a:rPr>
              <a:t>对</a:t>
            </a:r>
            <a:r>
              <a:rPr lang="zh-CN" altLang="en-US" dirty="0">
                <a:solidFill>
                  <a:schemeClr val="tx1"/>
                </a:solidFill>
              </a:rPr>
              <a:t>新一代智慧防火墙实现分权分域的集中管理，提供设备监控、威胁预警、配置核查、策略下发等智能化的运维管理功能。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</a:rPr>
              <a:t>类似于</a:t>
            </a:r>
            <a:r>
              <a:rPr lang="en-US" altLang="zh-CN" dirty="0" smtClean="0">
                <a:solidFill>
                  <a:schemeClr val="tx1"/>
                </a:solidFill>
              </a:rPr>
              <a:t>HSM</a:t>
            </a:r>
            <a:r>
              <a:rPr lang="zh-CN" altLang="en-US" dirty="0" smtClean="0">
                <a:solidFill>
                  <a:schemeClr val="tx1"/>
                </a:solidFill>
              </a:rPr>
              <a:t>产品。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22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天融信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71A5C36-D067-4A8B-BD3C-F67C535F77D7}" type="slidenum">
              <a:rPr lang="en-US" altLang="zh-CN" smtClean="0"/>
              <a:pPr algn="ctr"/>
              <a:t>4</a:t>
            </a:fld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85768" y="1195290"/>
            <a:ext cx="10820464" cy="4815545"/>
          </a:xfrm>
        </p:spPr>
        <p:txBody>
          <a:bodyPr>
            <a:normAutofit/>
          </a:bodyPr>
          <a:lstStyle/>
          <a:p>
            <a:pPr mar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tx1"/>
                </a:solidFill>
              </a:rPr>
              <a:t>天融信具有管理与分析功能的产品共有八个，主要分析其中的三个产品：安全管理系统</a:t>
            </a:r>
            <a:r>
              <a:rPr lang="en-US" altLang="zh-CN" dirty="0">
                <a:solidFill>
                  <a:schemeClr val="tx1"/>
                </a:solidFill>
              </a:rPr>
              <a:t>TopAnalyzer</a:t>
            </a:r>
            <a:r>
              <a:rPr lang="zh-CN" altLang="en-US" dirty="0">
                <a:solidFill>
                  <a:schemeClr val="tx1"/>
                </a:solidFill>
              </a:rPr>
              <a:t>、日志收集与分析系统</a:t>
            </a:r>
            <a:r>
              <a:rPr lang="en-US" altLang="zh-CN" dirty="0">
                <a:solidFill>
                  <a:schemeClr val="tx1"/>
                </a:solidFill>
              </a:rPr>
              <a:t>TA-L</a:t>
            </a:r>
            <a:r>
              <a:rPr lang="zh-CN" altLang="en-US" dirty="0">
                <a:solidFill>
                  <a:schemeClr val="tx1"/>
                </a:solidFill>
              </a:rPr>
              <a:t>、安全设备与策略管理系统</a:t>
            </a:r>
            <a:r>
              <a:rPr lang="en-US" altLang="zh-CN" dirty="0">
                <a:solidFill>
                  <a:schemeClr val="tx1"/>
                </a:solidFill>
              </a:rPr>
              <a:t>TopPolicy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安全管理系统</a:t>
            </a:r>
            <a:r>
              <a:rPr lang="en-US" altLang="zh-CN" dirty="0">
                <a:solidFill>
                  <a:schemeClr val="tx1"/>
                </a:solidFill>
              </a:rPr>
              <a:t>TopAnalyzer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构建可度量的业务信息系统风险模型，实现对各类安全事件的监控、分析和管理的信息系统，关注企业整体信息安全发展态势，并为整个信息系统的安全运营提供决策服务和运维流程管理。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/>
                </a:solidFill>
              </a:rPr>
              <a:t>日志</a:t>
            </a:r>
            <a:r>
              <a:rPr lang="zh-CN" altLang="en-US" dirty="0">
                <a:solidFill>
                  <a:schemeClr val="tx1"/>
                </a:solidFill>
              </a:rPr>
              <a:t>收集与分析系统</a:t>
            </a:r>
            <a:r>
              <a:rPr lang="en-US" altLang="zh-CN" dirty="0">
                <a:solidFill>
                  <a:schemeClr val="tx1"/>
                </a:solidFill>
              </a:rPr>
              <a:t>TA-L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通过实时采集网络中的日志，实现海量日志全生命周期管理，协助管理者及时获悉全网整体运行态势。</a:t>
            </a:r>
            <a:endParaRPr lang="en-US" altLang="zh-CN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</a:rPr>
              <a:t>类似于</a:t>
            </a:r>
            <a:r>
              <a:rPr lang="en-US" altLang="zh-CN" dirty="0" smtClean="0">
                <a:solidFill>
                  <a:schemeClr val="tx1"/>
                </a:solidFill>
              </a:rPr>
              <a:t>HSA</a:t>
            </a:r>
            <a:r>
              <a:rPr lang="zh-CN" altLang="en-US" dirty="0" smtClean="0">
                <a:solidFill>
                  <a:schemeClr val="tx1"/>
                </a:solidFill>
              </a:rPr>
              <a:t>产品。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安全设备与策略管理系统</a:t>
            </a:r>
            <a:r>
              <a:rPr lang="en-US" altLang="zh-CN" dirty="0">
                <a:solidFill>
                  <a:schemeClr val="tx1"/>
                </a:solidFill>
              </a:rPr>
              <a:t>TopPolicy</a:t>
            </a:r>
          </a:p>
          <a:p>
            <a:pPr lvl="2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对天融信安全设备实现分级分域管理，提供设备监控、安全告警、配置分发、策略下发、日志审计和报表统计等集中</a:t>
            </a:r>
            <a:r>
              <a:rPr lang="zh-CN" altLang="en-US" dirty="0" smtClean="0">
                <a:solidFill>
                  <a:schemeClr val="tx1"/>
                </a:solidFill>
              </a:rPr>
              <a:t>管理功能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类似于</a:t>
            </a:r>
            <a:r>
              <a:rPr lang="en-US" altLang="zh-CN" dirty="0">
                <a:solidFill>
                  <a:schemeClr val="tx1"/>
                </a:solidFill>
              </a:rPr>
              <a:t>HSM</a:t>
            </a:r>
            <a:r>
              <a:rPr lang="zh-CN" altLang="en-US" dirty="0">
                <a:solidFill>
                  <a:schemeClr val="tx1"/>
                </a:solidFill>
              </a:rPr>
              <a:t>产品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96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华为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71A5C36-D067-4A8B-BD3C-F67C535F77D7}" type="slidenum">
              <a:rPr lang="en-US" altLang="zh-CN" smtClean="0"/>
              <a:pPr algn="ctr"/>
              <a:t>5</a:t>
            </a:fld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85768" y="1195290"/>
            <a:ext cx="10820464" cy="4815545"/>
          </a:xfrm>
        </p:spPr>
        <p:txBody>
          <a:bodyPr>
            <a:normAutofit/>
          </a:bodyPr>
          <a:lstStyle/>
          <a:p>
            <a:pPr mar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tx1"/>
                </a:solidFill>
              </a:rPr>
              <a:t>华为</a:t>
            </a:r>
            <a:r>
              <a:rPr lang="zh-CN" altLang="en-US" dirty="0" smtClean="0">
                <a:solidFill>
                  <a:schemeClr val="tx1"/>
                </a:solidFill>
              </a:rPr>
              <a:t>具有</a:t>
            </a:r>
            <a:r>
              <a:rPr lang="zh-CN" altLang="en-US" dirty="0">
                <a:solidFill>
                  <a:schemeClr val="tx1"/>
                </a:solidFill>
              </a:rPr>
              <a:t>管理与分析功能的产品</a:t>
            </a:r>
            <a:r>
              <a:rPr lang="zh-CN" altLang="en-US" dirty="0" smtClean="0">
                <a:solidFill>
                  <a:schemeClr val="tx1"/>
                </a:solidFill>
              </a:rPr>
              <a:t>共有</a:t>
            </a:r>
            <a:r>
              <a:rPr lang="zh-CN" altLang="en-US" dirty="0">
                <a:solidFill>
                  <a:schemeClr val="tx1"/>
                </a:solidFill>
              </a:rPr>
              <a:t>两个：</a:t>
            </a:r>
            <a:r>
              <a:rPr lang="en-US" altLang="zh-CN" dirty="0">
                <a:solidFill>
                  <a:schemeClr val="tx1"/>
                </a:solidFill>
              </a:rPr>
              <a:t>CIS</a:t>
            </a:r>
            <a:r>
              <a:rPr lang="zh-CN" altLang="en-US" dirty="0">
                <a:solidFill>
                  <a:schemeClr val="tx1"/>
                </a:solidFill>
              </a:rPr>
              <a:t>网络安全智能系统、</a:t>
            </a:r>
            <a:r>
              <a:rPr lang="en-US" altLang="zh-CN" dirty="0" smtClean="0">
                <a:solidFill>
                  <a:schemeClr val="tx1"/>
                </a:solidFill>
              </a:rPr>
              <a:t>LogCenter</a:t>
            </a:r>
            <a:r>
              <a:rPr lang="zh-CN" altLang="en-US" dirty="0" smtClean="0">
                <a:solidFill>
                  <a:schemeClr val="tx1"/>
                </a:solidFill>
              </a:rPr>
              <a:t>安全</a:t>
            </a:r>
            <a:r>
              <a:rPr lang="zh-CN" altLang="en-US" dirty="0">
                <a:solidFill>
                  <a:schemeClr val="tx1"/>
                </a:solidFill>
              </a:rPr>
              <a:t>事件管理中心。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CIS</a:t>
            </a:r>
            <a:r>
              <a:rPr lang="zh-CN" altLang="en-US" dirty="0">
                <a:solidFill>
                  <a:schemeClr val="tx1"/>
                </a:solidFill>
              </a:rPr>
              <a:t>网络安全智能系统</a:t>
            </a:r>
            <a:endParaRPr lang="en-US" altLang="zh-CN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从海量数据中提取关键信息，通过多维度风险评估，采用大数据分析方法关联单点异常行为，从而还原出</a:t>
            </a:r>
            <a:r>
              <a:rPr lang="en-US" altLang="zh-CN" dirty="0">
                <a:solidFill>
                  <a:schemeClr val="tx1"/>
                </a:solidFill>
              </a:rPr>
              <a:t>APT</a:t>
            </a:r>
            <a:r>
              <a:rPr lang="zh-CN" altLang="en-US" dirty="0">
                <a:solidFill>
                  <a:schemeClr val="tx1"/>
                </a:solidFill>
              </a:rPr>
              <a:t>攻击链，准确识别和防御</a:t>
            </a:r>
            <a:r>
              <a:rPr lang="en-US" altLang="zh-CN" dirty="0">
                <a:solidFill>
                  <a:schemeClr val="tx1"/>
                </a:solidFill>
              </a:rPr>
              <a:t>APT</a:t>
            </a:r>
            <a:r>
              <a:rPr lang="zh-CN" altLang="en-US" dirty="0">
                <a:solidFill>
                  <a:schemeClr val="tx1"/>
                </a:solidFill>
              </a:rPr>
              <a:t>攻击，避免核心信息资产损失。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LogCenter</a:t>
            </a:r>
            <a:r>
              <a:rPr lang="zh-CN" altLang="en-US" dirty="0">
                <a:solidFill>
                  <a:schemeClr val="tx1"/>
                </a:solidFill>
              </a:rPr>
              <a:t>安全事件管理中心</a:t>
            </a:r>
            <a:endParaRPr lang="en-US" altLang="zh-CN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面向华为全系列安全产品，融合报表管理、日志审计、集中告警管理等功能。</a:t>
            </a:r>
            <a:endParaRPr lang="en-US" altLang="zh-CN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类似于</a:t>
            </a:r>
            <a:r>
              <a:rPr lang="en-US" altLang="zh-CN" dirty="0">
                <a:solidFill>
                  <a:schemeClr val="tx1"/>
                </a:solidFill>
              </a:rPr>
              <a:t>HSA</a:t>
            </a:r>
            <a:r>
              <a:rPr lang="zh-CN" altLang="en-US" dirty="0">
                <a:solidFill>
                  <a:schemeClr val="tx1"/>
                </a:solidFill>
              </a:rPr>
              <a:t>产品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76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瀚思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71A5C36-D067-4A8B-BD3C-F67C535F77D7}" type="slidenum">
              <a:rPr lang="en-US" altLang="zh-CN" smtClean="0"/>
              <a:pPr algn="ctr"/>
              <a:t>6</a:t>
            </a:fld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85768" y="1195290"/>
            <a:ext cx="10820464" cy="4815545"/>
          </a:xfrm>
        </p:spPr>
        <p:txBody>
          <a:bodyPr>
            <a:normAutofit/>
          </a:bodyPr>
          <a:lstStyle/>
          <a:p>
            <a:pPr mar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瀚思具有</a:t>
            </a:r>
            <a:r>
              <a:rPr lang="zh-CN" altLang="en-US" dirty="0">
                <a:solidFill>
                  <a:schemeClr val="tx1"/>
                </a:solidFill>
              </a:rPr>
              <a:t>管理与分析功能的产品</a:t>
            </a:r>
            <a:r>
              <a:rPr lang="zh-CN" altLang="en-US" dirty="0" smtClean="0">
                <a:solidFill>
                  <a:schemeClr val="tx1"/>
                </a:solidFill>
              </a:rPr>
              <a:t>共有</a:t>
            </a:r>
            <a:r>
              <a:rPr lang="zh-CN" altLang="en-US" dirty="0">
                <a:solidFill>
                  <a:schemeClr val="tx1"/>
                </a:solidFill>
              </a:rPr>
              <a:t>两个：</a:t>
            </a:r>
            <a:r>
              <a:rPr lang="en-US" altLang="zh-CN" dirty="0">
                <a:solidFill>
                  <a:schemeClr val="tx1"/>
                </a:solidFill>
              </a:rPr>
              <a:t>HanSight Enterprise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HanSight LogManager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HanSight Enterprise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采取主动的安全分析和实时态势感知，以大数据存储与分析的方法，实现真正针对安全大数据的长期有效存储与实时分析决策的结合。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HanSight LogManager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基于大数据技术的一站式企业级日志管理平台，它可以对企业内部所有机器产生的数据进行采集、存储、搜索、关联、分析、可视化展现、告警、合规性检查和产生报告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类似于</a:t>
            </a:r>
            <a:r>
              <a:rPr lang="en-US" altLang="zh-CN" dirty="0">
                <a:solidFill>
                  <a:schemeClr val="tx1"/>
                </a:solidFill>
              </a:rPr>
              <a:t>HSA</a:t>
            </a:r>
            <a:r>
              <a:rPr lang="zh-CN" altLang="en-US" dirty="0">
                <a:solidFill>
                  <a:schemeClr val="tx1"/>
                </a:solidFill>
              </a:rPr>
              <a:t>产品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97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安恒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71A5C36-D067-4A8B-BD3C-F67C535F77D7}" type="slidenum">
              <a:rPr lang="en-US" altLang="zh-CN" smtClean="0"/>
              <a:pPr algn="ctr"/>
              <a:t>7</a:t>
            </a:fld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85768" y="1195290"/>
            <a:ext cx="10820464" cy="4815545"/>
          </a:xfrm>
        </p:spPr>
        <p:txBody>
          <a:bodyPr>
            <a:normAutofit/>
          </a:bodyPr>
          <a:lstStyle/>
          <a:p>
            <a:pPr marL="0" lvl="2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安恒具有管理与分析功能的产品共有两个</a:t>
            </a:r>
            <a:r>
              <a:rPr lang="zh-CN" altLang="en-US" sz="1800" dirty="0" smtClean="0">
                <a:solidFill>
                  <a:schemeClr val="tx1"/>
                </a:solidFill>
              </a:rPr>
              <a:t>：网络</a:t>
            </a:r>
            <a:r>
              <a:rPr lang="zh-CN" altLang="en-US" sz="1800" dirty="0">
                <a:solidFill>
                  <a:schemeClr val="tx1"/>
                </a:solidFill>
              </a:rPr>
              <a:t>空间态势感知监测预警系统</a:t>
            </a:r>
            <a:r>
              <a:rPr lang="zh-CN" altLang="en-US" sz="1800" dirty="0" smtClean="0">
                <a:solidFill>
                  <a:schemeClr val="tx1"/>
                </a:solidFill>
              </a:rPr>
              <a:t>、综合</a:t>
            </a:r>
            <a:r>
              <a:rPr lang="zh-CN" altLang="en-US" sz="1800" dirty="0">
                <a:solidFill>
                  <a:schemeClr val="tx1"/>
                </a:solidFill>
              </a:rPr>
              <a:t>日志审计平台。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网络空间态势感知监测预警系统</a:t>
            </a:r>
            <a:endParaRPr lang="en-US" altLang="zh-CN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针对等级保护、实时监测、态势感知、通报预警、快速处置的综合管理平台</a:t>
            </a:r>
            <a:r>
              <a:rPr lang="zh-CN" altLang="en-US" dirty="0" smtClean="0">
                <a:solidFill>
                  <a:schemeClr val="tx1"/>
                </a:solidFill>
              </a:rPr>
              <a:t>。对重</a:t>
            </a:r>
            <a:r>
              <a:rPr lang="zh-CN" altLang="en-US" dirty="0">
                <a:solidFill>
                  <a:schemeClr val="tx1"/>
                </a:solidFill>
              </a:rPr>
              <a:t>要门户网站、重要信息系统进行全面的</a:t>
            </a:r>
            <a:r>
              <a:rPr lang="zh-CN" altLang="en-US" dirty="0" smtClean="0">
                <a:solidFill>
                  <a:schemeClr val="tx1"/>
                </a:solidFill>
              </a:rPr>
              <a:t>安全监测，并且</a:t>
            </a:r>
            <a:r>
              <a:rPr lang="zh-CN" altLang="en-US" dirty="0">
                <a:solidFill>
                  <a:schemeClr val="tx1"/>
                </a:solidFill>
              </a:rPr>
              <a:t>结合云安全中心以及网络安全设备产生的数据进行态势分析。并对爆发的网络安全事件进行通报预警、应急处置等</a:t>
            </a:r>
            <a:r>
              <a:rPr lang="zh-CN" altLang="en-US" dirty="0" smtClean="0">
                <a:solidFill>
                  <a:schemeClr val="tx1"/>
                </a:solidFill>
              </a:rPr>
              <a:t>功能。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综合日志审计平台</a:t>
            </a:r>
            <a:endParaRPr lang="en-US" altLang="zh-CN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信息资产的综合性管理平台，通过</a:t>
            </a:r>
            <a:r>
              <a:rPr lang="zh-CN" altLang="en-US" dirty="0" smtClean="0">
                <a:solidFill>
                  <a:schemeClr val="tx1"/>
                </a:solidFill>
              </a:rPr>
              <a:t>对网络</a:t>
            </a:r>
            <a:r>
              <a:rPr lang="zh-CN" altLang="en-US" dirty="0">
                <a:solidFill>
                  <a:schemeClr val="tx1"/>
                </a:solidFill>
              </a:rPr>
              <a:t>设备、安全设备、主机和应用系统日志进行全面的标准化处理，及时发现各种安全威胁、异常行为事件，为管理人员提供全局的视角，</a:t>
            </a:r>
            <a:r>
              <a:rPr lang="zh-CN" altLang="en-US" dirty="0" smtClean="0">
                <a:solidFill>
                  <a:schemeClr val="tx1"/>
                </a:solidFill>
              </a:rPr>
              <a:t>确保业务</a:t>
            </a:r>
            <a:r>
              <a:rPr lang="zh-CN" altLang="en-US" dirty="0">
                <a:solidFill>
                  <a:schemeClr val="tx1"/>
                </a:solidFill>
              </a:rPr>
              <a:t>的不间断运营安全。</a:t>
            </a:r>
            <a:endParaRPr lang="en-US" altLang="zh-CN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类似于</a:t>
            </a:r>
            <a:r>
              <a:rPr lang="en-US" altLang="zh-CN" dirty="0">
                <a:solidFill>
                  <a:schemeClr val="tx1"/>
                </a:solidFill>
              </a:rPr>
              <a:t>HSA</a:t>
            </a:r>
            <a:r>
              <a:rPr lang="zh-CN" altLang="en-US" dirty="0">
                <a:solidFill>
                  <a:schemeClr val="tx1"/>
                </a:solidFill>
              </a:rPr>
              <a:t>产品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44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友商产品功能对比分析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71A5C36-D067-4A8B-BD3C-F67C535F77D7}" type="slidenum">
              <a:rPr lang="en-US" altLang="zh-CN" smtClean="0"/>
              <a:pPr algn="ctr"/>
              <a:t>8</a:t>
            </a:fld>
            <a:endParaRPr lang="en-US" altLang="zh-CN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263723"/>
              </p:ext>
            </p:extLst>
          </p:nvPr>
        </p:nvGraphicFramePr>
        <p:xfrm>
          <a:off x="4853203" y="2653552"/>
          <a:ext cx="2399244" cy="2174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工作表" showAsIcon="1" r:id="rId5" imgW="914400" imgH="828720" progId="Excel.Sheet.12">
                  <p:embed/>
                </p:oleObj>
              </mc:Choice>
              <mc:Fallback>
                <p:oleObj name="工作表" showAsIcon="1" r:id="rId5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53203" y="2653552"/>
                        <a:ext cx="2399244" cy="2174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513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</a:t>
            </a:r>
            <a:r>
              <a:rPr lang="zh-CN" altLang="en-US" dirty="0" smtClean="0"/>
              <a:t>数据分析平台需求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71A5C36-D067-4A8B-BD3C-F67C535F77D7}" type="slidenum">
              <a:rPr lang="en-US" altLang="zh-CN" smtClean="0"/>
              <a:pPr algn="ctr"/>
              <a:t>9</a:t>
            </a:fld>
            <a:endParaRPr lang="en-US" altLang="zh-CN" dirty="0"/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85768" y="1195290"/>
            <a:ext cx="10820464" cy="4815545"/>
          </a:xfrm>
        </p:spPr>
        <p:txBody>
          <a:bodyPr>
            <a:normAutofit/>
          </a:bodyPr>
          <a:lstStyle/>
          <a:p>
            <a:pPr marL="0" lvl="2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dirty="0" smtClean="0">
                <a:solidFill>
                  <a:schemeClr val="tx1"/>
                </a:solidFill>
              </a:rPr>
              <a:t>需求主要从以下几个方面进行说明：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0" lvl="2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1</a:t>
            </a:r>
            <a:r>
              <a:rPr lang="zh-CN" altLang="en-US" sz="1800" dirty="0" smtClean="0">
                <a:solidFill>
                  <a:schemeClr val="tx1"/>
                </a:solidFill>
              </a:rPr>
              <a:t>、综合展现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0" lvl="2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2</a:t>
            </a:r>
            <a:r>
              <a:rPr lang="zh-CN" altLang="en-US" sz="1800" dirty="0" smtClean="0">
                <a:solidFill>
                  <a:schemeClr val="tx1"/>
                </a:solidFill>
              </a:rPr>
              <a:t>、分析处理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0" lvl="2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3</a:t>
            </a:r>
            <a:r>
              <a:rPr lang="zh-CN" altLang="en-US" sz="1800" dirty="0" smtClean="0">
                <a:solidFill>
                  <a:schemeClr val="tx1"/>
                </a:solidFill>
              </a:rPr>
              <a:t>、数据采集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0" lvl="2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4</a:t>
            </a:r>
            <a:r>
              <a:rPr lang="zh-CN" altLang="en-US" sz="1800" dirty="0" smtClean="0">
                <a:solidFill>
                  <a:schemeClr val="tx1"/>
                </a:solidFill>
              </a:rPr>
              <a:t>、第三方系统联动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0" lvl="2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4</a:t>
            </a:r>
            <a:r>
              <a:rPr lang="zh-CN" altLang="en-US" sz="1800" dirty="0" smtClean="0">
                <a:solidFill>
                  <a:schemeClr val="tx1"/>
                </a:solidFill>
              </a:rPr>
              <a:t>、基础支撑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85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山石网科">
      <a:dk1>
        <a:sysClr val="windowText" lastClr="000000"/>
      </a:dk1>
      <a:lt1>
        <a:sysClr val="window" lastClr="FFFFFF"/>
      </a:lt1>
      <a:dk2>
        <a:srgbClr val="C1D1D8"/>
      </a:dk2>
      <a:lt2>
        <a:srgbClr val="203556"/>
      </a:lt2>
      <a:accent1>
        <a:srgbClr val="203556"/>
      </a:accent1>
      <a:accent2>
        <a:srgbClr val="F57E5D"/>
      </a:accent2>
      <a:accent3>
        <a:srgbClr val="5F899D"/>
      </a:accent3>
      <a:accent4>
        <a:srgbClr val="AABEBC"/>
      </a:accent4>
      <a:accent5>
        <a:srgbClr val="404040"/>
      </a:accent5>
      <a:accent6>
        <a:srgbClr val="F39C12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2095</TotalTime>
  <Words>2423</Words>
  <Application>Microsoft Office PowerPoint</Application>
  <PresentationFormat>宽屏</PresentationFormat>
  <Paragraphs>259</Paragraphs>
  <Slides>25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Arial Unicode MS</vt:lpstr>
      <vt:lpstr>Open Sans Light</vt:lpstr>
      <vt:lpstr>等线</vt:lpstr>
      <vt:lpstr>黑体</vt:lpstr>
      <vt:lpstr>思源黑体 CN Bold</vt:lpstr>
      <vt:lpstr>思源黑体 CN Normal</vt:lpstr>
      <vt:lpstr>宋体</vt:lpstr>
      <vt:lpstr>微软雅黑</vt:lpstr>
      <vt:lpstr>Arial</vt:lpstr>
      <vt:lpstr>Wingdings</vt:lpstr>
      <vt:lpstr>Office 主题​​</vt:lpstr>
      <vt:lpstr>工作表</vt:lpstr>
      <vt:lpstr>PowerPoint 演示文稿</vt:lpstr>
      <vt:lpstr>飞塔</vt:lpstr>
      <vt:lpstr>360</vt:lpstr>
      <vt:lpstr>天融信</vt:lpstr>
      <vt:lpstr>华为</vt:lpstr>
      <vt:lpstr>瀚思</vt:lpstr>
      <vt:lpstr>安恒</vt:lpstr>
      <vt:lpstr>友商产品功能对比分析</vt:lpstr>
      <vt:lpstr>大数据分析平台需求</vt:lpstr>
      <vt:lpstr>综合展现需求</vt:lpstr>
      <vt:lpstr>分析处理需求-1</vt:lpstr>
      <vt:lpstr>分析处理需求-2</vt:lpstr>
      <vt:lpstr>数据采集需求</vt:lpstr>
      <vt:lpstr>第三方系统联动需求</vt:lpstr>
      <vt:lpstr>基础支持需求</vt:lpstr>
      <vt:lpstr>架构示意图</vt:lpstr>
      <vt:lpstr>统一展现（综合安全状态视图）</vt:lpstr>
      <vt:lpstr>统一展现（业务系统安全视图）</vt:lpstr>
      <vt:lpstr>智能分析（统计分析、特征分析、规则分析）</vt:lpstr>
      <vt:lpstr>智能分析（内容分析）</vt:lpstr>
      <vt:lpstr>智能分析（行为分析）</vt:lpstr>
      <vt:lpstr>智能分析（关联分析）</vt:lpstr>
      <vt:lpstr>智能分析（溯源分析）</vt:lpstr>
      <vt:lpstr>PowerPoint 演示文稿</vt:lpstr>
      <vt:lpstr>要点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Driver Liu</dc:creator>
  <cp:lastModifiedBy>王伯伦</cp:lastModifiedBy>
  <cp:revision>224</cp:revision>
  <dcterms:created xsi:type="dcterms:W3CDTF">2017-02-03T03:01:39Z</dcterms:created>
  <dcterms:modified xsi:type="dcterms:W3CDTF">2018-02-12T02:29:06Z</dcterms:modified>
</cp:coreProperties>
</file>