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0"/>
  </p:notesMasterIdLst>
  <p:sldIdLst>
    <p:sldId id="256" r:id="rId2"/>
    <p:sldId id="736" r:id="rId3"/>
    <p:sldId id="737" r:id="rId4"/>
    <p:sldId id="730" r:id="rId5"/>
    <p:sldId id="733" r:id="rId6"/>
    <p:sldId id="734" r:id="rId7"/>
    <p:sldId id="738" r:id="rId8"/>
    <p:sldId id="729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241632E-5ED2-411E-BDD7-42F21810C8E6}" type="datetimeFigureOut">
              <a:rPr lang="zh-CN" altLang="en-US"/>
              <a:t>2018/4/12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0652CC4-0F86-4DA3-A0E3-AF0231C1B1C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639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83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978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1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7376" y="2924945"/>
            <a:ext cx="10363200" cy="1470025"/>
          </a:xfrm>
        </p:spPr>
        <p:txBody>
          <a:bodyPr>
            <a:normAutofit/>
          </a:bodyPr>
          <a:lstStyle>
            <a:lvl1pPr algn="ctr">
              <a:defRPr sz="40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1776" y="4725144"/>
            <a:ext cx="8534400" cy="8640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12285" y="6474823"/>
            <a:ext cx="17800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0" u="none" dirty="0" smtClean="0">
                <a:solidFill>
                  <a:schemeClr val="bg1"/>
                </a:solidFill>
                <a:latin typeface="+mj-lt"/>
              </a:rPr>
              <a:t>www.hillstonenet.com.cn</a:t>
            </a:r>
            <a:endParaRPr lang="zh-CN" altLang="en-US" sz="1200" b="0" u="none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2869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3440" y="836713"/>
            <a:ext cx="2743200" cy="54194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83840" y="836713"/>
            <a:ext cx="8026400" cy="54194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507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116632"/>
            <a:ext cx="10972800" cy="746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1424" y="1268760"/>
            <a:ext cx="10972800" cy="501967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935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3D0CE79-49FB-443D-BEF8-6B709DE8FD0C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  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5413" y="1340768"/>
            <a:ext cx="11041227" cy="4896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69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391478" y="86768"/>
            <a:ext cx="9403093" cy="1470025"/>
          </a:xfrm>
        </p:spPr>
        <p:txBody>
          <a:bodyPr>
            <a:normAutofit/>
          </a:bodyPr>
          <a:lstStyle>
            <a:lvl1pPr algn="ctr">
              <a:defRPr sz="40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624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3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7829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5829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5414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5414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99181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99181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03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830" y="1020727"/>
            <a:ext cx="4011084" cy="10072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4963" y="1019870"/>
            <a:ext cx="6815667" cy="5073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87830" y="2027124"/>
            <a:ext cx="4011084" cy="40661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529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8513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20688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75251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16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0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403" y="9248"/>
            <a:ext cx="10945216" cy="971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  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340768"/>
            <a:ext cx="11137237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032437" y="6567156"/>
            <a:ext cx="1521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0" u="none" dirty="0" smtClean="0">
                <a:solidFill>
                  <a:schemeClr val="bg1"/>
                </a:solidFill>
                <a:latin typeface="+mj-lt"/>
              </a:rPr>
              <a:t>www.hillstonenet.com.cn</a:t>
            </a:r>
            <a:endParaRPr lang="zh-CN" altLang="en-US" sz="1000" b="0" u="non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623392" y="6397708"/>
            <a:ext cx="828576" cy="559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D1A0F5-0EB7-4CE0-832C-4673E71737B7}" type="slidenum">
              <a:rPr lang="zh-CN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94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8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42676" y="2337544"/>
            <a:ext cx="11912599" cy="2387600"/>
          </a:xfrm>
        </p:spPr>
        <p:txBody>
          <a:bodyPr/>
          <a:lstStyle/>
          <a:p>
            <a:r>
              <a:rPr lang="en-US" altLang="zh-CN" dirty="0"/>
              <a:t>iSource Data </a:t>
            </a:r>
            <a:r>
              <a:rPr lang="en-US" altLang="zh-CN" dirty="0" smtClean="0"/>
              <a:t>Analysis Platform</a:t>
            </a:r>
            <a:br>
              <a:rPr lang="en-US" altLang="zh-CN" dirty="0" smtClean="0"/>
            </a:br>
            <a:r>
              <a:rPr lang="en-US" altLang="zh-CN" dirty="0" smtClean="0"/>
              <a:t>Concept Commit Meeting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2018/04/09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iSource ? 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77374" y="2031884"/>
            <a:ext cx="10435668" cy="2997315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代       号：</a:t>
            </a:r>
            <a:r>
              <a:rPr lang="en-US" altLang="zh-CN" sz="1600" dirty="0" smtClean="0"/>
              <a:t>Phantom </a:t>
            </a:r>
            <a:endParaRPr lang="en-US" altLang="zh-CN" sz="1600" dirty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</a:t>
            </a:r>
            <a:r>
              <a:rPr lang="zh-CN" altLang="en-US" sz="1600" dirty="0" smtClean="0"/>
              <a:t>：政府，金融、大型企业、能源</a:t>
            </a:r>
            <a:endParaRPr lang="zh-CN" altLang="en-US" sz="1600" dirty="0"/>
          </a:p>
          <a:p>
            <a:r>
              <a:rPr lang="zh-CN" altLang="en-US" sz="1600" dirty="0"/>
              <a:t>核心目标：</a:t>
            </a:r>
          </a:p>
          <a:p>
            <a:pPr marL="0" indent="0"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/>
              <a:t> </a:t>
            </a:r>
            <a:r>
              <a:rPr lang="zh-CN" altLang="en-US" sz="1600" dirty="0" smtClean="0"/>
              <a:t>     </a:t>
            </a:r>
            <a:r>
              <a:rPr lang="en-US" altLang="zh-CN" sz="1600" dirty="0" smtClean="0"/>
              <a:t>- </a:t>
            </a:r>
            <a:r>
              <a:rPr lang="zh-CN" altLang="en-US" sz="1600" dirty="0" smtClean="0"/>
              <a:t>打造</a:t>
            </a:r>
            <a:r>
              <a:rPr lang="en-US" altLang="zh-CN" sz="1600" dirty="0" smtClean="0"/>
              <a:t>Hillstone</a:t>
            </a:r>
            <a:r>
              <a:rPr lang="zh-CN" altLang="en-US" sz="1600" dirty="0" smtClean="0"/>
              <a:t>颜值和实力并存的数据分析平台；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                     - </a:t>
            </a:r>
            <a:r>
              <a:rPr lang="zh-CN" altLang="en-US" sz="1600" dirty="0" smtClean="0"/>
              <a:t>补齐数据分析平台类产品，和公司主打的 </a:t>
            </a:r>
            <a:r>
              <a:rPr lang="en-US" altLang="zh-CN" sz="1600" dirty="0" err="1" smtClean="0"/>
              <a:t>iNGFW</a:t>
            </a:r>
            <a:r>
              <a:rPr lang="zh-CN" altLang="en-US" sz="1600" dirty="0" smtClean="0"/>
              <a:t>网关类产品形成组合方案；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- </a:t>
            </a:r>
            <a:r>
              <a:rPr lang="zh-CN" altLang="en-US" sz="1600" dirty="0" smtClean="0"/>
              <a:t>建立合理的安全威胁视图，看清业务，看见威胁，看透风险</a:t>
            </a:r>
            <a:r>
              <a:rPr lang="zh-CN" altLang="en-US" sz="1600" dirty="0"/>
              <a:t>；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- </a:t>
            </a:r>
            <a:r>
              <a:rPr lang="zh-CN" altLang="en-US" sz="1600" dirty="0" smtClean="0"/>
              <a:t>顶层决策，联动</a:t>
            </a:r>
            <a:r>
              <a:rPr lang="en-US" altLang="zh-CN" sz="1600" dirty="0" err="1" smtClean="0"/>
              <a:t>iNGFW</a:t>
            </a:r>
            <a:r>
              <a:rPr lang="zh-CN" altLang="en-US" sz="1600" dirty="0" smtClean="0"/>
              <a:t>形成协同防御；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r>
              <a:rPr lang="zh-CN" altLang="en-US" sz="1600" dirty="0" smtClean="0"/>
              <a:t>期望发布：</a:t>
            </a:r>
            <a:r>
              <a:rPr lang="en-US" altLang="zh-CN" sz="1600" dirty="0" smtClean="0"/>
              <a:t>2018 Q3 ?</a:t>
            </a:r>
            <a:endParaRPr lang="zh-CN" altLang="en-US" sz="1600" dirty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zh-CN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2110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Market &amp; Trend Report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7674" y="2530547"/>
            <a:ext cx="4724150" cy="295585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2016</a:t>
            </a:r>
            <a:r>
              <a:rPr lang="zh-CN" altLang="en-US" dirty="0"/>
              <a:t>年，</a:t>
            </a:r>
            <a:r>
              <a:rPr lang="en-US" altLang="zh-CN" dirty="0"/>
              <a:t>SIEM</a:t>
            </a:r>
            <a:r>
              <a:rPr lang="zh-CN" altLang="en-US" dirty="0"/>
              <a:t>全球销量达到了</a:t>
            </a:r>
            <a:r>
              <a:rPr lang="en-US" altLang="zh-CN" dirty="0"/>
              <a:t>21.7</a:t>
            </a:r>
            <a:r>
              <a:rPr lang="zh-CN" altLang="en-US" dirty="0"/>
              <a:t>亿美元，在所有细分市场中，属于很高增速的</a:t>
            </a:r>
            <a:r>
              <a:rPr lang="zh-CN" altLang="en-US" dirty="0" smtClean="0"/>
              <a:t>市场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r>
              <a:rPr lang="en-US" altLang="zh-CN" b="1" dirty="0" smtClean="0"/>
              <a:t>Gartner</a:t>
            </a:r>
            <a:r>
              <a:rPr lang="zh-CN" altLang="en-US" b="1" dirty="0"/>
              <a:t>预测，到</a:t>
            </a:r>
            <a:r>
              <a:rPr lang="en-US" altLang="zh-CN" b="1" dirty="0"/>
              <a:t>2020</a:t>
            </a:r>
            <a:r>
              <a:rPr lang="zh-CN" altLang="en-US" b="1" dirty="0"/>
              <a:t>年，</a:t>
            </a:r>
            <a:r>
              <a:rPr lang="en-US" altLang="zh-CN" b="1" dirty="0">
                <a:solidFill>
                  <a:srgbClr val="C00000"/>
                </a:solidFill>
              </a:rPr>
              <a:t>75%</a:t>
            </a:r>
            <a:r>
              <a:rPr lang="zh-CN" altLang="en-US" b="1" dirty="0">
                <a:solidFill>
                  <a:srgbClr val="C00000"/>
                </a:solidFill>
              </a:rPr>
              <a:t>的</a:t>
            </a:r>
            <a:r>
              <a:rPr lang="en-US" altLang="zh-CN" b="1" dirty="0">
                <a:solidFill>
                  <a:srgbClr val="C00000"/>
                </a:solidFill>
              </a:rPr>
              <a:t>SIEM</a:t>
            </a:r>
            <a:r>
              <a:rPr lang="zh-CN" altLang="en-US" b="1" dirty="0">
                <a:solidFill>
                  <a:srgbClr val="C00000"/>
                </a:solidFill>
              </a:rPr>
              <a:t>将采用大数据技术作为其内核，</a:t>
            </a:r>
            <a:r>
              <a:rPr lang="zh-CN" altLang="en-US" b="1" dirty="0"/>
              <a:t>同时广泛借助</a:t>
            </a:r>
            <a:r>
              <a:rPr lang="en-US" altLang="zh-CN" b="1" dirty="0"/>
              <a:t>ML</a:t>
            </a:r>
            <a:r>
              <a:rPr lang="zh-CN" altLang="en-US" b="1" dirty="0"/>
              <a:t>去提升威胁检测的能力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基于安全的威胁分析平台产品 </a:t>
            </a:r>
            <a:r>
              <a:rPr lang="en-US" altLang="zh-CN" dirty="0" err="1" smtClean="0"/>
              <a:t>Fireeye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TAP</a:t>
            </a:r>
            <a:r>
              <a:rPr lang="zh-CN" altLang="en-US" dirty="0" smtClean="0"/>
              <a:t>已经进入</a:t>
            </a:r>
            <a:r>
              <a:rPr lang="en-US" altLang="zh-CN" dirty="0" smtClean="0"/>
              <a:t>SIEM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Gartner</a:t>
            </a:r>
            <a:r>
              <a:rPr lang="zh-CN" altLang="en-US" dirty="0" smtClean="0"/>
              <a:t>象限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SIEM</a:t>
            </a:r>
            <a:r>
              <a:rPr lang="zh-CN" altLang="en-US" dirty="0"/>
              <a:t>已经是一个成熟市场。但这个市场依然十分活跃：客户需求在变化，市场格局也在变化，技术革新也在不断重塑</a:t>
            </a:r>
            <a:r>
              <a:rPr lang="en-US" altLang="zh-CN" dirty="0"/>
              <a:t>SIEM</a:t>
            </a:r>
            <a:r>
              <a:rPr lang="zh-CN" altLang="en-US" dirty="0"/>
              <a:t>自身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48059" y="1524805"/>
            <a:ext cx="117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Gartner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46347" y="1524805"/>
            <a:ext cx="6238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IDC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14115" y="2530547"/>
            <a:ext cx="46505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2019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年中国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IT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安全市场规模将</a:t>
            </a: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达 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￥ </a:t>
            </a:r>
            <a:r>
              <a:rPr lang="en-US" altLang="zh-CN" sz="16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294 </a:t>
            </a:r>
            <a:r>
              <a:rPr lang="zh-CN" altLang="en-US" sz="16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亿</a:t>
            </a:r>
            <a:r>
              <a:rPr lang="zh-CN" altLang="en-US" sz="1600" dirty="0" smtClean="0">
                <a:solidFill>
                  <a:srgbClr val="C00000"/>
                </a:solidFill>
                <a:latin typeface="arial" panose="020B0604020202020204" pitchFamily="34" charset="0"/>
              </a:rPr>
              <a:t>元</a:t>
            </a:r>
            <a:endParaRPr lang="en-US" altLang="zh-CN" sz="1600" dirty="0" smtClean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endParaRPr lang="en-US" altLang="zh-CN" sz="16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年中国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安全市场的规模将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达到 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￥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357 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亿元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CAGR 16.6%</a:t>
            </a:r>
          </a:p>
          <a:p>
            <a:endParaRPr lang="zh-CN" altLang="en-US" sz="16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94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政府行业分析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787828" y="1600201"/>
            <a:ext cx="10716599" cy="45259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客户</a:t>
            </a:r>
            <a:r>
              <a:rPr lang="zh-CN" altLang="en-US" sz="2000" dirty="0" smtClean="0"/>
              <a:t>特点：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政府在线服务平台，信息敏感，安全问题需要重点考虑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针对政府的攻击主体组织化，目标趋利，手段智能化</a:t>
            </a:r>
            <a:endParaRPr lang="en-US" altLang="zh-CN" sz="16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客户痛点：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政务网，办公网，互联网边界清晰，但信息孤岛，缺少关联分析与全局深度分析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政府员工缺乏安全意识，导致敏感信息泄露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APT</a:t>
            </a:r>
            <a:r>
              <a:rPr lang="zh-CN" altLang="en-US" sz="1600" dirty="0" smtClean="0"/>
              <a:t>等高级威胁，响应时间迟缓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 smtClean="0"/>
              <a:t>解决问题：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统一的电子政务安全监控预警平台，掌握全网安全风险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基于数据关联分析、行为分析发现隐藏</a:t>
            </a:r>
            <a:r>
              <a:rPr lang="en-US" altLang="zh-CN" sz="1600" dirty="0" smtClean="0"/>
              <a:t>APT</a:t>
            </a:r>
            <a:r>
              <a:rPr lang="zh-CN" altLang="en-US" sz="1600" dirty="0" smtClean="0"/>
              <a:t>攻击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安全事件管理缩短 </a:t>
            </a:r>
            <a:r>
              <a:rPr lang="en-US" altLang="zh-CN" sz="1600" dirty="0" smtClean="0"/>
              <a:t>MTTD( </a:t>
            </a:r>
            <a:r>
              <a:rPr lang="zh-CN" altLang="en-US" sz="1600" dirty="0" smtClean="0"/>
              <a:t>平均检测时间</a:t>
            </a:r>
            <a:r>
              <a:rPr lang="en-US" altLang="zh-CN" sz="1600" dirty="0" smtClean="0"/>
              <a:t> ) </a:t>
            </a:r>
            <a:r>
              <a:rPr lang="zh-CN" altLang="en-US" sz="1600" dirty="0" smtClean="0"/>
              <a:t>和 </a:t>
            </a:r>
            <a:r>
              <a:rPr lang="en-US" altLang="zh-CN" sz="1600" dirty="0" smtClean="0"/>
              <a:t>MTTR </a:t>
            </a:r>
            <a:r>
              <a:rPr lang="zh-CN" altLang="en-US" sz="1600" dirty="0" smtClean="0"/>
              <a:t>（平均响应时间）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避免信息孤岛，单一类型安全系统的局限</a:t>
            </a:r>
            <a:endParaRPr lang="zh-CN" altLang="en-US" sz="16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19403" y="9248"/>
            <a:ext cx="10945216" cy="971480"/>
          </a:xfrm>
        </p:spPr>
        <p:txBody>
          <a:bodyPr/>
          <a:lstStyle/>
          <a:p>
            <a:r>
              <a:rPr lang="zh-CN" altLang="en-US" dirty="0"/>
              <a:t>金融</a:t>
            </a:r>
            <a:r>
              <a:rPr lang="zh-CN" altLang="en-US" dirty="0" smtClean="0"/>
              <a:t>行业分析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9403" y="1471827"/>
            <a:ext cx="1110400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客户特点：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bg1"/>
                </a:solidFill>
              </a:rPr>
              <a:t>- </a:t>
            </a:r>
            <a:r>
              <a:rPr lang="zh-CN" altLang="en-US" sz="1600" dirty="0" smtClean="0">
                <a:solidFill>
                  <a:schemeClr val="bg1"/>
                </a:solidFill>
              </a:rPr>
              <a:t>银行：自助银行、</a:t>
            </a:r>
            <a:r>
              <a:rPr lang="en-US" altLang="zh-CN" sz="1600" dirty="0" smtClean="0">
                <a:solidFill>
                  <a:schemeClr val="bg1"/>
                </a:solidFill>
              </a:rPr>
              <a:t>POS</a:t>
            </a:r>
            <a:r>
              <a:rPr lang="zh-CN" altLang="en-US" sz="1600" dirty="0" smtClean="0">
                <a:solidFill>
                  <a:schemeClr val="bg1"/>
                </a:solidFill>
              </a:rPr>
              <a:t>机终端、网上银行，电话银行等信息化服务推出伴随着安全入侵，安全欺诈风险。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bg1"/>
                </a:solidFill>
              </a:rPr>
              <a:t>- </a:t>
            </a:r>
            <a:r>
              <a:rPr lang="zh-CN" altLang="en-US" sz="1600" dirty="0" smtClean="0">
                <a:solidFill>
                  <a:schemeClr val="bg1"/>
                </a:solidFill>
              </a:rPr>
              <a:t>互联网金融： </a:t>
            </a:r>
            <a:r>
              <a:rPr lang="en-US" altLang="zh-CN" sz="1600" dirty="0" smtClean="0">
                <a:solidFill>
                  <a:schemeClr val="bg1"/>
                </a:solidFill>
              </a:rPr>
              <a:t>P2P</a:t>
            </a:r>
            <a:r>
              <a:rPr lang="zh-CN" altLang="en-US" sz="1600" dirty="0" smtClean="0">
                <a:solidFill>
                  <a:schemeClr val="bg1"/>
                </a:solidFill>
              </a:rPr>
              <a:t>，众筹，微金融等信息保密，需要安全可控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客户痛点：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bg1"/>
                </a:solidFill>
              </a:rPr>
              <a:t>- </a:t>
            </a:r>
            <a:r>
              <a:rPr lang="zh-CN" altLang="en-US" sz="1600" dirty="0" smtClean="0">
                <a:solidFill>
                  <a:schemeClr val="bg1"/>
                </a:solidFill>
              </a:rPr>
              <a:t>海量事件，各种安全设备每天产生的高，中，低告警成千上万，运维负担重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bg1"/>
                </a:solidFill>
              </a:rPr>
              <a:t>- </a:t>
            </a:r>
            <a:r>
              <a:rPr lang="zh-CN" altLang="en-US" sz="1600" dirty="0" smtClean="0">
                <a:solidFill>
                  <a:schemeClr val="bg1"/>
                </a:solidFill>
              </a:rPr>
              <a:t>安全规则复杂，缺少安全数据建模，没有对各类资产做直观对应呈现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bg1"/>
                </a:solidFill>
              </a:rPr>
              <a:t>- </a:t>
            </a:r>
            <a:r>
              <a:rPr lang="zh-CN" altLang="en-US" sz="1600" dirty="0" smtClean="0">
                <a:solidFill>
                  <a:schemeClr val="bg1"/>
                </a:solidFill>
              </a:rPr>
              <a:t>响应时间迟缓，安全事件处理周期长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bg1"/>
                </a:solidFill>
              </a:rPr>
              <a:t>-</a:t>
            </a:r>
            <a:r>
              <a:rPr lang="zh-CN" altLang="en-US" sz="1600" dirty="0" smtClean="0">
                <a:solidFill>
                  <a:schemeClr val="bg1"/>
                </a:solidFill>
              </a:rPr>
              <a:t>通用的日志管理平台缺少金融场景的定制模板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解决问题：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bg1"/>
                </a:solidFill>
              </a:rPr>
              <a:t>-</a:t>
            </a:r>
            <a:r>
              <a:rPr lang="zh-CN" altLang="en-US" sz="1600" dirty="0" smtClean="0">
                <a:solidFill>
                  <a:schemeClr val="bg1"/>
                </a:solidFill>
              </a:rPr>
              <a:t>全面的态势要素获取能力，具有采集网络设备，安全设备，应用系统等日志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bg1"/>
                </a:solidFill>
              </a:rPr>
              <a:t>-</a:t>
            </a:r>
            <a:r>
              <a:rPr lang="zh-CN" altLang="en-US" sz="1600" dirty="0" smtClean="0">
                <a:solidFill>
                  <a:schemeClr val="bg1"/>
                </a:solidFill>
              </a:rPr>
              <a:t>贴合金融业务，通过规则整合黑白灰名单（手机号，卡号，账号，身份证等）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bg1"/>
                </a:solidFill>
              </a:rPr>
              <a:t>- </a:t>
            </a:r>
            <a:r>
              <a:rPr lang="zh-CN" altLang="en-US" sz="1600" dirty="0" smtClean="0">
                <a:solidFill>
                  <a:schemeClr val="bg1"/>
                </a:solidFill>
              </a:rPr>
              <a:t>安全</a:t>
            </a:r>
            <a:r>
              <a:rPr lang="zh-CN" altLang="en-US" sz="1600" dirty="0">
                <a:solidFill>
                  <a:schemeClr val="bg1"/>
                </a:solidFill>
              </a:rPr>
              <a:t>事件管理缩短 </a:t>
            </a:r>
            <a:r>
              <a:rPr lang="en-US" altLang="zh-CN" sz="1600" dirty="0">
                <a:solidFill>
                  <a:schemeClr val="bg1"/>
                </a:solidFill>
              </a:rPr>
              <a:t>MTTD( </a:t>
            </a:r>
            <a:r>
              <a:rPr lang="zh-CN" altLang="en-US" sz="1600" dirty="0">
                <a:solidFill>
                  <a:schemeClr val="bg1"/>
                </a:solidFill>
              </a:rPr>
              <a:t>平均检测时间</a:t>
            </a:r>
            <a:r>
              <a:rPr lang="en-US" altLang="zh-CN" sz="1600" dirty="0">
                <a:solidFill>
                  <a:schemeClr val="bg1"/>
                </a:solidFill>
              </a:rPr>
              <a:t> ) </a:t>
            </a:r>
            <a:r>
              <a:rPr lang="zh-CN" altLang="en-US" sz="1600" dirty="0">
                <a:solidFill>
                  <a:schemeClr val="bg1"/>
                </a:solidFill>
              </a:rPr>
              <a:t>和 </a:t>
            </a:r>
            <a:r>
              <a:rPr lang="en-US" altLang="zh-CN" sz="1600" dirty="0">
                <a:solidFill>
                  <a:schemeClr val="bg1"/>
                </a:solidFill>
              </a:rPr>
              <a:t>MTTR </a:t>
            </a:r>
            <a:r>
              <a:rPr lang="zh-CN" altLang="en-US" sz="1600" dirty="0">
                <a:solidFill>
                  <a:schemeClr val="bg1"/>
                </a:solidFill>
              </a:rPr>
              <a:t>（平均响应时间）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lvl="1"/>
            <a:r>
              <a:rPr lang="en-US" altLang="zh-CN" sz="1600" dirty="0" smtClean="0">
                <a:solidFill>
                  <a:schemeClr val="bg1"/>
                </a:solidFill>
              </a:rPr>
              <a:t>- </a:t>
            </a:r>
            <a:r>
              <a:rPr lang="zh-CN" altLang="en-US" sz="1600" dirty="0" smtClean="0">
                <a:solidFill>
                  <a:schemeClr val="bg1"/>
                </a:solidFill>
              </a:rPr>
              <a:t>避免</a:t>
            </a:r>
            <a:r>
              <a:rPr lang="zh-CN" altLang="en-US" sz="1600" dirty="0">
                <a:solidFill>
                  <a:schemeClr val="bg1"/>
                </a:solidFill>
              </a:rPr>
              <a:t>信息孤岛，单一类型安全系统的局限</a:t>
            </a:r>
          </a:p>
        </p:txBody>
      </p:sp>
    </p:spTree>
    <p:extLst>
      <p:ext uri="{BB962C8B-B14F-4D97-AF65-F5344CB8AC3E}">
        <p14:creationId xmlns:p14="http://schemas.microsoft.com/office/powerpoint/2010/main" val="27963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能源</a:t>
            </a:r>
          </a:p>
        </p:txBody>
      </p:sp>
      <p:sp>
        <p:nvSpPr>
          <p:cNvPr id="5" name="内容占位符 1"/>
          <p:cNvSpPr>
            <a:spLocks noGrp="1"/>
          </p:cNvSpPr>
          <p:nvPr>
            <p:ph sz="half" idx="1"/>
          </p:nvPr>
        </p:nvSpPr>
        <p:spPr>
          <a:xfrm>
            <a:off x="787828" y="1600201"/>
            <a:ext cx="10716599" cy="45259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客户</a:t>
            </a:r>
            <a:r>
              <a:rPr lang="zh-CN" altLang="en-US" sz="2000" dirty="0" smtClean="0"/>
              <a:t>特点：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能源行业企业规模大，分支机构多，网络架构复杂，动态边界模糊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能源行业信息系统干系重大，一旦存在网络安全威胁，严重影响安全与公共利益</a:t>
            </a:r>
            <a:endParaRPr lang="en-US" altLang="zh-CN" sz="16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客户痛点：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能源业务系统规模大，业务数据，安全数据量大，缺少有效过滤与分析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针对能源的攻击事件多，高级威胁溯源难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缺少贴近能源业务的安全可视化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 smtClean="0"/>
              <a:t>解决问题：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构建整体安全态势感知中心，事前风险预警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引入安全威胁情报、关联行为分析发现隐藏</a:t>
            </a:r>
            <a:r>
              <a:rPr lang="en-US" altLang="zh-CN" sz="1600" dirty="0" smtClean="0"/>
              <a:t>APT</a:t>
            </a:r>
            <a:r>
              <a:rPr lang="zh-CN" altLang="en-US" sz="1600" dirty="0" smtClean="0"/>
              <a:t>攻击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对海量数据深度分析，发现未知威胁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01808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产品定位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720857" y="980728"/>
            <a:ext cx="3593804" cy="71238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Hillstone – </a:t>
            </a:r>
            <a:r>
              <a:rPr lang="zh-CN" altLang="en-US" dirty="0" smtClean="0"/>
              <a:t>云</a:t>
            </a:r>
            <a:r>
              <a:rPr lang="en-US" altLang="zh-CN" dirty="0" smtClean="0"/>
              <a:t>·</a:t>
            </a:r>
            <a:r>
              <a:rPr lang="zh-CN" altLang="en-US" dirty="0" smtClean="0"/>
              <a:t>景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658679" y="3140150"/>
            <a:ext cx="2147776" cy="44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HSM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443871" y="3140150"/>
            <a:ext cx="2147776" cy="44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/>
                </a:solidFill>
              </a:rPr>
              <a:t>智</a:t>
            </a:r>
            <a:r>
              <a:rPr lang="en-US" altLang="zh-CN" b="1" dirty="0" smtClean="0">
                <a:solidFill>
                  <a:schemeClr val="accent4"/>
                </a:solidFill>
              </a:rPr>
              <a:t>·</a:t>
            </a:r>
            <a:r>
              <a:rPr lang="zh-CN" altLang="en-US" b="1" dirty="0" smtClean="0">
                <a:solidFill>
                  <a:schemeClr val="accent4"/>
                </a:solidFill>
              </a:rPr>
              <a:t>源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338932" y="3140150"/>
            <a:ext cx="2147776" cy="443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HSA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15610" y="5944613"/>
            <a:ext cx="1190845" cy="27543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iNGFW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958857" y="5944613"/>
            <a:ext cx="1190845" cy="27543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BDS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302104" y="5944613"/>
            <a:ext cx="1190845" cy="27543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IDS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1393568" y="2400680"/>
            <a:ext cx="10271051" cy="10633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393568" y="5710950"/>
            <a:ext cx="10271051" cy="10633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645351" y="5944613"/>
            <a:ext cx="1190845" cy="27543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IPS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977966" y="5944613"/>
            <a:ext cx="1190845" cy="27543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DLP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9310581" y="5944613"/>
            <a:ext cx="1190845" cy="27543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ABG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528667" y="3954563"/>
            <a:ext cx="15335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00B0F0"/>
                </a:solidFill>
                <a:latin typeface="arial" panose="020B0604020202020204" pitchFamily="34" charset="0"/>
              </a:rPr>
              <a:t>侧重：</a:t>
            </a:r>
            <a:endParaRPr lang="en-US" altLang="zh-CN" sz="1200" b="1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· 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网元管理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2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zh-CN" altLang="en-US" sz="12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策略配置与分发</a:t>
            </a:r>
            <a:endParaRPr lang="en-US" altLang="zh-CN" sz="1200" b="0" i="0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· 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运维</a:t>
            </a:r>
            <a:endParaRPr lang="en-US" altLang="zh-CN" sz="1200" b="0" i="0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73926" y="3954563"/>
            <a:ext cx="14543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00B0F0"/>
                </a:solidFill>
                <a:latin typeface="arial" panose="020B0604020202020204" pitchFamily="34" charset="0"/>
              </a:rPr>
              <a:t>侧重：</a:t>
            </a:r>
            <a:endParaRPr lang="en-US" altLang="zh-CN" sz="1200" b="1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· 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日志留存与审计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2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安全合规</a:t>
            </a:r>
            <a:endParaRPr lang="en-US" altLang="zh-CN" sz="1200" b="0" i="0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· 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运维</a:t>
            </a:r>
            <a:endParaRPr lang="en-US" altLang="zh-CN" sz="1200" b="0" i="0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90199" y="3960639"/>
            <a:ext cx="13827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00B0F0"/>
                </a:solidFill>
                <a:latin typeface="arial" panose="020B0604020202020204" pitchFamily="34" charset="0"/>
              </a:rPr>
              <a:t>侧重：</a:t>
            </a:r>
            <a:endParaRPr lang="en-US" altLang="zh-CN" sz="1200" b="1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· 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安全数据分析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2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态势感知</a:t>
            </a:r>
            <a:endParaRPr lang="en-US" altLang="zh-CN" sz="1200" b="0" i="0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· 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运维监控</a:t>
            </a:r>
            <a:endParaRPr lang="en-US" altLang="zh-CN" sz="1200" b="0" i="0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右箭头 4"/>
          <p:cNvSpPr/>
          <p:nvPr/>
        </p:nvSpPr>
        <p:spPr>
          <a:xfrm rot="16200000">
            <a:off x="2557131" y="2108028"/>
            <a:ext cx="489097" cy="520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16200000">
            <a:off x="6248400" y="2140182"/>
            <a:ext cx="489097" cy="520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6200000">
            <a:off x="10256877" y="2134871"/>
            <a:ext cx="489097" cy="520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16200000">
            <a:off x="2589031" y="5279821"/>
            <a:ext cx="489097" cy="520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16200000">
            <a:off x="6280300" y="5311975"/>
            <a:ext cx="489097" cy="520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16200000">
            <a:off x="10288777" y="5306664"/>
            <a:ext cx="489097" cy="520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922080" y="527833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数据源接收</a:t>
            </a:r>
          </a:p>
        </p:txBody>
      </p:sp>
      <p:sp>
        <p:nvSpPr>
          <p:cNvPr id="27" name="矩形 26"/>
          <p:cNvSpPr/>
          <p:nvPr/>
        </p:nvSpPr>
        <p:spPr>
          <a:xfrm>
            <a:off x="3958857" y="2008424"/>
            <a:ext cx="185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北</a:t>
            </a:r>
            <a:r>
              <a:rPr lang="zh-CN" altLang="en-US" dirty="0" smtClean="0">
                <a:solidFill>
                  <a:schemeClr val="bg1"/>
                </a:solidFill>
              </a:rPr>
              <a:t>向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Restful </a:t>
            </a:r>
            <a:r>
              <a:rPr lang="zh-CN" altLang="en-US" dirty="0" smtClean="0">
                <a:solidFill>
                  <a:schemeClr val="bg1"/>
                </a:solidFill>
              </a:rPr>
              <a:t>接口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Way to Go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124353" y="1127051"/>
            <a:ext cx="0" cy="545450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33377" y="3477087"/>
            <a:ext cx="10271051" cy="10633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8382" y="192188"/>
            <a:ext cx="999460" cy="296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2" name="直接箭头连接符 11"/>
          <p:cNvCxnSpPr/>
          <p:nvPr/>
        </p:nvCxnSpPr>
        <p:spPr>
          <a:xfrm flipV="1">
            <a:off x="635103" y="980728"/>
            <a:ext cx="1" cy="14566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9346019" y="6326372"/>
            <a:ext cx="2158409" cy="1063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0723445" y="858430"/>
            <a:ext cx="5485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leader</a:t>
            </a:r>
          </a:p>
        </p:txBody>
      </p:sp>
      <p:sp>
        <p:nvSpPr>
          <p:cNvPr id="21" name="矩形 20"/>
          <p:cNvSpPr/>
          <p:nvPr/>
        </p:nvSpPr>
        <p:spPr>
          <a:xfrm>
            <a:off x="1031596" y="980728"/>
            <a:ext cx="8499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Challengers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31596" y="6089923"/>
            <a:ext cx="9557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Niche players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624970" y="6019699"/>
            <a:ext cx="8050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</a:rPr>
              <a:t>Visionaries</a:t>
            </a:r>
          </a:p>
        </p:txBody>
      </p:sp>
      <p:sp>
        <p:nvSpPr>
          <p:cNvPr id="24" name="矩形 23"/>
          <p:cNvSpPr/>
          <p:nvPr/>
        </p:nvSpPr>
        <p:spPr>
          <a:xfrm>
            <a:off x="4485212" y="365352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Phantom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 II</a:t>
            </a:r>
            <a:endParaRPr lang="en-US" altLang="zh-CN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55939" y="36535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Falcon</a:t>
            </a:r>
            <a:endParaRPr lang="en-US" altLang="zh-CN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9351" y="4092641"/>
            <a:ext cx="2672793" cy="168173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1428" y="1500764"/>
            <a:ext cx="2725790" cy="1571626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542920" y="919579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Lighting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 II</a:t>
            </a:r>
            <a:endParaRPr lang="en-US" altLang="zh-CN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55939" y="912404"/>
            <a:ext cx="979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Specter</a:t>
            </a:r>
            <a:endParaRPr lang="en-US" altLang="zh-CN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 descr="http://imgsrc.baidu.com/baike/pic/item/35a85edf8db1cb1343b78338d654564e92584b3a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354" y="1482522"/>
            <a:ext cx="2725790" cy="170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timgsa.baidu.com/timg?image&amp;quality=80&amp;size=b9999_10000&amp;sec=1523277654826&amp;di=8be7d2f5a434e5620551414c355c24c7&amp;imgtype=0&amp;src=http%3A%2F%2Fwww.afwing.com%2Fd%2Ffile%2Fencyclopaedia%2Fknowledge%2F9e67d01c2939bfe367c1959622c62bb6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67" y="4110734"/>
            <a:ext cx="2648293" cy="164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462994" y="3884511"/>
            <a:ext cx="22777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00B0F0"/>
                </a:solidFill>
                <a:latin typeface="arial" panose="020B0604020202020204" pitchFamily="34" charset="0"/>
              </a:rPr>
              <a:t>阶段目标与特性：</a:t>
            </a:r>
            <a:endParaRPr lang="en-US" altLang="zh-CN" sz="1200" b="1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· 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融合</a:t>
            </a:r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Hillstone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现有资源（</a:t>
            </a:r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HSM&amp;HSA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）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2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zh-CN" altLang="en-US" sz="12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初步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具备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高效安全视图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2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zh-CN" altLang="en-US" sz="12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趁态势感知热，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快速进入市场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（中东战争</a:t>
            </a:r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闪电战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）</a:t>
            </a:r>
            <a:endParaRPr lang="en-US" altLang="zh-CN" sz="1200" b="0" i="0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507925" y="3854302"/>
            <a:ext cx="22777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00B0F0"/>
                </a:solidFill>
                <a:latin typeface="arial" panose="020B0604020202020204" pitchFamily="34" charset="0"/>
              </a:rPr>
              <a:t>阶段目标与特性：</a:t>
            </a:r>
            <a:endParaRPr lang="en-US" altLang="zh-CN" sz="1200" b="1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· 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具备高可用，高存储，高性能，高效检索等逐渐稳定的产品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2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具备高兼容性，可分析多个主流厂商，或标准源数据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2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·</a:t>
            </a:r>
          </a:p>
        </p:txBody>
      </p:sp>
      <p:sp>
        <p:nvSpPr>
          <p:cNvPr id="38" name="矩形 37"/>
          <p:cNvSpPr/>
          <p:nvPr/>
        </p:nvSpPr>
        <p:spPr>
          <a:xfrm>
            <a:off x="667190" y="1370257"/>
            <a:ext cx="22777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00B0F0"/>
                </a:solidFill>
                <a:latin typeface="arial" panose="020B0604020202020204" pitchFamily="34" charset="0"/>
              </a:rPr>
              <a:t>阶段目标与特性：</a:t>
            </a:r>
            <a:endParaRPr lang="en-US" altLang="zh-CN" sz="1200" b="1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· 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具备成熟的安全建模能力，以及自定义建模等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2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zh-CN" altLang="en-US" sz="12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融合第三方的威胁情报，具备稳定的多维度关联，深度分析能力</a:t>
            </a:r>
            <a:endParaRPr lang="en-US" altLang="zh-CN" sz="1200" b="0" i="0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507925" y="1391110"/>
            <a:ext cx="22777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00B0F0"/>
                </a:solidFill>
                <a:latin typeface="arial" panose="020B0604020202020204" pitchFamily="34" charset="0"/>
              </a:rPr>
              <a:t>阶段目标与特性：</a:t>
            </a:r>
            <a:endParaRPr lang="en-US" altLang="zh-CN" sz="1200" b="1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· 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具备数据驱动安全的能力，本身就是一个 </a:t>
            </a:r>
            <a:r>
              <a:rPr lang="en-US" altLang="zh-CN" sz="12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SecAAS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的平台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2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具备全网协同防御的实时安全云计算能力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19、22、27、29、30"/>
  <p:tag name="KSO_WM_TEMPLATE_CATEGORY" val="custom"/>
  <p:tag name="KSO_WM_TEMPLATE_INDEX" val="160470"/>
  <p:tag name="KSO_WM_SLIDE_ID" val="custom16047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b"/>
  <p:tag name="KSO_WM_UNIT_INDEX" val="1"/>
  <p:tag name="KSO_WM_UNIT_ID" val="custom160470_1*b*1"/>
  <p:tag name="KSO_WM_UNIT_CLEAR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70"/>
  <p:tag name="KSO_WM_SLIDE_ID" val="custom160470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18"/>
  <p:tag name="KSO_WM_SLIDE_SIZE" val="828*36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70"/>
  <p:tag name="KSO_WM_SLIDE_ID" val="custom1604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16"/>
  <p:tag name="KSO_WM_SLIDE_SIZE" val="828*37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Stone">
  <a:themeElements>
    <a:clrScheme name="color 03">
      <a:dk1>
        <a:srgbClr val="000000"/>
      </a:dk1>
      <a:lt1>
        <a:srgbClr val="FFFFFF"/>
      </a:lt1>
      <a:dk2>
        <a:srgbClr val="445E7A"/>
      </a:dk2>
      <a:lt2>
        <a:srgbClr val="DDDDDD"/>
      </a:lt2>
      <a:accent1>
        <a:srgbClr val="3468A6"/>
      </a:accent1>
      <a:accent2>
        <a:srgbClr val="E49D1C"/>
      </a:accent2>
      <a:accent3>
        <a:srgbClr val="B0B6BE"/>
      </a:accent3>
      <a:accent4>
        <a:srgbClr val="DADADA"/>
      </a:accent4>
      <a:accent5>
        <a:srgbClr val="AEB9D0"/>
      </a:accent5>
      <a:accent6>
        <a:srgbClr val="CF8E18"/>
      </a:accent6>
      <a:hlink>
        <a:srgbClr val="4EA5B6"/>
      </a:hlink>
      <a:folHlink>
        <a:srgbClr val="E2583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one" id="{DEA2FAF5-E60A-4CC1-ADBE-BF8239407D62}" vid="{A8487178-48D5-4786-BC47-9FA0342E1A5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Stone</Template>
  <TotalTime>377</TotalTime>
  <Words>811</Words>
  <Application>Microsoft Office PowerPoint</Application>
  <PresentationFormat>宽屏</PresentationFormat>
  <Paragraphs>128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幼圆</vt:lpstr>
      <vt:lpstr>微软雅黑</vt:lpstr>
      <vt:lpstr>Arial</vt:lpstr>
      <vt:lpstr>Arial</vt:lpstr>
      <vt:lpstr>Calibri</vt:lpstr>
      <vt:lpstr>Stone</vt:lpstr>
      <vt:lpstr>iSource Data Analysis Platform Concept Commit Meeting</vt:lpstr>
      <vt:lpstr>Why iSource ? </vt:lpstr>
      <vt:lpstr>Market &amp; Trend Report</vt:lpstr>
      <vt:lpstr>政府行业分析</vt:lpstr>
      <vt:lpstr>金融行业分析</vt:lpstr>
      <vt:lpstr>能源</vt:lpstr>
      <vt:lpstr>产品定位</vt:lpstr>
      <vt:lpstr>Way to Go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chengquan huang</dc:creator>
  <cp:lastModifiedBy>王伯伦</cp:lastModifiedBy>
  <cp:revision>799</cp:revision>
  <dcterms:created xsi:type="dcterms:W3CDTF">2015-03-31T02:33:00Z</dcterms:created>
  <dcterms:modified xsi:type="dcterms:W3CDTF">2018-04-12T02:35:34Z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2052-10.1.0.5552</vt:lpwstr>
  </property>
</Properties>
</file>