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sldIdLst>
    <p:sldId id="256" r:id="rId2"/>
    <p:sldId id="736" r:id="rId3"/>
    <p:sldId id="740" r:id="rId4"/>
    <p:sldId id="739" r:id="rId5"/>
    <p:sldId id="738" r:id="rId6"/>
    <p:sldId id="743" r:id="rId7"/>
    <p:sldId id="742" r:id="rId8"/>
    <p:sldId id="72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9014E"/>
    <a:srgbClr val="B0B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241632E-5ED2-411E-BDD7-42F21810C8E6}" type="datetimeFigureOut">
              <a:rPr lang="zh-CN" altLang="en-US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0652CC4-0F86-4DA3-A0E3-AF0231C1B1C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3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3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376" y="2924945"/>
            <a:ext cx="10363200" cy="1470025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1776" y="4725144"/>
            <a:ext cx="8534400" cy="8640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12285" y="6474823"/>
            <a:ext cx="1780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u="none" dirty="0" smtClean="0">
                <a:solidFill>
                  <a:schemeClr val="bg1"/>
                </a:solidFill>
                <a:latin typeface="+mj-lt"/>
              </a:rPr>
              <a:t>www.hillstonenet.com.cn</a:t>
            </a:r>
            <a:endParaRPr lang="zh-CN" altLang="en-US" sz="1200" b="0" u="non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86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3440" y="836713"/>
            <a:ext cx="2743200" cy="54194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3840" y="836713"/>
            <a:ext cx="8026400" cy="54194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0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109728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1424" y="1268760"/>
            <a:ext cx="10972800" cy="50196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3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3D0CE79-49FB-443D-BEF8-6B709DE8FD0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标题的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</p:spTree>
    <p:extLst>
      <p:ext uri="{BB962C8B-B14F-4D97-AF65-F5344CB8AC3E}">
        <p14:creationId xmlns:p14="http://schemas.microsoft.com/office/powerpoint/2010/main" val="126379776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  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413" y="1340768"/>
            <a:ext cx="11041227" cy="48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9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391478" y="86768"/>
            <a:ext cx="9403093" cy="1470025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62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7829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5829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41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541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9918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991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3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830" y="1020727"/>
            <a:ext cx="4011084" cy="10072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4963" y="1019870"/>
            <a:ext cx="6815667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7830" y="2027124"/>
            <a:ext cx="4011084" cy="40661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529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8513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20688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75251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1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403" y="9248"/>
            <a:ext cx="10945216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  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340768"/>
            <a:ext cx="11137237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32437" y="6567156"/>
            <a:ext cx="1521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0" u="none" dirty="0" smtClean="0">
                <a:solidFill>
                  <a:schemeClr val="bg1"/>
                </a:solidFill>
                <a:latin typeface="+mj-lt"/>
              </a:rPr>
              <a:t>www.hillstonenet.com.cn</a:t>
            </a:r>
            <a:endParaRPr lang="zh-CN" altLang="en-US" sz="1000" b="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623392" y="6397708"/>
            <a:ext cx="828576" cy="559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1A0F5-0EB7-4CE0-832C-4673E71737B7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4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8" r:id="rId12"/>
    <p:sldLayoutId id="214748367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2676" y="2337544"/>
            <a:ext cx="11912599" cy="2387600"/>
          </a:xfrm>
        </p:spPr>
        <p:txBody>
          <a:bodyPr/>
          <a:lstStyle/>
          <a:p>
            <a:r>
              <a:rPr lang="en-US" altLang="zh-CN" dirty="0"/>
              <a:t>iSource Data </a:t>
            </a:r>
            <a:r>
              <a:rPr lang="en-US" altLang="zh-CN" dirty="0" smtClean="0"/>
              <a:t>Analysis Platform</a:t>
            </a:r>
            <a:br>
              <a:rPr lang="en-US" altLang="zh-CN" dirty="0" smtClean="0"/>
            </a:br>
            <a:r>
              <a:rPr lang="en-US" altLang="zh-CN" dirty="0" smtClean="0"/>
              <a:t>Concept Commit Meeting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2018/04/09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iSource ?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77374" y="2031884"/>
            <a:ext cx="10435668" cy="299731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代       号：</a:t>
            </a:r>
            <a:r>
              <a:rPr lang="en-US" altLang="zh-CN" sz="1600" dirty="0" smtClean="0"/>
              <a:t>Phantom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</a:t>
            </a:r>
            <a:r>
              <a:rPr lang="zh-CN" altLang="en-US" sz="1600" dirty="0" smtClean="0"/>
              <a:t>：政府，金融、大型企业、能源</a:t>
            </a:r>
            <a:endParaRPr lang="zh-CN" altLang="en-US" sz="1600" dirty="0"/>
          </a:p>
          <a:p>
            <a:r>
              <a:rPr lang="zh-CN" altLang="en-US" sz="1600" dirty="0"/>
              <a:t>核心目标：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    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打造</a:t>
            </a:r>
            <a:r>
              <a:rPr lang="en-US" altLang="zh-CN" sz="1600" dirty="0" smtClean="0"/>
              <a:t>Hillstone</a:t>
            </a:r>
            <a:r>
              <a:rPr lang="zh-CN" altLang="en-US" sz="1600" dirty="0" smtClean="0"/>
              <a:t>颜值和实力并存的数据分析平台；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                - </a:t>
            </a:r>
            <a:r>
              <a:rPr lang="zh-CN" altLang="en-US" sz="1600" dirty="0" smtClean="0"/>
              <a:t>补齐数据分析平台类产品，和公司主打的 </a:t>
            </a:r>
            <a:r>
              <a:rPr lang="en-US" altLang="zh-CN" sz="1600" dirty="0" err="1" smtClean="0"/>
              <a:t>iNGFW</a:t>
            </a:r>
            <a:r>
              <a:rPr lang="zh-CN" altLang="en-US" sz="1600" dirty="0" smtClean="0"/>
              <a:t>网关类产品形成组合方案；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- </a:t>
            </a:r>
            <a:r>
              <a:rPr lang="zh-CN" altLang="en-US" sz="1600" dirty="0" smtClean="0"/>
              <a:t>建立合理的安全威胁视图，看清业务，看见威胁，看透风险</a:t>
            </a:r>
            <a:r>
              <a:rPr lang="zh-CN" altLang="en-US" sz="1600" dirty="0"/>
              <a:t>；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- </a:t>
            </a:r>
            <a:r>
              <a:rPr lang="zh-CN" altLang="en-US" sz="1600" dirty="0" smtClean="0"/>
              <a:t>顶层决策，联动</a:t>
            </a:r>
            <a:r>
              <a:rPr lang="en-US" altLang="zh-CN" sz="1600" dirty="0" err="1" smtClean="0"/>
              <a:t>iNGFW</a:t>
            </a:r>
            <a:r>
              <a:rPr lang="zh-CN" altLang="en-US" sz="1600" dirty="0" smtClean="0"/>
              <a:t>形成协同防御；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sz="1600" dirty="0" smtClean="0"/>
              <a:t>期望发布：</a:t>
            </a:r>
            <a:r>
              <a:rPr lang="en-US" altLang="zh-CN" sz="1600" dirty="0" smtClean="0"/>
              <a:t>2018 Q3 ?</a:t>
            </a:r>
            <a:endParaRPr lang="zh-CN" altLang="en-US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211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Market &amp; Trend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8443" y="2530547"/>
            <a:ext cx="7850660" cy="295585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/>
              <a:t>SIEM</a:t>
            </a:r>
            <a:r>
              <a:rPr lang="zh-CN" altLang="en-US" dirty="0"/>
              <a:t>全球销量达到了</a:t>
            </a:r>
            <a:r>
              <a:rPr lang="en-US" altLang="zh-CN" dirty="0"/>
              <a:t>21.7</a:t>
            </a:r>
            <a:r>
              <a:rPr lang="zh-CN" altLang="en-US" dirty="0"/>
              <a:t>亿美元，在所有细分市场中，属于很高增速的</a:t>
            </a:r>
            <a:r>
              <a:rPr lang="zh-CN" altLang="en-US" dirty="0" smtClean="0"/>
              <a:t>市场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b="1" dirty="0" smtClean="0"/>
              <a:t>Gartner</a:t>
            </a:r>
            <a:r>
              <a:rPr lang="zh-CN" altLang="en-US" b="1" dirty="0"/>
              <a:t>预测，到</a:t>
            </a:r>
            <a:r>
              <a:rPr lang="en-US" altLang="zh-CN" b="1" dirty="0"/>
              <a:t>2020</a:t>
            </a:r>
            <a:r>
              <a:rPr lang="zh-CN" altLang="en-US" b="1" dirty="0"/>
              <a:t>年，</a:t>
            </a:r>
            <a:r>
              <a:rPr lang="en-US" altLang="zh-CN" b="1" dirty="0">
                <a:solidFill>
                  <a:srgbClr val="C00000"/>
                </a:solidFill>
              </a:rPr>
              <a:t>75%</a:t>
            </a:r>
            <a:r>
              <a:rPr lang="zh-CN" altLang="en-US" b="1" dirty="0">
                <a:solidFill>
                  <a:srgbClr val="C00000"/>
                </a:solidFill>
              </a:rPr>
              <a:t>的</a:t>
            </a:r>
            <a:r>
              <a:rPr lang="en-US" altLang="zh-CN" b="1" dirty="0">
                <a:solidFill>
                  <a:srgbClr val="C00000"/>
                </a:solidFill>
              </a:rPr>
              <a:t>SIEM</a:t>
            </a:r>
            <a:r>
              <a:rPr lang="zh-CN" altLang="en-US" b="1" dirty="0">
                <a:solidFill>
                  <a:srgbClr val="C00000"/>
                </a:solidFill>
              </a:rPr>
              <a:t>将采用大数据技术作为其内核，</a:t>
            </a:r>
            <a:r>
              <a:rPr lang="zh-CN" altLang="en-US" b="1" dirty="0"/>
              <a:t>同时广泛借助</a:t>
            </a:r>
            <a:r>
              <a:rPr lang="en-US" altLang="zh-CN" b="1" dirty="0"/>
              <a:t>ML</a:t>
            </a:r>
            <a:r>
              <a:rPr lang="zh-CN" altLang="en-US" b="1" dirty="0"/>
              <a:t>去提升威胁检测的能力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基于安全的威胁分析平台产品 </a:t>
            </a:r>
            <a:r>
              <a:rPr lang="en-US" altLang="zh-CN" dirty="0" smtClean="0"/>
              <a:t>FireEye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TAP</a:t>
            </a:r>
            <a:r>
              <a:rPr lang="zh-CN" altLang="en-US" dirty="0" smtClean="0"/>
              <a:t>已经进入</a:t>
            </a:r>
            <a:r>
              <a:rPr lang="en-US" altLang="zh-CN" dirty="0" smtClean="0"/>
              <a:t>SIEM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Gartner</a:t>
            </a:r>
            <a:r>
              <a:rPr lang="zh-CN" altLang="en-US" dirty="0" smtClean="0"/>
              <a:t>象限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SIEM</a:t>
            </a:r>
            <a:r>
              <a:rPr lang="zh-CN" altLang="en-US" dirty="0"/>
              <a:t>已经是一个成熟市场。但这个市场依然十分活跃：客户需求在变化，市场格局也在变化，技术革新也在不断重塑</a:t>
            </a:r>
            <a:r>
              <a:rPr lang="en-US" altLang="zh-CN" dirty="0"/>
              <a:t>SIEM</a:t>
            </a:r>
            <a:r>
              <a:rPr lang="zh-CN" altLang="en-US" dirty="0"/>
              <a:t>自身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5972" y="1524805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Gartner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行业与客户分析</a:t>
            </a:r>
            <a:endParaRPr lang="zh-CN" altLang="en-US" dirty="0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="" xmlns:a16="http://schemas.microsoft.com/office/drawing/2014/main" id="{D3013EE2-4944-4F45-B052-8BF495377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017540"/>
              </p:ext>
            </p:extLst>
          </p:nvPr>
        </p:nvGraphicFramePr>
        <p:xfrm>
          <a:off x="380014" y="980728"/>
          <a:ext cx="11811986" cy="49306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54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6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10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31336">
                  <a:extLst>
                    <a:ext uri="{9D8B030D-6E8A-4147-A177-3AD203B41FA5}">
                      <a16:colId xmlns="" xmlns:a16="http://schemas.microsoft.com/office/drawing/2014/main" val="2530978591"/>
                    </a:ext>
                  </a:extLst>
                </a:gridCol>
              </a:tblGrid>
              <a:tr h="720686">
                <a:tc>
                  <a:txBody>
                    <a:bodyPr/>
                    <a:lstStyle/>
                    <a:p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客户现状与需求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安全产品的核心诉求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代表客户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30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0070C0"/>
                          </a:solidFill>
                        </a:rPr>
                        <a:t>教育行业</a:t>
                      </a:r>
                      <a:endParaRPr lang="zh-CN" altLang="en-US" sz="1200" b="1" i="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安全数据的教育平台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安全大数据的存储分析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关联分析与安全算法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教育资产安全防护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安全态势感知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深度关联分析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安全威胁情报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资产安全分析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南京晓庄学院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南京理工大学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浙江警察学院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83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0070C0"/>
                          </a:solidFill>
                        </a:rPr>
                        <a:t>政府行业</a:t>
                      </a:r>
                      <a:endParaRPr lang="zh-CN" altLang="en-US" sz="1200" b="1" i="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纵深防御能力薄弱缺失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全网安全可视化能力弱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持续监控监控与自动化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对于未知威胁防护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大屏安全态势感知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自动化运维与监控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zh-CN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检测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江苏省电化教育馆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财政厅信息中心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59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0070C0"/>
                          </a:solidFill>
                        </a:rPr>
                        <a:t>金融行业</a:t>
                      </a:r>
                      <a:endParaRPr lang="zh-CN" altLang="en-US" sz="1200" b="1" i="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维持在线金融服务等级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业务系统的安全可视化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未知威胁的检测能力与应急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人机识别，安全风控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高质量的运维监控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金融安全风控可视化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未知威胁的应急安全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威胁情报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华安基金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72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0070C0"/>
                          </a:solidFill>
                        </a:rPr>
                        <a:t>大企业</a:t>
                      </a:r>
                      <a:endParaRPr lang="zh-CN" altLang="en-US" sz="1200" b="1" i="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全网安全信息统一管理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未知威胁的检测与防护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安全日志统一收集与管理</a:t>
                      </a:r>
                      <a:endParaRPr lang="en-US" altLang="zh-CN" sz="1400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威胁溯源与</a:t>
                      </a:r>
                      <a:r>
                        <a:rPr lang="en-US" altLang="zh-CN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APT</a:t>
                      </a:r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检测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 dirty="0" smtClean="0">
                          <a:latin typeface="微软雅黑" pitchFamily="34" charset="-122"/>
                          <a:ea typeface="微软雅黑" pitchFamily="34" charset="-122"/>
                        </a:rPr>
                        <a:t>奥园地产</a:t>
                      </a:r>
                      <a:endParaRPr lang="zh-CN" altLang="en-US" sz="1400" i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A1EBCD4-543F-4A0E-81C6-DAD900AE7121}"/>
              </a:ext>
            </a:extLst>
          </p:cNvPr>
          <p:cNvSpPr txBox="1"/>
          <p:nvPr/>
        </p:nvSpPr>
        <p:spPr>
          <a:xfrm>
            <a:off x="997034" y="5872766"/>
            <a:ext cx="105779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汇总： 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安全态势的集中呈现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和流量、日志、事件的综合分析方面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都存在强烈需求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在日志集中管理、单点设备监控和第三方威胁情报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都存在需求，但程度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25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产品定位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20857" y="980728"/>
            <a:ext cx="3593804" cy="71238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Hillstone – </a:t>
            </a:r>
            <a:r>
              <a:rPr lang="zh-CN" altLang="en-US" dirty="0" smtClean="0"/>
              <a:t>云</a:t>
            </a:r>
            <a:r>
              <a:rPr lang="en-US" altLang="zh-CN" dirty="0" smtClean="0"/>
              <a:t>·</a:t>
            </a:r>
            <a:r>
              <a:rPr lang="zh-CN" altLang="en-US" dirty="0" smtClean="0"/>
              <a:t>景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58679" y="3140150"/>
            <a:ext cx="2147776" cy="44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HSM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443871" y="3140150"/>
            <a:ext cx="2147776" cy="44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/>
                </a:solidFill>
              </a:rPr>
              <a:t>智</a:t>
            </a:r>
            <a:r>
              <a:rPr lang="en-US" altLang="zh-CN" b="1" dirty="0" smtClean="0">
                <a:solidFill>
                  <a:schemeClr val="accent4"/>
                </a:solidFill>
              </a:rPr>
              <a:t>·</a:t>
            </a:r>
            <a:r>
              <a:rPr lang="zh-CN" altLang="en-US" b="1" dirty="0" smtClean="0">
                <a:solidFill>
                  <a:schemeClr val="accent4"/>
                </a:solidFill>
              </a:rPr>
              <a:t>源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38932" y="3140150"/>
            <a:ext cx="2147776" cy="44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HSA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15610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iNGFW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958857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BDS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302104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IDS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393568" y="2400680"/>
            <a:ext cx="10271051" cy="1063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393568" y="5710950"/>
            <a:ext cx="10271051" cy="1063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645351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IPS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9310581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ABG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28667" y="3954563"/>
            <a:ext cx="1533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侧重：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网元管理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策略配置与分发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运维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73926" y="3954563"/>
            <a:ext cx="1454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侧重：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日志留存与审计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安全合规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运维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90199" y="3960639"/>
            <a:ext cx="1382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侧重：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安全数据分析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态势感知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运维监控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 rot="16200000">
            <a:off x="2557131" y="2108028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6200000">
            <a:off x="6248400" y="2140182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6200000">
            <a:off x="10256877" y="2134871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6200000">
            <a:off x="2589031" y="5279821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6200000">
            <a:off x="6280300" y="5311975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6200000">
            <a:off x="10288777" y="5306664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22080" y="52783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数据源接收</a:t>
            </a:r>
          </a:p>
        </p:txBody>
      </p:sp>
      <p:sp>
        <p:nvSpPr>
          <p:cNvPr id="27" name="矩形 26"/>
          <p:cNvSpPr/>
          <p:nvPr/>
        </p:nvSpPr>
        <p:spPr>
          <a:xfrm>
            <a:off x="3958857" y="2008424"/>
            <a:ext cx="185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北</a:t>
            </a:r>
            <a:r>
              <a:rPr lang="zh-CN" altLang="en-US" dirty="0" smtClean="0">
                <a:solidFill>
                  <a:schemeClr val="bg1"/>
                </a:solidFill>
              </a:rPr>
              <a:t>向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Restful </a:t>
            </a:r>
            <a:r>
              <a:rPr lang="zh-CN" altLang="en-US" dirty="0" smtClean="0">
                <a:solidFill>
                  <a:schemeClr val="bg1"/>
                </a:solidFill>
              </a:rPr>
              <a:t>接口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967334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vSys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SIEM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SOC</a:t>
            </a:r>
            <a:r>
              <a:rPr lang="zh-CN" altLang="en-US" dirty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MSS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78432" y="1216902"/>
            <a:ext cx="11008768" cy="52998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smtClean="0"/>
              <a:t>SIEM  = SIM + SEM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安全信息管理 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安全事件管理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smtClean="0"/>
              <a:t>              SIM </a:t>
            </a:r>
            <a:r>
              <a:rPr lang="zh-CN" altLang="en-US" dirty="0" smtClean="0"/>
              <a:t>侧重于 历史日志分析与取证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SEM</a:t>
            </a:r>
            <a:r>
              <a:rPr lang="zh-CN" altLang="en-US" dirty="0" smtClean="0"/>
              <a:t>侧重于 实时监控和事件处理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None/>
            </a:pPr>
            <a:endParaRPr lang="en-US" altLang="zh-CN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smtClean="0"/>
              <a:t>SOC  =  Security ( Network ) Operation Center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SOC</a:t>
            </a:r>
            <a:r>
              <a:rPr lang="zh-CN" altLang="en-US" dirty="0" smtClean="0"/>
              <a:t>是站在安全的角度管理整个网络和系统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smtClean="0"/>
              <a:t>MSS   =  </a:t>
            </a:r>
            <a:r>
              <a:rPr lang="zh-CN" altLang="en-US" dirty="0" smtClean="0"/>
              <a:t>有专业的可管理安全服务提供商（</a:t>
            </a:r>
            <a:r>
              <a:rPr lang="en-US" altLang="zh-CN" dirty="0" smtClean="0"/>
              <a:t>MSSP</a:t>
            </a:r>
            <a:r>
              <a:rPr lang="zh-CN" altLang="en-US" dirty="0" smtClean="0"/>
              <a:t>），进行安全运维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smtClean="0"/>
              <a:t>------------------------------------------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smtClean="0"/>
              <a:t>SOC</a:t>
            </a:r>
            <a:r>
              <a:rPr lang="zh-CN" altLang="en-US" dirty="0" smtClean="0"/>
              <a:t>的主要依赖：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Tx/>
              <a:buChar char="-"/>
            </a:pPr>
            <a:r>
              <a:rPr lang="zh-CN" altLang="en-US" dirty="0" smtClean="0"/>
              <a:t>高级安全分析专家的运维水平，成熟的安全监测模型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Tx/>
              <a:buChar char="-"/>
            </a:pPr>
            <a:r>
              <a:rPr lang="zh-CN" altLang="en-US" dirty="0" smtClean="0"/>
              <a:t>信息安全标准比较成熟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589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 </a:t>
            </a:r>
            <a:r>
              <a:rPr lang="zh-CN" altLang="en-US" dirty="0" smtClean="0"/>
              <a:t>产品</a:t>
            </a:r>
            <a:r>
              <a:rPr lang="zh-CN" altLang="en-US" dirty="0" smtClean="0"/>
              <a:t>发展趋势</a:t>
            </a:r>
            <a:endParaRPr lang="zh-CN" altLang="en-US" dirty="0"/>
          </a:p>
        </p:txBody>
      </p:sp>
      <p:pic>
        <p:nvPicPr>
          <p:cNvPr id="1026" name="Picture 2" descr="å¦ä½èªè¡æ­å»ºä¸ä¸ªå¨èæç¥å¤§è SIEMï¼| ç¡¬åå¬å¼è¯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4551132"/>
            <a:ext cx="3580748" cy="1587143"/>
          </a:xfrm>
          <a:prstGeom prst="roundRect">
            <a:avLst>
              <a:gd name="adj" fmla="val 3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8" name="矩形 17"/>
          <p:cNvSpPr/>
          <p:nvPr/>
        </p:nvSpPr>
        <p:spPr>
          <a:xfrm>
            <a:off x="5346357" y="1408796"/>
            <a:ext cx="650789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SOC v1.0</a:t>
            </a: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实际意义：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第一代</a:t>
            </a:r>
            <a:r>
              <a:rPr lang="en-US" altLang="zh-CN" sz="12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Soc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的目标是集中管理、分析和响应来自多个不同边界和终端工具的报警与事件。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缺陷：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员工手动分析成堆数据，从孤立事件寻找联系，低调。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安全数据分析师增长不足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攻击越来越复杂和不可检测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46357" y="4157009"/>
            <a:ext cx="68456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i="1" dirty="0" smtClean="0">
                <a:solidFill>
                  <a:srgbClr val="FFC000"/>
                </a:solidFill>
                <a:latin typeface="arial" panose="020B0604020202020204" pitchFamily="34" charset="0"/>
              </a:rPr>
              <a:t>          SOC v2.0</a:t>
            </a: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FFC000"/>
                </a:solidFill>
                <a:latin typeface="arial" panose="020B0604020202020204" pitchFamily="34" charset="0"/>
              </a:rPr>
              <a:t>愿景目标：</a:t>
            </a:r>
            <a:endParaRPr lang="en-US" altLang="zh-CN" sz="1200" dirty="0" smtClean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zh-CN" altLang="en-US" sz="1400" b="1" dirty="0" smtClean="0">
                <a:solidFill>
                  <a:srgbClr val="CC0066"/>
                </a:solidFill>
                <a:latin typeface="arial" panose="020B0604020202020204" pitchFamily="34" charset="0"/>
              </a:rPr>
              <a:t>不忘初心！！</a:t>
            </a:r>
            <a:r>
              <a:rPr lang="en-US" altLang="zh-CN" sz="1200" b="1" dirty="0" smtClean="0">
                <a:solidFill>
                  <a:srgbClr val="CC0066"/>
                </a:solidFill>
                <a:latin typeface="arial" panose="020B0604020202020204" pitchFamily="34" charset="0"/>
              </a:rPr>
              <a:t>~  </a:t>
            </a:r>
            <a:r>
              <a:rPr lang="zh-CN" altLang="en-US" sz="1200" b="1" dirty="0" smtClean="0">
                <a:solidFill>
                  <a:srgbClr val="CC0066"/>
                </a:solidFill>
                <a:latin typeface="arial" panose="020B0604020202020204" pitchFamily="34" charset="0"/>
              </a:rPr>
              <a:t>缓解造成最大业务风险的那些风险因素。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rgbClr val="FFC000"/>
                </a:solidFill>
                <a:latin typeface="arial" panose="020B0604020202020204" pitchFamily="34" charset="0"/>
              </a:rPr>
              <a:t>改进建议：</a:t>
            </a:r>
            <a:endParaRPr lang="en-US" altLang="zh-CN" sz="1200" b="1" dirty="0" smtClean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endParaRPr lang="en-US" altLang="zh-CN" sz="1200" b="1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曾经的痛：人的因素是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SOC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运营的最大挑战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利用智能手段（比如机器学习 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en-US" altLang="zh-CN" sz="12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TensorFlow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）来自动化分析，最小化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SOC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操作员工的知识库要求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自动化响应：为已验证的风险，及时采取行动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安全可视化：企业的每个人都应视为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SOC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的信息渠道，每个人都应该意识到网络风险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340" y="3993543"/>
            <a:ext cx="731061" cy="557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30" y="1495822"/>
            <a:ext cx="3567621" cy="1692221"/>
          </a:xfrm>
          <a:prstGeom prst="roundRect">
            <a:avLst>
              <a:gd name="adj" fmla="val 27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807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Way to Go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124353" y="1127051"/>
            <a:ext cx="0" cy="545450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33377" y="3477087"/>
            <a:ext cx="10271051" cy="1063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382" y="192188"/>
            <a:ext cx="999460" cy="296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直接箭头连接符 11"/>
          <p:cNvCxnSpPr/>
          <p:nvPr/>
        </p:nvCxnSpPr>
        <p:spPr>
          <a:xfrm flipV="1">
            <a:off x="635103" y="980728"/>
            <a:ext cx="1" cy="14566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346019" y="6326372"/>
            <a:ext cx="2158409" cy="106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723445" y="858430"/>
            <a:ext cx="5485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leader</a:t>
            </a:r>
          </a:p>
        </p:txBody>
      </p:sp>
      <p:sp>
        <p:nvSpPr>
          <p:cNvPr id="21" name="矩形 20"/>
          <p:cNvSpPr/>
          <p:nvPr/>
        </p:nvSpPr>
        <p:spPr>
          <a:xfrm>
            <a:off x="1031596" y="980728"/>
            <a:ext cx="8499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Challengers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1596" y="6089923"/>
            <a:ext cx="9557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Niche players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624970" y="6019699"/>
            <a:ext cx="805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Visionaries</a:t>
            </a:r>
          </a:p>
        </p:txBody>
      </p:sp>
      <p:sp>
        <p:nvSpPr>
          <p:cNvPr id="24" name="矩形 23"/>
          <p:cNvSpPr/>
          <p:nvPr/>
        </p:nvSpPr>
        <p:spPr>
          <a:xfrm>
            <a:off x="4485212" y="365352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Phantom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 II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5939" y="36535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Falcon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351" y="4092641"/>
            <a:ext cx="2672793" cy="168173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1428" y="1500764"/>
            <a:ext cx="2725790" cy="1571626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542920" y="919579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Lighting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 II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55939" y="912404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Specter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http://imgsrc.baidu.com/baike/pic/item/35a85edf8db1cb1343b78338d654564e92584b3a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354" y="1482522"/>
            <a:ext cx="2725790" cy="170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23277654826&amp;di=8be7d2f5a434e5620551414c355c24c7&amp;imgtype=0&amp;src=http%3A%2F%2Fwww.afwing.com%2Fd%2Ffile%2Fencyclopaedia%2Fknowledge%2F9e67d01c2939bfe367c1959622c62bb6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67" y="4110734"/>
            <a:ext cx="2648293" cy="164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462994" y="3884511"/>
            <a:ext cx="2277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阶段目标与特性：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融合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Hillstone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现有资源（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HSM&amp;HSA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初步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具备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高效安全视图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趁态势感知热，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快速进入市场（中东战争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闪电战）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507925" y="3854302"/>
            <a:ext cx="2277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阶段目标与特性：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具备高可用，高存储，高性能，高效检索等逐渐稳定的产品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具备高兼容性，可分析多个主流厂商，或标准源数据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</a:t>
            </a:r>
          </a:p>
        </p:txBody>
      </p:sp>
      <p:sp>
        <p:nvSpPr>
          <p:cNvPr id="38" name="矩形 37"/>
          <p:cNvSpPr/>
          <p:nvPr/>
        </p:nvSpPr>
        <p:spPr>
          <a:xfrm>
            <a:off x="667190" y="1370257"/>
            <a:ext cx="2277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阶段目标与特性：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具备成熟的安全建模能力，以及自定义建模等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融合第三方的威胁情报，具备稳定的多维度关联，深度分析能力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07925" y="1391110"/>
            <a:ext cx="2277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阶段目标与特性：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具备数据驱动安全的能力，本身就是一个 </a:t>
            </a:r>
            <a:r>
              <a:rPr lang="en-US" altLang="zh-CN" sz="12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SecAAS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的平台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具备全网协同防御的实时安全云计算能力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19、22、27、29、30"/>
  <p:tag name="KSO_WM_TEMPLATE_CATEGORY" val="custom"/>
  <p:tag name="KSO_WM_TEMPLATE_INDEX" val="160470"/>
  <p:tag name="KSO_WM_SLIDE_ID" val="custom1604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b"/>
  <p:tag name="KSO_WM_UNIT_INDEX" val="1"/>
  <p:tag name="KSO_WM_UNIT_ID" val="custom160470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Stone">
  <a:themeElements>
    <a:clrScheme name="color 03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3468A6"/>
      </a:accent1>
      <a:accent2>
        <a:srgbClr val="E49D1C"/>
      </a:accent2>
      <a:accent3>
        <a:srgbClr val="B0B6BE"/>
      </a:accent3>
      <a:accent4>
        <a:srgbClr val="DADADA"/>
      </a:accent4>
      <a:accent5>
        <a:srgbClr val="AEB9D0"/>
      </a:accent5>
      <a:accent6>
        <a:srgbClr val="CF8E18"/>
      </a:accent6>
      <a:hlink>
        <a:srgbClr val="4EA5B6"/>
      </a:hlink>
      <a:folHlink>
        <a:srgbClr val="E2583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one" id="{DEA2FAF5-E60A-4CC1-ADBE-BF8239407D62}" vid="{A8487178-48D5-4786-BC47-9FA0342E1A5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Stone</Template>
  <TotalTime>476</TotalTime>
  <Words>808</Words>
  <Application>Microsoft Office PowerPoint</Application>
  <PresentationFormat>宽屏</PresentationFormat>
  <Paragraphs>160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幼圆</vt:lpstr>
      <vt:lpstr>微软雅黑</vt:lpstr>
      <vt:lpstr>Arial</vt:lpstr>
      <vt:lpstr>Arial</vt:lpstr>
      <vt:lpstr>Calibri</vt:lpstr>
      <vt:lpstr>Wingdings</vt:lpstr>
      <vt:lpstr>Stone</vt:lpstr>
      <vt:lpstr>iSource Data Analysis Platform Concept Commit Meeting</vt:lpstr>
      <vt:lpstr>Why iSource ? </vt:lpstr>
      <vt:lpstr>Market &amp; Trend Report</vt:lpstr>
      <vt:lpstr>行业与客户分析</vt:lpstr>
      <vt:lpstr>产品定位</vt:lpstr>
      <vt:lpstr>SIEM、SOC 与 MSS</vt:lpstr>
      <vt:lpstr>SOC 产品发展趋势</vt:lpstr>
      <vt:lpstr>Way to Go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chengquan huang</dc:creator>
  <cp:lastModifiedBy>王伯伦</cp:lastModifiedBy>
  <cp:revision>818</cp:revision>
  <dcterms:created xsi:type="dcterms:W3CDTF">2015-03-31T02:33:00Z</dcterms:created>
  <dcterms:modified xsi:type="dcterms:W3CDTF">2018-04-13T06:25:53Z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2052-10.1.0.5552</vt:lpwstr>
  </property>
</Properties>
</file>