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917" r:id="rId3"/>
    <p:sldId id="913" r:id="rId4"/>
    <p:sldId id="918" r:id="rId5"/>
    <p:sldId id="919" r:id="rId6"/>
    <p:sldId id="916" r:id="rId7"/>
    <p:sldId id="915" r:id="rId8"/>
    <p:sldId id="92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5D"/>
    <a:srgbClr val="203556"/>
    <a:srgbClr val="00B0F0"/>
    <a:srgbClr val="D9D9D9"/>
    <a:srgbClr val="3399FF"/>
    <a:srgbClr val="3366FF"/>
    <a:srgbClr val="000000"/>
    <a:srgbClr val="5F899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2" autoAdjust="0"/>
    <p:restoredTop sz="95867" autoAdjust="0"/>
  </p:normalViewPr>
  <p:slideViewPr>
    <p:cSldViewPr snapToGrid="0">
      <p:cViewPr varScale="1">
        <p:scale>
          <a:sx n="74" d="100"/>
          <a:sy n="74" d="100"/>
        </p:scale>
        <p:origin x="46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HSM </a:t>
            </a:r>
            <a:r>
              <a:rPr lang="zh-CN" altLang="en-US" dirty="0" smtClean="0"/>
              <a:t>历年</a:t>
            </a:r>
            <a:r>
              <a:rPr lang="zh-CN" altLang="en-US" dirty="0"/>
              <a:t>销售额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231393045489555"/>
          <c:y val="0.26290146697291811"/>
          <c:w val="0.75504974966180594"/>
          <c:h val="0.632311432303564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HSM销售额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774424</c:v>
                </c:pt>
                <c:pt idx="1">
                  <c:v>908925</c:v>
                </c:pt>
                <c:pt idx="2">
                  <c:v>1018165</c:v>
                </c:pt>
                <c:pt idx="3">
                  <c:v>995573</c:v>
                </c:pt>
                <c:pt idx="4">
                  <c:v>2294617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81-473A-927D-644EFF2497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23577856"/>
        <c:axId val="9235533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HSM销售数量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Sheet1!$C$2:$C$6</c:f>
              <c:numCache>
                <c:formatCode>0_ </c:formatCode>
                <c:ptCount val="5"/>
                <c:pt idx="0">
                  <c:v>13</c:v>
                </c:pt>
                <c:pt idx="1">
                  <c:v>16</c:v>
                </c:pt>
                <c:pt idx="2">
                  <c:v>32</c:v>
                </c:pt>
                <c:pt idx="3">
                  <c:v>46</c:v>
                </c:pt>
                <c:pt idx="4">
                  <c:v>114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681-473A-927D-644EFF2497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23554464"/>
        <c:axId val="923556640"/>
      </c:lineChart>
      <c:catAx>
        <c:axId val="9235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3553376"/>
        <c:crosses val="autoZero"/>
        <c:auto val="1"/>
        <c:lblAlgn val="ctr"/>
        <c:lblOffset val="100"/>
        <c:noMultiLvlLbl val="0"/>
      </c:catAx>
      <c:valAx>
        <c:axId val="923553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3577856"/>
        <c:crosses val="autoZero"/>
        <c:crossBetween val="between"/>
      </c:valAx>
      <c:valAx>
        <c:axId val="923556640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3554464"/>
        <c:crosses val="max"/>
        <c:crossBetween val="between"/>
      </c:valAx>
      <c:catAx>
        <c:axId val="923554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3556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68504730791244"/>
          <c:y val="0.14708383140912903"/>
          <c:w val="0.54265877455587253"/>
          <c:h val="6.9435863781895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HSA </a:t>
            </a:r>
            <a:r>
              <a:rPr lang="zh-CN" altLang="en-US" dirty="0" smtClean="0"/>
              <a:t>历年销售额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048166071021657"/>
          <c:y val="0.23376697834645668"/>
          <c:w val="0.77286559729640991"/>
          <c:h val="0.69069143700787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HSA销售额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2697446</c:v>
                </c:pt>
                <c:pt idx="1">
                  <c:v>2813841</c:v>
                </c:pt>
                <c:pt idx="2">
                  <c:v>5000529</c:v>
                </c:pt>
                <c:pt idx="3">
                  <c:v>6341214</c:v>
                </c:pt>
                <c:pt idx="4">
                  <c:v>4032462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89-4859-A01A-55FF2FE6F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22197744"/>
        <c:axId val="10221988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HSA销售台数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Sheet1!$C$2:$C$6</c:f>
              <c:numCache>
                <c:formatCode>0_ </c:formatCode>
                <c:ptCount val="5"/>
                <c:pt idx="0">
                  <c:v>67</c:v>
                </c:pt>
                <c:pt idx="1">
                  <c:v>99</c:v>
                </c:pt>
                <c:pt idx="2">
                  <c:v>226</c:v>
                </c:pt>
                <c:pt idx="3">
                  <c:v>241</c:v>
                </c:pt>
                <c:pt idx="4">
                  <c:v>195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D89-4859-A01A-55FF2FE6F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2202640"/>
        <c:axId val="1022190128"/>
      </c:lineChart>
      <c:catAx>
        <c:axId val="102219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2198832"/>
        <c:crosses val="autoZero"/>
        <c:auto val="1"/>
        <c:lblAlgn val="ctr"/>
        <c:lblOffset val="100"/>
        <c:noMultiLvlLbl val="0"/>
      </c:catAx>
      <c:valAx>
        <c:axId val="102219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2197744"/>
        <c:crosses val="autoZero"/>
        <c:crossBetween val="between"/>
      </c:valAx>
      <c:valAx>
        <c:axId val="1022190128"/>
        <c:scaling>
          <c:orientation val="minMax"/>
        </c:scaling>
        <c:delete val="0"/>
        <c:axPos val="r"/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2202640"/>
        <c:crosses val="max"/>
        <c:crossBetween val="between"/>
      </c:valAx>
      <c:catAx>
        <c:axId val="1022202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2190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888627765049815"/>
          <c:y val="0.13885247973424328"/>
          <c:w val="0.5866912181427093"/>
          <c:h val="7.0105977721208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HSA </a:t>
            </a:r>
            <a:r>
              <a:rPr lang="zh-CN" altLang="en-US" dirty="0" smtClean="0"/>
              <a:t>历年销售额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048166071021657"/>
          <c:y val="0.23376697834645668"/>
          <c:w val="0.77286559729640991"/>
          <c:h val="0.69069143700787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智·源 销售额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  <c:pt idx="4">
                  <c:v>2022年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500000</c:v>
                </c:pt>
                <c:pt idx="1">
                  <c:v>8000000</c:v>
                </c:pt>
                <c:pt idx="2">
                  <c:v>20000000</c:v>
                </c:pt>
                <c:pt idx="3">
                  <c:v>35000000</c:v>
                </c:pt>
                <c:pt idx="4">
                  <c:v>50000000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89-4859-A01A-55FF2FE6F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030829888"/>
        <c:axId val="1030830432"/>
      </c:barChart>
      <c:catAx>
        <c:axId val="103082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0830432"/>
        <c:crosses val="autoZero"/>
        <c:auto val="1"/>
        <c:lblAlgn val="ctr"/>
        <c:lblOffset val="100"/>
        <c:noMultiLvlLbl val="0"/>
      </c:catAx>
      <c:valAx>
        <c:axId val="103083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082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888627765049815"/>
          <c:y val="0.13885247973424328"/>
          <c:w val="0.5866912181427093"/>
          <c:h val="7.0105977721208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59C9409E-ED0E-4D42-9DE3-B32D17D384BE}" type="datetimeFigureOut">
              <a:rPr lang="zh-CN" altLang="en-US" smtClean="0"/>
              <a:pPr/>
              <a:t>2018/5/15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6361B527-AAC8-4855-83BC-9F4B544788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RestAPI</a:t>
            </a:r>
            <a:r>
              <a:rPr lang="zh-CN" altLang="en-US" dirty="0"/>
              <a:t>标准化（创建</a:t>
            </a:r>
            <a:r>
              <a:rPr lang="en-US" altLang="zh-CN" dirty="0"/>
              <a:t>NGFW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D78A4-5114-462E-BFD0-97AC85BA4F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6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901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64353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3158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5971712" y="1351365"/>
            <a:ext cx="5206467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4:3</a:t>
            </a:r>
            <a:r>
              <a:rPr lang="zh-CN" altLang="en-US" dirty="0"/>
              <a:t>（横向）图片</a:t>
            </a:r>
          </a:p>
        </p:txBody>
      </p:sp>
      <p:sp>
        <p:nvSpPr>
          <p:cNvPr id="18" name="Round Diagonal Corner Rectangle 9"/>
          <p:cNvSpPr/>
          <p:nvPr userDrawn="1"/>
        </p:nvSpPr>
        <p:spPr>
          <a:xfrm>
            <a:off x="931342" y="1490656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9113" y="1546006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04464" y="1590195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931342" y="2519485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9113" y="2574835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904464" y="2619024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931342" y="3553212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559113" y="3608562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904464" y="3652751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931342" y="4590460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559113" y="4645810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04464" y="4689999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3252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2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801085" y="1351365"/>
            <a:ext cx="2928638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1413711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305300" y="1817024"/>
            <a:ext cx="6515100" cy="140877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单击以键入文本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305300" y="1351365"/>
            <a:ext cx="2986008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本页为示例，图表和数据请至母版中编辑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1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9600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8229600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220200" y="185533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9081" y="167387"/>
            <a:ext cx="1523428" cy="90982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9776298" y="5003322"/>
            <a:ext cx="1284051" cy="128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941667" y="5317877"/>
            <a:ext cx="9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粘贴处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0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622" y="2367243"/>
            <a:ext cx="2194686" cy="131071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62282" y="0"/>
            <a:ext cx="495748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78500" y="2560935"/>
            <a:ext cx="3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5400" b="0" i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6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  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413" y="1340768"/>
            <a:ext cx="11041227" cy="48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11568608" y="980729"/>
            <a:ext cx="57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FFCC0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C48C8A-77FD-4366-8117-A766F7C94BB7}" type="slidenum">
              <a:rPr lang="zh-CN" altLang="en-US" sz="1600" b="1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zh-CN" altLang="en-US" sz="1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504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2105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1792" y="3080317"/>
            <a:ext cx="2639291" cy="183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02527" y="3076574"/>
            <a:ext cx="9289473" cy="1836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3154626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336285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422263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9867209" y="430032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8983" y="2371725"/>
            <a:ext cx="2639291" cy="1834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902527" y="2371725"/>
            <a:ext cx="9289473" cy="18347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2475297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268384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354362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8343209" y="362131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5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47750" y="8958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04491"/>
            <a:ext cx="12192000" cy="34178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738717" y="0"/>
            <a:ext cx="6714567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08561" y="2325524"/>
            <a:ext cx="5974878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677974" y="3581258"/>
            <a:ext cx="4444050" cy="637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68402" y="1791131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  <p:sp>
        <p:nvSpPr>
          <p:cNvPr id="39" name="Round Diagonal Corner Rectangle 9"/>
          <p:cNvSpPr/>
          <p:nvPr userDrawn="1"/>
        </p:nvSpPr>
        <p:spPr>
          <a:xfrm>
            <a:off x="4809386" y="162056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09386" y="168181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49955" y="168181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5449955" y="211429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4809386" y="237300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809386" y="243425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5449955" y="243425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5449955" y="286673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4809386" y="312544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9386" y="318669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5449955" y="318669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5449955" y="361917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4809386" y="3902041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9386" y="3963286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9955" y="3963285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5449955" y="4395771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4809386" y="4716793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9386" y="4778038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449955" y="4778037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5449955" y="5210523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4809386" y="5529634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9386" y="5590879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5449955" y="5590878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5449955" y="6023364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2" y="1791487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768" y="1195290"/>
            <a:ext cx="10820464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单击可输入（已分为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7519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0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33336" y="6137820"/>
            <a:ext cx="11125328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 userDrawn="1"/>
        </p:nvSpPr>
        <p:spPr>
          <a:xfrm>
            <a:off x="9753600" y="6299277"/>
            <a:ext cx="21336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25"/>
          <p:cNvSpPr/>
          <p:nvPr userDrawn="1"/>
        </p:nvSpPr>
        <p:spPr>
          <a:xfrm>
            <a:off x="9925636" y="6459903"/>
            <a:ext cx="56662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 Unicode MS" panose="020B0604020202020204" pitchFamily="34" charset="-122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126" y="85060"/>
            <a:ext cx="971107" cy="43239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698498" y="9847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占位符 19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7470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>
              <a:defRPr lang="zh-CN" altLang="en-US" sz="12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3017" y="85409"/>
            <a:ext cx="1008099" cy="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57" r:id="rId3"/>
    <p:sldLayoutId id="2147483699" r:id="rId4"/>
    <p:sldLayoutId id="2147483660" r:id="rId5"/>
    <p:sldLayoutId id="2147483666" r:id="rId6"/>
    <p:sldLayoutId id="2147483696" r:id="rId7"/>
    <p:sldLayoutId id="2147483694" r:id="rId8"/>
    <p:sldLayoutId id="2147483669" r:id="rId9"/>
    <p:sldLayoutId id="2147483695" r:id="rId10"/>
    <p:sldLayoutId id="2147483673" r:id="rId11"/>
    <p:sldLayoutId id="2147483686" r:id="rId12"/>
    <p:sldLayoutId id="2147483691" r:id="rId13"/>
    <p:sldLayoutId id="2147483692" r:id="rId14"/>
    <p:sldLayoutId id="2147483700" r:id="rId15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kumimoji="0" lang="zh-CN" altLang="en-US" sz="3600" b="0" i="0" u="none" strike="noStrike" kern="1200" cap="none" spc="0" normalizeH="0" baseline="0" smtClean="0">
          <a:ln>
            <a:noFill/>
          </a:ln>
          <a:solidFill>
            <a:srgbClr val="44546A"/>
          </a:solidFill>
          <a:effectLst/>
          <a:uLnTx/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源产品规划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5477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988122" y="5523709"/>
            <a:ext cx="864096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79997" y="55957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07832" y="55957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35667" y="55957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66" name="标题 3"/>
          <p:cNvSpPr>
            <a:spLocks noGrp="1"/>
          </p:cNvSpPr>
          <p:nvPr>
            <p:ph type="title"/>
          </p:nvPr>
        </p:nvSpPr>
        <p:spPr>
          <a:xfrm>
            <a:off x="180430" y="114101"/>
            <a:ext cx="8229600" cy="81142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智</a:t>
            </a:r>
            <a:r>
              <a:rPr lang="en-US" altLang="zh-CN" dirty="0"/>
              <a:t>·</a:t>
            </a:r>
            <a:r>
              <a:rPr lang="zh-CN" altLang="en-US" dirty="0" smtClean="0"/>
              <a:t>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年战略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276865" y="1069597"/>
            <a:ext cx="1957516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构建大数据分析平台框架、流量、日志、事件综合关联分析。</a:t>
            </a: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全局安全态势的可视化呈现。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410900" y="3899333"/>
            <a:ext cx="2671725" cy="1299750"/>
          </a:xfrm>
          <a:prstGeom prst="roundRect">
            <a:avLst>
              <a:gd name="adj" fmla="val 7356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态势感知方案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目标市场：政府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价值：威胁态势呈现、运维分析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组件：防火墙、运维平台</a:t>
            </a:r>
          </a:p>
        </p:txBody>
      </p:sp>
      <p:sp>
        <p:nvSpPr>
          <p:cNvPr id="44" name="文本框 12"/>
          <p:cNvSpPr txBox="1"/>
          <p:nvPr/>
        </p:nvSpPr>
        <p:spPr>
          <a:xfrm>
            <a:off x="6563502" y="55957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45" name="文本框 12"/>
          <p:cNvSpPr txBox="1"/>
          <p:nvPr/>
        </p:nvSpPr>
        <p:spPr>
          <a:xfrm>
            <a:off x="8091337" y="55957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10439709" y="4068933"/>
            <a:ext cx="785975" cy="2832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10439709" y="4478083"/>
            <a:ext cx="785975" cy="283248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0439709" y="4887233"/>
            <a:ext cx="785975" cy="2832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5224788" y="3899333"/>
            <a:ext cx="3041946" cy="1299750"/>
          </a:xfrm>
          <a:prstGeom prst="roundRect">
            <a:avLst>
              <a:gd name="adj" fmla="val 7356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威胁及风险处置方案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目标市场：大型企业、高校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价值：风险识别、风险预警、威胁处置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组件：防火墙、运维平台、探针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76544" y="1071427"/>
            <a:ext cx="1706081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全局运维监控的可视化呈现。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威胁热点关联分析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建立云端控制中心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建立云端威胁热点知识库。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24788" y="1058829"/>
            <a:ext cx="1706084" cy="1379513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云端控制中心的威胁关联分析。</a:t>
            </a: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互联网安全态势感知。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控制模块化产品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137745" y="1069597"/>
            <a:ext cx="1740987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山石单点设备威胁情报服务提供。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引入第三方威胁情报。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094185" y="1069597"/>
            <a:ext cx="1595280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非山石产品用户的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威胁情报服务提供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617987" y="2582415"/>
            <a:ext cx="2829244" cy="1136390"/>
          </a:xfrm>
          <a:prstGeom prst="roundRect">
            <a:avLst>
              <a:gd name="adj" fmla="val 9948"/>
            </a:avLst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运维平台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定位：逐步替代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HSM/HSA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、业务和威胁分析与集中呈现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目标市场：政府、高校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975252" y="3488963"/>
            <a:ext cx="1843002" cy="355744"/>
          </a:xfrm>
          <a:prstGeom prst="roundRect">
            <a:avLst>
              <a:gd name="adj" fmla="val 9948"/>
            </a:avLst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HSM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HSA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退市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19582" y="2582415"/>
            <a:ext cx="3055670" cy="1136390"/>
          </a:xfrm>
          <a:prstGeom prst="roundRect">
            <a:avLst>
              <a:gd name="adj" fmla="val 9948"/>
            </a:avLst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运维产品系列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定位：配置管理、日志审计、业务审计、威胁分析等模块构成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目标市场：政府、金融、高校、企业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3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416" y="139401"/>
            <a:ext cx="9809846" cy="605774"/>
          </a:xfrm>
        </p:spPr>
        <p:txBody>
          <a:bodyPr/>
          <a:lstStyle/>
          <a:p>
            <a:r>
              <a:rPr lang="zh-CN" altLang="en-US" dirty="0"/>
              <a:t>智</a:t>
            </a:r>
            <a:r>
              <a:rPr lang="en-US" altLang="zh-CN" dirty="0"/>
              <a:t>·</a:t>
            </a:r>
            <a:r>
              <a:rPr lang="zh-CN" altLang="en-US" dirty="0" smtClean="0"/>
              <a:t>源产品 </a:t>
            </a:r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3</a:t>
            </a:fld>
            <a:endParaRPr lang="en-US" altLang="zh-CN"/>
          </a:p>
        </p:txBody>
      </p:sp>
      <p:sp>
        <p:nvSpPr>
          <p:cNvPr id="9" name="圆角矩形 7">
            <a:extLst>
              <a:ext uri="{FF2B5EF4-FFF2-40B4-BE49-F238E27FC236}">
                <a16:creationId xmlns:a16="http://schemas.microsoft.com/office/drawing/2014/main" xmlns="" id="{6899DD1B-82D4-47F2-8C5A-396E6B38A6EF}"/>
              </a:ext>
            </a:extLst>
          </p:cNvPr>
          <p:cNvSpPr/>
          <p:nvPr/>
        </p:nvSpPr>
        <p:spPr>
          <a:xfrm>
            <a:off x="138807" y="2162783"/>
            <a:ext cx="907397" cy="2411590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数据分析平台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8">
            <a:extLst>
              <a:ext uri="{FF2B5EF4-FFF2-40B4-BE49-F238E27FC236}">
                <a16:creationId xmlns:a16="http://schemas.microsoft.com/office/drawing/2014/main" xmlns="" id="{C2E60940-2DDA-4445-8C34-0737D857C2B4}"/>
              </a:ext>
            </a:extLst>
          </p:cNvPr>
          <p:cNvSpPr/>
          <p:nvPr/>
        </p:nvSpPr>
        <p:spPr>
          <a:xfrm>
            <a:off x="123568" y="5133528"/>
            <a:ext cx="2171700" cy="417964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产品形态</a:t>
            </a:r>
          </a:p>
        </p:txBody>
      </p:sp>
      <p:sp>
        <p:nvSpPr>
          <p:cNvPr id="11" name="圆角矩形 9">
            <a:extLst>
              <a:ext uri="{FF2B5EF4-FFF2-40B4-BE49-F238E27FC236}">
                <a16:creationId xmlns:a16="http://schemas.microsoft.com/office/drawing/2014/main" xmlns="" id="{219DB8E9-CC0F-480B-8B9F-E05227FC8EF6}"/>
              </a:ext>
            </a:extLst>
          </p:cNvPr>
          <p:cNvSpPr/>
          <p:nvPr/>
        </p:nvSpPr>
        <p:spPr>
          <a:xfrm>
            <a:off x="131188" y="5615347"/>
            <a:ext cx="2171700" cy="417964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资质及能力证明</a:t>
            </a:r>
          </a:p>
        </p:txBody>
      </p:sp>
      <p:sp>
        <p:nvSpPr>
          <p:cNvPr id="12" name="圆角矩形 51">
            <a:extLst>
              <a:ext uri="{FF2B5EF4-FFF2-40B4-BE49-F238E27FC236}">
                <a16:creationId xmlns:a16="http://schemas.microsoft.com/office/drawing/2014/main" xmlns="" id="{00C9D250-3513-4264-B17E-1F1B9135DFB5}"/>
              </a:ext>
            </a:extLst>
          </p:cNvPr>
          <p:cNvSpPr/>
          <p:nvPr/>
        </p:nvSpPr>
        <p:spPr>
          <a:xfrm>
            <a:off x="131188" y="4638228"/>
            <a:ext cx="2171700" cy="417964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商业模式</a:t>
            </a: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xmlns="" id="{57427EAE-C7F4-4285-92DC-CDFF343FC71B}"/>
              </a:ext>
            </a:extLst>
          </p:cNvPr>
          <p:cNvSpPr/>
          <p:nvPr/>
        </p:nvSpPr>
        <p:spPr>
          <a:xfrm>
            <a:off x="1092840" y="4042235"/>
            <a:ext cx="1202428" cy="532138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Third-Part</a:t>
            </a:r>
          </a:p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威胁情报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3904896" y="1306614"/>
            <a:ext cx="3482948" cy="332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Phase 2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FCS</a:t>
            </a:r>
            <a:r>
              <a: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DE4FEECA-CB19-45F5-A9B5-31270AD4FC21}"/>
              </a:ext>
            </a:extLst>
          </p:cNvPr>
          <p:cNvCxnSpPr/>
          <p:nvPr/>
        </p:nvCxnSpPr>
        <p:spPr>
          <a:xfrm flipV="1">
            <a:off x="138808" y="1976697"/>
            <a:ext cx="11087100" cy="58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0">
            <a:extLst>
              <a:ext uri="{FF2B5EF4-FFF2-40B4-BE49-F238E27FC236}">
                <a16:creationId xmlns:a16="http://schemas.microsoft.com/office/drawing/2014/main" xmlns="" id="{DDE26244-88C6-4B8B-B37C-F08F1180371A}"/>
              </a:ext>
            </a:extLst>
          </p:cNvPr>
          <p:cNvSpPr txBox="1"/>
          <p:nvPr/>
        </p:nvSpPr>
        <p:spPr>
          <a:xfrm>
            <a:off x="2071610" y="1137608"/>
            <a:ext cx="1692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第三方合作</a:t>
            </a:r>
            <a:r>
              <a:rPr lang="zh-CN" altLang="en-US" sz="11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aella data</a:t>
            </a:r>
            <a:endParaRPr lang="zh-CN" altLang="en-US" sz="11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3762373" y="1073753"/>
            <a:ext cx="35270" cy="49595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2364260" y="1463073"/>
            <a:ext cx="1260390" cy="36584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Phase 1 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 flipH="1">
            <a:off x="6176960" y="2034747"/>
            <a:ext cx="576" cy="24816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8898455" y="1976697"/>
            <a:ext cx="31687" cy="24310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xmlns="" id="{DDE26244-88C6-4B8B-B37C-F08F1180371A}"/>
              </a:ext>
            </a:extLst>
          </p:cNvPr>
          <p:cNvSpPr txBox="1"/>
          <p:nvPr/>
        </p:nvSpPr>
        <p:spPr>
          <a:xfrm>
            <a:off x="6479028" y="987980"/>
            <a:ext cx="1692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自主研发</a:t>
            </a:r>
            <a:endParaRPr lang="zh-CN" altLang="en-US" sz="11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7">
            <a:extLst>
              <a:ext uri="{FF2B5EF4-FFF2-40B4-BE49-F238E27FC236}">
                <a16:creationId xmlns:a16="http://schemas.microsoft.com/office/drawing/2014/main" xmlns="" id="{57427EAE-C7F4-4285-92DC-CDFF343FC71B}"/>
              </a:ext>
            </a:extLst>
          </p:cNvPr>
          <p:cNvSpPr/>
          <p:nvPr/>
        </p:nvSpPr>
        <p:spPr>
          <a:xfrm>
            <a:off x="1114303" y="2183931"/>
            <a:ext cx="1202428" cy="542793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7">
            <a:extLst>
              <a:ext uri="{FF2B5EF4-FFF2-40B4-BE49-F238E27FC236}">
                <a16:creationId xmlns:a16="http://schemas.microsoft.com/office/drawing/2014/main" xmlns="" id="{57427EAE-C7F4-4285-92DC-CDFF343FC71B}"/>
              </a:ext>
            </a:extLst>
          </p:cNvPr>
          <p:cNvSpPr/>
          <p:nvPr/>
        </p:nvSpPr>
        <p:spPr>
          <a:xfrm>
            <a:off x="1100460" y="2806849"/>
            <a:ext cx="1202428" cy="542793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HSM &amp; HSA</a:t>
            </a: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</a:p>
        </p:txBody>
      </p:sp>
      <p:sp>
        <p:nvSpPr>
          <p:cNvPr id="32" name="圆角矩形 7">
            <a:extLst>
              <a:ext uri="{FF2B5EF4-FFF2-40B4-BE49-F238E27FC236}">
                <a16:creationId xmlns:a16="http://schemas.microsoft.com/office/drawing/2014/main" xmlns="" id="{57427EAE-C7F4-4285-92DC-CDFF343FC71B}"/>
              </a:ext>
            </a:extLst>
          </p:cNvPr>
          <p:cNvSpPr/>
          <p:nvPr/>
        </p:nvSpPr>
        <p:spPr>
          <a:xfrm>
            <a:off x="1092840" y="3419640"/>
            <a:ext cx="1202428" cy="542793"/>
          </a:xfrm>
          <a:prstGeom prst="roundRect">
            <a:avLst/>
          </a:prstGeom>
          <a:solidFill>
            <a:srgbClr val="00B0F0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安全运营</a:t>
            </a:r>
            <a:endParaRPr lang="en-US" altLang="zh-CN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（运维服务）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49E82673-EB0C-41FC-B546-61D401B3B265}"/>
              </a:ext>
            </a:extLst>
          </p:cNvPr>
          <p:cNvCxnSpPr/>
          <p:nvPr/>
        </p:nvCxnSpPr>
        <p:spPr>
          <a:xfrm>
            <a:off x="2364260" y="4574373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A477B61E-082C-44CB-810D-7BF9C8249C56}"/>
              </a:ext>
            </a:extLst>
          </p:cNvPr>
          <p:cNvCxnSpPr/>
          <p:nvPr/>
        </p:nvCxnSpPr>
        <p:spPr>
          <a:xfrm>
            <a:off x="2462290" y="5598031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955B8AE2-B93D-40B4-8D01-CE3962BBC14E}"/>
              </a:ext>
            </a:extLst>
          </p:cNvPr>
          <p:cNvCxnSpPr/>
          <p:nvPr/>
        </p:nvCxnSpPr>
        <p:spPr>
          <a:xfrm>
            <a:off x="2462290" y="5056192"/>
            <a:ext cx="89306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993955" y="1118785"/>
            <a:ext cx="26565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937272" y="1118785"/>
            <a:ext cx="284095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3">
            <a:extLst>
              <a:ext uri="{FF2B5EF4-FFF2-40B4-BE49-F238E27FC236}">
                <a16:creationId xmlns:a16="http://schemas.microsoft.com/office/drawing/2014/main" xmlns="" id="{12E6F508-0311-4A09-933B-4CBA138C7339}"/>
              </a:ext>
            </a:extLst>
          </p:cNvPr>
          <p:cNvSpPr/>
          <p:nvPr/>
        </p:nvSpPr>
        <p:spPr>
          <a:xfrm>
            <a:off x="2370986" y="2083669"/>
            <a:ext cx="1336041" cy="3938590"/>
          </a:xfrm>
          <a:prstGeom prst="roundRect">
            <a:avLst>
              <a:gd name="adj" fmla="val 1273"/>
            </a:avLst>
          </a:prstGeom>
          <a:solidFill>
            <a:schemeClr val="bg1">
              <a:lumMod val="5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xmlns="" id="{FFF5DBE1-2DE2-4E65-A569-F896B25B4306}"/>
              </a:ext>
            </a:extLst>
          </p:cNvPr>
          <p:cNvSpPr txBox="1"/>
          <p:nvPr/>
        </p:nvSpPr>
        <p:spPr>
          <a:xfrm>
            <a:off x="4769657" y="4717082"/>
            <a:ext cx="203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安全产品配套： 单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产品销售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52">
            <a:extLst>
              <a:ext uri="{FF2B5EF4-FFF2-40B4-BE49-F238E27FC236}">
                <a16:creationId xmlns:a16="http://schemas.microsoft.com/office/drawing/2014/main" xmlns="" id="{FFF5DBE1-2DE2-4E65-A569-F896B25B4306}"/>
              </a:ext>
            </a:extLst>
          </p:cNvPr>
          <p:cNvSpPr txBox="1"/>
          <p:nvPr/>
        </p:nvSpPr>
        <p:spPr>
          <a:xfrm>
            <a:off x="8140685" y="4710706"/>
            <a:ext cx="203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安全产品配套： 单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产品销售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30">
            <a:extLst>
              <a:ext uri="{FF2B5EF4-FFF2-40B4-BE49-F238E27FC236}">
                <a16:creationId xmlns:a16="http://schemas.microsoft.com/office/drawing/2014/main" xmlns="" id="{BAA722E1-4186-48BE-B479-B834DAD5759D}"/>
              </a:ext>
            </a:extLst>
          </p:cNvPr>
          <p:cNvSpPr txBox="1"/>
          <p:nvPr/>
        </p:nvSpPr>
        <p:spPr>
          <a:xfrm>
            <a:off x="4687885" y="5124434"/>
            <a:ext cx="172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设备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10552626" y="1427153"/>
            <a:ext cx="33364" cy="4641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2">
            <a:extLst>
              <a:ext uri="{FF2B5EF4-FFF2-40B4-BE49-F238E27FC236}">
                <a16:creationId xmlns:a16="http://schemas.microsoft.com/office/drawing/2014/main" xmlns="" id="{FFF5DBE1-2DE2-4E65-A569-F896B25B4306}"/>
              </a:ext>
            </a:extLst>
          </p:cNvPr>
          <p:cNvSpPr txBox="1"/>
          <p:nvPr/>
        </p:nvSpPr>
        <p:spPr>
          <a:xfrm>
            <a:off x="2462290" y="3400679"/>
            <a:ext cx="116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AellaData</a:t>
            </a:r>
          </a:p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OEM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成演示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626414" y="4032535"/>
            <a:ext cx="1179046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第三方威胁情报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618757" y="4300919"/>
            <a:ext cx="1179047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联动防御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4977871" y="1987789"/>
            <a:ext cx="23369" cy="25018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3985269" y="1703410"/>
            <a:ext cx="819936" cy="2364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P2 -1 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5183291" y="1700136"/>
            <a:ext cx="819936" cy="2364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P2 - 2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5058382" y="2057124"/>
            <a:ext cx="1046609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流量态势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6315286" y="2047732"/>
            <a:ext cx="1046609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态势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6397210" y="1700392"/>
            <a:ext cx="819936" cy="2364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P2 -3 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562248" y="2732289"/>
            <a:ext cx="1218898" cy="524103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HSM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设备管理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下配置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6292676" y="3524360"/>
            <a:ext cx="1046609" cy="52971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HSA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收集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SYSMON</a:t>
            </a:r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6212041" y="3103723"/>
            <a:ext cx="1211383" cy="36215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HSM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告警规则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064294" y="3400032"/>
            <a:ext cx="1355809" cy="542793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安全运营中心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产品（技术）与运维服务（人）结合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207778" y="2328520"/>
            <a:ext cx="1046609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</a:p>
        </p:txBody>
      </p:sp>
      <p:sp>
        <p:nvSpPr>
          <p:cNvPr id="6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5002523" y="2363009"/>
            <a:ext cx="1178919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关联分析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0694350" y="2645529"/>
            <a:ext cx="1397160" cy="524103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SIEM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支持国内主流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厂商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syslog,snmp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0686769" y="4150146"/>
            <a:ext cx="1397160" cy="346989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集成漏洞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扫描 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25">
            <a:extLst>
              <a:ext uri="{FF2B5EF4-FFF2-40B4-BE49-F238E27FC236}">
                <a16:creationId xmlns:a16="http://schemas.microsoft.com/office/drawing/2014/main" xmlns="" id="{527DD69E-EEBD-4AA3-8837-99154F80E1A8}"/>
              </a:ext>
            </a:extLst>
          </p:cNvPr>
          <p:cNvSpPr/>
          <p:nvPr/>
        </p:nvSpPr>
        <p:spPr>
          <a:xfrm>
            <a:off x="10638122" y="1303640"/>
            <a:ext cx="1494454" cy="3572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Phase 4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FCS</a:t>
            </a:r>
            <a:r>
              <a: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30">
            <a:extLst>
              <a:ext uri="{FF2B5EF4-FFF2-40B4-BE49-F238E27FC236}">
                <a16:creationId xmlns:a16="http://schemas.microsoft.com/office/drawing/2014/main" xmlns="" id="{BAA722E1-4186-48BE-B479-B834DAD5759D}"/>
              </a:ext>
            </a:extLst>
          </p:cNvPr>
          <p:cNvSpPr txBox="1"/>
          <p:nvPr/>
        </p:nvSpPr>
        <p:spPr>
          <a:xfrm>
            <a:off x="8433469" y="5061252"/>
            <a:ext cx="1147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 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设备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Tx/>
              <a:buChar char="-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Tx/>
              <a:buChar char="-"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安全运营服务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50">
            <a:extLst>
              <a:ext uri="{FF2B5EF4-FFF2-40B4-BE49-F238E27FC236}">
                <a16:creationId xmlns:a16="http://schemas.microsoft.com/office/drawing/2014/main" xmlns="" id="{DDE26244-88C6-4B8B-B37C-F08F1180371A}"/>
              </a:ext>
            </a:extLst>
          </p:cNvPr>
          <p:cNvSpPr txBox="1"/>
          <p:nvPr/>
        </p:nvSpPr>
        <p:spPr>
          <a:xfrm>
            <a:off x="3838541" y="1296924"/>
            <a:ext cx="1283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态势呈现切入</a:t>
            </a:r>
            <a:endParaRPr lang="zh-CN" altLang="en-US" sz="105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50">
            <a:extLst>
              <a:ext uri="{FF2B5EF4-FFF2-40B4-BE49-F238E27FC236}">
                <a16:creationId xmlns:a16="http://schemas.microsoft.com/office/drawing/2014/main" xmlns="" id="{DDE26244-88C6-4B8B-B37C-F08F1180371A}"/>
              </a:ext>
            </a:extLst>
          </p:cNvPr>
          <p:cNvSpPr txBox="1"/>
          <p:nvPr/>
        </p:nvSpPr>
        <p:spPr>
          <a:xfrm>
            <a:off x="10548613" y="726360"/>
            <a:ext cx="1583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完整  </a:t>
            </a:r>
            <a:r>
              <a:rPr lang="en-US" altLang="zh-CN" sz="105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iSOC</a:t>
            </a:r>
            <a:r>
              <a:rPr lang="en-US" altLang="zh-CN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endParaRPr lang="en-US" altLang="zh-CN" sz="105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数据驱动 </a:t>
            </a:r>
            <a:r>
              <a:rPr lang="en-US" altLang="zh-CN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zh-CN" altLang="en-US" sz="105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608099" y="3779498"/>
            <a:ext cx="1197361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威胁处置链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2537036" y="2121803"/>
            <a:ext cx="1046609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安全态势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2502639" y="2429093"/>
            <a:ext cx="1087865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E/X/T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Aella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ata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3843678" y="2438461"/>
            <a:ext cx="1046609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BDS/IPS/IDS</a:t>
            </a: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产品接入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7730717" y="1690402"/>
            <a:ext cx="819936" cy="2364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P3 -1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208981" y="4043358"/>
            <a:ext cx="1046609" cy="213576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知识库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2">
            <a:extLst>
              <a:ext uri="{FF2B5EF4-FFF2-40B4-BE49-F238E27FC236}">
                <a16:creationId xmlns:a16="http://schemas.microsoft.com/office/drawing/2014/main" xmlns="" id="{642C9FF1-B139-4BE2-9824-7E7EDBB20DE6}"/>
              </a:ext>
            </a:extLst>
          </p:cNvPr>
          <p:cNvSpPr/>
          <p:nvPr/>
        </p:nvSpPr>
        <p:spPr>
          <a:xfrm>
            <a:off x="9295111" y="1693351"/>
            <a:ext cx="819936" cy="2364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P3 -1 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25">
            <a:extLst>
              <a:ext uri="{FF2B5EF4-FFF2-40B4-BE49-F238E27FC236}">
                <a16:creationId xmlns:a16="http://schemas.microsoft.com/office/drawing/2014/main" xmlns="" id="{527DD69E-EEBD-4AA3-8837-99154F80E1A8}"/>
              </a:ext>
            </a:extLst>
          </p:cNvPr>
          <p:cNvSpPr/>
          <p:nvPr/>
        </p:nvSpPr>
        <p:spPr>
          <a:xfrm>
            <a:off x="7531824" y="1309112"/>
            <a:ext cx="2950434" cy="3572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Phase 3</a:t>
            </a:r>
            <a:endParaRPr lang="en-US" altLang="zh-CN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FCS</a:t>
            </a:r>
            <a:r>
              <a:rPr lang="zh-CN" altLang="en-US" sz="10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50">
            <a:extLst>
              <a:ext uri="{FF2B5EF4-FFF2-40B4-BE49-F238E27FC236}">
                <a16:creationId xmlns:a16="http://schemas.microsoft.com/office/drawing/2014/main" xmlns="" id="{DDE26244-88C6-4B8B-B37C-F08F1180371A}"/>
              </a:ext>
            </a:extLst>
          </p:cNvPr>
          <p:cNvSpPr txBox="1"/>
          <p:nvPr/>
        </p:nvSpPr>
        <p:spPr>
          <a:xfrm>
            <a:off x="7423424" y="1309294"/>
            <a:ext cx="1283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第三方情报切入</a:t>
            </a:r>
            <a:endParaRPr lang="zh-CN" altLang="en-US" sz="105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7452669" y="1245355"/>
            <a:ext cx="33565" cy="48228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3823118" y="2846132"/>
            <a:ext cx="1087865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AellaData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功能按需响应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4227" y="197879"/>
            <a:ext cx="9809846" cy="60577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源产品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Phase2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功能细化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521" y="3898821"/>
            <a:ext cx="2158312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 大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数据分析平台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全局安全态势的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自有数据的关联分析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70679" y="3878548"/>
            <a:ext cx="2274613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维监控的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流量态势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热点关联分析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威胁处置链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37095" y="3885481"/>
            <a:ext cx="2258137" cy="1379513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云端威胁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互联网安全态势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HSM&amp;HSA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控制模块化产品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988122" y="5523709"/>
            <a:ext cx="864096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79997" y="55957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41687" y="562897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2767392" y="1080749"/>
            <a:ext cx="1165573" cy="2609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6096000" y="967597"/>
            <a:ext cx="741405" cy="2800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8271" y="967597"/>
            <a:ext cx="785975" cy="283248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P2-1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114396" y="997688"/>
            <a:ext cx="785975" cy="283248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P2-2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645292" y="982094"/>
            <a:ext cx="785975" cy="283248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P2-3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54076" y="1414789"/>
            <a:ext cx="258203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E/X/T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系列   接入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Aella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，数据接入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68271" y="2324370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AellaData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功能按需响应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510521" y="1830432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威胁知识库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510520" y="2324370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监控告警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510520" y="2829738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攻击路径还原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>
            <a:off x="1136822" y="2480591"/>
            <a:ext cx="373698" cy="5053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136822" y="2480591"/>
            <a:ext cx="3736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136822" y="1986653"/>
            <a:ext cx="373699" cy="493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2640349" y="2819011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系统配置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6504003" y="2098543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HSM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931890" y="1081886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设备管理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931889" y="1575824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设备监控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931889" y="2081192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配置下发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7572554" y="2237413"/>
            <a:ext cx="359335" cy="173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V="1">
            <a:off x="7572554" y="1732045"/>
            <a:ext cx="359335" cy="522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7572554" y="1238107"/>
            <a:ext cx="359336" cy="10166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0912912" y="1571009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HSA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融合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501064" y="1077071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日志审计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501063" y="1571009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日志备份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501063" y="2076377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日志查询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52" idx="1"/>
            <a:endCxn id="55" idx="3"/>
          </p:cNvCxnSpPr>
          <p:nvPr/>
        </p:nvCxnSpPr>
        <p:spPr>
          <a:xfrm flipH="1">
            <a:off x="10569614" y="1727230"/>
            <a:ext cx="343298" cy="5053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52" idx="1"/>
            <a:endCxn id="54" idx="3"/>
          </p:cNvCxnSpPr>
          <p:nvPr/>
        </p:nvCxnSpPr>
        <p:spPr>
          <a:xfrm flipH="1">
            <a:off x="10569614" y="1727230"/>
            <a:ext cx="343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52" idx="1"/>
            <a:endCxn id="53" idx="3"/>
          </p:cNvCxnSpPr>
          <p:nvPr/>
        </p:nvCxnSpPr>
        <p:spPr>
          <a:xfrm flipH="1" flipV="1">
            <a:off x="10569615" y="1233292"/>
            <a:ext cx="343297" cy="493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0890134" y="2669140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终端日志接入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9273639" y="2935506"/>
            <a:ext cx="1279088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Sysmon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服务集成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71" idx="1"/>
            <a:endCxn id="72" idx="3"/>
          </p:cNvCxnSpPr>
          <p:nvPr/>
        </p:nvCxnSpPr>
        <p:spPr>
          <a:xfrm flipH="1">
            <a:off x="10552727" y="2825361"/>
            <a:ext cx="337407" cy="266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0890134" y="3247947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终端事件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统计分析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76" idx="1"/>
            <a:endCxn id="72" idx="3"/>
          </p:cNvCxnSpPr>
          <p:nvPr/>
        </p:nvCxnSpPr>
        <p:spPr>
          <a:xfrm flipH="1" flipV="1">
            <a:off x="10552727" y="3091727"/>
            <a:ext cx="337407" cy="312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3626998" y="2093228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安全态势呈现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4967865" y="1429732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安全态势呈现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3932965" y="3690551"/>
            <a:ext cx="59585" cy="15813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6862810" y="3767761"/>
            <a:ext cx="160611" cy="14795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927399" y="2581896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特征库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下发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927399" y="3062034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45" idx="3"/>
            <a:endCxn id="91" idx="1"/>
          </p:cNvCxnSpPr>
          <p:nvPr/>
        </p:nvCxnSpPr>
        <p:spPr>
          <a:xfrm>
            <a:off x="7572554" y="2254764"/>
            <a:ext cx="354845" cy="4833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92" idx="1"/>
            <a:endCxn id="45" idx="3"/>
          </p:cNvCxnSpPr>
          <p:nvPr/>
        </p:nvCxnSpPr>
        <p:spPr>
          <a:xfrm flipH="1" flipV="1">
            <a:off x="7572554" y="2254764"/>
            <a:ext cx="354845" cy="963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4971405" y="2093228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态势呈现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4967864" y="2734296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态势呈现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 flipV="1">
            <a:off x="4695549" y="1585953"/>
            <a:ext cx="272316" cy="6634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103" idx="1"/>
            <a:endCxn id="84" idx="3"/>
          </p:cNvCxnSpPr>
          <p:nvPr/>
        </p:nvCxnSpPr>
        <p:spPr>
          <a:xfrm flipH="1" flipV="1">
            <a:off x="4695549" y="2249449"/>
            <a:ext cx="272315" cy="6410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84" idx="3"/>
            <a:endCxn id="102" idx="1"/>
          </p:cNvCxnSpPr>
          <p:nvPr/>
        </p:nvCxnSpPr>
        <p:spPr>
          <a:xfrm>
            <a:off x="4695549" y="2249449"/>
            <a:ext cx="2758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4064250" y="3339807"/>
            <a:ext cx="1312664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威胁关联分析模型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5489742" y="3328527"/>
            <a:ext cx="1240572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攻击路径还原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7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4227" y="197879"/>
            <a:ext cx="9809846" cy="60577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源产品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Phase3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功能细化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8240" y="3889020"/>
            <a:ext cx="2627241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山石单点设备威胁情报服务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方威胁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情报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联动防御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20325" y="3889020"/>
            <a:ext cx="2545879" cy="1368745"/>
          </a:xfrm>
          <a:prstGeom prst="roundRect">
            <a:avLst>
              <a:gd name="adj" fmla="val 84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安全运营中心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山石自有的威胁情报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88122" y="5523709"/>
            <a:ext cx="864096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94543" y="559571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4715452" y="561739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1" name="文本框 12"/>
          <p:cNvSpPr txBox="1"/>
          <p:nvPr/>
        </p:nvSpPr>
        <p:spPr>
          <a:xfrm>
            <a:off x="8091337" y="562259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4433489" y="897338"/>
            <a:ext cx="741405" cy="2800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/>
          <p:nvPr/>
        </p:nvCxnSpPr>
        <p:spPr>
          <a:xfrm>
            <a:off x="5174894" y="3697502"/>
            <a:ext cx="186016" cy="14795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8271" y="1035339"/>
            <a:ext cx="785975" cy="283248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P3-1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07311" y="1035339"/>
            <a:ext cx="785975" cy="283248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P3-2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228524" y="1644266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安全威胁情报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670774" y="1150328"/>
            <a:ext cx="1821653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步在线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天际友盟 合作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670773" y="1644266"/>
            <a:ext cx="1500378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互联网热点关联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297075" y="1800487"/>
            <a:ext cx="3736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1297075" y="1306549"/>
            <a:ext cx="373699" cy="493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228523" y="2222651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联动防御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670774" y="2225140"/>
            <a:ext cx="1821653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威胁 ，全网同步感知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670773" y="2719078"/>
            <a:ext cx="1500378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威胁处置链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297074" y="2378872"/>
            <a:ext cx="373700" cy="24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28" idx="1"/>
            <a:endCxn id="26" idx="3"/>
          </p:cNvCxnSpPr>
          <p:nvPr/>
        </p:nvCxnSpPr>
        <p:spPr>
          <a:xfrm flipH="1" flipV="1">
            <a:off x="1297074" y="2378872"/>
            <a:ext cx="373699" cy="4964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5271434" y="1943147"/>
            <a:ext cx="1821653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安全运营中心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755376" y="1449208"/>
            <a:ext cx="2484255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大数据技术平台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数据驱动安全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（技术）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755376" y="1942518"/>
            <a:ext cx="322566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 、报表、告警、实时推送等数字化手段（数据）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7755377" y="2435828"/>
            <a:ext cx="2258696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安全运营团队 （服务）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7093087" y="2098739"/>
            <a:ext cx="662289" cy="6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36" idx="3"/>
          </p:cNvCxnSpPr>
          <p:nvPr/>
        </p:nvCxnSpPr>
        <p:spPr>
          <a:xfrm flipV="1">
            <a:off x="7093087" y="1588735"/>
            <a:ext cx="662289" cy="510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7093087" y="2099368"/>
            <a:ext cx="662290" cy="4926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235280" y="3416038"/>
            <a:ext cx="1068551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SIEM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日志标准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3">
            <a:extLst>
              <a:ext uri="{FF2B5EF4-FFF2-40B4-BE49-F238E27FC236}">
                <a16:creationId xmlns:a16="http://schemas.microsoft.com/office/drawing/2014/main" xmlns="" id="{0C3A5416-25FC-4267-8656-3EC6CE5E24C4}"/>
              </a:ext>
            </a:extLst>
          </p:cNvPr>
          <p:cNvSpPr/>
          <p:nvPr/>
        </p:nvSpPr>
        <p:spPr>
          <a:xfrm>
            <a:off x="1683213" y="3416037"/>
            <a:ext cx="2056765" cy="312441"/>
          </a:xfrm>
          <a:prstGeom prst="roundRect">
            <a:avLst/>
          </a:prstGeom>
          <a:solidFill>
            <a:srgbClr val="F57E5D"/>
          </a:soli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syslog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snmp,restful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6ED811BF-ED84-4171-85CA-683E5BFA3F72}"/>
              </a:ext>
            </a:extLst>
          </p:cNvPr>
          <p:cNvCxnSpPr>
            <a:endCxn id="50" idx="1"/>
          </p:cNvCxnSpPr>
          <p:nvPr/>
        </p:nvCxnSpPr>
        <p:spPr>
          <a:xfrm>
            <a:off x="1309513" y="3569769"/>
            <a:ext cx="373700" cy="24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销售预估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6550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96" y="226353"/>
            <a:ext cx="9809846" cy="605774"/>
          </a:xfrm>
        </p:spPr>
        <p:txBody>
          <a:bodyPr/>
          <a:lstStyle/>
          <a:p>
            <a:r>
              <a:rPr lang="en-US" altLang="zh-CN" dirty="0" smtClean="0"/>
              <a:t>HSM&amp;HSA</a:t>
            </a:r>
            <a:r>
              <a:rPr lang="zh-CN" altLang="en-US" dirty="0" smtClean="0"/>
              <a:t>历年销售回顾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7</a:t>
            </a:fld>
            <a:endParaRPr lang="en-US" altLang="zh-CN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xmlns="" id="{0ED2D900-9EDC-4A58-AD93-94780F5EA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166170"/>
              </p:ext>
            </p:extLst>
          </p:nvPr>
        </p:nvGraphicFramePr>
        <p:xfrm>
          <a:off x="275695" y="1493950"/>
          <a:ext cx="5429645" cy="367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xmlns="" id="{DAB16933-96CC-4FC1-BD69-FCD390B7D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386007"/>
              </p:ext>
            </p:extLst>
          </p:nvPr>
        </p:nvGraphicFramePr>
        <p:xfrm>
          <a:off x="6684136" y="1568066"/>
          <a:ext cx="5318974" cy="352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71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8</a:t>
            </a:fld>
            <a:endParaRPr lang="en-US" altLang="zh-CN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DAB16933-96CC-4FC1-BD69-FCD390B7D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460204"/>
              </p:ext>
            </p:extLst>
          </p:nvPr>
        </p:nvGraphicFramePr>
        <p:xfrm>
          <a:off x="275696" y="1452157"/>
          <a:ext cx="7978212" cy="402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75696" y="22635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kumimoji="0" lang="zh-CN" altLang="en-US" sz="3600" b="0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智</a:t>
            </a:r>
            <a:r>
              <a:rPr lang="en-US" altLang="zh-CN" dirty="0" smtClean="0"/>
              <a:t>·</a:t>
            </a:r>
            <a:r>
              <a:rPr lang="zh-CN" altLang="en-US" dirty="0" smtClean="0"/>
              <a:t>源 未来的销售预估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23538" y="1639263"/>
            <a:ext cx="373684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源数据分析平台在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年底产出第一个销售版本，建立第一个样板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Hillstone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源的第一个融合版本，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预计销售额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~2022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年，随着产品功能不断完善，稳定，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HSM&amp;HSA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的销售额都会通过智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 承接过来，同时安全威胁情报，联动防御等体系建设起来，到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年，预计销售额达到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5000w.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8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C1D1D8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10861</TotalTime>
  <Words>787</Words>
  <Application>Microsoft Office PowerPoint</Application>
  <PresentationFormat>宽屏</PresentationFormat>
  <Paragraphs>206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Open Sans Light</vt:lpstr>
      <vt:lpstr>微软雅黑</vt:lpstr>
      <vt:lpstr>思源黑体 CN Bold</vt:lpstr>
      <vt:lpstr>思源黑体 CN Normal</vt:lpstr>
      <vt:lpstr>等线</vt:lpstr>
      <vt:lpstr>等线 Light</vt:lpstr>
      <vt:lpstr>Arial</vt:lpstr>
      <vt:lpstr>Wingdings</vt:lpstr>
      <vt:lpstr>Office 主题​​</vt:lpstr>
      <vt:lpstr>PowerPoint 演示文稿</vt:lpstr>
      <vt:lpstr>智·源 5年战略 Roadmap</vt:lpstr>
      <vt:lpstr>智·源产品 Roadmap</vt:lpstr>
      <vt:lpstr>智·源产品Phase2 功能细化</vt:lpstr>
      <vt:lpstr>智·源产品Phase3 功能细化</vt:lpstr>
      <vt:lpstr>PowerPoint 演示文稿</vt:lpstr>
      <vt:lpstr>HSM&amp;HSA历年销售回顾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Z. Martin</cp:lastModifiedBy>
  <cp:revision>383</cp:revision>
  <dcterms:created xsi:type="dcterms:W3CDTF">2017-02-03T03:01:39Z</dcterms:created>
  <dcterms:modified xsi:type="dcterms:W3CDTF">2018-05-15T08:38:10Z</dcterms:modified>
</cp:coreProperties>
</file>