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3" r:id="rId2"/>
  </p:sldMasterIdLst>
  <p:notesMasterIdLst>
    <p:notesMasterId r:id="rId51"/>
  </p:notesMasterIdLst>
  <p:sldIdLst>
    <p:sldId id="634" r:id="rId3"/>
    <p:sldId id="845" r:id="rId4"/>
    <p:sldId id="820" r:id="rId5"/>
    <p:sldId id="818" r:id="rId6"/>
    <p:sldId id="816" r:id="rId7"/>
    <p:sldId id="809" r:id="rId8"/>
    <p:sldId id="811" r:id="rId9"/>
    <p:sldId id="819" r:id="rId10"/>
    <p:sldId id="821" r:id="rId11"/>
    <p:sldId id="808" r:id="rId12"/>
    <p:sldId id="772" r:id="rId13"/>
    <p:sldId id="774" r:id="rId14"/>
    <p:sldId id="773" r:id="rId15"/>
    <p:sldId id="806" r:id="rId16"/>
    <p:sldId id="769" r:id="rId17"/>
    <p:sldId id="777" r:id="rId18"/>
    <p:sldId id="801" r:id="rId19"/>
    <p:sldId id="778" r:id="rId20"/>
    <p:sldId id="823" r:id="rId21"/>
    <p:sldId id="822" r:id="rId22"/>
    <p:sldId id="780" r:id="rId23"/>
    <p:sldId id="825" r:id="rId24"/>
    <p:sldId id="834" r:id="rId25"/>
    <p:sldId id="835" r:id="rId26"/>
    <p:sldId id="836" r:id="rId27"/>
    <p:sldId id="833" r:id="rId28"/>
    <p:sldId id="824" r:id="rId29"/>
    <p:sldId id="779" r:id="rId30"/>
    <p:sldId id="849" r:id="rId31"/>
    <p:sldId id="839" r:id="rId32"/>
    <p:sldId id="846" r:id="rId33"/>
    <p:sldId id="830" r:id="rId34"/>
    <p:sldId id="787" r:id="rId35"/>
    <p:sldId id="850" r:id="rId36"/>
    <p:sldId id="802" r:id="rId37"/>
    <p:sldId id="853" r:id="rId38"/>
    <p:sldId id="854" r:id="rId39"/>
    <p:sldId id="855" r:id="rId40"/>
    <p:sldId id="848" r:id="rId41"/>
    <p:sldId id="829" r:id="rId42"/>
    <p:sldId id="791" r:id="rId43"/>
    <p:sldId id="792" r:id="rId44"/>
    <p:sldId id="794" r:id="rId45"/>
    <p:sldId id="635" r:id="rId46"/>
    <p:sldId id="842" r:id="rId47"/>
    <p:sldId id="847" r:id="rId48"/>
    <p:sldId id="851" r:id="rId49"/>
    <p:sldId id="852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ehan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5C482"/>
    <a:srgbClr val="E20000"/>
    <a:srgbClr val="D6A000"/>
    <a:srgbClr val="B88C61"/>
    <a:srgbClr val="DFC4A6"/>
    <a:srgbClr val="B07F4D"/>
    <a:srgbClr val="FDF5EE"/>
    <a:srgbClr val="86B058"/>
    <a:srgbClr val="FFB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3923" autoAdjust="0"/>
  </p:normalViewPr>
  <p:slideViewPr>
    <p:cSldViewPr snapToGrid="0">
      <p:cViewPr varScale="1">
        <p:scale>
          <a:sx n="66" d="100"/>
          <a:sy n="66" d="100"/>
        </p:scale>
        <p:origin x="-95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CCDC3-6F20-4622-91D4-737DF064AF1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16BE8317-A888-41E3-B130-CF548215AA9B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目标市场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2D0AB3-25DC-41D7-BAEA-4EAB923E8C72}" type="parTrans" cxnId="{464CF914-4F81-44D8-A730-A1721247E832}">
      <dgm:prSet/>
      <dgm:spPr/>
      <dgm:t>
        <a:bodyPr/>
        <a:lstStyle/>
        <a:p>
          <a:endParaRPr lang="zh-CN" altLang="en-US"/>
        </a:p>
      </dgm:t>
    </dgm:pt>
    <dgm:pt modelId="{F37DBF9E-A456-4BA4-BD3E-9E740D925397}" type="sibTrans" cxnId="{464CF914-4F81-44D8-A730-A1721247E832}">
      <dgm:prSet/>
      <dgm:spPr/>
      <dgm:t>
        <a:bodyPr/>
        <a:lstStyle/>
        <a:p>
          <a:endParaRPr lang="zh-CN" altLang="en-US"/>
        </a:p>
      </dgm:t>
    </dgm:pt>
    <dgm:pt modelId="{F1C472DA-571B-4515-BA82-F0C7783D78A5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主要目标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B8DBCE-602C-4EE9-84B2-8754EB82E2F5}" type="parTrans" cxnId="{D1733AB7-8D5F-4EFE-A099-6FE570068511}">
      <dgm:prSet/>
      <dgm:spPr/>
      <dgm:t>
        <a:bodyPr/>
        <a:lstStyle/>
        <a:p>
          <a:endParaRPr lang="zh-CN" altLang="en-US"/>
        </a:p>
      </dgm:t>
    </dgm:pt>
    <dgm:pt modelId="{A84BA43A-54BC-4B17-BCA7-896D52BE2FC1}" type="sibTrans" cxnId="{D1733AB7-8D5F-4EFE-A099-6FE570068511}">
      <dgm:prSet/>
      <dgm:spPr/>
      <dgm:t>
        <a:bodyPr/>
        <a:lstStyle/>
        <a:p>
          <a:endParaRPr lang="zh-CN" altLang="en-US"/>
        </a:p>
      </dgm:t>
    </dgm:pt>
    <dgm:pt modelId="{90AD7115-4D89-43FA-870D-06E9EB0C1627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发布时间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A53E4B-77D3-494E-9362-B0B5E55591E5}" type="parTrans" cxnId="{C6D82B0E-D5B8-4BD3-8135-140FE99FF037}">
      <dgm:prSet/>
      <dgm:spPr/>
      <dgm:t>
        <a:bodyPr/>
        <a:lstStyle/>
        <a:p>
          <a:endParaRPr lang="zh-CN" altLang="en-US"/>
        </a:p>
      </dgm:t>
    </dgm:pt>
    <dgm:pt modelId="{6717802C-9501-4A7C-92D6-C000D5DC1F84}" type="sibTrans" cxnId="{C6D82B0E-D5B8-4BD3-8135-140FE99FF037}">
      <dgm:prSet/>
      <dgm:spPr/>
      <dgm:t>
        <a:bodyPr/>
        <a:lstStyle/>
        <a:p>
          <a:endParaRPr lang="zh-CN" altLang="en-US"/>
        </a:p>
      </dgm:t>
    </dgm:pt>
    <dgm:pt modelId="{E3F22139-6AEF-47E2-AC6C-87475B0ECB58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目标区域：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R1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Compass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）暂时面向中国区域客户；（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R2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会基于对海外的客户调研和竞争分析结果，规划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ATP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海外版本）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AF31D4-C153-4E6C-87BF-D45E9560B1C2}" type="parTrans" cxnId="{23347FF0-DA45-4634-8E4E-6901A9B167B5}">
      <dgm:prSet/>
      <dgm:spPr/>
      <dgm:t>
        <a:bodyPr/>
        <a:lstStyle/>
        <a:p>
          <a:endParaRPr lang="zh-CN" altLang="en-US"/>
        </a:p>
      </dgm:t>
    </dgm:pt>
    <dgm:pt modelId="{B25A743D-FFFC-462B-83E5-E600829A80EA}" type="sibTrans" cxnId="{23347FF0-DA45-4634-8E4E-6901A9B167B5}">
      <dgm:prSet/>
      <dgm:spPr/>
      <dgm:t>
        <a:bodyPr/>
        <a:lstStyle/>
        <a:p>
          <a:endParaRPr lang="zh-CN" altLang="en-US"/>
        </a:p>
      </dgm:t>
    </dgm:pt>
    <dgm:pt modelId="{F706D1E9-9B3F-40B4-83A7-D7D1276E128E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满足客户的在内网安全的需求；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014A10-6A2A-45D7-AAE6-A195171E81CF}" type="parTrans" cxnId="{9049922A-1548-4EB8-9102-0E525543D28E}">
      <dgm:prSet/>
      <dgm:spPr/>
      <dgm:t>
        <a:bodyPr/>
        <a:lstStyle/>
        <a:p>
          <a:endParaRPr lang="zh-CN" altLang="en-US"/>
        </a:p>
      </dgm:t>
    </dgm:pt>
    <dgm:pt modelId="{D27793EC-A96A-48F5-9001-2C062B17AA4C}" type="sibTrans" cxnId="{9049922A-1548-4EB8-9102-0E525543D28E}">
      <dgm:prSet/>
      <dgm:spPr/>
      <dgm:t>
        <a:bodyPr/>
        <a:lstStyle/>
        <a:p>
          <a:endParaRPr lang="zh-CN" altLang="en-US"/>
        </a:p>
      </dgm:t>
    </dgm:pt>
    <dgm:pt modelId="{B53F4589-66DE-4512-8D89-9505574AFA1B}">
      <dgm:prSet/>
      <dgm:spPr/>
      <dgm:t>
        <a:bodyPr/>
        <a:lstStyle/>
        <a:p>
          <a:r>
            <a: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期望发布时间</a:t>
          </a:r>
          <a:r>
            <a: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2016</a:t>
          </a:r>
          <a:r>
            <a: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年</a:t>
          </a:r>
          <a:r>
            <a: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8</a:t>
          </a:r>
          <a:r>
            <a: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月底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5588F5-621D-41FB-96BF-5AFA62D53750}" type="parTrans" cxnId="{137D4C28-F531-4756-9E18-4DFA0D6B5A68}">
      <dgm:prSet/>
      <dgm:spPr/>
      <dgm:t>
        <a:bodyPr/>
        <a:lstStyle/>
        <a:p>
          <a:endParaRPr lang="zh-CN" altLang="en-US"/>
        </a:p>
      </dgm:t>
    </dgm:pt>
    <dgm:pt modelId="{D7B1428E-0127-4993-A84C-D63B4E38DF0B}" type="sibTrans" cxnId="{137D4C28-F531-4756-9E18-4DFA0D6B5A68}">
      <dgm:prSet/>
      <dgm:spPr/>
      <dgm:t>
        <a:bodyPr/>
        <a:lstStyle/>
        <a:p>
          <a:endParaRPr lang="zh-CN" altLang="en-US"/>
        </a:p>
      </dgm:t>
    </dgm:pt>
    <dgm:pt modelId="{5F431F5A-545E-4AE2-95BF-7FDE393581E0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目标客户：政府、金融、大企业、互联网；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703D66-A82A-4FA4-8A0D-30C33CBEBE6C}" type="parTrans" cxnId="{0B2255A1-36EC-4CE9-BF39-B9D7EA1CD089}">
      <dgm:prSet/>
      <dgm:spPr/>
      <dgm:t>
        <a:bodyPr/>
        <a:lstStyle/>
        <a:p>
          <a:endParaRPr lang="zh-CN" altLang="en-US"/>
        </a:p>
      </dgm:t>
    </dgm:pt>
    <dgm:pt modelId="{96ABED72-4FF3-44A1-B2BA-B8DBB08DA03C}" type="sibTrans" cxnId="{0B2255A1-36EC-4CE9-BF39-B9D7EA1CD089}">
      <dgm:prSet/>
      <dgm:spPr/>
      <dgm:t>
        <a:bodyPr/>
        <a:lstStyle/>
        <a:p>
          <a:endParaRPr lang="zh-CN" altLang="en-US"/>
        </a:p>
      </dgm:t>
    </dgm:pt>
    <dgm:pt modelId="{5599C11D-70E3-4E8D-B458-7BEF94172D5D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帮助销售挖掘传统安全设备（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NGFW/IPS/WAF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）之外的安全商机；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29E8A8-0370-4318-8C7C-7656C6333349}" type="parTrans" cxnId="{E2BEB99E-6B87-4B39-857D-ECF593218E10}">
      <dgm:prSet/>
      <dgm:spPr/>
      <dgm:t>
        <a:bodyPr/>
        <a:lstStyle/>
        <a:p>
          <a:endParaRPr lang="zh-CN" altLang="en-US"/>
        </a:p>
      </dgm:t>
    </dgm:pt>
    <dgm:pt modelId="{DA0E9437-49A1-4833-889A-97315402E303}" type="sibTrans" cxnId="{E2BEB99E-6B87-4B39-857D-ECF593218E10}">
      <dgm:prSet/>
      <dgm:spPr/>
      <dgm:t>
        <a:bodyPr/>
        <a:lstStyle/>
        <a:p>
          <a:endParaRPr lang="zh-CN" altLang="en-US"/>
        </a:p>
      </dgm:t>
    </dgm:pt>
    <dgm:pt modelId="{70F324B8-0E56-4983-A931-83349BA16971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R1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版本，切断一线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客户，对智能安全与防火墙的认知关联；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AC2029-5315-49AB-A5BD-5EF3C3DAC8C8}" type="parTrans" cxnId="{785E26CE-F41D-4F29-89A2-AFCDA4A66BD7}">
      <dgm:prSet/>
      <dgm:spPr/>
      <dgm:t>
        <a:bodyPr/>
        <a:lstStyle/>
        <a:p>
          <a:endParaRPr lang="zh-CN" altLang="en-US"/>
        </a:p>
      </dgm:t>
    </dgm:pt>
    <dgm:pt modelId="{2CDDA0BF-B8F7-4E4E-939C-AC21C6F97244}" type="sibTrans" cxnId="{785E26CE-F41D-4F29-89A2-AFCDA4A66BD7}">
      <dgm:prSet/>
      <dgm:spPr/>
      <dgm:t>
        <a:bodyPr/>
        <a:lstStyle/>
        <a:p>
          <a:endParaRPr lang="zh-CN" altLang="en-US"/>
        </a:p>
      </dgm:t>
    </dgm:pt>
    <dgm:pt modelId="{B52F15EA-59C0-42FD-88FA-A737AECED075}" type="pres">
      <dgm:prSet presAssocID="{D15CCDC3-6F20-4622-91D4-737DF064AF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CBAD3C-CDDA-4675-A5C6-48F38905C8B6}" type="pres">
      <dgm:prSet presAssocID="{16BE8317-A888-41E3-B130-CF548215AA9B}" presName="parentLin" presStyleCnt="0"/>
      <dgm:spPr/>
    </dgm:pt>
    <dgm:pt modelId="{1EC00C64-BCC8-432F-9637-C594A488754A}" type="pres">
      <dgm:prSet presAssocID="{16BE8317-A888-41E3-B130-CF548215AA9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0C81A47-0B4F-457F-8978-4FA39AF5679F}" type="pres">
      <dgm:prSet presAssocID="{16BE8317-A888-41E3-B130-CF548215AA9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158BC6-C884-4ABD-A5F1-772BF0BD5A59}" type="pres">
      <dgm:prSet presAssocID="{16BE8317-A888-41E3-B130-CF548215AA9B}" presName="negativeSpace" presStyleCnt="0"/>
      <dgm:spPr/>
    </dgm:pt>
    <dgm:pt modelId="{08981AC1-5271-4C66-B97D-CF93261E0DB7}" type="pres">
      <dgm:prSet presAssocID="{16BE8317-A888-41E3-B130-CF548215AA9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C85770-78EE-466A-949D-9AC17C020F34}" type="pres">
      <dgm:prSet presAssocID="{F37DBF9E-A456-4BA4-BD3E-9E740D925397}" presName="spaceBetweenRectangles" presStyleCnt="0"/>
      <dgm:spPr/>
    </dgm:pt>
    <dgm:pt modelId="{5805AFF5-9F09-4753-B300-88BC80BBEA68}" type="pres">
      <dgm:prSet presAssocID="{F1C472DA-571B-4515-BA82-F0C7783D78A5}" presName="parentLin" presStyleCnt="0"/>
      <dgm:spPr/>
    </dgm:pt>
    <dgm:pt modelId="{CD7ED09C-BCBB-43B0-8B49-C2F070C81588}" type="pres">
      <dgm:prSet presAssocID="{F1C472DA-571B-4515-BA82-F0C7783D78A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93704D9-45A1-42DC-9605-F11A874C0F6F}" type="pres">
      <dgm:prSet presAssocID="{F1C472DA-571B-4515-BA82-F0C7783D78A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0B8924-C58B-4A3B-89D0-EA3BD8CF7014}" type="pres">
      <dgm:prSet presAssocID="{F1C472DA-571B-4515-BA82-F0C7783D78A5}" presName="negativeSpace" presStyleCnt="0"/>
      <dgm:spPr/>
    </dgm:pt>
    <dgm:pt modelId="{EFAFE359-9BF1-46C3-80B2-F041F1291216}" type="pres">
      <dgm:prSet presAssocID="{F1C472DA-571B-4515-BA82-F0C7783D78A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97D13-6CEC-41F6-AAD8-D898183F627B}" type="pres">
      <dgm:prSet presAssocID="{A84BA43A-54BC-4B17-BCA7-896D52BE2FC1}" presName="spaceBetweenRectangles" presStyleCnt="0"/>
      <dgm:spPr/>
    </dgm:pt>
    <dgm:pt modelId="{7E8CC1F0-16BD-4689-9DBA-E12F494F4550}" type="pres">
      <dgm:prSet presAssocID="{90AD7115-4D89-43FA-870D-06E9EB0C1627}" presName="parentLin" presStyleCnt="0"/>
      <dgm:spPr/>
    </dgm:pt>
    <dgm:pt modelId="{D8DB994A-C347-40CB-BE03-B231F0CF7635}" type="pres">
      <dgm:prSet presAssocID="{90AD7115-4D89-43FA-870D-06E9EB0C162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AA3D8B08-8CFE-4F47-B4CE-8EABA27204B3}" type="pres">
      <dgm:prSet presAssocID="{90AD7115-4D89-43FA-870D-06E9EB0C162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A911B5-642F-4D93-B702-8650AC518352}" type="pres">
      <dgm:prSet presAssocID="{90AD7115-4D89-43FA-870D-06E9EB0C1627}" presName="negativeSpace" presStyleCnt="0"/>
      <dgm:spPr/>
    </dgm:pt>
    <dgm:pt modelId="{557BDF55-09CB-4706-A43A-882790F869D2}" type="pres">
      <dgm:prSet presAssocID="{90AD7115-4D89-43FA-870D-06E9EB0C162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347FF0-DA45-4634-8E4E-6901A9B167B5}" srcId="{16BE8317-A888-41E3-B130-CF548215AA9B}" destId="{E3F22139-6AEF-47E2-AC6C-87475B0ECB58}" srcOrd="0" destOrd="0" parTransId="{6CAF31D4-C153-4E6C-87BF-D45E9560B1C2}" sibTransId="{B25A743D-FFFC-462B-83E5-E600829A80EA}"/>
    <dgm:cxn modelId="{E69DB198-1CD2-4818-BA8C-5837D582B489}" type="presOf" srcId="{90AD7115-4D89-43FA-870D-06E9EB0C1627}" destId="{AA3D8B08-8CFE-4F47-B4CE-8EABA27204B3}" srcOrd="1" destOrd="0" presId="urn:microsoft.com/office/officeart/2005/8/layout/list1"/>
    <dgm:cxn modelId="{9049922A-1548-4EB8-9102-0E525543D28E}" srcId="{F1C472DA-571B-4515-BA82-F0C7783D78A5}" destId="{F706D1E9-9B3F-40B4-83A7-D7D1276E128E}" srcOrd="1" destOrd="0" parTransId="{4E014A10-6A2A-45D7-AAE6-A195171E81CF}" sibTransId="{D27793EC-A96A-48F5-9001-2C062B17AA4C}"/>
    <dgm:cxn modelId="{654FA58F-38A2-4552-B32C-F5EE79DC8219}" type="presOf" srcId="{16BE8317-A888-41E3-B130-CF548215AA9B}" destId="{1EC00C64-BCC8-432F-9637-C594A488754A}" srcOrd="0" destOrd="0" presId="urn:microsoft.com/office/officeart/2005/8/layout/list1"/>
    <dgm:cxn modelId="{D49FB104-11FB-4860-8D9A-6A6E3FDC56C9}" type="presOf" srcId="{D15CCDC3-6F20-4622-91D4-737DF064AF1E}" destId="{B52F15EA-59C0-42FD-88FA-A737AECED075}" srcOrd="0" destOrd="0" presId="urn:microsoft.com/office/officeart/2005/8/layout/list1"/>
    <dgm:cxn modelId="{B13A91C3-A5C0-4AAA-B8C8-EFA370AF9B24}" type="presOf" srcId="{F1C472DA-571B-4515-BA82-F0C7783D78A5}" destId="{CD7ED09C-BCBB-43B0-8B49-C2F070C81588}" srcOrd="0" destOrd="0" presId="urn:microsoft.com/office/officeart/2005/8/layout/list1"/>
    <dgm:cxn modelId="{79684D75-12BE-49E8-B473-4B5FDDB0AE0A}" type="presOf" srcId="{70F324B8-0E56-4983-A931-83349BA16971}" destId="{EFAFE359-9BF1-46C3-80B2-F041F1291216}" srcOrd="0" destOrd="0" presId="urn:microsoft.com/office/officeart/2005/8/layout/list1"/>
    <dgm:cxn modelId="{A850A5A4-56BA-49F5-A0E2-A18A013856F7}" type="presOf" srcId="{5599C11D-70E3-4E8D-B458-7BEF94172D5D}" destId="{EFAFE359-9BF1-46C3-80B2-F041F1291216}" srcOrd="0" destOrd="2" presId="urn:microsoft.com/office/officeart/2005/8/layout/list1"/>
    <dgm:cxn modelId="{D1733AB7-8D5F-4EFE-A099-6FE570068511}" srcId="{D15CCDC3-6F20-4622-91D4-737DF064AF1E}" destId="{F1C472DA-571B-4515-BA82-F0C7783D78A5}" srcOrd="1" destOrd="0" parTransId="{9DB8DBCE-602C-4EE9-84B2-8754EB82E2F5}" sibTransId="{A84BA43A-54BC-4B17-BCA7-896D52BE2FC1}"/>
    <dgm:cxn modelId="{82786ABD-DB96-40A9-A992-C5D89D99B898}" type="presOf" srcId="{F1C472DA-571B-4515-BA82-F0C7783D78A5}" destId="{093704D9-45A1-42DC-9605-F11A874C0F6F}" srcOrd="1" destOrd="0" presId="urn:microsoft.com/office/officeart/2005/8/layout/list1"/>
    <dgm:cxn modelId="{E6BE910D-2F20-41CC-8ACA-E971E1CDA689}" type="presOf" srcId="{16BE8317-A888-41E3-B130-CF548215AA9B}" destId="{30C81A47-0B4F-457F-8978-4FA39AF5679F}" srcOrd="1" destOrd="0" presId="urn:microsoft.com/office/officeart/2005/8/layout/list1"/>
    <dgm:cxn modelId="{785E26CE-F41D-4F29-89A2-AFCDA4A66BD7}" srcId="{F1C472DA-571B-4515-BA82-F0C7783D78A5}" destId="{70F324B8-0E56-4983-A931-83349BA16971}" srcOrd="0" destOrd="0" parTransId="{BEAC2029-5315-49AB-A5BD-5EF3C3DAC8C8}" sibTransId="{2CDDA0BF-B8F7-4E4E-939C-AC21C6F97244}"/>
    <dgm:cxn modelId="{137D4C28-F531-4756-9E18-4DFA0D6B5A68}" srcId="{90AD7115-4D89-43FA-870D-06E9EB0C1627}" destId="{B53F4589-66DE-4512-8D89-9505574AFA1B}" srcOrd="0" destOrd="0" parTransId="{5C5588F5-621D-41FB-96BF-5AFA62D53750}" sibTransId="{D7B1428E-0127-4993-A84C-D63B4E38DF0B}"/>
    <dgm:cxn modelId="{C6D82B0E-D5B8-4BD3-8135-140FE99FF037}" srcId="{D15CCDC3-6F20-4622-91D4-737DF064AF1E}" destId="{90AD7115-4D89-43FA-870D-06E9EB0C1627}" srcOrd="2" destOrd="0" parTransId="{64A53E4B-77D3-494E-9362-B0B5E55591E5}" sibTransId="{6717802C-9501-4A7C-92D6-C000D5DC1F84}"/>
    <dgm:cxn modelId="{6C52BE55-5A98-4660-AA07-3EE7E4B09B98}" type="presOf" srcId="{E3F22139-6AEF-47E2-AC6C-87475B0ECB58}" destId="{08981AC1-5271-4C66-B97D-CF93261E0DB7}" srcOrd="0" destOrd="0" presId="urn:microsoft.com/office/officeart/2005/8/layout/list1"/>
    <dgm:cxn modelId="{CDC660D1-52FA-4780-B8D7-E75C71E20EEB}" type="presOf" srcId="{5F431F5A-545E-4AE2-95BF-7FDE393581E0}" destId="{08981AC1-5271-4C66-B97D-CF93261E0DB7}" srcOrd="0" destOrd="1" presId="urn:microsoft.com/office/officeart/2005/8/layout/list1"/>
    <dgm:cxn modelId="{E2BEB99E-6B87-4B39-857D-ECF593218E10}" srcId="{F1C472DA-571B-4515-BA82-F0C7783D78A5}" destId="{5599C11D-70E3-4E8D-B458-7BEF94172D5D}" srcOrd="2" destOrd="0" parTransId="{CC29E8A8-0370-4318-8C7C-7656C6333349}" sibTransId="{DA0E9437-49A1-4833-889A-97315402E303}"/>
    <dgm:cxn modelId="{6CBF4231-3A2A-4A40-B792-561115390932}" type="presOf" srcId="{90AD7115-4D89-43FA-870D-06E9EB0C1627}" destId="{D8DB994A-C347-40CB-BE03-B231F0CF7635}" srcOrd="0" destOrd="0" presId="urn:microsoft.com/office/officeart/2005/8/layout/list1"/>
    <dgm:cxn modelId="{152FC493-EDC4-4BF0-8E19-6D680342422A}" type="presOf" srcId="{B53F4589-66DE-4512-8D89-9505574AFA1B}" destId="{557BDF55-09CB-4706-A43A-882790F869D2}" srcOrd="0" destOrd="0" presId="urn:microsoft.com/office/officeart/2005/8/layout/list1"/>
    <dgm:cxn modelId="{A558DC9B-77C5-4BC6-94FC-ABF30999ACB7}" type="presOf" srcId="{F706D1E9-9B3F-40B4-83A7-D7D1276E128E}" destId="{EFAFE359-9BF1-46C3-80B2-F041F1291216}" srcOrd="0" destOrd="1" presId="urn:microsoft.com/office/officeart/2005/8/layout/list1"/>
    <dgm:cxn modelId="{0B2255A1-36EC-4CE9-BF39-B9D7EA1CD089}" srcId="{16BE8317-A888-41E3-B130-CF548215AA9B}" destId="{5F431F5A-545E-4AE2-95BF-7FDE393581E0}" srcOrd="1" destOrd="0" parTransId="{4A703D66-A82A-4FA4-8A0D-30C33CBEBE6C}" sibTransId="{96ABED72-4FF3-44A1-B2BA-B8DBB08DA03C}"/>
    <dgm:cxn modelId="{464CF914-4F81-44D8-A730-A1721247E832}" srcId="{D15CCDC3-6F20-4622-91D4-737DF064AF1E}" destId="{16BE8317-A888-41E3-B130-CF548215AA9B}" srcOrd="0" destOrd="0" parTransId="{6E2D0AB3-25DC-41D7-BAEA-4EAB923E8C72}" sibTransId="{F37DBF9E-A456-4BA4-BD3E-9E740D925397}"/>
    <dgm:cxn modelId="{895F1AAA-CC4E-49F4-B2F6-06CDA92FD807}" type="presParOf" srcId="{B52F15EA-59C0-42FD-88FA-A737AECED075}" destId="{31CBAD3C-CDDA-4675-A5C6-48F38905C8B6}" srcOrd="0" destOrd="0" presId="urn:microsoft.com/office/officeart/2005/8/layout/list1"/>
    <dgm:cxn modelId="{51DB16D1-9B74-4728-9454-59CFFF90CC22}" type="presParOf" srcId="{31CBAD3C-CDDA-4675-A5C6-48F38905C8B6}" destId="{1EC00C64-BCC8-432F-9637-C594A488754A}" srcOrd="0" destOrd="0" presId="urn:microsoft.com/office/officeart/2005/8/layout/list1"/>
    <dgm:cxn modelId="{92326A63-C222-47A8-A75D-F79F5D0188CD}" type="presParOf" srcId="{31CBAD3C-CDDA-4675-A5C6-48F38905C8B6}" destId="{30C81A47-0B4F-457F-8978-4FA39AF5679F}" srcOrd="1" destOrd="0" presId="urn:microsoft.com/office/officeart/2005/8/layout/list1"/>
    <dgm:cxn modelId="{B95A482D-75C1-49A0-AAEB-D4E59677F29F}" type="presParOf" srcId="{B52F15EA-59C0-42FD-88FA-A737AECED075}" destId="{A1158BC6-C884-4ABD-A5F1-772BF0BD5A59}" srcOrd="1" destOrd="0" presId="urn:microsoft.com/office/officeart/2005/8/layout/list1"/>
    <dgm:cxn modelId="{96C00EF5-1C7A-485B-89E7-A9B839D6AE12}" type="presParOf" srcId="{B52F15EA-59C0-42FD-88FA-A737AECED075}" destId="{08981AC1-5271-4C66-B97D-CF93261E0DB7}" srcOrd="2" destOrd="0" presId="urn:microsoft.com/office/officeart/2005/8/layout/list1"/>
    <dgm:cxn modelId="{F52F77BA-EAAF-423B-AF9A-AFC266CFD2AF}" type="presParOf" srcId="{B52F15EA-59C0-42FD-88FA-A737AECED075}" destId="{59C85770-78EE-466A-949D-9AC17C020F34}" srcOrd="3" destOrd="0" presId="urn:microsoft.com/office/officeart/2005/8/layout/list1"/>
    <dgm:cxn modelId="{AA395AE9-BDF0-4A64-8E0C-8D5EAD0187A9}" type="presParOf" srcId="{B52F15EA-59C0-42FD-88FA-A737AECED075}" destId="{5805AFF5-9F09-4753-B300-88BC80BBEA68}" srcOrd="4" destOrd="0" presId="urn:microsoft.com/office/officeart/2005/8/layout/list1"/>
    <dgm:cxn modelId="{908049BC-A378-4B1B-8568-EA3AD75FCB41}" type="presParOf" srcId="{5805AFF5-9F09-4753-B300-88BC80BBEA68}" destId="{CD7ED09C-BCBB-43B0-8B49-C2F070C81588}" srcOrd="0" destOrd="0" presId="urn:microsoft.com/office/officeart/2005/8/layout/list1"/>
    <dgm:cxn modelId="{AFBBD8EF-B347-4DB1-B1F2-0A00E6A1A4D7}" type="presParOf" srcId="{5805AFF5-9F09-4753-B300-88BC80BBEA68}" destId="{093704D9-45A1-42DC-9605-F11A874C0F6F}" srcOrd="1" destOrd="0" presId="urn:microsoft.com/office/officeart/2005/8/layout/list1"/>
    <dgm:cxn modelId="{AD44DCAA-3882-4182-BC9B-292ADDAF631E}" type="presParOf" srcId="{B52F15EA-59C0-42FD-88FA-A737AECED075}" destId="{4D0B8924-C58B-4A3B-89D0-EA3BD8CF7014}" srcOrd="5" destOrd="0" presId="urn:microsoft.com/office/officeart/2005/8/layout/list1"/>
    <dgm:cxn modelId="{18CE67F4-314B-45BE-892E-388F003BB94C}" type="presParOf" srcId="{B52F15EA-59C0-42FD-88FA-A737AECED075}" destId="{EFAFE359-9BF1-46C3-80B2-F041F1291216}" srcOrd="6" destOrd="0" presId="urn:microsoft.com/office/officeart/2005/8/layout/list1"/>
    <dgm:cxn modelId="{0D4DEB5F-8DC4-488D-8C19-0FAB3EEFE262}" type="presParOf" srcId="{B52F15EA-59C0-42FD-88FA-A737AECED075}" destId="{CF197D13-6CEC-41F6-AAD8-D898183F627B}" srcOrd="7" destOrd="0" presId="urn:microsoft.com/office/officeart/2005/8/layout/list1"/>
    <dgm:cxn modelId="{0CC37D63-DC1A-41F6-A3F3-6013CEA83905}" type="presParOf" srcId="{B52F15EA-59C0-42FD-88FA-A737AECED075}" destId="{7E8CC1F0-16BD-4689-9DBA-E12F494F4550}" srcOrd="8" destOrd="0" presId="urn:microsoft.com/office/officeart/2005/8/layout/list1"/>
    <dgm:cxn modelId="{3CF98420-B0F4-41EA-8331-8244D0520A11}" type="presParOf" srcId="{7E8CC1F0-16BD-4689-9DBA-E12F494F4550}" destId="{D8DB994A-C347-40CB-BE03-B231F0CF7635}" srcOrd="0" destOrd="0" presId="urn:microsoft.com/office/officeart/2005/8/layout/list1"/>
    <dgm:cxn modelId="{9F3700D5-ECA4-49B7-9F1D-E90903947956}" type="presParOf" srcId="{7E8CC1F0-16BD-4689-9DBA-E12F494F4550}" destId="{AA3D8B08-8CFE-4F47-B4CE-8EABA27204B3}" srcOrd="1" destOrd="0" presId="urn:microsoft.com/office/officeart/2005/8/layout/list1"/>
    <dgm:cxn modelId="{3B305047-7719-44D4-991C-3D4FB8D9394D}" type="presParOf" srcId="{B52F15EA-59C0-42FD-88FA-A737AECED075}" destId="{ABA911B5-642F-4D93-B702-8650AC518352}" srcOrd="9" destOrd="0" presId="urn:microsoft.com/office/officeart/2005/8/layout/list1"/>
    <dgm:cxn modelId="{644764FC-A615-4CB9-82A4-9113ED469F1D}" type="presParOf" srcId="{B52F15EA-59C0-42FD-88FA-A737AECED075}" destId="{557BDF55-09CB-4706-A43A-882790F869D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9012B-DF2C-4546-9FA3-726D9E7F7DC8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22428-9B8D-4E7E-B33A-01414C1CAF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9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B37C75-C839-417C-B787-AF47A25914D1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9395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0963" y="246063"/>
            <a:ext cx="7123113" cy="4008437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843" y="4395312"/>
            <a:ext cx="6030310" cy="4271787"/>
          </a:xfrm>
          <a:noFill/>
          <a:ln/>
        </p:spPr>
        <p:txBody>
          <a:bodyPr/>
          <a:lstStyle/>
          <a:p>
            <a:endParaRPr lang="zh-CN" altLang="zh-CN" sz="9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7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7376" y="2924947"/>
            <a:ext cx="10363200" cy="1470025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1776" y="4725144"/>
            <a:ext cx="8534400" cy="8640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4912286" y="6474825"/>
            <a:ext cx="1780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www.hillstonenet.com.cn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6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3440" y="836715"/>
            <a:ext cx="2743200" cy="54194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83840" y="836715"/>
            <a:ext cx="8026400" cy="54194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3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14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  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5413" y="1340768"/>
            <a:ext cx="11041227" cy="48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11568608" y="980731"/>
            <a:ext cx="57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rgbClr val="FFCC0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C48C8A-77FD-4366-8117-A766F7C94BB7}" type="slidenum">
              <a:rPr lang="zh-CN" altLang="en-US" sz="1600" b="1" smtClean="0">
                <a:solidFill>
                  <a:srgbClr val="FFFFFF"/>
                </a:solidFill>
                <a:latin typeface="Calibri"/>
              </a:rPr>
              <a:pPr/>
              <a:t>‹#›</a:t>
            </a:fld>
            <a:endParaRPr lang="zh-CN" altLang="en-US" sz="1200" b="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229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391479" y="86770"/>
            <a:ext cx="9403093" cy="1470025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70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91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7829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5829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13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415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5415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9918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9918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2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831" y="1020729"/>
            <a:ext cx="4011084" cy="10072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4964" y="1019872"/>
            <a:ext cx="6815667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87831" y="2027124"/>
            <a:ext cx="4011084" cy="40661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30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8513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20688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75251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391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30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403" y="9248"/>
            <a:ext cx="10945216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  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4" y="1340768"/>
            <a:ext cx="11137237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032437" y="6567158"/>
            <a:ext cx="1521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</a:rPr>
              <a:t>www.hillstonenet.com.cn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623392" y="6397708"/>
            <a:ext cx="828576" cy="559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D1A0F5-0EB7-4CE0-832C-4673E71737B7}" type="slidenum">
              <a:rPr lang="zh-CN" altLang="en-US" sz="1200" smtClean="0">
                <a:solidFill>
                  <a:srgbClr val="445E7A">
                    <a:lumMod val="75000"/>
                  </a:srgbClr>
                </a:solidFill>
              </a:rPr>
              <a:pPr/>
              <a:t>‹#›</a:t>
            </a:fld>
            <a:endParaRPr lang="zh-CN" altLang="en-US" sz="1200" dirty="0">
              <a:solidFill>
                <a:srgbClr val="445E7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9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00206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2060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00206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2060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002060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002060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233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194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000">
                <a:srgbClr val="1097D7">
                  <a:lumMod val="90000"/>
                  <a:lumOff val="10000"/>
                </a:srgbClr>
              </a:gs>
              <a:gs pos="100000">
                <a:srgbClr val="1097D7">
                  <a:lumMod val="40000"/>
                  <a:lumOff val="60000"/>
                </a:srgb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anchor="ctr"/>
          <a:lstStyle/>
          <a:p>
            <a:pPr algn="ctr" defTabSz="91194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63829" y="2652238"/>
            <a:ext cx="7230533" cy="86177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defTabSz="91194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5000" b="1" cap="all" dirty="0">
                <a:ln w="0"/>
                <a:solidFill>
                  <a:srgbClr val="4BACC6">
                    <a:lumMod val="20000"/>
                    <a:lumOff val="80000"/>
                  </a:srgbClr>
                </a:solidFill>
                <a:latin typeface="Arial" charset="0"/>
              </a:rPr>
              <a:t>Thank You</a:t>
            </a:r>
            <a:r>
              <a:rPr lang="zh-CN" altLang="en-US" sz="5000" b="1" cap="all" dirty="0">
                <a:ln w="0"/>
                <a:solidFill>
                  <a:srgbClr val="4BACC6">
                    <a:lumMod val="20000"/>
                    <a:lumOff val="80000"/>
                  </a:srgbClr>
                </a:solidFill>
                <a:latin typeface="Arial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011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76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353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029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706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575" indent="-3425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45" indent="-28548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915" indent="-2283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80" indent="-2283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446" indent="-2283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212" indent="-228382" algn="l" defTabSz="9135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978" indent="-228382" algn="l" defTabSz="9135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745" indent="-228382" algn="l" defTabSz="9135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510" indent="-228382" algn="l" defTabSz="9135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5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5" algn="l" defTabSz="9135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1" algn="l" defTabSz="9135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97" algn="l" defTabSz="9135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64" algn="l" defTabSz="9135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30" algn="l" defTabSz="9135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95" algn="l" defTabSz="9135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60" algn="l" defTabSz="9135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25" algn="l" defTabSz="9135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30.emf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1656" y="3444240"/>
            <a:ext cx="10363200" cy="2209799"/>
          </a:xfrm>
        </p:spPr>
        <p:txBody>
          <a:bodyPr>
            <a:normAutofit/>
          </a:bodyPr>
          <a:lstStyle/>
          <a:p>
            <a:r>
              <a:rPr lang="en-US" altLang="zh-CN" sz="6000" b="1" dirty="0" smtClean="0"/>
              <a:t>Compass</a:t>
            </a:r>
            <a:r>
              <a:rPr lang="zh-CN" altLang="en-US" sz="6000" b="1" dirty="0" smtClean="0"/>
              <a:t> </a:t>
            </a:r>
            <a:r>
              <a:rPr lang="en-US" altLang="zh-CN" sz="6000" b="1" dirty="0" smtClean="0"/>
              <a:t>CC Review</a:t>
            </a:r>
            <a:br>
              <a:rPr lang="en-US" altLang="zh-CN" sz="6000" b="1" dirty="0" smtClean="0"/>
            </a:br>
            <a:r>
              <a:rPr lang="zh-CN" altLang="en-US" sz="3200" dirty="0" smtClean="0"/>
              <a:t>（</a:t>
            </a:r>
            <a:r>
              <a:rPr lang="en-US" altLang="zh-CN" sz="3200" dirty="0" smtClean="0"/>
              <a:t>Compass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ATP</a:t>
            </a:r>
            <a:r>
              <a:rPr lang="zh-CN" altLang="en-US" sz="3200" dirty="0" smtClean="0"/>
              <a:t>方案 </a:t>
            </a:r>
            <a:r>
              <a:rPr lang="en-US" altLang="zh-CN" sz="3200" dirty="0" smtClean="0"/>
              <a:t>R1</a:t>
            </a:r>
            <a:r>
              <a:rPr lang="zh-CN" altLang="en-US" sz="3200" dirty="0" smtClean="0"/>
              <a:t>版本）</a:t>
            </a: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6391516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客户调研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539240" y="1471758"/>
            <a:ext cx="1920240" cy="7162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金融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572000" y="1471758"/>
            <a:ext cx="1249680" cy="716280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8400" y="1547958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中国银联 电子支付研究院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盛京银行</a:t>
            </a: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914400" y="2294718"/>
            <a:ext cx="101498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539240" y="2401398"/>
            <a:ext cx="1920240" cy="7772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政府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572000" y="2401398"/>
            <a:ext cx="1249680" cy="777240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48400" y="2462358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苏州工业园区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江苏省财政厅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929640" y="3285318"/>
            <a:ext cx="101498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539240" y="3391998"/>
            <a:ext cx="1920240" cy="7772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87240" y="3391998"/>
            <a:ext cx="1249680" cy="777240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3640" y="3452958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944880" y="4275918"/>
            <a:ext cx="101498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539240" y="4382598"/>
            <a:ext cx="1920240" cy="7772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大企业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602480" y="4382598"/>
            <a:ext cx="1249680" cy="777240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78880" y="4443558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华晨集团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沈阳机床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977640" y="1486998"/>
            <a:ext cx="0" cy="3672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96419" y="5768646"/>
            <a:ext cx="806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调研内容：传统安全设备所解决不了的高级威胁类的客户痛点及需求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8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客户调研（政府）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64916"/>
              </p:ext>
            </p:extLst>
          </p:nvPr>
        </p:nvGraphicFramePr>
        <p:xfrm>
          <a:off x="640080" y="2060786"/>
          <a:ext cx="8107680" cy="288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003"/>
                <a:gridCol w="947757"/>
                <a:gridCol w="3230880"/>
                <a:gridCol w="2987040"/>
              </a:tblGrid>
              <a:tr h="418536">
                <a:tc rowSpan="4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江苏省财政厅信息中心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场景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客户痛点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客户需求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60118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办公网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财政厅的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内外网，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因为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U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盘混插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很严重，曾经有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内网主机中了</a:t>
                      </a:r>
                      <a:r>
                        <a:rPr lang="zh-CN" altLang="zh-CN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木马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成为跳板，最终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造成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数据泄露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内网</a:t>
                      </a:r>
                      <a:r>
                        <a:rPr lang="zh-CN" altLang="zh-CN" sz="1600" b="1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主机的行为检测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旁路部署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。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最好要有</a:t>
                      </a:r>
                      <a:r>
                        <a:rPr lang="zh-CN" altLang="en-US" sz="1600" b="1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公安部的产品资质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，做为能力证明。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数据中心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财政厅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数据库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，客户担忧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数据泄露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，希望在数据库侧有防护措施。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数据库防火墙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用于解决</a:t>
                      </a:r>
                      <a:r>
                        <a:rPr lang="zh-CN" altLang="zh-CN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误操作、黑客拖库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问题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48640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希望能够对多种安全设备的事件统一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关联分析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对异常行为检测、沙箱、数据库防火墙、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NGFW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的事件统一关联分析。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26923"/>
              </p:ext>
            </p:extLst>
          </p:nvPr>
        </p:nvGraphicFramePr>
        <p:xfrm>
          <a:off x="655320" y="5090160"/>
          <a:ext cx="80772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523"/>
                <a:gridCol w="993477"/>
                <a:gridCol w="3200400"/>
                <a:gridCol w="2971800"/>
              </a:tblGrid>
              <a:tr h="362374"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苏州工业园信息中心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场景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客户痛点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客户需求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728134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办公网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内网的主机被远程控制，发起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inbound 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DDoS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内到外的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DDoS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），造成边界防火墙失效。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内网核心与汇聚层中间，需直路部署设备进行</a:t>
                      </a:r>
                      <a:r>
                        <a:rPr lang="en-US" altLang="zh-CN" sz="1600" b="1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C&amp;C</a:t>
                      </a:r>
                      <a:r>
                        <a:rPr lang="zh-CN" altLang="en-US" sz="1600" b="1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检测和</a:t>
                      </a:r>
                      <a:r>
                        <a:rPr lang="en-US" altLang="zh-CN" sz="1600" b="1" kern="1200" dirty="0" err="1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DDoS</a:t>
                      </a:r>
                      <a:r>
                        <a:rPr lang="zh-CN" altLang="en-US" sz="1600" b="1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过滤。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（已推动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系列的现场测试）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037320" y="2048144"/>
            <a:ext cx="281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需求总结：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盘混插，办公网的内网主机安全很担忧。（通信管理局通报）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看重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数据库安全；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认可公安部的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产品认证；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多设备，希望有统一关联分析；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" y="1032481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背景：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盘管理缺失，办公内外网隔离漏洞很多；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办公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网的失陷主机易成为面向数据中心的攻击跳板；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7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客户调研（金融）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3617"/>
              </p:ext>
            </p:extLst>
          </p:nvPr>
        </p:nvGraphicFramePr>
        <p:xfrm>
          <a:off x="807720" y="2063384"/>
          <a:ext cx="788924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647"/>
                <a:gridCol w="745769"/>
                <a:gridCol w="3449205"/>
                <a:gridCol w="2397619"/>
              </a:tblGrid>
              <a:tr h="313300">
                <a:tc rowSpan="4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中国银联电子支付研究院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场景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客户痛点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客户需求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30014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办公网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内部办公网，要满足上级的合规性检查，所以要对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僵尸主机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进行识别和处理。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内网对僵尸主机进行检测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，满足合规性需求。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935971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生产网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担忧生产网被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来自互联网携带了特种木马的恶意文件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攻击，造成数据泄露。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（因为是物理隔离，不担忧来自办公网的威胁，也不担忧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U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盘带入木马）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生产网边界需要</a:t>
                      </a:r>
                      <a:r>
                        <a:rPr lang="zh-CN" altLang="en-US" sz="1600" b="1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文件沙箱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对携带特种木马的文件进行检测。另外，</a:t>
                      </a:r>
                      <a:r>
                        <a:rPr lang="zh-CN" altLang="en-US" sz="1600" b="1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公安部的产品资质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很重要。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6058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希望能够对多种安全设备的事件统一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关联分析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希望有一个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威胁情报分析中心。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16680"/>
              </p:ext>
            </p:extLst>
          </p:nvPr>
        </p:nvGraphicFramePr>
        <p:xfrm>
          <a:off x="782320" y="5108787"/>
          <a:ext cx="788924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647"/>
                <a:gridCol w="871959"/>
                <a:gridCol w="2972486"/>
                <a:gridCol w="2748148"/>
              </a:tblGrid>
              <a:tr h="283273"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盛京银行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场景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客户痛点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客户需求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99039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生产网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内网主机安全上，主要是依赖绿盟公司一年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次的主机安全巡检工作，客户也认为可行性很差，但很无奈。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期望用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BDS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替换绿盟，进行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实时主机安全巡检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37320" y="2048144"/>
            <a:ext cx="281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需求总结：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生产网是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防护的重点；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边界未知威胁防御是首要的；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BDS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可以做为智能主机安全巡检的工具，替代传统手工方式；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" y="1062961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背景：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办公网和生产网，严格隔离，不担心办公网失陷主机成为跳板；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生产网边界防护是重点；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客户调研（互联网</a:t>
            </a:r>
            <a:r>
              <a:rPr lang="zh-CN" altLang="en-US" dirty="0"/>
              <a:t>）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44153"/>
              </p:ext>
            </p:extLst>
          </p:nvPr>
        </p:nvGraphicFramePr>
        <p:xfrm>
          <a:off x="736600" y="1512146"/>
          <a:ext cx="857504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363"/>
                <a:gridCol w="947757"/>
                <a:gridCol w="3230880"/>
                <a:gridCol w="2987040"/>
              </a:tblGrid>
              <a:tr h="263515">
                <a:tc rowSpan="5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一号店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场景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客户痛点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客户需求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17232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办公网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内部的僵尸主机的出现，会被上级单位通报批评（沃尔玛）。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内网对僵尸主机进行检测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，满足合规性需求。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17232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数据中心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担心新系统由于开发人员水平造成的系统漏洞。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代码集成巡检工具或漏洞扫描工具。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17232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人机识别，区分出刷单。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无需求，自己开发了登录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购买行为分析算法。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92909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数据库担忧被删除，需要对操作行为审计，由于关键数据被加密，不太担心被拖库。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数据库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审计，关键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解决</a:t>
                      </a:r>
                      <a:r>
                        <a:rPr lang="zh-CN" altLang="zh-CN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误操作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问题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34013"/>
              </p:ext>
            </p:extLst>
          </p:nvPr>
        </p:nvGraphicFramePr>
        <p:xfrm>
          <a:off x="736600" y="4529666"/>
          <a:ext cx="857504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363"/>
                <a:gridCol w="947757"/>
                <a:gridCol w="3627120"/>
                <a:gridCol w="2590800"/>
              </a:tblGrid>
              <a:tr h="263515"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网易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场景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客户痛点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客户需求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119939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办公网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担心内部恶意主机造成办公网数据泄漏，也担心办公网成为窃取</a:t>
                      </a:r>
                      <a:r>
                        <a:rPr lang="en-US" altLang="zh-CN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IDC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的跳板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，例如：办公网具有开发主机，开发主机的代码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build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和提交都是在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IDC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，所以这些开发主机的失陷是很大隐患；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b="1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内网对僵尸主机进行检测。</a:t>
                      </a:r>
                      <a:endParaRPr lang="en-US" altLang="zh-CN" sz="1600" b="1" kern="1200" dirty="0" smtClean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对恶意主机</a:t>
                      </a:r>
                      <a:r>
                        <a:rPr lang="zh-CN" altLang="en-US" sz="1600" b="1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采用加密通道</a:t>
                      </a:r>
                      <a:r>
                        <a:rPr lang="en-US" altLang="zh-CN" sz="1600" b="1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C&amp;C</a:t>
                      </a: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能检测出来</a:t>
                      </a:r>
                      <a:r>
                        <a:rPr lang="zh-CN" altLang="en-US" sz="1600" b="1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。</a:t>
                      </a:r>
                      <a:endParaRPr lang="en-US" altLang="zh-CN" sz="1600" b="1" kern="1200" dirty="0" smtClean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57360" y="2048144"/>
            <a:ext cx="2499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需求总结：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安全是重点；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数据库安全（数据被删、数据泄露）是刚需，因为互联网数据，数据就是估值；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" y="788641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背景：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办公网和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是否互联，各不相同；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9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客户调研（大企业</a:t>
            </a:r>
            <a:r>
              <a:rPr lang="zh-CN" altLang="en-US" dirty="0"/>
              <a:t>）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22812"/>
              </p:ext>
            </p:extLst>
          </p:nvPr>
        </p:nvGraphicFramePr>
        <p:xfrm>
          <a:off x="751840" y="2048145"/>
          <a:ext cx="85750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363"/>
                <a:gridCol w="947757"/>
                <a:gridCol w="3291840"/>
                <a:gridCol w="2926080"/>
              </a:tblGrid>
              <a:tr h="204158">
                <a:tc rowSpan="3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华晨集团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场景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客户痛点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客户需求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139883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办公网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由于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U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盘没有安全管理，并且办公网与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DC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互通，所以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办公网失陷主机成为跳板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，是最大痛点；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对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U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盘进行合理安全管理；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来自竞争对手针对性的</a:t>
                      </a:r>
                      <a:r>
                        <a:rPr lang="en-US" altLang="zh-CN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APT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是防御重点；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设备和沙箱都是旁路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，并不能起到防御效果；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由于发现过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Locky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信赖沙箱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（趋势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TDA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）；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通过异常行为检测，能够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发现失陷主机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，但最好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能和终端安全软件联动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，进行查杀；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对</a:t>
                      </a:r>
                      <a:r>
                        <a:rPr lang="en-US" altLang="zh-CN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盘安全管理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有需求；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希望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的检测结果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能联动到直路的</a:t>
                      </a:r>
                      <a:r>
                        <a:rPr lang="en-US" altLang="zh-CN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E/X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进行阻断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19693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DC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数据库泄漏是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DC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防御重点；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数据库防拖库和溯源取证；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81972"/>
              </p:ext>
            </p:extLst>
          </p:nvPr>
        </p:nvGraphicFramePr>
        <p:xfrm>
          <a:off x="782320" y="5172344"/>
          <a:ext cx="857504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363"/>
                <a:gridCol w="947757"/>
                <a:gridCol w="3627120"/>
                <a:gridCol w="2590800"/>
              </a:tblGrid>
              <a:tr h="134858"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沈阳机床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场景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客户痛点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客户需求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10579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办公网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对于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内网失陷主机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还是比较担忧的；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客户主动提出来想借试用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设备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57360" y="2048144"/>
            <a:ext cx="2499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需求总结：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办公网的失陷主机检测是刚需（异常行为分析）；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很看重旁路检测结果与直路设备的联动阻断；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终端安全有一定的市场；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" y="956281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背景：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办公网、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DMZ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通常都是在一张网里，共享一个出口；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来自互联网的威胁、来自内网的威胁都很重要；</a:t>
            </a:r>
          </a:p>
        </p:txBody>
      </p:sp>
    </p:spTree>
    <p:extLst>
      <p:ext uri="{BB962C8B-B14F-4D97-AF65-F5344CB8AC3E}">
        <p14:creationId xmlns:p14="http://schemas.microsoft.com/office/powerpoint/2010/main" val="26671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34"/>
          <p:cNvSpPr/>
          <p:nvPr/>
        </p:nvSpPr>
        <p:spPr>
          <a:xfrm>
            <a:off x="3861042" y="2312273"/>
            <a:ext cx="1229083" cy="649401"/>
          </a:xfrm>
          <a:prstGeom prst="roundRect">
            <a:avLst>
              <a:gd name="adj" fmla="val 7050"/>
            </a:avLst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b="1" i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1400" b="1" i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21080" y="3002598"/>
            <a:ext cx="4069045" cy="2575242"/>
          </a:xfrm>
          <a:prstGeom prst="roundRect">
            <a:avLst>
              <a:gd name="adj" fmla="val 7050"/>
            </a:avLst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zh-CN" altLang="en-US" sz="1400" b="1" i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办公内网</a:t>
            </a:r>
            <a:endParaRPr lang="zh-CN" altLang="en-US" sz="1400" b="1" i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基于应用场景，看客户需求（办公网）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2160" y="1332455"/>
            <a:ext cx="5623561" cy="496166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</a:t>
            </a:r>
          </a:p>
          <a:p>
            <a:pPr marL="400050" indent="-285750"/>
            <a:r>
              <a:rPr lang="zh-CN" altLang="en-US" sz="1800" dirty="0" smtClean="0">
                <a:solidFill>
                  <a:schemeClr val="tx1"/>
                </a:solidFill>
              </a:rPr>
              <a:t>办公网“门窗”太多，边界防御不可靠，</a:t>
            </a:r>
            <a:r>
              <a:rPr lang="en-US" altLang="zh-CN" sz="1800" dirty="0" smtClean="0">
                <a:solidFill>
                  <a:schemeClr val="tx1"/>
                </a:solidFill>
              </a:rPr>
              <a:t>U</a:t>
            </a:r>
            <a:r>
              <a:rPr lang="zh-CN" altLang="en-US" sz="1800" dirty="0" smtClean="0">
                <a:solidFill>
                  <a:schemeClr val="tx1"/>
                </a:solidFill>
              </a:rPr>
              <a:t>盘和不安全终端都可能会带入威胁，所以，在内网对恶意主机的检测是非常有价值的。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800" dirty="0" smtClean="0">
                <a:solidFill>
                  <a:schemeClr val="tx1"/>
                </a:solidFill>
              </a:rPr>
              <a:t>边界防御仍然保持传统</a:t>
            </a:r>
            <a:r>
              <a:rPr lang="en-US" altLang="zh-CN" sz="1800" dirty="0" smtClean="0">
                <a:solidFill>
                  <a:schemeClr val="tx1"/>
                </a:solidFill>
              </a:rPr>
              <a:t>NGFW+IPS</a:t>
            </a:r>
            <a:r>
              <a:rPr lang="zh-CN" altLang="en-US" sz="1800" dirty="0" smtClean="0">
                <a:solidFill>
                  <a:schemeClr val="tx1"/>
                </a:solidFill>
              </a:rPr>
              <a:t>需求即可；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</a:t>
            </a:r>
          </a:p>
          <a:p>
            <a:pPr marL="400050" indent="-285750"/>
            <a:r>
              <a:rPr lang="zh-CN" altLang="en-US" sz="1800" dirty="0" smtClean="0">
                <a:solidFill>
                  <a:schemeClr val="tx1"/>
                </a:solidFill>
              </a:rPr>
              <a:t>内网安全，政府客户需求较旺，因为内外网</a:t>
            </a:r>
            <a:r>
              <a:rPr lang="en-US" altLang="zh-CN" sz="1800" dirty="0" smtClean="0">
                <a:solidFill>
                  <a:schemeClr val="tx1"/>
                </a:solidFill>
              </a:rPr>
              <a:t>U</a:t>
            </a:r>
            <a:r>
              <a:rPr lang="zh-CN" altLang="en-US" sz="1800" dirty="0" smtClean="0">
                <a:solidFill>
                  <a:schemeClr val="tx1"/>
                </a:solidFill>
              </a:rPr>
              <a:t>盘混插现象严重；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800" dirty="0" smtClean="0">
                <a:solidFill>
                  <a:schemeClr val="tx1"/>
                </a:solidFill>
              </a:rPr>
              <a:t>金融和互联网客户，对内网异常行为检测需求较低，因为金融和互联网生产网和办公网是完全隔离的；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800" dirty="0" smtClean="0">
                <a:solidFill>
                  <a:schemeClr val="tx1"/>
                </a:solidFill>
              </a:rPr>
              <a:t>大企业客户，对终端安全有一定需求；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800" dirty="0" smtClean="0">
                <a:solidFill>
                  <a:schemeClr val="tx1"/>
                </a:solidFill>
              </a:rPr>
              <a:t>沙箱需求基本都比较低，因为各个行业的办公网都没有重要资产；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00050" indent="-285750"/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云形 3"/>
          <p:cNvSpPr/>
          <p:nvPr/>
        </p:nvSpPr>
        <p:spPr>
          <a:xfrm>
            <a:off x="2323655" y="1863157"/>
            <a:ext cx="1836829" cy="529011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16" descr="F:\山石网科\内部文件\icon\新建文件夹\Infranet Icons-0507-1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77" y="2284188"/>
            <a:ext cx="506436" cy="34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" descr="F:\山石网科\内部文件\icon\新建文件夹\Infranet Icons-0507-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21" y="2775444"/>
            <a:ext cx="483062" cy="45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>
            <a:stCxn id="7" idx="2"/>
            <a:endCxn id="8" idx="0"/>
          </p:cNvCxnSpPr>
          <p:nvPr/>
        </p:nvCxnSpPr>
        <p:spPr>
          <a:xfrm flipH="1">
            <a:off x="3151952" y="2627068"/>
            <a:ext cx="3543" cy="14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6" descr="F:\山石网科\内部文件\icon\新建文件夹\Infranet Icons-0507-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92" y="2025396"/>
            <a:ext cx="472294" cy="57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6" descr="F:\山石网科\内部文件\icon\新建文件夹\Infranet Icons-0507-39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837" y="4150535"/>
            <a:ext cx="645294" cy="46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组合 45"/>
          <p:cNvGrpSpPr/>
          <p:nvPr/>
        </p:nvGrpSpPr>
        <p:grpSpPr>
          <a:xfrm>
            <a:off x="3108065" y="4150535"/>
            <a:ext cx="691515" cy="533969"/>
            <a:chOff x="1801132" y="5583238"/>
            <a:chExt cx="1224870" cy="864508"/>
          </a:xfrm>
        </p:grpSpPr>
        <p:pic>
          <p:nvPicPr>
            <p:cNvPr id="47" name="Picture 16" descr="F:\山石网科\内部文件\icon\新建文件夹\Infranet Icons-0507-3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002" y="5583238"/>
              <a:ext cx="1143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5" descr="F:\山石网科\内部文件\icon\新建文件夹\Infranet Icons-0507-5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132" y="5671458"/>
              <a:ext cx="53022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组合 54"/>
          <p:cNvGrpSpPr/>
          <p:nvPr/>
        </p:nvGrpSpPr>
        <p:grpSpPr>
          <a:xfrm>
            <a:off x="4302500" y="4150535"/>
            <a:ext cx="691515" cy="533969"/>
            <a:chOff x="1801132" y="5583238"/>
            <a:chExt cx="1224870" cy="864508"/>
          </a:xfrm>
        </p:grpSpPr>
        <p:pic>
          <p:nvPicPr>
            <p:cNvPr id="56" name="Picture 16" descr="F:\山石网科\内部文件\icon\新建文件夹\Infranet Icons-0507-3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002" y="5583238"/>
              <a:ext cx="1143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15" descr="F:\山石网科\内部文件\icon\新建文件夹\Infranet Icons-0507-5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132" y="5671458"/>
              <a:ext cx="53022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8" name="Picture 14" descr="F:\山石网科\内部文件\icon\新建文件夹\Infranet Icons-0507-65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5075">
            <a:off x="1504263" y="4455075"/>
            <a:ext cx="944464" cy="49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7" descr="F:\山石网科\内部文件\icon\新建文件夹\病毒-03.e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39" y="4185438"/>
            <a:ext cx="349297" cy="34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8" descr="F:\山石网科\内部文件\icon\新建文件夹\Infranet Icons-0507-5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84" y="4654006"/>
            <a:ext cx="347132" cy="48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" descr="F:\山石网科\内部文件\icon\新建文件夹\Infranet Icons-0507-57.png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5539">
            <a:off x="2694366" y="3218791"/>
            <a:ext cx="1551898" cy="40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直接连接符 69"/>
          <p:cNvCxnSpPr/>
          <p:nvPr/>
        </p:nvCxnSpPr>
        <p:spPr>
          <a:xfrm>
            <a:off x="5730240" y="1097698"/>
            <a:ext cx="0" cy="532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8973685">
            <a:off x="2615534" y="3458958"/>
            <a:ext cx="92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数据窃取</a:t>
            </a:r>
            <a:endParaRPr lang="zh-CN" altLang="en-US" sz="1200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631138" y="4211398"/>
            <a:ext cx="8061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60599" y="1250246"/>
            <a:ext cx="174004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客户痛点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1129" y="1264258"/>
            <a:ext cx="174004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客户需求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2568" y="3156797"/>
            <a:ext cx="164860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行业需求特性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66778" y="5199295"/>
            <a:ext cx="693687" cy="213360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盘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Picture 14" descr="F:\山石网科\内部文件\icon\新建文件夹\Infranet Icons-0507-65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4401">
            <a:off x="2686628" y="4645263"/>
            <a:ext cx="532344" cy="49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1568650" y="4791011"/>
            <a:ext cx="136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12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盘、</a:t>
            </a:r>
            <a:r>
              <a:rPr lang="en-US" altLang="zh-CN" sz="1200" i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12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私接带来的木马植入</a:t>
            </a:r>
            <a:endParaRPr lang="zh-CN" altLang="en-US" sz="1200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4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基于应用场景，看客户需求（</a:t>
            </a:r>
            <a:r>
              <a:rPr lang="zh-CN" altLang="en-US" dirty="0" smtClean="0"/>
              <a:t>数据中心）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969798" y="2743956"/>
            <a:ext cx="4044161" cy="2422404"/>
          </a:xfrm>
          <a:prstGeom prst="roundRect">
            <a:avLst>
              <a:gd name="adj" fmla="val 7050"/>
            </a:avLst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zh-CN" altLang="en-US" sz="1400" b="1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  <a:r>
              <a:rPr lang="zh-CN" altLang="en-US" sz="1400" b="1" i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内网</a:t>
            </a:r>
            <a:endParaRPr lang="zh-CN" altLang="en-US" sz="1400" b="1" i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云形 24"/>
          <p:cNvSpPr/>
          <p:nvPr/>
        </p:nvSpPr>
        <p:spPr>
          <a:xfrm>
            <a:off x="1889760" y="2056004"/>
            <a:ext cx="2042160" cy="562484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17" descr="F:\山石网科\内部文件\icon\新建文件夹\Infranet Icons-0507-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56" y="3005794"/>
            <a:ext cx="483062" cy="45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直接连接符 27"/>
          <p:cNvCxnSpPr>
            <a:stCxn id="82" idx="2"/>
            <a:endCxn id="27" idx="0"/>
          </p:cNvCxnSpPr>
          <p:nvPr/>
        </p:nvCxnSpPr>
        <p:spPr>
          <a:xfrm flipH="1">
            <a:off x="2923387" y="2870372"/>
            <a:ext cx="1270" cy="135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577840" y="1233216"/>
            <a:ext cx="0" cy="532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18" descr="F:\山石网科\内部文件\icon\新建文件夹\Infranet Icons-0507-5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354" y="2078345"/>
            <a:ext cx="347132" cy="48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6" descr="F:\山石网科\内部文件\icon\新建文件夹\Infranet Icons-0507-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89" y="4216815"/>
            <a:ext cx="472294" cy="57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 descr="F:\山石网科\内部文件\icon\新建文件夹\Infranet Icons-0507-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79" y="4216815"/>
            <a:ext cx="472294" cy="57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" descr="F:\山石网科\内部文件\icon\新建文件夹\Infranet Icons-0507-28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31" y="4216815"/>
            <a:ext cx="472294" cy="57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16" descr="F:\山石网科\内部文件\icon\新建文件夹\Infranet Icons-0507-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39" y="2527492"/>
            <a:ext cx="506436" cy="34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6" descr="F:\山石网科\内部文件\icon\新建文件夹\Infranet Icons-0507-57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1970588" y="3129746"/>
            <a:ext cx="1056164" cy="28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1234440" y="2810373"/>
            <a:ext cx="126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携带特种木马的恶意文件</a:t>
            </a:r>
            <a:endParaRPr lang="zh-CN" altLang="en-US" sz="1200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6" name="Picture 2" descr="F:\山石网科\内部文件\icon\新建文件夹\Infranet Icons-0507-66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3308">
            <a:off x="2704779" y="3912229"/>
            <a:ext cx="1558254" cy="59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6" descr="F:\山石网科\内部文件\icon\新建文件夹\Infranet Icons-0507-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09" y="4216815"/>
            <a:ext cx="472294" cy="57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3102879" y="3732097"/>
            <a:ext cx="92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数据窃取</a:t>
            </a:r>
            <a:endParaRPr lang="zh-CN" altLang="en-US" sz="1200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125804" y="4352341"/>
            <a:ext cx="8061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59" name="Picture 7" descr="F:\山石网科\内部文件\icon\新建文件夹\病毒-03.e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36" y="3377026"/>
            <a:ext cx="349297" cy="34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6" descr="F:\山石网科\内部文件\icon\新建文件夹\Infranet Icons-0507-57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65317" flipV="1">
            <a:off x="3477640" y="3126878"/>
            <a:ext cx="1255390" cy="33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 rot="4069058">
            <a:off x="3888368" y="3057659"/>
            <a:ext cx="92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远程控制</a:t>
            </a:r>
            <a:endParaRPr lang="zh-CN" altLang="en-US" sz="1200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内容占位符 2"/>
          <p:cNvSpPr>
            <a:spLocks noGrp="1"/>
          </p:cNvSpPr>
          <p:nvPr>
            <p:ph idx="1"/>
          </p:nvPr>
        </p:nvSpPr>
        <p:spPr>
          <a:xfrm>
            <a:off x="5852160" y="1241015"/>
            <a:ext cx="5867400" cy="516780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</a:t>
            </a:r>
          </a:p>
          <a:p>
            <a:pPr marL="400050" indent="-285750"/>
            <a:r>
              <a:rPr lang="zh-CN" altLang="en-US" sz="1800" dirty="0" smtClean="0">
                <a:solidFill>
                  <a:schemeClr val="tx1"/>
                </a:solidFill>
              </a:rPr>
              <a:t>数据库的防护，是刚需；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800" dirty="0" smtClean="0">
                <a:solidFill>
                  <a:schemeClr val="tx1"/>
                </a:solidFill>
              </a:rPr>
              <a:t>由于</a:t>
            </a:r>
            <a:r>
              <a:rPr lang="en-US" altLang="zh-CN" sz="1800" dirty="0" smtClean="0">
                <a:solidFill>
                  <a:schemeClr val="tx1"/>
                </a:solidFill>
              </a:rPr>
              <a:t>U</a:t>
            </a:r>
            <a:r>
              <a:rPr lang="zh-CN" altLang="en-US" sz="1800" dirty="0" smtClean="0">
                <a:solidFill>
                  <a:schemeClr val="tx1"/>
                </a:solidFill>
              </a:rPr>
              <a:t>盘和终端带入威胁的可能性很小，所以客户希望首先要做好边界的防御，其次才是数据中心内网的恶意服务器行为检测；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800" dirty="0" smtClean="0">
                <a:solidFill>
                  <a:schemeClr val="tx1"/>
                </a:solidFill>
              </a:rPr>
              <a:t>希望</a:t>
            </a:r>
            <a:r>
              <a:rPr lang="zh-CN" altLang="en-US" sz="1800" dirty="0">
                <a:solidFill>
                  <a:schemeClr val="tx1"/>
                </a:solidFill>
              </a:rPr>
              <a:t>有个统一的系统对安全事件片断进行统一关联分析；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</a:t>
            </a:r>
          </a:p>
          <a:p>
            <a:pPr marL="400050" indent="-285750"/>
            <a:r>
              <a:rPr lang="zh-CN" altLang="en-US" sz="1800" dirty="0">
                <a:solidFill>
                  <a:schemeClr val="tx1"/>
                </a:solidFill>
              </a:rPr>
              <a:t>数据中心施客户安全投资的</a:t>
            </a:r>
            <a:r>
              <a:rPr lang="zh-CN" altLang="en-US" sz="1800" dirty="0" smtClean="0">
                <a:solidFill>
                  <a:schemeClr val="tx1"/>
                </a:solidFill>
              </a:rPr>
              <a:t>重点，因为这是信息资产所在；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800" dirty="0" smtClean="0">
                <a:solidFill>
                  <a:schemeClr val="tx1"/>
                </a:solidFill>
              </a:rPr>
              <a:t>该场景，各个行业对数据库的需求旺盛；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800" dirty="0" smtClean="0">
                <a:solidFill>
                  <a:schemeClr val="tx1"/>
                </a:solidFill>
              </a:rPr>
              <a:t>该场景，各个行业对沙箱需求大于内网安全需求；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800" dirty="0" smtClean="0">
                <a:solidFill>
                  <a:schemeClr val="tx1"/>
                </a:solidFill>
              </a:rPr>
              <a:t>当</a:t>
            </a:r>
            <a:r>
              <a:rPr lang="zh-CN" altLang="en-US" sz="1800" dirty="0">
                <a:solidFill>
                  <a:schemeClr val="tx1"/>
                </a:solidFill>
              </a:rPr>
              <a:t>安全设备较多时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</a:rPr>
              <a:t>威胁</a:t>
            </a:r>
            <a:r>
              <a:rPr lang="zh-CN" altLang="en-US" sz="1800" dirty="0" smtClean="0">
                <a:solidFill>
                  <a:schemeClr val="tx1"/>
                </a:solidFill>
              </a:rPr>
              <a:t>情报中心是</a:t>
            </a:r>
            <a:r>
              <a:rPr lang="zh-CN" altLang="en-US" sz="1800" dirty="0">
                <a:solidFill>
                  <a:schemeClr val="tx1"/>
                </a:solidFill>
              </a:rPr>
              <a:t>刚需。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00050" indent="-285750"/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72049" y="1233216"/>
            <a:ext cx="174004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客户痛点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41129" y="1233778"/>
            <a:ext cx="174004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客户需求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32568" y="3674957"/>
            <a:ext cx="164860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行业需求特性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0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客户核心需求总结：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大领域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87680" y="1341438"/>
            <a:ext cx="1127760" cy="1859280"/>
          </a:xfrm>
          <a:prstGeom prst="roundRect">
            <a:avLst>
              <a:gd name="adj" fmla="val 7756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endParaRPr lang="zh-CN" altLang="en-US" sz="2000" b="1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355080" y="1341438"/>
            <a:ext cx="1127760" cy="1859280"/>
          </a:xfrm>
          <a:prstGeom prst="roundRect">
            <a:avLst>
              <a:gd name="adj" fmla="val 7756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边界未知威胁检测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7680" y="3337878"/>
            <a:ext cx="1127760" cy="1859280"/>
          </a:xfrm>
          <a:prstGeom prst="roundRect">
            <a:avLst>
              <a:gd name="adj" fmla="val 7756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数据库防护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55080" y="3337878"/>
            <a:ext cx="1127760" cy="1859280"/>
          </a:xfrm>
          <a:prstGeom prst="roundRect">
            <a:avLst>
              <a:gd name="adj" fmla="val 7756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统一关联分析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24116"/>
              </p:ext>
            </p:extLst>
          </p:nvPr>
        </p:nvGraphicFramePr>
        <p:xfrm>
          <a:off x="1635760" y="1341438"/>
          <a:ext cx="4566920" cy="1889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6480"/>
                <a:gridCol w="3520440"/>
              </a:tblGrid>
              <a:tr h="3054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核心场景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办公网；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41632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客户需求总结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能检测中恶失陷主机的扫描行为；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能检测来自内网的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DDoS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能检测使用加密通道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C&amp;C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连接；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邮件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短信的告警；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检测结果能联动到直路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E/X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阻断；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公安部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APT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监测平台认证；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2630"/>
              </p:ext>
            </p:extLst>
          </p:nvPr>
        </p:nvGraphicFramePr>
        <p:xfrm>
          <a:off x="7513320" y="1341438"/>
          <a:ext cx="4404360" cy="1889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26811"/>
                <a:gridCol w="3277549"/>
              </a:tblGrid>
              <a:tr h="249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核心场景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数据中心；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4985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客户需求总结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能检测中特种木马和变种恶意软件；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覆盖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Windows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文件、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Linux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文件、安卓文件；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每日文件处理能力在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-20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万；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公安部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APT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监测平台认证；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71223"/>
              </p:ext>
            </p:extLst>
          </p:nvPr>
        </p:nvGraphicFramePr>
        <p:xfrm>
          <a:off x="1635760" y="3368358"/>
          <a:ext cx="456692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8400"/>
                <a:gridCol w="3398520"/>
              </a:tblGrid>
              <a:tr h="350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核心场景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数据中心；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478743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客户需求总结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能对数据库操作行为的合法性进行检测；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能对正常流量建模学习；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能对数据库拖库行为进行防御；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旁路审计和直路阻断并重；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67790"/>
              </p:ext>
            </p:extLst>
          </p:nvPr>
        </p:nvGraphicFramePr>
        <p:xfrm>
          <a:off x="7513320" y="3337878"/>
          <a:ext cx="4404360" cy="1859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26811"/>
                <a:gridCol w="3277549"/>
              </a:tblGrid>
              <a:tr h="3787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核心场景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办公网、数据中心；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48053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客户需求总结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核心需求是解决多设备、多事件的统一关联分析；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客户对天眼和网康慧眼云不太认可，尤其政府和金融，主要是文件和日志上传云端不安全；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圆角矩形标注 12"/>
          <p:cNvSpPr/>
          <p:nvPr/>
        </p:nvSpPr>
        <p:spPr>
          <a:xfrm>
            <a:off x="6355080" y="5684518"/>
            <a:ext cx="5684520" cy="584775"/>
          </a:xfrm>
          <a:prstGeom prst="wedgeRoundRectCallout">
            <a:avLst>
              <a:gd name="adj1" fmla="val -37767"/>
              <a:gd name="adj2" fmla="val -163863"/>
              <a:gd name="adj3" fmla="val 16667"/>
            </a:avLst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由于客户需求聚焦在多设备多事件的关联分析上，所以需求条目叫“统一关联分析”比叫“威胁情报”更恰当一些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87680" y="5318760"/>
            <a:ext cx="1127760" cy="1097598"/>
          </a:xfrm>
          <a:prstGeom prst="roundRect">
            <a:avLst>
              <a:gd name="adj" fmla="val 7756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终端安全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12746"/>
              </p:ext>
            </p:extLst>
          </p:nvPr>
        </p:nvGraphicFramePr>
        <p:xfrm>
          <a:off x="1635760" y="5324324"/>
          <a:ext cx="456692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8400"/>
                <a:gridCol w="3398520"/>
              </a:tblGrid>
              <a:tr h="2537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核心场景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办公网；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752189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客户需求总结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能依据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BDS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的检测结果对主机的恶意软件进行专杀；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USB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安全管理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7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客户需求优先级总结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756591"/>
              </p:ext>
            </p:extLst>
          </p:nvPr>
        </p:nvGraphicFramePr>
        <p:xfrm>
          <a:off x="1722119" y="1036638"/>
          <a:ext cx="40843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1"/>
                <a:gridCol w="1234440"/>
                <a:gridCol w="13563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办公网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数据中心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政府行业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金融行业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互联网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大企业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563880" y="1036638"/>
            <a:ext cx="1127760" cy="1859280"/>
          </a:xfrm>
          <a:prstGeom prst="roundRect">
            <a:avLst>
              <a:gd name="adj" fmla="val 7756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endParaRPr lang="zh-CN" altLang="en-US" sz="2000" b="1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542894"/>
              </p:ext>
            </p:extLst>
          </p:nvPr>
        </p:nvGraphicFramePr>
        <p:xfrm>
          <a:off x="7604759" y="1036638"/>
          <a:ext cx="40843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1"/>
                <a:gridCol w="1234440"/>
                <a:gridCol w="1356360"/>
              </a:tblGrid>
              <a:tr h="370840">
                <a:tc>
                  <a:txBody>
                    <a:bodyPr/>
                    <a:lstStyle/>
                    <a:p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办公网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数据中心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政府行业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金融行业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互联网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大企业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6431280" y="1036638"/>
            <a:ext cx="1127760" cy="1859280"/>
          </a:xfrm>
          <a:prstGeom prst="roundRect">
            <a:avLst>
              <a:gd name="adj" fmla="val 7756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边界未知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威胁检测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978328"/>
              </p:ext>
            </p:extLst>
          </p:nvPr>
        </p:nvGraphicFramePr>
        <p:xfrm>
          <a:off x="1722119" y="2956878"/>
          <a:ext cx="40843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1"/>
                <a:gridCol w="1234440"/>
                <a:gridCol w="1356360"/>
              </a:tblGrid>
              <a:tr h="370840">
                <a:tc>
                  <a:txBody>
                    <a:bodyPr/>
                    <a:lstStyle/>
                    <a:p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办公网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数据中心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政府行业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金融行业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互联网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大企业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563880" y="2956878"/>
            <a:ext cx="1127760" cy="1859280"/>
          </a:xfrm>
          <a:prstGeom prst="roundRect">
            <a:avLst>
              <a:gd name="adj" fmla="val 7756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数据库防护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089485"/>
              </p:ext>
            </p:extLst>
          </p:nvPr>
        </p:nvGraphicFramePr>
        <p:xfrm>
          <a:off x="7604759" y="2956878"/>
          <a:ext cx="40843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1"/>
                <a:gridCol w="1234440"/>
                <a:gridCol w="1356360"/>
              </a:tblGrid>
              <a:tr h="370840">
                <a:tc>
                  <a:txBody>
                    <a:bodyPr/>
                    <a:lstStyle/>
                    <a:p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办公网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数据中心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政府行业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金融行业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互联网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大企业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圆角矩形 10"/>
          <p:cNvSpPr/>
          <p:nvPr/>
        </p:nvSpPr>
        <p:spPr>
          <a:xfrm>
            <a:off x="6431280" y="2956878"/>
            <a:ext cx="1127760" cy="1859280"/>
          </a:xfrm>
          <a:prstGeom prst="roundRect">
            <a:avLst>
              <a:gd name="adj" fmla="val 7756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统一关联分析</a:t>
            </a:r>
            <a:endParaRPr lang="zh-CN" altLang="en-US" sz="2000" b="1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76800" y="3291840"/>
            <a:ext cx="502920" cy="396240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876800" y="4069080"/>
            <a:ext cx="502920" cy="747078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566160" y="1386840"/>
            <a:ext cx="502920" cy="396240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744200" y="1371600"/>
            <a:ext cx="502920" cy="792480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759440" y="3276918"/>
            <a:ext cx="502920" cy="1188402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119360" y="2469198"/>
            <a:ext cx="502920" cy="396240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596640" y="2484120"/>
            <a:ext cx="502920" cy="396240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532407"/>
              </p:ext>
            </p:extLst>
          </p:nvPr>
        </p:nvGraphicFramePr>
        <p:xfrm>
          <a:off x="1722119" y="4892358"/>
          <a:ext cx="40843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1"/>
                <a:gridCol w="1234440"/>
                <a:gridCol w="1356360"/>
              </a:tblGrid>
              <a:tr h="370840">
                <a:tc>
                  <a:txBody>
                    <a:bodyPr/>
                    <a:lstStyle/>
                    <a:p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办公网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数据中心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政府行业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金融行业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互联网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大企业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563880" y="4892358"/>
            <a:ext cx="1127760" cy="1859280"/>
          </a:xfrm>
          <a:prstGeom prst="roundRect">
            <a:avLst>
              <a:gd name="adj" fmla="val 7756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终端安全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566160" y="6355398"/>
            <a:ext cx="502920" cy="396240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3520" y="1295400"/>
            <a:ext cx="9372600" cy="45415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/>
                </a:solidFill>
              </a:rPr>
              <a:t>看市场：行业及市场分析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/>
                </a:solidFill>
              </a:rPr>
              <a:t>看客户：调研和需求分析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i="1" dirty="0" smtClean="0">
                <a:solidFill>
                  <a:srgbClr val="C00000"/>
                </a:solidFill>
              </a:rPr>
              <a:t>看对手：</a:t>
            </a:r>
            <a:r>
              <a:rPr lang="en-US" altLang="zh-CN" sz="2800" b="1" i="1" dirty="0" smtClean="0">
                <a:solidFill>
                  <a:srgbClr val="C00000"/>
                </a:solidFill>
              </a:rPr>
              <a:t>How to Learn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/>
                </a:solidFill>
              </a:rPr>
              <a:t>山石方案及产品构想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立项原因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71600" y="1653540"/>
            <a:ext cx="4053840" cy="502920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71600" y="2156460"/>
            <a:ext cx="4053840" cy="3924300"/>
          </a:xfrm>
          <a:prstGeom prst="roundRect">
            <a:avLst>
              <a:gd name="adj" fmla="val 2139"/>
            </a:avLst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客户存在新痛点：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满足传统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设备，所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覆盖不到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未知威胁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防御、内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网主机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安全领域；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理念传递：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ATP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方案，给客户传递更加完整的“山石智能安全”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理念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认知引导：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通过推出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BDS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产品，切断客户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一线对智能安全与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防火墙的认知关联；</a:t>
            </a: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90360" y="1653540"/>
            <a:ext cx="4053840" cy="502920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90360" y="2156460"/>
            <a:ext cx="4053840" cy="3924300"/>
          </a:xfrm>
          <a:prstGeom prst="roundRect">
            <a:avLst>
              <a:gd name="adj" fmla="val 2139"/>
            </a:avLst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丰富产品布局：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丰富山石在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ATP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方面的产品布局，挖掘新商机；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提高项目颗粒度：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通过立项、发布、上市、销售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ATP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方案，提高单项目的颗粒度；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能力证明：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BDS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产品，获取相关的产品认证（公安部、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NSS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）；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6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有哪些玩家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716280" y="4536440"/>
            <a:ext cx="1912620" cy="1021080"/>
          </a:xfrm>
          <a:prstGeom prst="roundRect">
            <a:avLst>
              <a:gd name="adj" fmla="val 6219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统一关联分析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16280" y="2479040"/>
            <a:ext cx="1912620" cy="944880"/>
          </a:xfrm>
          <a:prstGeom prst="roundRect">
            <a:avLst>
              <a:gd name="adj" fmla="val 5377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边界未知威胁检测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16280" y="1427480"/>
            <a:ext cx="1912620" cy="960120"/>
          </a:xfrm>
          <a:prstGeom prst="roundRect">
            <a:avLst>
              <a:gd name="adj" fmla="val 10318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内网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endParaRPr lang="en-US" altLang="zh-CN" sz="2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行为检测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8900" y="4536440"/>
            <a:ext cx="8724900" cy="1021080"/>
          </a:xfrm>
          <a:prstGeom prst="rect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360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天眼、公有云服务，集成了文件信誉、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信誉、云沙箱；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网康慧眼云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，公有云服务，定位内网异常行为分析，通过上传日志，进行云端分析；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华为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大数据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中心，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SoC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基因，侧重全网的关联分析和大数据分析；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28900" y="2479040"/>
            <a:ext cx="8724900" cy="944880"/>
          </a:xfrm>
          <a:prstGeom prst="rect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FireEye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TrendMicro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McAfee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PAN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，国内很多行业进不去；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国内厂商，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华为、瀚海源、东巺科技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，大多沙箱能覆盖了部分异常行为检测能力；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28900" y="1427480"/>
            <a:ext cx="8724900" cy="944880"/>
          </a:xfrm>
          <a:prstGeom prst="rect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山石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智能安全；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绿盟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NG-IPS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16280" y="3515360"/>
            <a:ext cx="1912620" cy="944880"/>
          </a:xfrm>
          <a:prstGeom prst="roundRect">
            <a:avLst>
              <a:gd name="adj" fmla="val 5377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sz="2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防护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8900" y="3515360"/>
            <a:ext cx="8724900" cy="944880"/>
          </a:xfrm>
          <a:prstGeom prst="rect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Impreva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DB-FW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能力很强，客户可放心的直路部署，但价格很高；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国内厂商有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安恒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DB-FW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DB-Audit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安华金和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DB-FW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DB-Audit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恒的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DB-FW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性能是瓶颈，客户通常只敢旁路部署；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6280" y="5664200"/>
            <a:ext cx="1912620" cy="721360"/>
          </a:xfrm>
          <a:prstGeom prst="roundRect">
            <a:avLst>
              <a:gd name="adj" fmla="val 6219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终端安全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28900" y="5664200"/>
            <a:ext cx="8724900" cy="721360"/>
          </a:xfrm>
          <a:prstGeom prst="rect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i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Compass</a:t>
            </a:r>
            <a:r>
              <a:rPr lang="zh-CN" altLang="en-US" sz="1600" i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暂时不对终端安全进行分析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友商方案分析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90657"/>
              </p:ext>
            </p:extLst>
          </p:nvPr>
        </p:nvGraphicFramePr>
        <p:xfrm>
          <a:off x="624840" y="1207346"/>
          <a:ext cx="11285219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859"/>
                <a:gridCol w="1600200"/>
                <a:gridCol w="1371600"/>
                <a:gridCol w="1615440"/>
                <a:gridCol w="1455421"/>
                <a:gridCol w="998219"/>
                <a:gridCol w="1341120"/>
                <a:gridCol w="97536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友商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商业模式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方案组件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竞争力评价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内网安全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边界未知威胁防御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数据库防护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终端安全管理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统一关联分析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360</a:t>
                      </a: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天眼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卖方案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</a:p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（云端）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</a:p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（云端）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★★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网康慧眼云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卖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SaaS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</a:p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（云端）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★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绿盟</a:t>
                      </a:r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NG-TP</a:t>
                      </a: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方案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卖产品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</a:p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（邮件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DLP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</a:p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SoC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★★★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华为</a:t>
                      </a:r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APT</a:t>
                      </a: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防御方案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卖方案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</a:p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SoC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★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3480" y="4968240"/>
            <a:ext cx="1013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分析：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360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和网康为云端部署方案，绿盟和华为是设备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软件部署方案；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对数据库防护普遍存在缺失（管大门不管保险柜），客户在购买其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防御方案时，普遍还要独立购买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DB-FW/DB-Audit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网康的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ATP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SaaS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商业模式，可以有效的覆盖低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TCO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、低运维能力的政企客户；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360</a:t>
            </a:r>
            <a:r>
              <a:rPr lang="zh-CN" altLang="en-US" dirty="0" smtClean="0"/>
              <a:t>天眼威胁感知系统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4" name="云形 3"/>
          <p:cNvSpPr/>
          <p:nvPr/>
        </p:nvSpPr>
        <p:spPr>
          <a:xfrm>
            <a:off x="1573946" y="1591935"/>
            <a:ext cx="1836829" cy="876945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9" descr="F:\山石网科\内部文件\icon\新建文件夹\Infranet Icons-0507-31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526" y="1438046"/>
            <a:ext cx="295082" cy="488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59833" y="1284158"/>
            <a:ext cx="156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360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云端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SaaS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26580" y="2468880"/>
            <a:ext cx="3272979" cy="1783080"/>
          </a:xfrm>
          <a:prstGeom prst="roundRect">
            <a:avLst>
              <a:gd name="adj" fmla="val 7050"/>
            </a:avLst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b="1" i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企业网络</a:t>
            </a:r>
            <a:endParaRPr lang="zh-CN" altLang="en-US" sz="1400" b="1" i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6581" y="3372633"/>
            <a:ext cx="1569335" cy="779364"/>
            <a:chOff x="1756221" y="4027953"/>
            <a:chExt cx="1569335" cy="779364"/>
          </a:xfrm>
        </p:grpSpPr>
        <p:pic>
          <p:nvPicPr>
            <p:cNvPr id="9" name="Picture 7" descr="F:\山石网科\内部文件\icon\新建文件夹\未标题-40.e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277" y="4258377"/>
              <a:ext cx="412388" cy="22185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756221" y="4499540"/>
              <a:ext cx="15693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主机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安全软件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391217" y="4027953"/>
              <a:ext cx="691515" cy="533969"/>
              <a:chOff x="1801132" y="5583238"/>
              <a:chExt cx="1224870" cy="864508"/>
            </a:xfrm>
          </p:grpSpPr>
          <p:pic>
            <p:nvPicPr>
              <p:cNvPr id="6" name="Picture 16" descr="F:\山石网科\内部文件\icon\新建文件夹\Infranet Icons-0507-39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3002" y="5583238"/>
                <a:ext cx="1143000" cy="746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15" descr="F:\山石网科\内部文件\icon\新建文件夹\Infranet Icons-0507-52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1132" y="5671458"/>
                <a:ext cx="530225" cy="776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9" name="组合 18"/>
          <p:cNvGrpSpPr/>
          <p:nvPr/>
        </p:nvGrpSpPr>
        <p:grpSpPr>
          <a:xfrm>
            <a:off x="2385944" y="3379526"/>
            <a:ext cx="1569335" cy="779364"/>
            <a:chOff x="3086984" y="4080566"/>
            <a:chExt cx="1569335" cy="779364"/>
          </a:xfrm>
        </p:grpSpPr>
        <p:pic>
          <p:nvPicPr>
            <p:cNvPr id="13" name="Picture 7" descr="F:\山石网科\内部文件\icon\新建文件夹\未标题-40.e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040" y="4310990"/>
              <a:ext cx="412388" cy="22185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086984" y="4552153"/>
              <a:ext cx="15693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主机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安全软件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721980" y="4080566"/>
              <a:ext cx="691515" cy="533969"/>
              <a:chOff x="1801132" y="5583238"/>
              <a:chExt cx="1224870" cy="864508"/>
            </a:xfrm>
          </p:grpSpPr>
          <p:pic>
            <p:nvPicPr>
              <p:cNvPr id="16" name="Picture 16" descr="F:\山石网科\内部文件\icon\新建文件夹\Infranet Icons-0507-39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3002" y="5583238"/>
                <a:ext cx="1143000" cy="746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5" descr="F:\山石网科\内部文件\icon\新建文件夹\Infranet Icons-0507-52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1132" y="5671458"/>
                <a:ext cx="530225" cy="776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5364480" y="1682410"/>
            <a:ext cx="6263560" cy="474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tx1"/>
                </a:solidFill>
              </a:rPr>
              <a:t>核心价值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洞察未知威胁：与主机终端软件联动的云端沙箱；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回溯历史数据：云端存储；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还原真实攻击：攻击链呈现；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分析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核心</a:t>
            </a:r>
            <a:r>
              <a:rPr lang="zh-CN" altLang="en-US" dirty="0">
                <a:solidFill>
                  <a:schemeClr val="tx1"/>
                </a:solidFill>
              </a:rPr>
              <a:t>技术是主机采集、云端分析的大数据安全分析，对未知威胁检测、统一关联分析都能比较有效；</a:t>
            </a: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优势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zh-CN" altLang="en-US" dirty="0">
                <a:solidFill>
                  <a:schemeClr val="tx1"/>
                </a:solidFill>
              </a:rPr>
              <a:t>终端杀毒的优势，可天然做为</a:t>
            </a:r>
            <a:r>
              <a:rPr lang="zh-CN" altLang="en-US" dirty="0" smtClean="0">
                <a:solidFill>
                  <a:schemeClr val="tx1"/>
                </a:solidFill>
              </a:rPr>
              <a:t>探针，并</a:t>
            </a:r>
            <a:r>
              <a:rPr lang="zh-CN" altLang="en-US" dirty="0">
                <a:solidFill>
                  <a:schemeClr val="tx1"/>
                </a:solidFill>
              </a:rPr>
              <a:t>在终端安全上相比其他厂商有屏蔽性；</a:t>
            </a: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劣势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缺少</a:t>
            </a:r>
            <a:r>
              <a:rPr lang="zh-CN" altLang="en-US" dirty="0">
                <a:solidFill>
                  <a:schemeClr val="tx1"/>
                </a:solidFill>
              </a:rPr>
              <a:t>内网</a:t>
            </a:r>
            <a:r>
              <a:rPr lang="zh-CN" altLang="en-US" dirty="0" smtClean="0">
                <a:solidFill>
                  <a:schemeClr val="tx1"/>
                </a:solidFill>
              </a:rPr>
              <a:t>安全、数据安全部分；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074920" y="1123647"/>
            <a:ext cx="0" cy="519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31321" y="4678680"/>
            <a:ext cx="3878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方案组件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主机安全软件；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云端</a:t>
            </a:r>
            <a:r>
              <a:rPr lang="en-US" altLang="zh-CN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SaaS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服务；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云端实现关联分析；</a:t>
            </a:r>
          </a:p>
        </p:txBody>
      </p:sp>
    </p:spTree>
    <p:extLst>
      <p:ext uri="{BB962C8B-B14F-4D97-AF65-F5344CB8AC3E}">
        <p14:creationId xmlns:p14="http://schemas.microsoft.com/office/powerpoint/2010/main" val="34320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网康慧眼云系统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80" y="1005488"/>
            <a:ext cx="6202600" cy="5608672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核心价值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失陷主机检测：也是基于异常行为分析（云端）；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威胁</a:t>
            </a:r>
            <a:r>
              <a:rPr lang="zh-CN" altLang="en-US" dirty="0" smtClean="0">
                <a:solidFill>
                  <a:schemeClr val="tx1"/>
                </a:solidFill>
              </a:rPr>
              <a:t>情报共享：慧眼云将失陷主机的检测结果（恶意行为）进行全网通报；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威胁情报地图：和山石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“外部攻击源地理分布”差不多；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分析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NGFW</a:t>
            </a:r>
            <a:r>
              <a:rPr lang="zh-CN" altLang="en-US" dirty="0" smtClean="0">
                <a:solidFill>
                  <a:schemeClr val="tx1"/>
                </a:solidFill>
              </a:rPr>
              <a:t>做为内网探针，新信息采集和基本解析，解析结果通过日志发送云端进行分析，只能内网安全（失陷主机进行检测）；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优势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唯一优势，就是</a:t>
            </a:r>
            <a:r>
              <a:rPr lang="en-US" altLang="zh-CN" dirty="0" err="1" smtClean="0">
                <a:solidFill>
                  <a:schemeClr val="tx1"/>
                </a:solidFill>
              </a:rPr>
              <a:t>SaaS</a:t>
            </a:r>
            <a:r>
              <a:rPr lang="zh-CN" altLang="en-US" dirty="0" smtClean="0">
                <a:solidFill>
                  <a:schemeClr val="tx1"/>
                </a:solidFill>
              </a:rPr>
              <a:t>的商业模式能够快速获得政府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企业客户；（客户</a:t>
            </a:r>
            <a:r>
              <a:rPr lang="en-US" altLang="zh-CN" dirty="0" smtClean="0">
                <a:solidFill>
                  <a:schemeClr val="tx1"/>
                </a:solidFill>
              </a:rPr>
              <a:t>TCO</a:t>
            </a:r>
            <a:r>
              <a:rPr lang="zh-CN" altLang="en-US" dirty="0" smtClean="0">
                <a:solidFill>
                  <a:schemeClr val="tx1"/>
                </a:solidFill>
              </a:rPr>
              <a:t>低、代运维）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劣势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缺少边界未知威胁检测能力、统一关联分析、数据安全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云形 3"/>
          <p:cNvSpPr/>
          <p:nvPr/>
        </p:nvSpPr>
        <p:spPr>
          <a:xfrm>
            <a:off x="1573946" y="1729095"/>
            <a:ext cx="1836829" cy="876945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9" descr="F:\山石网科\内部文件\icon\新建文件夹\Infranet Icons-0507-31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526" y="1575206"/>
            <a:ext cx="295082" cy="488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59833" y="1421318"/>
            <a:ext cx="156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云端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SaaS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26580" y="2606040"/>
            <a:ext cx="3272979" cy="891540"/>
          </a:xfrm>
          <a:prstGeom prst="roundRect">
            <a:avLst>
              <a:gd name="adj" fmla="val 7050"/>
            </a:avLst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b="1" i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企业网络</a:t>
            </a:r>
            <a:endParaRPr lang="zh-CN" altLang="en-US" sz="1400" b="1" i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013960" y="1084424"/>
            <a:ext cx="0" cy="519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5" descr="F:\山石网科\内部文件\icon\新建文件夹\防火墙-03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10" y="2409031"/>
            <a:ext cx="495609" cy="37988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32871" y="2764451"/>
            <a:ext cx="156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NGFW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3346" y="4419600"/>
            <a:ext cx="3878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方案组件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NGFW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云端</a:t>
            </a:r>
            <a:r>
              <a:rPr lang="en-US" altLang="zh-CN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SaaS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服务；</a:t>
            </a:r>
          </a:p>
        </p:txBody>
      </p:sp>
    </p:spTree>
    <p:extLst>
      <p:ext uri="{BB962C8B-B14F-4D97-AF65-F5344CB8AC3E}">
        <p14:creationId xmlns:p14="http://schemas.microsoft.com/office/powerpoint/2010/main" val="17050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绿盟</a:t>
            </a:r>
            <a:r>
              <a:rPr lang="en-US" altLang="zh-CN" dirty="0" smtClean="0"/>
              <a:t>NGTP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pic>
        <p:nvPicPr>
          <p:cNvPr id="1026" name="Picture 2" descr="http://www.nsfocus.com.cn/upload/contents/2015/03/20150327132252_224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4" y="1066482"/>
            <a:ext cx="6011125" cy="39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0" y="1340768"/>
            <a:ext cx="5440600" cy="4896544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核心价值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攻击</a:t>
            </a:r>
            <a:r>
              <a:rPr lang="zh-CN" altLang="en-US" dirty="0" smtClean="0">
                <a:solidFill>
                  <a:schemeClr val="tx1"/>
                </a:solidFill>
              </a:rPr>
              <a:t>前：边界未知威胁检测（</a:t>
            </a:r>
            <a:r>
              <a:rPr lang="en-US" altLang="zh-CN" dirty="0" smtClean="0">
                <a:solidFill>
                  <a:schemeClr val="tx1"/>
                </a:solidFill>
              </a:rPr>
              <a:t>OEM</a:t>
            </a:r>
            <a:r>
              <a:rPr lang="zh-CN" altLang="en-US" dirty="0" smtClean="0">
                <a:solidFill>
                  <a:schemeClr val="tx1"/>
                </a:solidFill>
              </a:rPr>
              <a:t>的沙箱）；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攻击中：内网异常行为分析；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攻击后：数据防泄漏；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分析：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核心技术是异常行为分析；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少见的，整体方案中具有数据安全部分的；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同时在边界未知威胁检测上、关联分析也具备能力；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优势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方案完整，覆盖客户痛点整体</a:t>
            </a:r>
            <a:r>
              <a:rPr lang="zh-CN" altLang="en-US" dirty="0">
                <a:solidFill>
                  <a:schemeClr val="tx1"/>
                </a:solidFill>
              </a:rPr>
              <a:t>能力</a:t>
            </a:r>
            <a:r>
              <a:rPr lang="zh-CN" altLang="en-US" dirty="0" smtClean="0">
                <a:solidFill>
                  <a:schemeClr val="tx1"/>
                </a:solidFill>
              </a:rPr>
              <a:t>强；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860" y="4983480"/>
            <a:ext cx="3878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方案组件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TAC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：沙箱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IPS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：异常行为分析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ESPC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Soc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，关联分析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SEG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：邮件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DLP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303859" y="1266352"/>
            <a:ext cx="0" cy="519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云形 31"/>
          <p:cNvSpPr/>
          <p:nvPr/>
        </p:nvSpPr>
        <p:spPr>
          <a:xfrm>
            <a:off x="1464687" y="1506204"/>
            <a:ext cx="1836829" cy="876945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华为</a:t>
            </a:r>
            <a:r>
              <a:rPr lang="en-US" altLang="zh-CN" dirty="0" smtClean="0"/>
              <a:t>APT</a:t>
            </a:r>
            <a:r>
              <a:rPr lang="zh-CN" altLang="en-US" dirty="0" smtClean="0"/>
              <a:t>防御方案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3080" y="1233380"/>
            <a:ext cx="4952920" cy="489654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核心技术是沙箱，目前正在通过内网</a:t>
            </a:r>
            <a:r>
              <a:rPr lang="en-US" altLang="zh-CN" dirty="0" smtClean="0">
                <a:solidFill>
                  <a:schemeClr val="tx1"/>
                </a:solidFill>
              </a:rPr>
              <a:t>FW</a:t>
            </a:r>
            <a:r>
              <a:rPr lang="zh-CN" altLang="en-US" dirty="0" smtClean="0">
                <a:solidFill>
                  <a:schemeClr val="tx1"/>
                </a:solidFill>
              </a:rPr>
              <a:t>采集流量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dirty="0" err="1" smtClean="0">
                <a:solidFill>
                  <a:schemeClr val="tx1"/>
                </a:solidFill>
              </a:rPr>
              <a:t>SoC</a:t>
            </a:r>
            <a:r>
              <a:rPr lang="zh-CN" altLang="en-US" dirty="0" smtClean="0">
                <a:solidFill>
                  <a:schemeClr val="tx1"/>
                </a:solidFill>
              </a:rPr>
              <a:t>的大数据分析构建内网安全能力；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优势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华为当前的大数据分析中心还只是做关联分析的，但未来会成为整体方案的中心；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劣势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当前方案缺失内网安全、数据安全；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02973" y="2534438"/>
            <a:ext cx="3684460" cy="1783080"/>
          </a:xfrm>
          <a:prstGeom prst="roundRect">
            <a:avLst>
              <a:gd name="adj" fmla="val 7050"/>
            </a:avLst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b="1" i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企业网络</a:t>
            </a:r>
            <a:endParaRPr lang="zh-CN" altLang="en-US" sz="1400" b="1" i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5" descr="F:\山石网科\内部文件\icon\新建文件夹\防火墙-03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03" y="2337429"/>
            <a:ext cx="495609" cy="37988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09264" y="2692849"/>
            <a:ext cx="156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NGFW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7" descr="F:\山石网科\内部文件\icon\新建文件夹\未标题-40.e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186" y="3299705"/>
            <a:ext cx="412388" cy="221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>
            <a:stCxn id="15" idx="0"/>
            <a:endCxn id="5" idx="3"/>
          </p:cNvCxnSpPr>
          <p:nvPr/>
        </p:nvCxnSpPr>
        <p:spPr>
          <a:xfrm flipH="1" flipV="1">
            <a:off x="2727812" y="2527374"/>
            <a:ext cx="187568" cy="772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9" descr="F:\山石网科\内部文件\icon\新建文件夹\Infranet Icons-0507-31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55" y="3422092"/>
            <a:ext cx="295082" cy="488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/>
          <p:cNvCxnSpPr>
            <a:stCxn id="15" idx="1"/>
            <a:endCxn id="17" idx="3"/>
          </p:cNvCxnSpPr>
          <p:nvPr/>
        </p:nvCxnSpPr>
        <p:spPr>
          <a:xfrm flipH="1">
            <a:off x="1715337" y="3410631"/>
            <a:ext cx="993849" cy="255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02264" y="3358680"/>
            <a:ext cx="1471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FireHunter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沙箱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0597" y="2926822"/>
            <a:ext cx="10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大数据分析中心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>
            <a:stCxn id="17" idx="0"/>
            <a:endCxn id="5" idx="1"/>
          </p:cNvCxnSpPr>
          <p:nvPr/>
        </p:nvCxnSpPr>
        <p:spPr>
          <a:xfrm flipV="1">
            <a:off x="1567796" y="2527374"/>
            <a:ext cx="664407" cy="89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013960" y="1084424"/>
            <a:ext cx="0" cy="519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02973" y="4800600"/>
            <a:ext cx="3878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方案组件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NGFW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：文件采集；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FireHunter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：文件沙箱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大数据分析中心：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Soc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，关联分析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83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to Learn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760" y="1340768"/>
            <a:ext cx="10256520" cy="4896544"/>
          </a:xfrm>
        </p:spPr>
        <p:txBody>
          <a:bodyPr>
            <a:normAutofit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</a:rPr>
              <a:t>内网安全</a:t>
            </a:r>
            <a:r>
              <a:rPr lang="en-US" altLang="zh-CN" sz="2200" dirty="0" smtClean="0">
                <a:solidFill>
                  <a:schemeClr val="tx1"/>
                </a:solidFill>
              </a:rPr>
              <a:t>+</a:t>
            </a:r>
            <a:r>
              <a:rPr lang="zh-CN" altLang="en-US" sz="2200" dirty="0" smtClean="0">
                <a:solidFill>
                  <a:schemeClr val="tx1"/>
                </a:solidFill>
              </a:rPr>
              <a:t>边界未知威胁检测，客户的基本</a:t>
            </a:r>
            <a:r>
              <a:rPr lang="zh-CN" altLang="en-US" sz="2200" dirty="0">
                <a:solidFill>
                  <a:schemeClr val="tx1"/>
                </a:solidFill>
              </a:rPr>
              <a:t>需求</a:t>
            </a:r>
            <a:r>
              <a:rPr lang="zh-CN" altLang="en-US" sz="2200" dirty="0" smtClean="0">
                <a:solidFill>
                  <a:schemeClr val="tx1"/>
                </a:solidFill>
              </a:rPr>
              <a:t>；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客户都很关心</a:t>
            </a:r>
            <a:r>
              <a:rPr lang="zh-CN" altLang="en-US" sz="2200" b="1" dirty="0">
                <a:solidFill>
                  <a:srgbClr val="C00000"/>
                </a:solidFill>
              </a:rPr>
              <a:t>数据库安全</a:t>
            </a:r>
            <a:r>
              <a:rPr lang="zh-CN" altLang="en-US" sz="2200" dirty="0">
                <a:solidFill>
                  <a:schemeClr val="tx1"/>
                </a:solidFill>
              </a:rPr>
              <a:t>问题，但各厂家的</a:t>
            </a:r>
            <a:r>
              <a:rPr lang="en-US" altLang="zh-CN" sz="2200" dirty="0">
                <a:solidFill>
                  <a:schemeClr val="tx1"/>
                </a:solidFill>
              </a:rPr>
              <a:t>ATP</a:t>
            </a:r>
            <a:r>
              <a:rPr lang="zh-CN" altLang="en-US" sz="2200" dirty="0">
                <a:solidFill>
                  <a:schemeClr val="tx1"/>
                </a:solidFill>
              </a:rPr>
              <a:t>方案里都有缺失，所以引入</a:t>
            </a:r>
            <a:r>
              <a:rPr lang="en-US" altLang="zh-CN" sz="2200" dirty="0">
                <a:solidFill>
                  <a:schemeClr val="tx1"/>
                </a:solidFill>
              </a:rPr>
              <a:t>DB-FW</a:t>
            </a:r>
            <a:r>
              <a:rPr lang="zh-CN" altLang="en-US" sz="2200" dirty="0">
                <a:solidFill>
                  <a:schemeClr val="tx1"/>
                </a:solidFill>
              </a:rPr>
              <a:t>可以成为我们在第二个阶段，快速爬升、弯道超车的一个发力点；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商业模式上，网康的</a:t>
            </a:r>
            <a:r>
              <a:rPr lang="en-US" altLang="zh-CN" sz="2200" b="1" dirty="0">
                <a:solidFill>
                  <a:srgbClr val="C00000"/>
                </a:solidFill>
              </a:rPr>
              <a:t>ATP </a:t>
            </a:r>
            <a:r>
              <a:rPr lang="en-US" altLang="zh-CN" sz="2200" b="1" dirty="0" err="1">
                <a:solidFill>
                  <a:srgbClr val="C00000"/>
                </a:solidFill>
              </a:rPr>
              <a:t>SaaS</a:t>
            </a:r>
            <a:r>
              <a:rPr lang="zh-CN" altLang="en-US" sz="2200" b="1" dirty="0">
                <a:solidFill>
                  <a:srgbClr val="C00000"/>
                </a:solidFill>
              </a:rPr>
              <a:t>服务</a:t>
            </a:r>
            <a:r>
              <a:rPr lang="zh-CN" altLang="en-US" sz="2200" dirty="0">
                <a:solidFill>
                  <a:schemeClr val="tx1"/>
                </a:solidFill>
              </a:rPr>
              <a:t>是亮点，在低</a:t>
            </a:r>
            <a:r>
              <a:rPr lang="en-US" altLang="zh-CN" sz="2200" dirty="0">
                <a:solidFill>
                  <a:schemeClr val="tx1"/>
                </a:solidFill>
              </a:rPr>
              <a:t>TCO</a:t>
            </a:r>
            <a:r>
              <a:rPr lang="zh-CN" altLang="en-US" sz="2200" dirty="0">
                <a:solidFill>
                  <a:schemeClr val="tx1"/>
                </a:solidFill>
              </a:rPr>
              <a:t>和代运维方面很吸引客户；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解决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内网安全</a:t>
            </a:r>
            <a:r>
              <a:rPr lang="zh-CN" altLang="en-US" sz="2200" dirty="0" smtClean="0">
                <a:solidFill>
                  <a:schemeClr val="tx1"/>
                </a:solidFill>
              </a:rPr>
              <a:t>，有两种方式：云端分析、本地设备。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网康已经实现云端分析，利于企业客户，但不利金融客户；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绿盟、山石是基于本地设备实现的</a:t>
            </a:r>
            <a:r>
              <a:rPr lang="zh-CN" altLang="en-US" dirty="0" smtClean="0">
                <a:solidFill>
                  <a:schemeClr val="tx1"/>
                </a:solidFill>
              </a:rPr>
              <a:t>，多设备部署时复杂度高；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华为介于中间，计划采用大数据分析中心解决（</a:t>
            </a:r>
            <a:r>
              <a:rPr lang="en-US" altLang="zh-CN" dirty="0" smtClean="0">
                <a:solidFill>
                  <a:schemeClr val="tx1"/>
                </a:solidFill>
              </a:rPr>
              <a:t>2016</a:t>
            </a:r>
            <a:r>
              <a:rPr lang="zh-CN" altLang="en-US" dirty="0" smtClean="0">
                <a:solidFill>
                  <a:schemeClr val="tx1"/>
                </a:solidFill>
              </a:rPr>
              <a:t>年底），并可私有云部署，未来的竞争力强；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3520" y="1295400"/>
            <a:ext cx="9372600" cy="45415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/>
                </a:solidFill>
              </a:rPr>
              <a:t>看市场：行业及市场分析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/>
                </a:solidFill>
              </a:rPr>
              <a:t>看客户：调研需求分析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/>
                </a:solidFill>
              </a:rPr>
              <a:t>看对手：</a:t>
            </a:r>
            <a:r>
              <a:rPr lang="en-US" altLang="zh-CN" sz="2800" dirty="0" smtClean="0">
                <a:solidFill>
                  <a:schemeClr val="tx1"/>
                </a:solidFill>
              </a:rPr>
              <a:t>How to Learn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i="1" dirty="0" smtClean="0">
                <a:solidFill>
                  <a:srgbClr val="C00000"/>
                </a:solidFill>
              </a:rPr>
              <a:t>山石方案及产品构想</a:t>
            </a:r>
            <a:endParaRPr lang="en-US" altLang="zh-CN" sz="2800" b="1" i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8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1207589" y="2303594"/>
            <a:ext cx="4249775" cy="2603686"/>
          </a:xfrm>
          <a:prstGeom prst="roundRect">
            <a:avLst>
              <a:gd name="adj" fmla="val 7050"/>
            </a:avLst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zh-CN" altLang="en-US" sz="1400" b="1" i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</a:t>
            </a:r>
            <a:r>
              <a:rPr lang="en-US" altLang="zh-CN" dirty="0" smtClean="0"/>
              <a:t>ATP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方案构想</a:t>
            </a:r>
            <a:endParaRPr lang="zh-CN" altLang="en-US" dirty="0"/>
          </a:p>
        </p:txBody>
      </p:sp>
      <p:sp>
        <p:nvSpPr>
          <p:cNvPr id="4" name="云形 3"/>
          <p:cNvSpPr/>
          <p:nvPr/>
        </p:nvSpPr>
        <p:spPr>
          <a:xfrm>
            <a:off x="2717746" y="1700059"/>
            <a:ext cx="1836829" cy="529011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17" descr="F:\山石网科\内部文件\icon\新建文件夹\Infranet Icons-0507-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512" y="2612346"/>
            <a:ext cx="483062" cy="45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>
            <a:stCxn id="87" idx="2"/>
            <a:endCxn id="8" idx="0"/>
          </p:cNvCxnSpPr>
          <p:nvPr/>
        </p:nvCxnSpPr>
        <p:spPr>
          <a:xfrm>
            <a:off x="3546043" y="2439852"/>
            <a:ext cx="0" cy="172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4" descr="HSM-01.emf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64" y="3203364"/>
            <a:ext cx="836994" cy="259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直接连接符 21"/>
          <p:cNvCxnSpPr>
            <a:stCxn id="8" idx="2"/>
            <a:endCxn id="20" idx="0"/>
          </p:cNvCxnSpPr>
          <p:nvPr/>
        </p:nvCxnSpPr>
        <p:spPr>
          <a:xfrm>
            <a:off x="3546043" y="3066654"/>
            <a:ext cx="918" cy="136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50984" y="3165489"/>
            <a:ext cx="1689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网安全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501918" y="2303595"/>
            <a:ext cx="4044161" cy="2603686"/>
          </a:xfrm>
          <a:prstGeom prst="roundRect">
            <a:avLst>
              <a:gd name="adj" fmla="val 7050"/>
            </a:avLst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zh-CN" altLang="en-US" sz="1400" b="1" i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云形 24"/>
          <p:cNvSpPr/>
          <p:nvPr/>
        </p:nvSpPr>
        <p:spPr>
          <a:xfrm>
            <a:off x="7421880" y="1666298"/>
            <a:ext cx="2042160" cy="562484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17" descr="F:\山石网科\内部文件\icon\新建文件夹\Infranet Icons-0507-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522" y="2995466"/>
            <a:ext cx="483062" cy="45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直接连接符 27"/>
          <p:cNvCxnSpPr>
            <a:stCxn id="98" idx="2"/>
            <a:endCxn id="27" idx="0"/>
          </p:cNvCxnSpPr>
          <p:nvPr/>
        </p:nvCxnSpPr>
        <p:spPr>
          <a:xfrm flipH="1">
            <a:off x="8038053" y="2481720"/>
            <a:ext cx="418497" cy="513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3502156" y="3987437"/>
            <a:ext cx="691515" cy="533969"/>
            <a:chOff x="1801132" y="5583238"/>
            <a:chExt cx="1224870" cy="864508"/>
          </a:xfrm>
        </p:grpSpPr>
        <p:pic>
          <p:nvPicPr>
            <p:cNvPr id="47" name="Picture 16" descr="F:\山石网科\内部文件\icon\新建文件夹\Infranet Icons-0507-3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002" y="5583238"/>
              <a:ext cx="1143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5" descr="F:\山石网科\内部文件\icon\新建文件夹\Infranet Icons-0507-5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132" y="5671458"/>
              <a:ext cx="53022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组合 54"/>
          <p:cNvGrpSpPr/>
          <p:nvPr/>
        </p:nvGrpSpPr>
        <p:grpSpPr>
          <a:xfrm>
            <a:off x="4580479" y="3987437"/>
            <a:ext cx="691515" cy="533969"/>
            <a:chOff x="1801132" y="5583238"/>
            <a:chExt cx="1224870" cy="864508"/>
          </a:xfrm>
        </p:grpSpPr>
        <p:pic>
          <p:nvPicPr>
            <p:cNvPr id="56" name="Picture 16" descr="F:\山石网科\内部文件\icon\新建文件夹\Infranet Icons-0507-3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002" y="5583238"/>
              <a:ext cx="1143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15" descr="F:\山石网科\内部文件\icon\新建文件夹\Infranet Icons-0507-5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132" y="5671458"/>
              <a:ext cx="53022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0" name="直接连接符 69"/>
          <p:cNvCxnSpPr/>
          <p:nvPr/>
        </p:nvCxnSpPr>
        <p:spPr>
          <a:xfrm>
            <a:off x="6035040" y="1191738"/>
            <a:ext cx="0" cy="532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80160" y="1068032"/>
            <a:ext cx="408432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办公网场景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7" name="Picture 6" descr="F:\山石网科\内部文件\icon\新建文件夹\Infranet Icons-0507-2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129" y="3957735"/>
            <a:ext cx="472294" cy="57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 descr="F:\山石网科\内部文件\icon\新建文件夹\Infranet Icons-0507-2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60" y="4277912"/>
            <a:ext cx="472294" cy="57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图片 4" descr="HSM-01.emf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720" y="3226563"/>
            <a:ext cx="836994" cy="259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直接连接符 84"/>
          <p:cNvCxnSpPr>
            <a:stCxn id="27" idx="3"/>
            <a:endCxn id="81" idx="1"/>
          </p:cNvCxnSpPr>
          <p:nvPr/>
        </p:nvCxnSpPr>
        <p:spPr>
          <a:xfrm>
            <a:off x="8279584" y="3222620"/>
            <a:ext cx="1291136" cy="133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6" descr="F:\山石网科\内部文件\icon\新建文件夹\Infranet Icons-0507-2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49" y="3957735"/>
            <a:ext cx="472294" cy="57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6501918" y="1068032"/>
            <a:ext cx="408432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中心场景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4040" y="3458026"/>
            <a:ext cx="102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内网安全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909117" y="4048300"/>
            <a:ext cx="8061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2694436" y="3987437"/>
            <a:ext cx="691515" cy="533969"/>
            <a:chOff x="1801132" y="5583238"/>
            <a:chExt cx="1224870" cy="864508"/>
          </a:xfrm>
        </p:grpSpPr>
        <p:pic>
          <p:nvPicPr>
            <p:cNvPr id="60" name="Picture 16" descr="F:\山石网科\内部文件\icon\新建文件夹\Infranet Icons-0507-3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002" y="5583238"/>
              <a:ext cx="1143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5" descr="F:\山石网科\内部文件\icon\新建文件夹\Infranet Icons-0507-5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132" y="5671458"/>
              <a:ext cx="53022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组合 61"/>
          <p:cNvGrpSpPr/>
          <p:nvPr/>
        </p:nvGrpSpPr>
        <p:grpSpPr>
          <a:xfrm>
            <a:off x="1886716" y="4000709"/>
            <a:ext cx="691515" cy="533969"/>
            <a:chOff x="1801132" y="5583238"/>
            <a:chExt cx="1224870" cy="864508"/>
          </a:xfrm>
        </p:grpSpPr>
        <p:pic>
          <p:nvPicPr>
            <p:cNvPr id="64" name="Picture 16" descr="F:\山石网科\内部文件\icon\新建文件夹\Infranet Icons-0507-3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002" y="5583238"/>
              <a:ext cx="1143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15" descr="F:\山石网科\内部文件\icon\新建文件夹\Infranet Icons-0507-5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132" y="5671458"/>
              <a:ext cx="53022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6" name="图片 4" descr="HSM-01.emf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787" y="3217732"/>
            <a:ext cx="836994" cy="259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>
            <a:stCxn id="66" idx="2"/>
            <a:endCxn id="64" idx="0"/>
          </p:cNvCxnSpPr>
          <p:nvPr/>
        </p:nvCxnSpPr>
        <p:spPr>
          <a:xfrm flipH="1">
            <a:off x="2255584" y="3477425"/>
            <a:ext cx="319700" cy="52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6" idx="2"/>
            <a:endCxn id="60" idx="0"/>
          </p:cNvCxnSpPr>
          <p:nvPr/>
        </p:nvCxnSpPr>
        <p:spPr>
          <a:xfrm>
            <a:off x="2575284" y="3477425"/>
            <a:ext cx="488020" cy="51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20" idx="2"/>
            <a:endCxn id="48" idx="0"/>
          </p:cNvCxnSpPr>
          <p:nvPr/>
        </p:nvCxnSpPr>
        <p:spPr>
          <a:xfrm>
            <a:off x="3546961" y="3463057"/>
            <a:ext cx="104868" cy="57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0" idx="2"/>
            <a:endCxn id="57" idx="0"/>
          </p:cNvCxnSpPr>
          <p:nvPr/>
        </p:nvCxnSpPr>
        <p:spPr>
          <a:xfrm>
            <a:off x="3546961" y="3463057"/>
            <a:ext cx="1183191" cy="57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6" idx="0"/>
            <a:endCxn id="84" idx="3"/>
          </p:cNvCxnSpPr>
          <p:nvPr/>
        </p:nvCxnSpPr>
        <p:spPr>
          <a:xfrm flipH="1" flipV="1">
            <a:off x="2255584" y="2857812"/>
            <a:ext cx="319700" cy="35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87" idx="2"/>
            <a:endCxn id="66" idx="0"/>
          </p:cNvCxnSpPr>
          <p:nvPr/>
        </p:nvCxnSpPr>
        <p:spPr>
          <a:xfrm flipH="1">
            <a:off x="2575284" y="2439852"/>
            <a:ext cx="970759" cy="777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20" idx="0"/>
            <a:endCxn id="84" idx="3"/>
          </p:cNvCxnSpPr>
          <p:nvPr/>
        </p:nvCxnSpPr>
        <p:spPr>
          <a:xfrm flipH="1" flipV="1">
            <a:off x="2255584" y="2857812"/>
            <a:ext cx="1291377" cy="345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9" descr="F:\山石网科\内部文件\icon\新建文件夹\Infranet Icons-0507-31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02" y="2613447"/>
            <a:ext cx="295082" cy="488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图片 4" descr="HSM-01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46" y="2180159"/>
            <a:ext cx="836994" cy="25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1582777" y="2332559"/>
            <a:ext cx="156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统一关联分析</a:t>
            </a:r>
          </a:p>
        </p:txBody>
      </p:sp>
      <p:pic>
        <p:nvPicPr>
          <p:cNvPr id="97" name="Picture 7" descr="F:\山石网科\内部文件\icon\新建文件夹\未标题-40.emf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942" y="2808737"/>
            <a:ext cx="412388" cy="221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图片 4" descr="HSM-01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53" y="2222027"/>
            <a:ext cx="836994" cy="25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" name="直接连接符 101"/>
          <p:cNvCxnSpPr>
            <a:stCxn id="97" idx="0"/>
            <a:endCxn id="98" idx="3"/>
          </p:cNvCxnSpPr>
          <p:nvPr/>
        </p:nvCxnSpPr>
        <p:spPr>
          <a:xfrm flipH="1" flipV="1">
            <a:off x="8875047" y="2351874"/>
            <a:ext cx="420089" cy="456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9" descr="F:\山石网科\内部文件\icon\新建文件夹\Infranet Icons-0507-31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638" y="4294286"/>
            <a:ext cx="295082" cy="488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5" descr="F:\山石网科\内部文件\icon\新建文件夹\IPS.emf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450" y="3723796"/>
            <a:ext cx="451209" cy="242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0" name="直接连接符 119"/>
          <p:cNvCxnSpPr>
            <a:stCxn id="109" idx="0"/>
            <a:endCxn id="27" idx="2"/>
          </p:cNvCxnSpPr>
          <p:nvPr/>
        </p:nvCxnSpPr>
        <p:spPr>
          <a:xfrm flipV="1">
            <a:off x="6932596" y="3449774"/>
            <a:ext cx="1105457" cy="507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0"/>
            <a:endCxn id="27" idx="2"/>
          </p:cNvCxnSpPr>
          <p:nvPr/>
        </p:nvCxnSpPr>
        <p:spPr>
          <a:xfrm flipV="1">
            <a:off x="7420276" y="3449774"/>
            <a:ext cx="617777" cy="507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78" idx="0"/>
            <a:endCxn id="119" idx="2"/>
          </p:cNvCxnSpPr>
          <p:nvPr/>
        </p:nvCxnSpPr>
        <p:spPr>
          <a:xfrm flipV="1">
            <a:off x="8210907" y="3966532"/>
            <a:ext cx="645148" cy="311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27" idx="2"/>
            <a:endCxn id="119" idx="0"/>
          </p:cNvCxnSpPr>
          <p:nvPr/>
        </p:nvCxnSpPr>
        <p:spPr>
          <a:xfrm>
            <a:off x="8038053" y="3449774"/>
            <a:ext cx="818002" cy="274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18" idx="0"/>
            <a:endCxn id="119" idx="3"/>
          </p:cNvCxnSpPr>
          <p:nvPr/>
        </p:nvCxnSpPr>
        <p:spPr>
          <a:xfrm flipH="1" flipV="1">
            <a:off x="9081659" y="3845164"/>
            <a:ext cx="341520" cy="449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8" idx="0"/>
            <a:endCxn id="81" idx="1"/>
          </p:cNvCxnSpPr>
          <p:nvPr/>
        </p:nvCxnSpPr>
        <p:spPr>
          <a:xfrm flipV="1">
            <a:off x="9423179" y="3356410"/>
            <a:ext cx="147541" cy="937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97" idx="2"/>
            <a:endCxn id="118" idx="0"/>
          </p:cNvCxnSpPr>
          <p:nvPr/>
        </p:nvCxnSpPr>
        <p:spPr>
          <a:xfrm>
            <a:off x="9295136" y="3030588"/>
            <a:ext cx="128043" cy="1263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9309170" y="2630635"/>
            <a:ext cx="10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边界未知威胁检测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408792" y="4259796"/>
            <a:ext cx="10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统一关联分析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5" name="Picture 6" descr="F:\山石网科\内部文件\icon\新建文件夹\Infranet Icons-0507-2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507" y="4265355"/>
            <a:ext cx="472294" cy="57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6" name="直接连接符 165"/>
          <p:cNvCxnSpPr>
            <a:stCxn id="165" idx="0"/>
            <a:endCxn id="119" idx="2"/>
          </p:cNvCxnSpPr>
          <p:nvPr/>
        </p:nvCxnSpPr>
        <p:spPr>
          <a:xfrm flipV="1">
            <a:off x="8675654" y="3966532"/>
            <a:ext cx="180401" cy="298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954424" y="3679769"/>
            <a:ext cx="81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数据库防护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内容占位符 2"/>
          <p:cNvSpPr>
            <a:spLocks noGrp="1"/>
          </p:cNvSpPr>
          <p:nvPr>
            <p:ph idx="1"/>
          </p:nvPr>
        </p:nvSpPr>
        <p:spPr>
          <a:xfrm>
            <a:off x="1325879" y="5061395"/>
            <a:ext cx="4084321" cy="112604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zh-CN" altLang="en-US" sz="1600" b="1" dirty="0" smtClean="0">
                <a:solidFill>
                  <a:srgbClr val="C00000"/>
                </a:solidFill>
              </a:rPr>
              <a:t>方案组件：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600" dirty="0">
                <a:solidFill>
                  <a:schemeClr val="tx1"/>
                </a:solidFill>
              </a:rPr>
              <a:t>统一关联分析</a:t>
            </a:r>
            <a:r>
              <a:rPr lang="zh-CN" altLang="en-US" sz="1600" dirty="0" smtClean="0">
                <a:solidFill>
                  <a:schemeClr val="tx1"/>
                </a:solidFill>
              </a:rPr>
              <a:t>平台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600" dirty="0" smtClean="0">
                <a:solidFill>
                  <a:schemeClr val="tx1"/>
                </a:solidFill>
              </a:rPr>
              <a:t>内网安全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600" dirty="0" smtClean="0">
                <a:solidFill>
                  <a:schemeClr val="tx1"/>
                </a:solidFill>
              </a:rPr>
              <a:t>终端安全（内网主机）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1" name="内容占位符 2"/>
          <p:cNvSpPr txBox="1">
            <a:spLocks/>
          </p:cNvSpPr>
          <p:nvPr/>
        </p:nvSpPr>
        <p:spPr>
          <a:xfrm>
            <a:off x="6623838" y="5046155"/>
            <a:ext cx="4084321" cy="1811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rgbClr val="C00000"/>
                </a:solidFill>
              </a:rPr>
              <a:t>方案组件：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600" dirty="0" smtClean="0">
                <a:solidFill>
                  <a:schemeClr val="tx1"/>
                </a:solidFill>
              </a:rPr>
              <a:t>内网安全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600" dirty="0" smtClean="0">
                <a:solidFill>
                  <a:schemeClr val="tx1"/>
                </a:solidFill>
              </a:rPr>
              <a:t>边界未知威胁检测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600" dirty="0" smtClean="0">
                <a:solidFill>
                  <a:schemeClr val="tx1"/>
                </a:solidFill>
              </a:rPr>
              <a:t>数据库防护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600" dirty="0" smtClean="0">
                <a:solidFill>
                  <a:schemeClr val="tx1"/>
                </a:solidFill>
              </a:rPr>
              <a:t>统一关联分析平台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600" dirty="0" smtClean="0">
                <a:solidFill>
                  <a:schemeClr val="tx1"/>
                </a:solidFill>
              </a:rPr>
              <a:t>终端安全（服务器）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pic>
        <p:nvPicPr>
          <p:cNvPr id="69" name="Picture 7" descr="F:\山石网科\内部文件\icon\新建文件夹\未标题-40.emf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49" y="4195781"/>
            <a:ext cx="412388" cy="221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798109" y="3802068"/>
            <a:ext cx="156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终端安全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Picture 7" descr="F:\山石网科\内部文件\icon\新建文件夹\未标题-40.emf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460" y="4585502"/>
            <a:ext cx="412388" cy="221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396990" y="4545803"/>
            <a:ext cx="156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终端安全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4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ATP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162300" y="1234440"/>
            <a:ext cx="2400300" cy="6248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R1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FCS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95400" y="1882140"/>
            <a:ext cx="1485900" cy="624840"/>
          </a:xfrm>
          <a:prstGeom prst="roundRect">
            <a:avLst/>
          </a:prstGeom>
          <a:solidFill>
            <a:srgbClr val="C00000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内网安全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95400" y="2522220"/>
            <a:ext cx="1485900" cy="624840"/>
          </a:xfrm>
          <a:prstGeom prst="roundRect">
            <a:avLst/>
          </a:prstGeom>
          <a:solidFill>
            <a:srgbClr val="C00000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沙箱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95400" y="3162300"/>
            <a:ext cx="1485900" cy="624840"/>
          </a:xfrm>
          <a:prstGeom prst="roundRect">
            <a:avLst/>
          </a:prstGeom>
          <a:solidFill>
            <a:srgbClr val="C00000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数据库防护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95400" y="3802380"/>
            <a:ext cx="1485900" cy="624840"/>
          </a:xfrm>
          <a:prstGeom prst="roundRect">
            <a:avLst/>
          </a:prstGeom>
          <a:solidFill>
            <a:srgbClr val="C00000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统一关联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17220" y="1882140"/>
            <a:ext cx="647700" cy="3063240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方案组件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7220" y="5623560"/>
            <a:ext cx="2171700" cy="548640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产品形态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17220" y="6202680"/>
            <a:ext cx="2171700" cy="548640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资质及能力证明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926080" y="2506980"/>
            <a:ext cx="89306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926080" y="3192780"/>
            <a:ext cx="89306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41320" y="3802380"/>
            <a:ext cx="89306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956560" y="5067300"/>
            <a:ext cx="89306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956560" y="6271260"/>
            <a:ext cx="89306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956560" y="4457700"/>
            <a:ext cx="89306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97880" y="1882140"/>
            <a:ext cx="0" cy="496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971800" y="1897380"/>
            <a:ext cx="0" cy="496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41320" y="1866900"/>
            <a:ext cx="89306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174480" y="1897380"/>
            <a:ext cx="0" cy="496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856720" y="1866900"/>
            <a:ext cx="0" cy="496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6160770" y="1234440"/>
            <a:ext cx="2400300" cy="6248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R2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FCS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250680" y="1249680"/>
            <a:ext cx="2400300" cy="6248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R3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FCS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09900" y="1866900"/>
            <a:ext cx="2872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内网安全（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ABD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ATD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KillChain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iCenter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7880" y="2552700"/>
            <a:ext cx="287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OEMin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文件沙箱，满足公安部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APT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监测平台认证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9900" y="5669280"/>
            <a:ext cx="2887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硬件设备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97880" y="565404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硬件设备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88994" y="565404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BDS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安全插卡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ATP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云服务（独立云）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97880" y="6310949"/>
            <a:ext cx="2887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公安部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ATP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监测平台认证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88994" y="378088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HSM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自研统一关联分析平台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可私有云部署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ATP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所有组件、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E/X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统一分析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88994" y="32004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DB-FW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OEMin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97880" y="1866900"/>
            <a:ext cx="2872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基于异常行为分析，保护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的关键资产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971800" y="5631180"/>
            <a:ext cx="89306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617220" y="5029200"/>
            <a:ext cx="2171700" cy="548640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商业模式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09900" y="5090160"/>
            <a:ext cx="2887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单产品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销售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97880" y="507492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整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包方案销售（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ATP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88994" y="6341429"/>
            <a:ext cx="2887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NSS Labs BDS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295400" y="4442460"/>
            <a:ext cx="1485900" cy="502920"/>
          </a:xfrm>
          <a:prstGeom prst="roundRect">
            <a:avLst/>
          </a:prstGeom>
          <a:solidFill>
            <a:srgbClr val="C00000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终端安全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88994" y="4471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实现与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联动，对失陷主机进行专杀；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安全管理；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26080" y="946390"/>
            <a:ext cx="287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推出</a:t>
            </a:r>
            <a:r>
              <a:rPr lang="en-US" altLang="zh-CN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BDS</a:t>
            </a:r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内网单品</a:t>
            </a:r>
            <a:endParaRPr lang="zh-CN" altLang="en-US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65520" y="946390"/>
            <a:ext cx="287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形成基本方案</a:t>
            </a:r>
            <a:endParaRPr lang="zh-CN" altLang="en-US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98280" y="946390"/>
            <a:ext cx="2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建立完整方案</a:t>
            </a:r>
            <a:endParaRPr lang="zh-CN" altLang="en-US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912473" y="882134"/>
            <a:ext cx="3013710" cy="5952766"/>
          </a:xfrm>
          <a:prstGeom prst="roundRect">
            <a:avLst>
              <a:gd name="adj" fmla="val 4843"/>
            </a:avLst>
          </a:prstGeom>
          <a:solidFill>
            <a:schemeClr val="tx2">
              <a:lumMod val="20000"/>
              <a:lumOff val="80000"/>
              <a:alpha val="2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i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本次</a:t>
            </a:r>
            <a:endParaRPr lang="en-US" altLang="zh-CN" sz="5400" i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5400" i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立项</a:t>
            </a:r>
            <a:endParaRPr lang="en-US" altLang="zh-CN" sz="5400" i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5400" i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endParaRPr lang="zh-CN" altLang="en-US" sz="5400" i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88994" y="5084577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整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包方案销售（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ATP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3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3520" y="1295400"/>
            <a:ext cx="9372600" cy="45415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i="1" dirty="0" smtClean="0">
                <a:solidFill>
                  <a:srgbClr val="C00000"/>
                </a:solidFill>
              </a:rPr>
              <a:t>看市场：行业及市场分析</a:t>
            </a:r>
            <a:endParaRPr lang="en-US" altLang="zh-CN" sz="2800" b="1" i="1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/>
                </a:solidFill>
              </a:rPr>
              <a:t>看客户：调研和需求分析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/>
                </a:solidFill>
              </a:rPr>
              <a:t>看对手：</a:t>
            </a:r>
            <a:r>
              <a:rPr lang="en-US" altLang="zh-CN" sz="2800" dirty="0" smtClean="0">
                <a:solidFill>
                  <a:schemeClr val="tx1"/>
                </a:solidFill>
              </a:rPr>
              <a:t>How to Learn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/>
                </a:solidFill>
              </a:rPr>
              <a:t>山石方案及产品构想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项目名称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40768"/>
            <a:ext cx="9875520" cy="4896544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来源于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JEEP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的车型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</a:rPr>
              <a:t>寓意：如果把构建高级威胁防御能力，看做是安全厂商向顶峰攀爬的过程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</a:rPr>
              <a:t>Compass</a:t>
            </a:r>
            <a:r>
              <a:rPr lang="zh-CN" altLang="en-US" sz="2400" dirty="0" smtClean="0">
                <a:solidFill>
                  <a:schemeClr val="tx1"/>
                </a:solidFill>
              </a:rPr>
              <a:t>（指南者）：</a:t>
            </a:r>
            <a:r>
              <a:rPr lang="en-US" altLang="zh-CN" sz="2400" dirty="0" smtClean="0">
                <a:solidFill>
                  <a:schemeClr val="tx1"/>
                </a:solidFill>
              </a:rPr>
              <a:t>ATP R1</a:t>
            </a:r>
            <a:r>
              <a:rPr lang="zh-CN" altLang="en-US" sz="2400" dirty="0" smtClean="0">
                <a:solidFill>
                  <a:schemeClr val="tx1"/>
                </a:solidFill>
              </a:rPr>
              <a:t>，瞄准方向，启程。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</a:rPr>
              <a:t>Wrangler</a:t>
            </a:r>
            <a:r>
              <a:rPr lang="zh-CN" altLang="en-US" sz="2400" dirty="0" smtClean="0">
                <a:solidFill>
                  <a:schemeClr val="tx1"/>
                </a:solidFill>
              </a:rPr>
              <a:t>（牧马人）：</a:t>
            </a:r>
            <a:r>
              <a:rPr lang="en-US" altLang="zh-CN" sz="2400" dirty="0" smtClean="0">
                <a:solidFill>
                  <a:schemeClr val="tx1"/>
                </a:solidFill>
              </a:rPr>
              <a:t>ATP R2</a:t>
            </a:r>
            <a:r>
              <a:rPr lang="zh-CN" altLang="en-US" sz="2400" dirty="0" smtClean="0">
                <a:solidFill>
                  <a:schemeClr val="tx1"/>
                </a:solidFill>
              </a:rPr>
              <a:t>，通过极强的爬坡能力，快速上升。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</a:rPr>
              <a:t>Commander</a:t>
            </a:r>
            <a:r>
              <a:rPr lang="zh-CN" altLang="en-US" sz="2400" dirty="0" smtClean="0">
                <a:solidFill>
                  <a:schemeClr val="tx1"/>
                </a:solidFill>
              </a:rPr>
              <a:t>（指挥官）：</a:t>
            </a:r>
            <a:r>
              <a:rPr lang="en-US" altLang="zh-CN" sz="2400" dirty="0" smtClean="0">
                <a:solidFill>
                  <a:schemeClr val="tx1"/>
                </a:solidFill>
              </a:rPr>
              <a:t>ATP R3</a:t>
            </a:r>
            <a:r>
              <a:rPr lang="zh-CN" altLang="en-US" sz="2400" dirty="0" smtClean="0">
                <a:solidFill>
                  <a:schemeClr val="tx1"/>
                </a:solidFill>
              </a:rPr>
              <a:t>，获得业界王者地位。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Compass Overview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96284733"/>
              </p:ext>
            </p:extLst>
          </p:nvPr>
        </p:nvGraphicFramePr>
        <p:xfrm>
          <a:off x="1996374" y="9452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1280160" y="2303594"/>
            <a:ext cx="4084320" cy="2603686"/>
          </a:xfrm>
          <a:prstGeom prst="roundRect">
            <a:avLst>
              <a:gd name="adj" fmla="val 7050"/>
            </a:avLst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zh-CN" altLang="en-US" sz="1400" b="1" i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Compass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4" name="云形 3"/>
          <p:cNvSpPr/>
          <p:nvPr/>
        </p:nvSpPr>
        <p:spPr>
          <a:xfrm>
            <a:off x="2369410" y="1700059"/>
            <a:ext cx="1836829" cy="529011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17" descr="F:\山石网科\内部文件\icon\新建文件夹\Infranet Icons-0507-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76" y="2612346"/>
            <a:ext cx="483062" cy="45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>
            <a:stCxn id="87" idx="2"/>
            <a:endCxn id="8" idx="0"/>
          </p:cNvCxnSpPr>
          <p:nvPr/>
        </p:nvCxnSpPr>
        <p:spPr>
          <a:xfrm>
            <a:off x="3197707" y="2439852"/>
            <a:ext cx="0" cy="172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4" descr="HSM-01.emf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28" y="3203364"/>
            <a:ext cx="836994" cy="259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直接连接符 21"/>
          <p:cNvCxnSpPr>
            <a:stCxn id="8" idx="2"/>
            <a:endCxn id="20" idx="0"/>
          </p:cNvCxnSpPr>
          <p:nvPr/>
        </p:nvCxnSpPr>
        <p:spPr>
          <a:xfrm>
            <a:off x="3197707" y="3066654"/>
            <a:ext cx="918" cy="136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9328" y="3150249"/>
            <a:ext cx="1689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网安全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153820" y="3987437"/>
            <a:ext cx="691515" cy="533969"/>
            <a:chOff x="1801132" y="5583238"/>
            <a:chExt cx="1224870" cy="864508"/>
          </a:xfrm>
        </p:grpSpPr>
        <p:pic>
          <p:nvPicPr>
            <p:cNvPr id="47" name="Picture 16" descr="F:\山石网科\内部文件\icon\新建文件夹\Infranet Icons-0507-3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002" y="5583238"/>
              <a:ext cx="1143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5" descr="F:\山石网科\内部文件\icon\新建文件夹\Infranet Icons-0507-5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132" y="5671458"/>
              <a:ext cx="53022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组合 54"/>
          <p:cNvGrpSpPr/>
          <p:nvPr/>
        </p:nvGrpSpPr>
        <p:grpSpPr>
          <a:xfrm>
            <a:off x="4348255" y="3987437"/>
            <a:ext cx="691515" cy="533969"/>
            <a:chOff x="1801132" y="5583238"/>
            <a:chExt cx="1224870" cy="864508"/>
          </a:xfrm>
        </p:grpSpPr>
        <p:pic>
          <p:nvPicPr>
            <p:cNvPr id="56" name="Picture 16" descr="F:\山石网科\内部文件\icon\新建文件夹\Infranet Icons-0507-3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002" y="5583238"/>
              <a:ext cx="1143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15" descr="F:\山石网科\内部文件\icon\新建文件夹\Infranet Icons-0507-5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132" y="5671458"/>
              <a:ext cx="53022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0" name="直接连接符 69"/>
          <p:cNvCxnSpPr/>
          <p:nvPr/>
        </p:nvCxnSpPr>
        <p:spPr>
          <a:xfrm>
            <a:off x="6325326" y="1191738"/>
            <a:ext cx="0" cy="532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676893" y="4048300"/>
            <a:ext cx="8061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2346100" y="3987437"/>
            <a:ext cx="691515" cy="533969"/>
            <a:chOff x="1801132" y="5583238"/>
            <a:chExt cx="1224870" cy="864508"/>
          </a:xfrm>
        </p:grpSpPr>
        <p:pic>
          <p:nvPicPr>
            <p:cNvPr id="60" name="Picture 16" descr="F:\山石网科\内部文件\icon\新建文件夹\Infranet Icons-0507-3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002" y="5583238"/>
              <a:ext cx="1143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5" descr="F:\山石网科\内部文件\icon\新建文件夹\Infranet Icons-0507-5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132" y="5671458"/>
              <a:ext cx="53022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组合 61"/>
          <p:cNvGrpSpPr/>
          <p:nvPr/>
        </p:nvGrpSpPr>
        <p:grpSpPr>
          <a:xfrm>
            <a:off x="1538380" y="4000709"/>
            <a:ext cx="691515" cy="533969"/>
            <a:chOff x="1801132" y="5583238"/>
            <a:chExt cx="1224870" cy="864508"/>
          </a:xfrm>
        </p:grpSpPr>
        <p:pic>
          <p:nvPicPr>
            <p:cNvPr id="64" name="Picture 16" descr="F:\山石网科\内部文件\icon\新建文件夹\Infranet Icons-0507-3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002" y="5583238"/>
              <a:ext cx="1143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15" descr="F:\山石网科\内部文件\icon\新建文件夹\Infranet Icons-0507-5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132" y="5671458"/>
              <a:ext cx="53022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6" name="图片 4" descr="HSM-01.emf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51" y="3217732"/>
            <a:ext cx="836994" cy="259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>
            <a:stCxn id="66" idx="2"/>
            <a:endCxn id="64" idx="0"/>
          </p:cNvCxnSpPr>
          <p:nvPr/>
        </p:nvCxnSpPr>
        <p:spPr>
          <a:xfrm flipH="1">
            <a:off x="1907248" y="3477425"/>
            <a:ext cx="319700" cy="52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6" idx="2"/>
            <a:endCxn id="60" idx="0"/>
          </p:cNvCxnSpPr>
          <p:nvPr/>
        </p:nvCxnSpPr>
        <p:spPr>
          <a:xfrm>
            <a:off x="2226948" y="3477425"/>
            <a:ext cx="488020" cy="51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20" idx="2"/>
            <a:endCxn id="48" idx="0"/>
          </p:cNvCxnSpPr>
          <p:nvPr/>
        </p:nvCxnSpPr>
        <p:spPr>
          <a:xfrm>
            <a:off x="3198625" y="3463057"/>
            <a:ext cx="104868" cy="57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0" idx="2"/>
          </p:cNvCxnSpPr>
          <p:nvPr/>
        </p:nvCxnSpPr>
        <p:spPr>
          <a:xfrm>
            <a:off x="3198625" y="3463057"/>
            <a:ext cx="1284384" cy="537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87" idx="2"/>
            <a:endCxn id="66" idx="0"/>
          </p:cNvCxnSpPr>
          <p:nvPr/>
        </p:nvCxnSpPr>
        <p:spPr>
          <a:xfrm flipH="1">
            <a:off x="2226948" y="2439852"/>
            <a:ext cx="970759" cy="777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4" descr="HSM-01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10" y="2180159"/>
            <a:ext cx="836994" cy="25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内容占位符 2"/>
          <p:cNvSpPr txBox="1">
            <a:spLocks/>
          </p:cNvSpPr>
          <p:nvPr/>
        </p:nvSpPr>
        <p:spPr>
          <a:xfrm>
            <a:off x="7059266" y="2173596"/>
            <a:ext cx="4084321" cy="2751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zh-CN" altLang="en-US" sz="1800" b="1" dirty="0" smtClean="0">
                <a:solidFill>
                  <a:srgbClr val="C00000"/>
                </a:solidFill>
              </a:rPr>
              <a:t>客户价值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800" dirty="0" smtClean="0">
                <a:solidFill>
                  <a:schemeClr val="tx1"/>
                </a:solidFill>
              </a:rPr>
              <a:t>办公网场景为主，数据中心为辅；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00050" indent="-285750"/>
            <a:endParaRPr lang="en-US" altLang="zh-CN" sz="18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800" dirty="0" smtClean="0">
                <a:solidFill>
                  <a:schemeClr val="tx1"/>
                </a:solidFill>
              </a:rPr>
              <a:t>旁路部署和直路部署都存在；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00050" indent="-285750"/>
            <a:endParaRPr lang="en-US" altLang="zh-CN" sz="1800" dirty="0">
              <a:solidFill>
                <a:schemeClr val="tx1"/>
              </a:solidFill>
            </a:endParaRPr>
          </a:p>
          <a:p>
            <a:pPr marL="400050" indent="-285750"/>
            <a:r>
              <a:rPr lang="zh-CN" altLang="en-US" sz="1800" dirty="0" smtClean="0">
                <a:solidFill>
                  <a:schemeClr val="tx1"/>
                </a:solidFill>
              </a:rPr>
              <a:t>办公</a:t>
            </a:r>
            <a:r>
              <a:rPr lang="zh-CN" altLang="en-US" sz="1800" dirty="0">
                <a:solidFill>
                  <a:schemeClr val="tx1"/>
                </a:solidFill>
              </a:rPr>
              <a:t>网：通过异常行为的检测和变种恶意软件的检测，发现内网的失陷主机</a:t>
            </a:r>
            <a:r>
              <a:rPr lang="zh-CN" altLang="en-US" sz="1800" dirty="0" smtClean="0">
                <a:solidFill>
                  <a:schemeClr val="tx1"/>
                </a:solidFill>
              </a:rPr>
              <a:t>；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400050" indent="-285750"/>
            <a:endParaRPr lang="en-US" altLang="zh-CN" sz="1800" dirty="0" smtClean="0">
              <a:solidFill>
                <a:schemeClr val="tx1"/>
              </a:solidFill>
            </a:endParaRPr>
          </a:p>
          <a:p>
            <a:pPr marL="400050" indent="-285750"/>
            <a:r>
              <a:rPr lang="en-US" altLang="zh-CN" sz="1800" dirty="0" smtClean="0">
                <a:solidFill>
                  <a:schemeClr val="tx1"/>
                </a:solidFill>
              </a:rPr>
              <a:t>DC</a:t>
            </a:r>
            <a:r>
              <a:rPr lang="zh-CN" altLang="en-US" sz="1800" dirty="0" smtClean="0">
                <a:solidFill>
                  <a:schemeClr val="tx1"/>
                </a:solidFill>
              </a:rPr>
              <a:t>：发现内部已失陷并成为跳板的虚拟机或服务器；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Compass</a:t>
            </a:r>
            <a:r>
              <a:rPr lang="zh-CN" altLang="en-US" dirty="0" smtClean="0"/>
              <a:t>产品布局策略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5413" y="1340768"/>
            <a:ext cx="10660307" cy="18291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产品下面挂两个硬件</a:t>
            </a:r>
            <a:r>
              <a:rPr lang="en-US" altLang="zh-CN" dirty="0"/>
              <a:t>license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BDS CS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Core Security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，</a:t>
            </a:r>
            <a:r>
              <a:rPr lang="zh-CN" altLang="zh-CN" dirty="0"/>
              <a:t>内网安全的含义</a:t>
            </a:r>
            <a:r>
              <a:rPr lang="zh-CN" altLang="zh-CN" dirty="0" smtClean="0"/>
              <a:t>，山石设备；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BDS ES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Edge Security</a:t>
            </a:r>
            <a:r>
              <a:rPr lang="zh-CN" altLang="en-US" b="1" dirty="0"/>
              <a:t>）</a:t>
            </a:r>
            <a:r>
              <a:rPr lang="zh-CN" altLang="en-US" dirty="0"/>
              <a:t>，边界安全的含义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OEMin</a:t>
            </a:r>
            <a:r>
              <a:rPr lang="zh-CN" altLang="en-US" dirty="0"/>
              <a:t>沙箱</a:t>
            </a:r>
            <a:r>
              <a:rPr lang="zh-CN" altLang="en-US" dirty="0" smtClean="0"/>
              <a:t>；（</a:t>
            </a:r>
            <a:r>
              <a:rPr lang="en-US" altLang="zh-CN" dirty="0" smtClean="0"/>
              <a:t>R2</a:t>
            </a:r>
            <a:r>
              <a:rPr lang="zh-CN" altLang="en-US" dirty="0" smtClean="0"/>
              <a:t>版本再发布）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i="1" dirty="0" smtClean="0"/>
              <a:t>注：这</a:t>
            </a:r>
            <a:r>
              <a:rPr lang="zh-CN" altLang="en-US" i="1" dirty="0"/>
              <a:t>是参考</a:t>
            </a:r>
            <a:r>
              <a:rPr lang="en-US" altLang="zh-CN" i="1" dirty="0"/>
              <a:t>NSS Labs</a:t>
            </a:r>
            <a:r>
              <a:rPr lang="zh-CN" altLang="en-US" i="1" dirty="0"/>
              <a:t>对企业流量的</a:t>
            </a:r>
            <a:r>
              <a:rPr lang="zh-CN" altLang="en-US" i="1" dirty="0" smtClean="0"/>
              <a:t>定义。</a:t>
            </a:r>
            <a:r>
              <a:rPr lang="en-US" altLang="zh-CN" i="1" dirty="0" smtClean="0"/>
              <a:t>Core traffic</a:t>
            </a:r>
            <a:r>
              <a:rPr lang="zh-CN" altLang="en-US" i="1" dirty="0" smtClean="0"/>
              <a:t>（企业</a:t>
            </a:r>
            <a:r>
              <a:rPr lang="zh-CN" altLang="en-US" i="1" dirty="0"/>
              <a:t>内网东西向</a:t>
            </a:r>
            <a:r>
              <a:rPr lang="zh-CN" altLang="en-US" i="1" dirty="0" smtClean="0"/>
              <a:t>流量）；</a:t>
            </a:r>
            <a:r>
              <a:rPr lang="en-US" altLang="zh-CN" i="1" dirty="0" smtClean="0"/>
              <a:t>Edge traffic</a:t>
            </a:r>
            <a:r>
              <a:rPr lang="zh-CN" altLang="en-US" i="1" dirty="0" smtClean="0"/>
              <a:t>（企业</a:t>
            </a:r>
            <a:r>
              <a:rPr lang="zh-CN" altLang="en-US" i="1" dirty="0"/>
              <a:t>边界南北向</a:t>
            </a:r>
            <a:r>
              <a:rPr lang="zh-CN" altLang="en-US" i="1" dirty="0" smtClean="0"/>
              <a:t>流量）。</a:t>
            </a:r>
            <a:endParaRPr lang="zh-CN" altLang="en-US" i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65686"/>
              </p:ext>
            </p:extLst>
          </p:nvPr>
        </p:nvGraphicFramePr>
        <p:xfrm>
          <a:off x="1074055" y="3721949"/>
          <a:ext cx="105954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16"/>
                <a:gridCol w="1756229"/>
                <a:gridCol w="986971"/>
                <a:gridCol w="1494972"/>
                <a:gridCol w="2685143"/>
                <a:gridCol w="2438399"/>
              </a:tblGrid>
              <a:tr h="190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命名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款型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License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定价策略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发布时间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062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BDS CS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核心功能：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ABD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ATD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KillChain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展示；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iCenter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款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统一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BDL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ABD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ATD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IPS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AV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全开启）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基于威胁检测性能对标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系列设备；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List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价，比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10%-20%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，折扣比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深，最低出货价低于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的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5%-10%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R1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Compass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9086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BDS ES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文件的未知威胁检测；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待定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待定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待定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R2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Wrangler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8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Compass</a:t>
            </a:r>
            <a:r>
              <a:rPr lang="zh-CN" altLang="en-US" dirty="0" smtClean="0"/>
              <a:t>产品销售策略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15413" y="1669146"/>
            <a:ext cx="10660307" cy="4339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BDS</a:t>
            </a:r>
            <a:r>
              <a:rPr lang="zh-CN" altLang="en-US" sz="2400" b="1" dirty="0" smtClean="0"/>
              <a:t>产品发布区域：</a:t>
            </a:r>
            <a:endParaRPr lang="en-US" altLang="zh-CN" sz="2400" b="1" dirty="0" smtClean="0"/>
          </a:p>
          <a:p>
            <a:pPr lvl="1"/>
            <a:r>
              <a:rPr lang="en-US" altLang="zh-CN" sz="2000" dirty="0" smtClean="0"/>
              <a:t>R1</a:t>
            </a:r>
            <a:r>
              <a:rPr lang="zh-CN" altLang="en-US" sz="2000" dirty="0" smtClean="0"/>
              <a:t>版本（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ompass</a:t>
            </a:r>
            <a:r>
              <a:rPr lang="zh-CN" altLang="en-US" sz="2000" dirty="0" smtClean="0"/>
              <a:t>）：中国市场；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R2</a:t>
            </a:r>
            <a:r>
              <a:rPr lang="zh-CN" altLang="en-US" sz="2000" dirty="0" smtClean="0"/>
              <a:t>版本（</a:t>
            </a:r>
            <a:r>
              <a:rPr lang="en-US" altLang="zh-CN" sz="2000" dirty="0" smtClean="0"/>
              <a:t>Wrangler</a:t>
            </a:r>
            <a:r>
              <a:rPr lang="zh-CN" altLang="en-US" sz="2000" dirty="0" smtClean="0"/>
              <a:t>）：中国市场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海外市场；（</a:t>
            </a:r>
            <a:r>
              <a:rPr lang="en-US" altLang="zh-CN" sz="2000" dirty="0" smtClean="0"/>
              <a:t>R2</a:t>
            </a:r>
            <a:r>
              <a:rPr lang="zh-CN" altLang="en-US" sz="2000" dirty="0" smtClean="0"/>
              <a:t>版本将启动海外客户调研及国际厂商竞争分析）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400" dirty="0"/>
          </a:p>
          <a:p>
            <a:r>
              <a:rPr lang="en-US" altLang="zh-CN" sz="2400" b="1" dirty="0"/>
              <a:t>BDS</a:t>
            </a:r>
            <a:r>
              <a:rPr lang="zh-CN" altLang="en-US" sz="2400" b="1" dirty="0"/>
              <a:t>产品销售策略：</a:t>
            </a:r>
            <a:endParaRPr lang="en-US" altLang="zh-CN" sz="2400" b="1" dirty="0"/>
          </a:p>
          <a:p>
            <a:pPr lvl="1"/>
            <a:r>
              <a:rPr lang="zh-CN" altLang="en-US" sz="2000" dirty="0" smtClean="0"/>
              <a:t>单产品销售</a:t>
            </a:r>
            <a:r>
              <a:rPr lang="zh-CN" altLang="en-US" sz="2000" dirty="0"/>
              <a:t>（</a:t>
            </a:r>
            <a:r>
              <a:rPr lang="en-US" altLang="zh-CN" sz="2000" dirty="0"/>
              <a:t>BDS </a:t>
            </a:r>
            <a:r>
              <a:rPr lang="en-US" altLang="zh-CN" sz="2000" dirty="0" smtClean="0"/>
              <a:t>CS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01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BDS CS</a:t>
            </a:r>
            <a:r>
              <a:rPr lang="zh-CN" altLang="en-US" dirty="0" smtClean="0"/>
              <a:t>功能需求列表（功能、首页、</a:t>
            </a:r>
            <a:r>
              <a:rPr lang="en-US" altLang="zh-CN" dirty="0" err="1" smtClean="0"/>
              <a:t>iCenter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88055" y="5682734"/>
            <a:ext cx="239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（详见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46268"/>
              </p:ext>
            </p:extLst>
          </p:nvPr>
        </p:nvGraphicFramePr>
        <p:xfrm>
          <a:off x="957943" y="1196295"/>
          <a:ext cx="10447022" cy="434816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127580"/>
                <a:gridCol w="1514020"/>
                <a:gridCol w="6808068"/>
                <a:gridCol w="997354"/>
              </a:tblGrid>
              <a:tr h="395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模块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子模块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优先级</a:t>
                      </a:r>
                    </a:p>
                  </a:txBody>
                  <a:tcPr marL="23191" marR="23191" marT="0" marB="0" anchor="ctr"/>
                </a:tc>
              </a:tr>
              <a:tr h="395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安全模块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异常行为分析（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ABD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）、高级威胁分析（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ATD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IPS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AV</a:t>
                      </a:r>
                      <a:endParaRPr lang="zh-CN" sz="16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endParaRPr lang="zh-CN" sz="16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1185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首页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Dashboard</a:t>
                      </a:r>
                      <a:endParaRPr lang="zh-CN" sz="16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风险指数、主机威胁状态、威胁视图、威胁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TOP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、外部攻击地理分布、系统告警、当前及历史的流量、当前及历史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CPU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利用率、当前及历史新建数、当前及历史并发连接数、当前及历史存储利用率。另外，可定制化监控信息。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158115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ICenter</a:t>
                      </a:r>
                      <a:endParaRPr lang="zh-CN" sz="16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风险主机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依赖于高级威胁检测、异常行为分析、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DGA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检测、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APR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欺骗检测、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DDOS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伺服检测，发现通过网络或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BYOD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感染木马病毒的主机，可视化其威胁信息，形成网络攻击链，并进行有效的风险减缓，防止其成为黑客窃取数据的内网跳板。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7905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网络威胁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结合</a:t>
                      </a:r>
                      <a: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AV</a:t>
                      </a: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检测引擎、</a:t>
                      </a:r>
                      <a: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IPS</a:t>
                      </a: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检测引擎、高级威胁检测引擎、异常行为检测引擎发现网络威胁，并针对威胁信息进行详细描述，帮助网络官员采取防护措施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8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BDS CS</a:t>
            </a:r>
            <a:r>
              <a:rPr lang="zh-CN" altLang="en-US" dirty="0" smtClean="0"/>
              <a:t>功能需求列表（监控）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95175"/>
              </p:ext>
            </p:extLst>
          </p:nvPr>
        </p:nvGraphicFramePr>
        <p:xfrm>
          <a:off x="1175655" y="1341438"/>
          <a:ext cx="10174515" cy="4333649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914402"/>
                <a:gridCol w="1683657"/>
                <a:gridCol w="6605117"/>
                <a:gridCol w="971339"/>
              </a:tblGrid>
              <a:tr h="309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模块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子模块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优先级</a:t>
                      </a:r>
                    </a:p>
                  </a:txBody>
                  <a:tcPr marL="23191" marR="23191" marT="0" marB="0" anchor="ctr"/>
                </a:tc>
              </a:tr>
              <a:tr h="1238185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监控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主机监控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针对内网主机和逻辑主机组的网络行为进行监控，包括主机的状态、操作系统、浏览器等基本属性，包括风险威胁、网络流量、网络应用协议、并发连接、新建连接、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访问等网络属性。同时支持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TOPN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图表和详情两种呈现方式。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619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设备监控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针对设备的整体情况进行监控，包括硬件状态、总流量、接口流量、新建连接和并发连接等，以图表的方式进行呈现。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619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告警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支持设备、应用、网络服务的告警规则配置，支持邮件、短信、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Trap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的告警方式。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9286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数据报表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支持风险主机、网络威胁、网络应用、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、设备状态的预定以报表，同时支持多维度高灵活性的自定义报表，支持以邮件的形式定时发送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HTML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PDF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等格式的报表文件到指定邮箱。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endParaRPr lang="zh-CN" sz="16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619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日志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支持自定义日志、设备系统日志、威胁日志、会话日志、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日志，并支持对日志输出的格式、级别、总容量等属性进行配置。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9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BDS CS</a:t>
            </a:r>
            <a:r>
              <a:rPr lang="zh-CN" altLang="en-US" dirty="0" smtClean="0"/>
              <a:t>功能需求列表（策略、网络）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35938"/>
              </p:ext>
            </p:extLst>
          </p:nvPr>
        </p:nvGraphicFramePr>
        <p:xfrm>
          <a:off x="1175655" y="1341433"/>
          <a:ext cx="10450287" cy="4420737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1127932"/>
                <a:gridCol w="1426584"/>
                <a:gridCol w="6898104"/>
                <a:gridCol w="997667"/>
              </a:tblGrid>
              <a:tr h="2947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模块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子模块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优先级</a:t>
                      </a:r>
                    </a:p>
                  </a:txBody>
                  <a:tcPr marL="23191" marR="23191" marT="0" marB="0" anchor="ctr"/>
                </a:tc>
              </a:tr>
              <a:tr h="589431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策略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安全策略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依赖于设备的部署方式，串接模式下可以针对主机或主机组进行全部流量的阻断，旁路模式下可以针对主机或主机组进行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TCP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流量干扰。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294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会话限制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基于主机或主机组针对网络会话进行可配置的限制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endParaRPr lang="zh-CN" sz="16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294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ARP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防护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ARP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绑定、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ARP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认证、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ARP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检测、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DHCP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检测、主机防御等功能。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endParaRPr lang="zh-CN" sz="16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294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SSL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代理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SSL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解密功能。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endParaRPr lang="zh-CN" sz="16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294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智能风险减缓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支持自动智能风险减缓的规则配置。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endParaRPr lang="zh-CN" sz="16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5894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策略建议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根据风险主机和网络威胁情况，智能评估当前网络的安全状态，生成策略建议。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589431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网络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安全域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基于安全域进行应用识别、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过滤、攻击防护、病毒过滤、入侵检测、异常行为检测、高级威胁检测的功能开启或停用。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endParaRPr lang="zh-CN" sz="16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294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接口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支持接口属性配置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endParaRPr lang="zh-CN" sz="16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294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VLAN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VLAN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协议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endParaRPr lang="zh-CN" sz="16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294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全局网络参数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支持全局网络参数配置，包括</a:t>
                      </a:r>
                      <a: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分片、</a:t>
                      </a:r>
                      <a: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TCP</a:t>
                      </a: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和其他属性。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endParaRPr lang="zh-CN" sz="16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294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配置向导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支持即插即用，提供配置引导功能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72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BDS CS</a:t>
            </a:r>
            <a:r>
              <a:rPr lang="zh-CN" altLang="en-US" dirty="0" smtClean="0"/>
              <a:t>功能需求列表（对象、系统）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86170"/>
              </p:ext>
            </p:extLst>
          </p:nvPr>
        </p:nvGraphicFramePr>
        <p:xfrm>
          <a:off x="1175655" y="1341438"/>
          <a:ext cx="9855201" cy="4389120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1063702"/>
                <a:gridCol w="1490814"/>
                <a:gridCol w="6359830"/>
                <a:gridCol w="940855"/>
              </a:tblGrid>
              <a:tr h="515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模块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子模块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优先级</a:t>
                      </a:r>
                    </a:p>
                  </a:txBody>
                  <a:tcPr marL="23191" marR="23191" marT="0" marB="0" anchor="ctr"/>
                </a:tc>
              </a:tr>
              <a:tr h="206141">
                <a:tc row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主机薄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支持主机信息配置，包括名称、类型、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MAC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、系统、最后活跃时间等属性，支持逻辑主机组的配置，可进行手工和自动识别两种配置方式。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515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服务薄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网络服务对象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515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应用薄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网络应用对象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515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时间表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时间周期对象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515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endParaRPr lang="zh-CN" sz="16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地址对象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515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病毒过滤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AV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515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入侵防御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IPS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257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威胁防护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支持威胁属性的精细化配置，包括状态、协议类型、操作系统、流行程度、攻击类型、严重程度、特征类型、特征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、特征名称、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CVE-ID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和描述等属性配置，支持自定义配置。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1030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高级威胁模型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变种恶意软件、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0Day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漏洞、木马病毒样本库模型，偏离度可视化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515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异常行为模型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主机常规行为及异常行为可视化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15460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包括系统信息、设备管理、配置文件管理、</a:t>
                      </a:r>
                      <a:r>
                        <a:rPr lang="en-US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SNMP</a:t>
                      </a: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、升级管理、许可证、邮件服务器、短信参数等信息或配置功能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  <a:tr h="1030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诊断工具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支持数据包路径检测、抓包工具和测试工具等功能</a:t>
                      </a:r>
                    </a:p>
                  </a:txBody>
                  <a:tcPr marL="23191" marR="231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191" marR="2319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72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Compass</a:t>
            </a:r>
            <a:r>
              <a:rPr lang="zh-CN" altLang="en-US" dirty="0" smtClean="0"/>
              <a:t>型号及规格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12724"/>
              </p:ext>
            </p:extLst>
          </p:nvPr>
        </p:nvGraphicFramePr>
        <p:xfrm>
          <a:off x="775063" y="1349830"/>
          <a:ext cx="10972799" cy="319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537"/>
                <a:gridCol w="1156063"/>
                <a:gridCol w="6086566"/>
                <a:gridCol w="2371633"/>
              </a:tblGrid>
              <a:tr h="4168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方案组件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需求类型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需求描述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价值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</a:tr>
              <a:tr h="673704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BDS-CS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产品型号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BDS-I2850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marR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BDS-I3850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型号布局</a:t>
                      </a:r>
                    </a:p>
                  </a:txBody>
                  <a:tcPr marL="36000" marR="36000" marT="36000" marB="36000" anchor="ctr"/>
                </a:tc>
              </a:tr>
              <a:tr h="6737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外观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颜色要有区隔，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BDS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建议采用浅色设计；</a:t>
                      </a:r>
                    </a:p>
                    <a:p>
                      <a:pPr marL="342900" marR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面板造型及丝印，要有单独的设计；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与防火墙有直观的认识区隔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</a:tr>
              <a:tr h="380186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性能指标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BDS-I2850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，威胁全开启性能：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1.5Gbps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中小内网场景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</a:tr>
              <a:tr h="3801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BDS-I3850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，威胁全开启性能：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3Gbps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大型内网场景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</a:tr>
              <a:tr h="673704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接口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与对应的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IPS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平台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S2560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S3860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保持一致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桥模式接入或旁路接入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106998"/>
            <a:ext cx="10972800" cy="959802"/>
          </a:xfrm>
        </p:spPr>
        <p:txBody>
          <a:bodyPr vert="horz" lIns="91242" tIns="45621" rIns="91242" bIns="45621" rtlCol="0" anchor="ctr">
            <a:normAutofit/>
          </a:bodyPr>
          <a:lstStyle/>
          <a:p>
            <a:pPr algn="l"/>
            <a:r>
              <a:rPr lang="zh-CN" altLang="en-US" sz="3600" dirty="0" smtClean="0"/>
              <a:t>六大网络安全趋势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-24633" y="5023512"/>
            <a:ext cx="121920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/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高级威胁的防御，是安全的重中之重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/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/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黑客组织化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国家化；攻击手段高级化，组合化，长期化；目标明确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16463" y="1523459"/>
            <a:ext cx="7918006" cy="3275782"/>
            <a:chOff x="2006589" y="2682240"/>
            <a:chExt cx="7918006" cy="3275782"/>
          </a:xfrm>
        </p:grpSpPr>
        <p:sp>
          <p:nvSpPr>
            <p:cNvPr id="6" name="椭圆 54"/>
            <p:cNvSpPr/>
            <p:nvPr/>
          </p:nvSpPr>
          <p:spPr>
            <a:xfrm>
              <a:off x="3611312" y="3320372"/>
              <a:ext cx="4636869" cy="2104299"/>
            </a:xfrm>
            <a:custGeom>
              <a:avLst/>
              <a:gdLst>
                <a:gd name="connsiteX0" fmla="*/ 0 w 3439659"/>
                <a:gd name="connsiteY0" fmla="*/ 1719830 h 3439659"/>
                <a:gd name="connsiteX1" fmla="*/ 1719830 w 3439659"/>
                <a:gd name="connsiteY1" fmla="*/ 0 h 3439659"/>
                <a:gd name="connsiteX2" fmla="*/ 3439660 w 3439659"/>
                <a:gd name="connsiteY2" fmla="*/ 1719830 h 3439659"/>
                <a:gd name="connsiteX3" fmla="*/ 1719830 w 3439659"/>
                <a:gd name="connsiteY3" fmla="*/ 3439660 h 3439659"/>
                <a:gd name="connsiteX4" fmla="*/ 0 w 3439659"/>
                <a:gd name="connsiteY4" fmla="*/ 1719830 h 3439659"/>
                <a:gd name="connsiteX0" fmla="*/ 0 w 3487467"/>
                <a:gd name="connsiteY0" fmla="*/ 0 h 1719830"/>
                <a:gd name="connsiteX1" fmla="*/ 3439660 w 3487467"/>
                <a:gd name="connsiteY1" fmla="*/ 0 h 1719830"/>
                <a:gd name="connsiteX2" fmla="*/ 1719830 w 3487467"/>
                <a:gd name="connsiteY2" fmla="*/ 1719830 h 1719830"/>
                <a:gd name="connsiteX3" fmla="*/ 0 w 3487467"/>
                <a:gd name="connsiteY3" fmla="*/ 0 h 1719830"/>
                <a:gd name="connsiteX0" fmla="*/ 6132 w 3493599"/>
                <a:gd name="connsiteY0" fmla="*/ 130018 h 1849848"/>
                <a:gd name="connsiteX1" fmla="*/ 3445792 w 3493599"/>
                <a:gd name="connsiteY1" fmla="*/ 130018 h 1849848"/>
                <a:gd name="connsiteX2" fmla="*/ 1725962 w 3493599"/>
                <a:gd name="connsiteY2" fmla="*/ 1849848 h 1849848"/>
                <a:gd name="connsiteX3" fmla="*/ 6132 w 3493599"/>
                <a:gd name="connsiteY3" fmla="*/ 130018 h 1849848"/>
                <a:gd name="connsiteX0" fmla="*/ 6132 w 3493599"/>
                <a:gd name="connsiteY0" fmla="*/ 35412 h 1755242"/>
                <a:gd name="connsiteX1" fmla="*/ 3445792 w 3493599"/>
                <a:gd name="connsiteY1" fmla="*/ 35412 h 1755242"/>
                <a:gd name="connsiteX2" fmla="*/ 1725962 w 3493599"/>
                <a:gd name="connsiteY2" fmla="*/ 1755242 h 1755242"/>
                <a:gd name="connsiteX3" fmla="*/ 6132 w 3493599"/>
                <a:gd name="connsiteY3" fmla="*/ 35412 h 1755242"/>
                <a:gd name="connsiteX0" fmla="*/ 4377 w 3488420"/>
                <a:gd name="connsiteY0" fmla="*/ 11795 h 1772900"/>
                <a:gd name="connsiteX1" fmla="*/ 3450912 w 3488420"/>
                <a:gd name="connsiteY1" fmla="*/ 53046 h 1772900"/>
                <a:gd name="connsiteX2" fmla="*/ 1731082 w 3488420"/>
                <a:gd name="connsiteY2" fmla="*/ 1772876 h 1772900"/>
                <a:gd name="connsiteX3" fmla="*/ 4377 w 3488420"/>
                <a:gd name="connsiteY3" fmla="*/ 11795 h 1772900"/>
                <a:gd name="connsiteX0" fmla="*/ 39013 w 3522446"/>
                <a:gd name="connsiteY0" fmla="*/ 134148 h 1909003"/>
                <a:gd name="connsiteX1" fmla="*/ 3485548 w 3522446"/>
                <a:gd name="connsiteY1" fmla="*/ 175399 h 1909003"/>
                <a:gd name="connsiteX2" fmla="*/ 1738217 w 3522446"/>
                <a:gd name="connsiteY2" fmla="*/ 1908979 h 1909003"/>
                <a:gd name="connsiteX3" fmla="*/ 39013 w 3522446"/>
                <a:gd name="connsiteY3" fmla="*/ 134148 h 1909003"/>
                <a:gd name="connsiteX0" fmla="*/ 55067 w 3553265"/>
                <a:gd name="connsiteY0" fmla="*/ 134148 h 1909002"/>
                <a:gd name="connsiteX1" fmla="*/ 3501602 w 3553265"/>
                <a:gd name="connsiteY1" fmla="*/ 175399 h 1909002"/>
                <a:gd name="connsiteX2" fmla="*/ 1754271 w 3553265"/>
                <a:gd name="connsiteY2" fmla="*/ 1908979 h 1909002"/>
                <a:gd name="connsiteX3" fmla="*/ 55067 w 3553265"/>
                <a:gd name="connsiteY3" fmla="*/ 134148 h 1909002"/>
                <a:gd name="connsiteX0" fmla="*/ 39426 w 3502160"/>
                <a:gd name="connsiteY0" fmla="*/ 134148 h 1909003"/>
                <a:gd name="connsiteX1" fmla="*/ 3465335 w 3502160"/>
                <a:gd name="connsiteY1" fmla="*/ 175399 h 1909003"/>
                <a:gd name="connsiteX2" fmla="*/ 1718004 w 3502160"/>
                <a:gd name="connsiteY2" fmla="*/ 1908979 h 1909003"/>
                <a:gd name="connsiteX3" fmla="*/ 39426 w 3502160"/>
                <a:gd name="connsiteY3" fmla="*/ 134148 h 1909003"/>
                <a:gd name="connsiteX0" fmla="*/ 8999 w 3471733"/>
                <a:gd name="connsiteY0" fmla="*/ 21578 h 1796433"/>
                <a:gd name="connsiteX1" fmla="*/ 3434908 w 3471733"/>
                <a:gd name="connsiteY1" fmla="*/ 62829 h 1796433"/>
                <a:gd name="connsiteX2" fmla="*/ 1687577 w 3471733"/>
                <a:gd name="connsiteY2" fmla="*/ 1796409 h 1796433"/>
                <a:gd name="connsiteX3" fmla="*/ 8999 w 3471733"/>
                <a:gd name="connsiteY3" fmla="*/ 21578 h 1796433"/>
                <a:gd name="connsiteX0" fmla="*/ 39425 w 3502159"/>
                <a:gd name="connsiteY0" fmla="*/ 135675 h 1931154"/>
                <a:gd name="connsiteX1" fmla="*/ 3465334 w 3502159"/>
                <a:gd name="connsiteY1" fmla="*/ 176926 h 1931154"/>
                <a:gd name="connsiteX2" fmla="*/ 1718003 w 3502159"/>
                <a:gd name="connsiteY2" fmla="*/ 1931131 h 1931154"/>
                <a:gd name="connsiteX3" fmla="*/ 39425 w 3502159"/>
                <a:gd name="connsiteY3" fmla="*/ 135675 h 1931154"/>
                <a:gd name="connsiteX0" fmla="*/ 7276 w 3470010"/>
                <a:gd name="connsiteY0" fmla="*/ 26065 h 1821544"/>
                <a:gd name="connsiteX1" fmla="*/ 3433185 w 3470010"/>
                <a:gd name="connsiteY1" fmla="*/ 67316 h 1821544"/>
                <a:gd name="connsiteX2" fmla="*/ 1685854 w 3470010"/>
                <a:gd name="connsiteY2" fmla="*/ 1821521 h 1821544"/>
                <a:gd name="connsiteX3" fmla="*/ 7276 w 3470010"/>
                <a:gd name="connsiteY3" fmla="*/ 26065 h 1821544"/>
                <a:gd name="connsiteX0" fmla="*/ 12669 w 3492943"/>
                <a:gd name="connsiteY0" fmla="*/ 26065 h 1822469"/>
                <a:gd name="connsiteX1" fmla="*/ 3438578 w 3492943"/>
                <a:gd name="connsiteY1" fmla="*/ 67316 h 1822469"/>
                <a:gd name="connsiteX2" fmla="*/ 1691247 w 3492943"/>
                <a:gd name="connsiteY2" fmla="*/ 1821521 h 1822469"/>
                <a:gd name="connsiteX3" fmla="*/ 12669 w 3492943"/>
                <a:gd name="connsiteY3" fmla="*/ 26065 h 1822469"/>
                <a:gd name="connsiteX0" fmla="*/ 48756 w 3529030"/>
                <a:gd name="connsiteY0" fmla="*/ 3139 h 1799516"/>
                <a:gd name="connsiteX1" fmla="*/ 3474665 w 3529030"/>
                <a:gd name="connsiteY1" fmla="*/ 44390 h 1799516"/>
                <a:gd name="connsiteX2" fmla="*/ 1727334 w 3529030"/>
                <a:gd name="connsiteY2" fmla="*/ 1798595 h 1799516"/>
                <a:gd name="connsiteX3" fmla="*/ 48756 w 3529030"/>
                <a:gd name="connsiteY3" fmla="*/ 3139 h 1799516"/>
                <a:gd name="connsiteX0" fmla="*/ 48756 w 3529030"/>
                <a:gd name="connsiteY0" fmla="*/ 5796 h 1802173"/>
                <a:gd name="connsiteX1" fmla="*/ 3474665 w 3529030"/>
                <a:gd name="connsiteY1" fmla="*/ 47047 h 1802173"/>
                <a:gd name="connsiteX2" fmla="*/ 1727334 w 3529030"/>
                <a:gd name="connsiteY2" fmla="*/ 1801252 h 1802173"/>
                <a:gd name="connsiteX3" fmla="*/ 48756 w 3529030"/>
                <a:gd name="connsiteY3" fmla="*/ 5796 h 1802173"/>
                <a:gd name="connsiteX0" fmla="*/ 48756 w 3477652"/>
                <a:gd name="connsiteY0" fmla="*/ 5796 h 1802173"/>
                <a:gd name="connsiteX1" fmla="*/ 3474665 w 3477652"/>
                <a:gd name="connsiteY1" fmla="*/ 47047 h 1802173"/>
                <a:gd name="connsiteX2" fmla="*/ 1727334 w 3477652"/>
                <a:gd name="connsiteY2" fmla="*/ 1801252 h 1802173"/>
                <a:gd name="connsiteX3" fmla="*/ 48756 w 3477652"/>
                <a:gd name="connsiteY3" fmla="*/ 5796 h 180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7652" h="1802173">
                  <a:moveTo>
                    <a:pt x="48756" y="5796"/>
                  </a:moveTo>
                  <a:cubicBezTo>
                    <a:pt x="305602" y="15937"/>
                    <a:pt x="3181151" y="-33335"/>
                    <a:pt x="3474665" y="47047"/>
                  </a:cubicBezTo>
                  <a:cubicBezTo>
                    <a:pt x="3527547" y="271809"/>
                    <a:pt x="2875835" y="1753126"/>
                    <a:pt x="1727334" y="1801252"/>
                  </a:cubicBezTo>
                  <a:cubicBezTo>
                    <a:pt x="578833" y="1849378"/>
                    <a:pt x="-208090" y="-4345"/>
                    <a:pt x="48756" y="5796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234" tIns="45617" rIns="91234" bIns="45617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06589" y="3292920"/>
              <a:ext cx="1004988" cy="584567"/>
            </a:xfrm>
            <a:prstGeom prst="rect">
              <a:avLst/>
            </a:prstGeom>
            <a:noFill/>
          </p:spPr>
          <p:txBody>
            <a:bodyPr wrap="none" lIns="91234" tIns="45617" rIns="91234" bIns="45617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传统安全</a:t>
              </a:r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无法防御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3348609" y="3618522"/>
              <a:ext cx="2551903" cy="2123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3901648" y="3618522"/>
              <a:ext cx="1998864" cy="1054342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065428" y="3618517"/>
              <a:ext cx="835083" cy="1779464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 flipV="1">
              <a:off x="5900528" y="3618522"/>
              <a:ext cx="894095" cy="171715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 flipV="1">
              <a:off x="5900512" y="3618522"/>
              <a:ext cx="1953653" cy="1054342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900511" y="3618515"/>
              <a:ext cx="2481712" cy="13806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3635792" y="4164379"/>
              <a:ext cx="880176" cy="77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5920" rIns="0" bIns="35920"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677772" y="4894939"/>
              <a:ext cx="880176" cy="77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5920" rIns="0" bIns="35920"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347559" y="4861195"/>
              <a:ext cx="880176" cy="77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5920" rIns="0" bIns="35920"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352148" y="4067515"/>
              <a:ext cx="880176" cy="77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5920" rIns="0" bIns="35920"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750113" y="3199804"/>
              <a:ext cx="880176" cy="77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5920" rIns="0" bIns="35920"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61499" y="3188403"/>
              <a:ext cx="880176" cy="77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5920" rIns="0" bIns="35920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4081" y="4288405"/>
              <a:ext cx="1421768" cy="584567"/>
            </a:xfrm>
            <a:prstGeom prst="rect">
              <a:avLst/>
            </a:prstGeom>
            <a:noFill/>
          </p:spPr>
          <p:txBody>
            <a:bodyPr wrap="none" lIns="91234" tIns="45617" rIns="91234" bIns="45617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单产品</a:t>
              </a:r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难以发现</a:t>
              </a:r>
              <a:r>
                <a:rPr lang="en-US" altLang="zh-CN" sz="1600" b="1" dirty="0" smtClean="0">
                  <a:latin typeface="微软雅黑" pitchFamily="34" charset="-122"/>
                  <a:ea typeface="微软雅黑" pitchFamily="34" charset="-122"/>
                </a:rPr>
                <a:t>APT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0793" y="5373455"/>
              <a:ext cx="1210173" cy="584567"/>
            </a:xfrm>
            <a:prstGeom prst="rect">
              <a:avLst/>
            </a:prstGeom>
            <a:noFill/>
          </p:spPr>
          <p:txBody>
            <a:bodyPr wrap="none" lIns="91234" tIns="45617" rIns="91234" bIns="45617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数据库拖库</a:t>
              </a:r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日趋严重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09747" y="5373455"/>
              <a:ext cx="1620541" cy="584567"/>
            </a:xfrm>
            <a:prstGeom prst="rect">
              <a:avLst/>
            </a:prstGeom>
            <a:noFill/>
          </p:spPr>
          <p:txBody>
            <a:bodyPr wrap="none" lIns="91234" tIns="45617" rIns="91234" bIns="45617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片断的事件分析</a:t>
              </a:r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趋于失效</a:t>
              </a:r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54140" y="4380580"/>
              <a:ext cx="1210172" cy="584567"/>
            </a:xfrm>
            <a:prstGeom prst="rect">
              <a:avLst/>
            </a:prstGeom>
            <a:noFill/>
          </p:spPr>
          <p:txBody>
            <a:bodyPr wrap="none" lIns="91234" tIns="45617" rIns="91234" bIns="45617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安全由防守</a:t>
              </a:r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转为对抗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714423" y="3404630"/>
              <a:ext cx="1210172" cy="338346"/>
            </a:xfrm>
            <a:prstGeom prst="rect">
              <a:avLst/>
            </a:prstGeom>
            <a:noFill/>
          </p:spPr>
          <p:txBody>
            <a:bodyPr wrap="none" lIns="91234" tIns="45617" rIns="91234" bIns="45617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国产化趋势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5" name="组合 51"/>
            <p:cNvGrpSpPr/>
            <p:nvPr/>
          </p:nvGrpSpPr>
          <p:grpSpPr>
            <a:xfrm>
              <a:off x="4965605" y="2682240"/>
              <a:ext cx="1869811" cy="1637457"/>
              <a:chOff x="3851771" y="1163107"/>
              <a:chExt cx="1402358" cy="1402358"/>
            </a:xfrm>
          </p:grpSpPr>
          <p:grpSp>
            <p:nvGrpSpPr>
              <p:cNvPr id="26" name="组合 20"/>
              <p:cNvGrpSpPr/>
              <p:nvPr/>
            </p:nvGrpSpPr>
            <p:grpSpPr>
              <a:xfrm>
                <a:off x="3851771" y="1163107"/>
                <a:ext cx="1402358" cy="1402358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8" name="同心圆 2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TextBox 21"/>
              <p:cNvSpPr txBox="1"/>
              <p:nvPr/>
            </p:nvSpPr>
            <p:spPr>
              <a:xfrm>
                <a:off x="4123687" y="1693407"/>
                <a:ext cx="830997" cy="316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客户痛点</a:t>
                </a:r>
                <a:endPara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54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产品认证策略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01873"/>
              </p:ext>
            </p:extLst>
          </p:nvPr>
        </p:nvGraphicFramePr>
        <p:xfrm>
          <a:off x="1539240" y="1634066"/>
          <a:ext cx="9250680" cy="2800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20"/>
                <a:gridCol w="2991267"/>
                <a:gridCol w="3165693"/>
              </a:tblGrid>
              <a:tr h="4593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命名方式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优势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劣势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170719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方式一：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SG6000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系列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BDS </a:t>
                      </a:r>
                      <a:r>
                        <a:rPr lang="en-US" altLang="zh-CN" sz="18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CSxxxx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可共享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SG6000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的产品销售许可证及其他认证。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可能会造成客户对该产品与防火墙的混淆。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170719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方式二：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BDS </a:t>
                      </a:r>
                      <a:r>
                        <a:rPr lang="en-US" altLang="zh-CN" sz="18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CSxxxx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认知清晰。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不可共享防火墙等其他品类认证。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06731" y="4985657"/>
            <a:ext cx="882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考虑到让一线、客户对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BDS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有正确的产品定位更为重要，所以建议采用方式二。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9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Milestone</a:t>
            </a:r>
            <a:endParaRPr lang="zh-CN" altLang="en-US" dirty="0"/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114788"/>
              </p:ext>
            </p:extLst>
          </p:nvPr>
        </p:nvGraphicFramePr>
        <p:xfrm>
          <a:off x="3528059" y="4145280"/>
          <a:ext cx="447294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541"/>
                <a:gridCol w="2438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角色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Owner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开发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David Yu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QA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刘上能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PLM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吕颖轩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PGM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林森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1417320" y="2179320"/>
            <a:ext cx="9372600" cy="0"/>
          </a:xfrm>
          <a:prstGeom prst="straightConnector1">
            <a:avLst/>
          </a:prstGeom>
          <a:ln w="1270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>
            <a:off x="2042160" y="2179320"/>
            <a:ext cx="533400" cy="44196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596640" y="2194560"/>
            <a:ext cx="533400" cy="44196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7193280" y="2194560"/>
            <a:ext cx="533400" cy="44196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8732520" y="2179320"/>
            <a:ext cx="533400" cy="44196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0219" y="1814899"/>
            <a:ext cx="1237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2016.5.24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3260" y="1814899"/>
            <a:ext cx="12877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2016.6.20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6090" y="1814899"/>
            <a:ext cx="12877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2016.7.30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5330" y="1814899"/>
            <a:ext cx="12877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2016.8.30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0220" y="2598985"/>
            <a:ext cx="10972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CC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4700" y="2598985"/>
            <a:ext cx="10972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EC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1340" y="2598985"/>
            <a:ext cx="10972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Beta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50580" y="2598985"/>
            <a:ext cx="10972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FCS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0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GTM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58605"/>
              </p:ext>
            </p:extLst>
          </p:nvPr>
        </p:nvGraphicFramePr>
        <p:xfrm>
          <a:off x="1127760" y="1740746"/>
          <a:ext cx="10256522" cy="3136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154"/>
                <a:gridCol w="1546806"/>
                <a:gridCol w="1295400"/>
                <a:gridCol w="1595013"/>
                <a:gridCol w="1172953"/>
                <a:gridCol w="1282065"/>
                <a:gridCol w="1282066"/>
                <a:gridCol w="1282065"/>
              </a:tblGrid>
              <a:tr h="133774"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2016.6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2016.7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2016.8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2016.9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2016.10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2016.11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2016.12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16126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营销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媒体预热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一线赋能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ATP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方案发布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BDS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产品发布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媒体引爆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代理商赋能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817189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样板点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>
                          <a:latin typeface="微软雅黑" pitchFamily="34" charset="-122"/>
                          <a:ea typeface="微软雅黑" pitchFamily="34" charset="-122"/>
                        </a:rPr>
                        <a:t>Beta</a:t>
                      </a:r>
                      <a:r>
                        <a:rPr lang="zh-CN" altLang="en-US" sz="1600" smtClean="0">
                          <a:latin typeface="微软雅黑" pitchFamily="34" charset="-122"/>
                          <a:ea typeface="微软雅黑" pitchFamily="34" charset="-122"/>
                        </a:rPr>
                        <a:t>点：政府、企业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政府、金融、大企业三大样板点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运营商、高校样板点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817189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认证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启动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申请公安部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APT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监测平台（增强级）认证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获得公安部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APT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监测平台（增强级）认证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获得公安部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APT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监测平台销售许可证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启动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NSS Labs BDS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认证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0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请批准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493520" y="1295400"/>
            <a:ext cx="9372600" cy="4541520"/>
          </a:xfrm>
        </p:spPr>
        <p:txBody>
          <a:bodyPr>
            <a:noAutofit/>
          </a:bodyPr>
          <a:lstStyle/>
          <a:p>
            <a:r>
              <a:rPr lang="en-US" altLang="zh-CN" sz="3000" b="1" dirty="0" smtClean="0">
                <a:solidFill>
                  <a:schemeClr val="tx1"/>
                </a:solidFill>
              </a:rPr>
              <a:t>ATP</a:t>
            </a:r>
            <a:r>
              <a:rPr lang="zh-CN" altLang="en-US" sz="3000" b="1" dirty="0" smtClean="0">
                <a:solidFill>
                  <a:schemeClr val="tx1"/>
                </a:solidFill>
              </a:rPr>
              <a:t>整体方案的规划：</a:t>
            </a:r>
            <a:endParaRPr lang="en-US" altLang="zh-CN" sz="3000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 smtClean="0">
                <a:solidFill>
                  <a:schemeClr val="tx1"/>
                </a:solidFill>
              </a:rPr>
              <a:t>方案组件；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 smtClean="0">
                <a:solidFill>
                  <a:schemeClr val="tx1"/>
                </a:solidFill>
              </a:rPr>
              <a:t>涉及的</a:t>
            </a:r>
            <a:r>
              <a:rPr lang="en-US" altLang="zh-CN" sz="2200" dirty="0">
                <a:solidFill>
                  <a:schemeClr val="tx1"/>
                </a:solidFill>
              </a:rPr>
              <a:t>OEM in</a:t>
            </a:r>
            <a:r>
              <a:rPr lang="zh-CN" altLang="en-US" sz="2200" dirty="0">
                <a:solidFill>
                  <a:schemeClr val="tx1"/>
                </a:solidFill>
              </a:rPr>
              <a:t>活动</a:t>
            </a:r>
            <a:r>
              <a:rPr lang="zh-CN" altLang="en-US" sz="2200" dirty="0" smtClean="0">
                <a:solidFill>
                  <a:schemeClr val="tx1"/>
                </a:solidFill>
              </a:rPr>
              <a:t>；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 smtClean="0">
                <a:solidFill>
                  <a:schemeClr val="tx1"/>
                </a:solidFill>
              </a:rPr>
              <a:t>方案</a:t>
            </a:r>
            <a:r>
              <a:rPr lang="en-US" altLang="zh-CN" sz="2200" dirty="0" smtClean="0">
                <a:solidFill>
                  <a:schemeClr val="tx1"/>
                </a:solidFill>
              </a:rPr>
              <a:t>R1</a:t>
            </a:r>
            <a:r>
              <a:rPr lang="zh-CN" altLang="en-US" sz="2200" dirty="0" smtClean="0">
                <a:solidFill>
                  <a:schemeClr val="tx1"/>
                </a:solidFill>
              </a:rPr>
              <a:t>发布时间；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/>
            <a:endParaRPr lang="en-US" altLang="zh-CN" sz="3000" dirty="0" smtClean="0">
              <a:solidFill>
                <a:schemeClr val="tx1"/>
              </a:solidFill>
            </a:endParaRPr>
          </a:p>
          <a:p>
            <a:r>
              <a:rPr lang="en-US" altLang="zh-CN" sz="3000" b="1" dirty="0" smtClean="0">
                <a:solidFill>
                  <a:schemeClr val="tx1"/>
                </a:solidFill>
              </a:rPr>
              <a:t>Compass</a:t>
            </a:r>
            <a:r>
              <a:rPr lang="zh-CN" altLang="en-US" sz="3000" b="1" dirty="0" smtClean="0">
                <a:solidFill>
                  <a:schemeClr val="tx1"/>
                </a:solidFill>
              </a:rPr>
              <a:t>的规划：</a:t>
            </a:r>
            <a:endParaRPr lang="en-US" altLang="zh-CN" sz="3000" b="1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200" dirty="0" smtClean="0">
                <a:solidFill>
                  <a:schemeClr val="tx1"/>
                </a:solidFill>
              </a:rPr>
              <a:t>BDS R1</a:t>
            </a:r>
            <a:r>
              <a:rPr lang="zh-CN" altLang="en-US" sz="2200" dirty="0" smtClean="0">
                <a:solidFill>
                  <a:schemeClr val="tx1"/>
                </a:solidFill>
              </a:rPr>
              <a:t>版本的开发内容；（详见需求列表）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200" dirty="0" smtClean="0">
                <a:solidFill>
                  <a:schemeClr val="tx1"/>
                </a:solidFill>
              </a:rPr>
              <a:t>BDS R1</a:t>
            </a:r>
            <a:r>
              <a:rPr lang="zh-CN" altLang="en-US" sz="2200" dirty="0" smtClean="0">
                <a:solidFill>
                  <a:schemeClr val="tx1"/>
                </a:solidFill>
              </a:rPr>
              <a:t>版本的发布时间；（</a:t>
            </a:r>
            <a:r>
              <a:rPr lang="en-US" altLang="zh-CN" sz="2200" dirty="0" smtClean="0">
                <a:solidFill>
                  <a:schemeClr val="tx1"/>
                </a:solidFill>
              </a:rPr>
              <a:t>2016.8.30</a:t>
            </a:r>
            <a:r>
              <a:rPr lang="zh-CN" altLang="en-US" sz="2200" dirty="0" smtClean="0">
                <a:solidFill>
                  <a:schemeClr val="tx1"/>
                </a:solidFill>
              </a:rPr>
              <a:t>）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1755" y="27430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非常感谢！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72064" y="5013176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如有问题，请联系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热线：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400-828-6655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www.hillstonenet.com.cn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7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</a:t>
            </a:r>
            <a:r>
              <a:rPr lang="en-US" altLang="zh-CN" dirty="0" smtClean="0"/>
              <a:t>ATP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组件获得策略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378050"/>
              </p:ext>
            </p:extLst>
          </p:nvPr>
        </p:nvGraphicFramePr>
        <p:xfrm>
          <a:off x="826929" y="1204278"/>
          <a:ext cx="11041063" cy="4179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51"/>
                <a:gridCol w="1783080"/>
                <a:gridCol w="5334000"/>
                <a:gridCol w="2282032"/>
              </a:tblGrid>
              <a:tr h="3442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方案组件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获得策略建议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计划获得时间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4422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内网安全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自研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采用新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x86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平台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三合一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OS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Compass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R1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10339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沙箱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OEM in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OEM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原则：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由于很难验证效果，所以已通过公安部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APT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监测平台为优先考虑；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Compass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R1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61265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数据库防火墙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OEM in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OEM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原则：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能防暴力拖库和慢速拖库；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能直路部署进行阻断（不光是审计）；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能基于机器学习数据库流量模型；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性能在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2Gbps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以上；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Wrangler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R2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4422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统一关联分析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自研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采用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HSM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进行改造</a:t>
                      </a:r>
                      <a:r>
                        <a:rPr lang="zh-CN" altLang="en-US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Wrangler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R2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4422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终端安全管理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待定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待定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Commander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R3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9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产品系列命名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478280"/>
            <a:ext cx="59740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微软雅黑" pitchFamily="34" charset="-122"/>
                <a:ea typeface="微软雅黑" pitchFamily="34" charset="-122"/>
              </a:rPr>
              <a:t>BDS</a:t>
            </a:r>
            <a:endParaRPr lang="en-US" altLang="zh-CN" sz="6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Breach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Detection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System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违规检测系统）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011245"/>
            <a:ext cx="64922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BDS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Breach Detection System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NSS Labs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承认的产品品类；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i="1" dirty="0" smtClean="0">
                <a:latin typeface="微软雅黑" pitchFamily="34" charset="-122"/>
                <a:ea typeface="微软雅黑" pitchFamily="34" charset="-122"/>
              </a:rPr>
              <a:t>（右图是</a:t>
            </a:r>
            <a:r>
              <a:rPr lang="en-US" altLang="zh-CN" sz="1600" i="1" dirty="0" smtClean="0">
                <a:latin typeface="微软雅黑" pitchFamily="34" charset="-122"/>
                <a:ea typeface="微软雅黑" pitchFamily="34" charset="-122"/>
              </a:rPr>
              <a:t>2014 NSS Labs BDS</a:t>
            </a:r>
            <a:r>
              <a:rPr lang="zh-CN" altLang="en-US" sz="1600" i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i="1" dirty="0" smtClean="0"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1600" i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i="1" dirty="0" err="1" smtClean="0">
                <a:latin typeface="微软雅黑" pitchFamily="34" charset="-122"/>
                <a:ea typeface="微软雅黑" pitchFamily="34" charset="-122"/>
              </a:rPr>
              <a:t>fortinet</a:t>
            </a:r>
            <a:r>
              <a:rPr lang="zh-CN" altLang="en-US" sz="1600" i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i="1" dirty="0" smtClean="0">
                <a:latin typeface="微软雅黑" pitchFamily="34" charset="-122"/>
                <a:ea typeface="微软雅黑" pitchFamily="34" charset="-122"/>
              </a:rPr>
              <a:t>趋势、</a:t>
            </a:r>
            <a:r>
              <a:rPr lang="en-US" altLang="zh-CN" sz="1600" i="1" dirty="0" err="1" smtClean="0">
                <a:latin typeface="微软雅黑" pitchFamily="34" charset="-122"/>
                <a:ea typeface="微软雅黑" pitchFamily="34" charset="-122"/>
              </a:rPr>
              <a:t>Sourcefire</a:t>
            </a:r>
            <a:r>
              <a:rPr lang="zh-CN" altLang="en-US" sz="1600" i="1" dirty="0" smtClean="0">
                <a:latin typeface="微软雅黑" pitchFamily="34" charset="-122"/>
                <a:ea typeface="微软雅黑" pitchFamily="34" charset="-122"/>
              </a:rPr>
              <a:t>的沙箱表现不俗，</a:t>
            </a:r>
            <a:r>
              <a:rPr lang="en-US" altLang="zh-CN" sz="1600" i="1" dirty="0" err="1" smtClean="0">
                <a:latin typeface="微软雅黑" pitchFamily="34" charset="-122"/>
                <a:ea typeface="微软雅黑" pitchFamily="34" charset="-122"/>
              </a:rPr>
              <a:t>FireEye</a:t>
            </a:r>
            <a:r>
              <a:rPr lang="zh-CN" altLang="en-US" sz="1600" i="1" dirty="0" smtClean="0">
                <a:latin typeface="微软雅黑" pitchFamily="34" charset="-122"/>
                <a:ea typeface="微软雅黑" pitchFamily="34" charset="-122"/>
              </a:rPr>
              <a:t>有点次）</a:t>
            </a:r>
            <a:endParaRPr lang="zh-CN" altLang="en-US" sz="1600" i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42" y="1478280"/>
            <a:ext cx="5156878" cy="500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1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Sandbox </a:t>
            </a:r>
            <a:r>
              <a:rPr lang="en-US" altLang="zh-CN" dirty="0" err="1" smtClean="0"/>
              <a:t>OEMin</a:t>
            </a:r>
            <a:r>
              <a:rPr lang="zh-CN" altLang="en-US" dirty="0" smtClean="0"/>
              <a:t>的整体要求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905649"/>
              </p:ext>
            </p:extLst>
          </p:nvPr>
        </p:nvGraphicFramePr>
        <p:xfrm>
          <a:off x="885370" y="1334909"/>
          <a:ext cx="1061647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4"/>
                <a:gridCol w="7794172"/>
                <a:gridCol w="1661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要求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具体要求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优先级（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最高）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资质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销售许可证：公安部《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APT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监测产品》销售许可证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认证报告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：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通过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公安部计算机病毒防治产品检验中心的《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APT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监测平台》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基本级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认证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认证报告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：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通过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公安部计算机病毒防治产品检验中心的《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APT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监测平台》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增强级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认证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anchor="ctr"/>
                </a:tc>
              </a:tr>
              <a:tr h="0">
                <a:tc rowSpan="5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POP3/SMTP/HTTP/FTP/TELNET/SSH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等常用网络协议的文件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解析和提取；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对于未知威胁的检测功能：能够对反病毒引擎检测不到的恶意样本进行有效的检测，检出率不低于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80%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，误报率不超过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5%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对于已知威胁的检测功能：通过集成反病毒引擎对已知病毒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木马进行检测，检出率不低于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95%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，误报率不超过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1%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；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支持异常行为分析能力，对恶意文件的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C&amp;C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行为；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支持与三方设备（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NGFW/AV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）联动，传输文件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MD5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值或文件特征，由第三方设备过滤；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OEM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产品化开发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Webui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依据山石统一要求进行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logo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、版本号、关键字样、布局风格、字体的调整；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在山石设备与沙箱的统一管理上，进行定制开发：基于山石界面对沙箱统一管理；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设备面板、丝印依据山石风格统一定制化调整；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6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Sandbox </a:t>
            </a:r>
            <a:r>
              <a:rPr lang="en-US" altLang="zh-CN" dirty="0" err="1" smtClean="0"/>
              <a:t>OEMin</a:t>
            </a:r>
            <a:r>
              <a:rPr lang="zh-CN" altLang="en-US" dirty="0" smtClean="0"/>
              <a:t>的整体要求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642485"/>
              </p:ext>
            </p:extLst>
          </p:nvPr>
        </p:nvGraphicFramePr>
        <p:xfrm>
          <a:off x="885370" y="1233302"/>
          <a:ext cx="10616476" cy="384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4"/>
                <a:gridCol w="7794172"/>
                <a:gridCol w="1661160"/>
              </a:tblGrid>
              <a:tr h="3846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要求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具体要求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优先级（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最高）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84669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性能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单台设备最大处理文件数量≥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天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84669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供货能力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从下单后，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不超过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个月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内完成供货；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84669">
                <a:tc rowSpan="4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服务能力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提供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年免费维保服务；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84669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提供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年免费升级服务；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84669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每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销售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台设备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，提供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次免费上门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售后服务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（中国大陆行政区域内）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；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84669">
                <a:tc vMerge="1"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Bug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修复时间响应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&lt;2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84669">
                <a:tc rowSpan="3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定制化开发能力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响应次数：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5-6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次定制化需求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8466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响应时间：界面类需求，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个月完成交付；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8466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响应时间：功能类需求，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2-6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个月完成交付；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9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高级威胁防御的整体沙盘</a:t>
            </a:r>
            <a:endParaRPr kumimoji="1" lang="zh-CN" altLang="en-US" dirty="0"/>
          </a:p>
        </p:txBody>
      </p:sp>
      <p:sp>
        <p:nvSpPr>
          <p:cNvPr id="8" name="矩形 16"/>
          <p:cNvSpPr/>
          <p:nvPr/>
        </p:nvSpPr>
        <p:spPr>
          <a:xfrm>
            <a:off x="673343" y="921694"/>
            <a:ext cx="10985258" cy="914197"/>
          </a:xfrm>
          <a:prstGeom prst="rect">
            <a:avLst/>
          </a:prstGeom>
          <a:gradFill>
            <a:gsLst>
              <a:gs pos="0">
                <a:srgbClr val="F9E610"/>
              </a:gs>
              <a:gs pos="51000">
                <a:srgbClr val="FFB601"/>
              </a:gs>
              <a:gs pos="58000">
                <a:srgbClr val="FFC000"/>
              </a:gs>
              <a:gs pos="100000">
                <a:srgbClr val="E20000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90"/>
          <p:cNvSpPr txBox="1"/>
          <p:nvPr/>
        </p:nvSpPr>
        <p:spPr>
          <a:xfrm>
            <a:off x="910292" y="1458211"/>
            <a:ext cx="125591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effectLst/>
                <a:latin typeface="微软雅黑" pitchFamily="34" charset="-122"/>
                <a:ea typeface="微软雅黑" pitchFamily="34" charset="-122"/>
                <a:cs typeface="Microsoft YaHei" charset="-122"/>
              </a:rPr>
              <a:t>侦查</a:t>
            </a:r>
            <a:endParaRPr lang="en-US" sz="2000" b="1" dirty="0">
              <a:solidFill>
                <a:srgbClr val="0070C0"/>
              </a:solidFill>
              <a:effectLst/>
              <a:latin typeface="微软雅黑" pitchFamily="34" charset="-122"/>
              <a:ea typeface="微软雅黑" pitchFamily="34" charset="-122"/>
              <a:cs typeface="Microsoft YaHei" charset="-122"/>
            </a:endParaRPr>
          </a:p>
        </p:txBody>
      </p:sp>
      <p:sp>
        <p:nvSpPr>
          <p:cNvPr id="10" name="TextBox 91"/>
          <p:cNvSpPr txBox="1"/>
          <p:nvPr/>
        </p:nvSpPr>
        <p:spPr>
          <a:xfrm>
            <a:off x="3919828" y="1447116"/>
            <a:ext cx="121058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effectLst/>
                <a:latin typeface="微软雅黑" pitchFamily="34" charset="-122"/>
                <a:ea typeface="微软雅黑" pitchFamily="34" charset="-122"/>
                <a:cs typeface="Microsoft YaHei" charset="-122"/>
              </a:rPr>
              <a:t>命令控制</a:t>
            </a:r>
            <a:endParaRPr lang="en-US" sz="2000" b="1" dirty="0">
              <a:solidFill>
                <a:srgbClr val="C00000"/>
              </a:solidFill>
              <a:effectLst/>
              <a:latin typeface="微软雅黑" pitchFamily="34" charset="-122"/>
              <a:ea typeface="微软雅黑" pitchFamily="34" charset="-122"/>
              <a:cs typeface="Microsoft YaHei" charset="-122"/>
            </a:endParaRPr>
          </a:p>
        </p:txBody>
      </p:sp>
      <p:sp>
        <p:nvSpPr>
          <p:cNvPr id="11" name="TextBox 92"/>
          <p:cNvSpPr txBox="1"/>
          <p:nvPr/>
        </p:nvSpPr>
        <p:spPr>
          <a:xfrm>
            <a:off x="7656863" y="1445678"/>
            <a:ext cx="169461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Microsoft YaHei" charset="-122"/>
              </a:rPr>
              <a:t>数据窃取</a:t>
            </a:r>
            <a:endParaRPr lang="en-US" sz="2000" b="1" dirty="0"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Microsoft YaHei" charset="-122"/>
            </a:endParaRPr>
          </a:p>
        </p:txBody>
      </p:sp>
      <p:grpSp>
        <p:nvGrpSpPr>
          <p:cNvPr id="12" name="Group 252"/>
          <p:cNvGrpSpPr/>
          <p:nvPr/>
        </p:nvGrpSpPr>
        <p:grpSpPr>
          <a:xfrm>
            <a:off x="1415393" y="1003838"/>
            <a:ext cx="9778187" cy="374953"/>
            <a:chOff x="611560" y="915566"/>
            <a:chExt cx="7920880" cy="216024"/>
          </a:xfrm>
        </p:grpSpPr>
        <p:grpSp>
          <p:nvGrpSpPr>
            <p:cNvPr id="13" name="Group 82"/>
            <p:cNvGrpSpPr/>
            <p:nvPr/>
          </p:nvGrpSpPr>
          <p:grpSpPr>
            <a:xfrm>
              <a:off x="3131840" y="915566"/>
              <a:ext cx="2232248" cy="216024"/>
              <a:chOff x="3131840" y="915566"/>
              <a:chExt cx="2232248" cy="216024"/>
            </a:xfrm>
          </p:grpSpPr>
          <p:grpSp>
            <p:nvGrpSpPr>
              <p:cNvPr id="114" name="Group 40"/>
              <p:cNvGrpSpPr/>
              <p:nvPr/>
            </p:nvGrpSpPr>
            <p:grpSpPr>
              <a:xfrm>
                <a:off x="3131840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150" name="Straight Connector 34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35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36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37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41"/>
              <p:cNvGrpSpPr/>
              <p:nvPr/>
            </p:nvGrpSpPr>
            <p:grpSpPr>
              <a:xfrm>
                <a:off x="3419872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146" name="Straight Connector 42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43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44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45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46"/>
              <p:cNvGrpSpPr/>
              <p:nvPr/>
            </p:nvGrpSpPr>
            <p:grpSpPr>
              <a:xfrm>
                <a:off x="3707904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142" name="Straight Connector 47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48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49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50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51"/>
              <p:cNvGrpSpPr/>
              <p:nvPr/>
            </p:nvGrpSpPr>
            <p:grpSpPr>
              <a:xfrm>
                <a:off x="3995936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138" name="Straight Connector 52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53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54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55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57"/>
              <p:cNvGrpSpPr/>
              <p:nvPr/>
            </p:nvGrpSpPr>
            <p:grpSpPr>
              <a:xfrm>
                <a:off x="4283968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134" name="Straight Connector 58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59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60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61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62"/>
              <p:cNvGrpSpPr/>
              <p:nvPr/>
            </p:nvGrpSpPr>
            <p:grpSpPr>
              <a:xfrm>
                <a:off x="4572000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130" name="Straight Connector 64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65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66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68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69"/>
              <p:cNvGrpSpPr/>
              <p:nvPr/>
            </p:nvGrpSpPr>
            <p:grpSpPr>
              <a:xfrm>
                <a:off x="4860032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126" name="Straight Connector 70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71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72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73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75"/>
              <p:cNvGrpSpPr/>
              <p:nvPr/>
            </p:nvGrpSpPr>
            <p:grpSpPr>
              <a:xfrm>
                <a:off x="5148064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122" name="Straight Connector 76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77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78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81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83"/>
            <p:cNvGrpSpPr/>
            <p:nvPr/>
          </p:nvGrpSpPr>
          <p:grpSpPr>
            <a:xfrm>
              <a:off x="5436096" y="915566"/>
              <a:ext cx="2232248" cy="216024"/>
              <a:chOff x="3131840" y="915566"/>
              <a:chExt cx="2232248" cy="216024"/>
            </a:xfrm>
          </p:grpSpPr>
          <p:grpSp>
            <p:nvGrpSpPr>
              <p:cNvPr id="74" name="Group 84"/>
              <p:cNvGrpSpPr/>
              <p:nvPr/>
            </p:nvGrpSpPr>
            <p:grpSpPr>
              <a:xfrm>
                <a:off x="3131840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110" name="Straight Connector 123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24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25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26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85"/>
              <p:cNvGrpSpPr/>
              <p:nvPr/>
            </p:nvGrpSpPr>
            <p:grpSpPr>
              <a:xfrm>
                <a:off x="3419872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106" name="Straight Connector 119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20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21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22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86"/>
              <p:cNvGrpSpPr/>
              <p:nvPr/>
            </p:nvGrpSpPr>
            <p:grpSpPr>
              <a:xfrm>
                <a:off x="3707904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102" name="Straight Connector 115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16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17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18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87"/>
              <p:cNvGrpSpPr/>
              <p:nvPr/>
            </p:nvGrpSpPr>
            <p:grpSpPr>
              <a:xfrm>
                <a:off x="3995936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98" name="Straight Connector 111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112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113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14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88"/>
              <p:cNvGrpSpPr/>
              <p:nvPr/>
            </p:nvGrpSpPr>
            <p:grpSpPr>
              <a:xfrm>
                <a:off x="4283968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94" name="Straight Connector 107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108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109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110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89"/>
              <p:cNvGrpSpPr/>
              <p:nvPr/>
            </p:nvGrpSpPr>
            <p:grpSpPr>
              <a:xfrm>
                <a:off x="4572000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90" name="Straight Connector 103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104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105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106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93"/>
              <p:cNvGrpSpPr/>
              <p:nvPr/>
            </p:nvGrpSpPr>
            <p:grpSpPr>
              <a:xfrm>
                <a:off x="4860032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86" name="Straight Connector 99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100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101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102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94"/>
              <p:cNvGrpSpPr/>
              <p:nvPr/>
            </p:nvGrpSpPr>
            <p:grpSpPr>
              <a:xfrm>
                <a:off x="5148064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82" name="Straight Connector 95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96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97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98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" name="Straight Connector 180"/>
            <p:cNvCxnSpPr/>
            <p:nvPr/>
          </p:nvCxnSpPr>
          <p:spPr>
            <a:xfrm>
              <a:off x="611560" y="1059582"/>
              <a:ext cx="0" cy="72008"/>
            </a:xfrm>
            <a:prstGeom prst="line">
              <a:avLst/>
            </a:prstGeom>
            <a:ln w="19050">
              <a:solidFill>
                <a:srgbClr val="7F7F7F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81"/>
            <p:cNvCxnSpPr/>
            <p:nvPr/>
          </p:nvCxnSpPr>
          <p:spPr>
            <a:xfrm>
              <a:off x="683568" y="1059582"/>
              <a:ext cx="0" cy="72008"/>
            </a:xfrm>
            <a:prstGeom prst="line">
              <a:avLst/>
            </a:prstGeom>
            <a:ln w="19050">
              <a:solidFill>
                <a:srgbClr val="7F7F7F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2"/>
            <p:cNvCxnSpPr/>
            <p:nvPr/>
          </p:nvCxnSpPr>
          <p:spPr>
            <a:xfrm>
              <a:off x="755576" y="1059582"/>
              <a:ext cx="0" cy="72008"/>
            </a:xfrm>
            <a:prstGeom prst="line">
              <a:avLst/>
            </a:prstGeom>
            <a:ln w="19050">
              <a:solidFill>
                <a:srgbClr val="7F7F7F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0"/>
            <p:cNvGrpSpPr/>
            <p:nvPr/>
          </p:nvGrpSpPr>
          <p:grpSpPr>
            <a:xfrm>
              <a:off x="827584" y="915566"/>
              <a:ext cx="2232248" cy="216024"/>
              <a:chOff x="3131840" y="915566"/>
              <a:chExt cx="2232248" cy="216024"/>
            </a:xfrm>
          </p:grpSpPr>
          <p:grpSp>
            <p:nvGrpSpPr>
              <p:cNvPr id="34" name="Group 131"/>
              <p:cNvGrpSpPr/>
              <p:nvPr/>
            </p:nvGrpSpPr>
            <p:grpSpPr>
              <a:xfrm>
                <a:off x="3131840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70" name="Straight Connector 167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168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169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170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132"/>
              <p:cNvGrpSpPr/>
              <p:nvPr/>
            </p:nvGrpSpPr>
            <p:grpSpPr>
              <a:xfrm>
                <a:off x="3419872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66" name="Straight Connector 163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164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165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66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133"/>
              <p:cNvGrpSpPr/>
              <p:nvPr/>
            </p:nvGrpSpPr>
            <p:grpSpPr>
              <a:xfrm>
                <a:off x="3707904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62" name="Straight Connector 159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160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161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162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134"/>
              <p:cNvGrpSpPr/>
              <p:nvPr/>
            </p:nvGrpSpPr>
            <p:grpSpPr>
              <a:xfrm>
                <a:off x="3995936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58" name="Straight Connector 155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156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157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158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135"/>
              <p:cNvGrpSpPr/>
              <p:nvPr/>
            </p:nvGrpSpPr>
            <p:grpSpPr>
              <a:xfrm>
                <a:off x="4283968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54" name="Straight Connector 151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152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153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154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136"/>
              <p:cNvGrpSpPr/>
              <p:nvPr/>
            </p:nvGrpSpPr>
            <p:grpSpPr>
              <a:xfrm>
                <a:off x="4572000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50" name="Straight Connector 147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148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149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150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37"/>
              <p:cNvGrpSpPr/>
              <p:nvPr/>
            </p:nvGrpSpPr>
            <p:grpSpPr>
              <a:xfrm>
                <a:off x="4860032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46" name="Straight Connector 143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144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145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146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138"/>
              <p:cNvGrpSpPr/>
              <p:nvPr/>
            </p:nvGrpSpPr>
            <p:grpSpPr>
              <a:xfrm>
                <a:off x="5148064" y="915566"/>
                <a:ext cx="216024" cy="216024"/>
                <a:chOff x="3131840" y="1131590"/>
                <a:chExt cx="216024" cy="216024"/>
              </a:xfrm>
            </p:grpSpPr>
            <p:cxnSp>
              <p:nvCxnSpPr>
                <p:cNvPr id="42" name="Straight Connector 139"/>
                <p:cNvCxnSpPr/>
                <p:nvPr/>
              </p:nvCxnSpPr>
              <p:spPr>
                <a:xfrm>
                  <a:off x="3131840" y="1131590"/>
                  <a:ext cx="0" cy="216024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140"/>
                <p:cNvCxnSpPr/>
                <p:nvPr/>
              </p:nvCxnSpPr>
              <p:spPr>
                <a:xfrm>
                  <a:off x="3203848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141"/>
                <p:cNvCxnSpPr/>
                <p:nvPr/>
              </p:nvCxnSpPr>
              <p:spPr>
                <a:xfrm>
                  <a:off x="3275856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142"/>
                <p:cNvCxnSpPr/>
                <p:nvPr/>
              </p:nvCxnSpPr>
              <p:spPr>
                <a:xfrm>
                  <a:off x="3347864" y="1275606"/>
                  <a:ext cx="0" cy="72008"/>
                </a:xfrm>
                <a:prstGeom prst="line">
                  <a:avLst/>
                </a:prstGeom>
                <a:ln w="19050">
                  <a:solidFill>
                    <a:srgbClr val="7F7F7F">
                      <a:alpha val="2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212"/>
            <p:cNvGrpSpPr/>
            <p:nvPr/>
          </p:nvGrpSpPr>
          <p:grpSpPr>
            <a:xfrm>
              <a:off x="7740352" y="915566"/>
              <a:ext cx="216024" cy="216024"/>
              <a:chOff x="3131840" y="1131590"/>
              <a:chExt cx="216024" cy="216024"/>
            </a:xfrm>
          </p:grpSpPr>
          <p:cxnSp>
            <p:nvCxnSpPr>
              <p:cNvPr id="30" name="Straight Connector 248"/>
              <p:cNvCxnSpPr/>
              <p:nvPr/>
            </p:nvCxnSpPr>
            <p:spPr>
              <a:xfrm>
                <a:off x="3131840" y="1131590"/>
                <a:ext cx="0" cy="216024"/>
              </a:xfrm>
              <a:prstGeom prst="line">
                <a:avLst/>
              </a:prstGeom>
              <a:ln w="19050">
                <a:solidFill>
                  <a:srgbClr val="7F7F7F">
                    <a:alpha val="2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249"/>
              <p:cNvCxnSpPr/>
              <p:nvPr/>
            </p:nvCxnSpPr>
            <p:spPr>
              <a:xfrm>
                <a:off x="3203848" y="1275606"/>
                <a:ext cx="0" cy="72008"/>
              </a:xfrm>
              <a:prstGeom prst="line">
                <a:avLst/>
              </a:prstGeom>
              <a:ln w="19050">
                <a:solidFill>
                  <a:srgbClr val="7F7F7F">
                    <a:alpha val="2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250"/>
              <p:cNvCxnSpPr/>
              <p:nvPr/>
            </p:nvCxnSpPr>
            <p:spPr>
              <a:xfrm>
                <a:off x="3275856" y="1275606"/>
                <a:ext cx="0" cy="72008"/>
              </a:xfrm>
              <a:prstGeom prst="line">
                <a:avLst/>
              </a:prstGeom>
              <a:ln w="19050">
                <a:solidFill>
                  <a:srgbClr val="7F7F7F">
                    <a:alpha val="2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251"/>
              <p:cNvCxnSpPr/>
              <p:nvPr/>
            </p:nvCxnSpPr>
            <p:spPr>
              <a:xfrm>
                <a:off x="3347864" y="1275606"/>
                <a:ext cx="0" cy="72008"/>
              </a:xfrm>
              <a:prstGeom prst="line">
                <a:avLst/>
              </a:prstGeom>
              <a:ln w="19050">
                <a:solidFill>
                  <a:srgbClr val="7F7F7F">
                    <a:alpha val="2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213"/>
            <p:cNvGrpSpPr/>
            <p:nvPr/>
          </p:nvGrpSpPr>
          <p:grpSpPr>
            <a:xfrm>
              <a:off x="8028384" y="915566"/>
              <a:ext cx="216024" cy="216024"/>
              <a:chOff x="3131840" y="1131590"/>
              <a:chExt cx="216024" cy="216024"/>
            </a:xfrm>
          </p:grpSpPr>
          <p:cxnSp>
            <p:nvCxnSpPr>
              <p:cNvPr id="26" name="Straight Connector 244"/>
              <p:cNvCxnSpPr/>
              <p:nvPr/>
            </p:nvCxnSpPr>
            <p:spPr>
              <a:xfrm>
                <a:off x="3131840" y="1131590"/>
                <a:ext cx="0" cy="216024"/>
              </a:xfrm>
              <a:prstGeom prst="line">
                <a:avLst/>
              </a:prstGeom>
              <a:ln w="19050">
                <a:solidFill>
                  <a:srgbClr val="7F7F7F">
                    <a:alpha val="2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45"/>
              <p:cNvCxnSpPr/>
              <p:nvPr/>
            </p:nvCxnSpPr>
            <p:spPr>
              <a:xfrm>
                <a:off x="3203848" y="1275606"/>
                <a:ext cx="0" cy="72008"/>
              </a:xfrm>
              <a:prstGeom prst="line">
                <a:avLst/>
              </a:prstGeom>
              <a:ln w="19050">
                <a:solidFill>
                  <a:srgbClr val="7F7F7F">
                    <a:alpha val="2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46"/>
              <p:cNvCxnSpPr/>
              <p:nvPr/>
            </p:nvCxnSpPr>
            <p:spPr>
              <a:xfrm>
                <a:off x="3275856" y="1275606"/>
                <a:ext cx="0" cy="72008"/>
              </a:xfrm>
              <a:prstGeom prst="line">
                <a:avLst/>
              </a:prstGeom>
              <a:ln w="19050">
                <a:solidFill>
                  <a:srgbClr val="7F7F7F">
                    <a:alpha val="2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47"/>
              <p:cNvCxnSpPr/>
              <p:nvPr/>
            </p:nvCxnSpPr>
            <p:spPr>
              <a:xfrm>
                <a:off x="3347864" y="1275606"/>
                <a:ext cx="0" cy="72008"/>
              </a:xfrm>
              <a:prstGeom prst="line">
                <a:avLst/>
              </a:prstGeom>
              <a:ln w="19050">
                <a:solidFill>
                  <a:srgbClr val="7F7F7F">
                    <a:alpha val="2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14"/>
            <p:cNvGrpSpPr/>
            <p:nvPr/>
          </p:nvGrpSpPr>
          <p:grpSpPr>
            <a:xfrm>
              <a:off x="8316416" y="915566"/>
              <a:ext cx="216024" cy="216024"/>
              <a:chOff x="3131840" y="1131590"/>
              <a:chExt cx="216024" cy="216024"/>
            </a:xfrm>
          </p:grpSpPr>
          <p:cxnSp>
            <p:nvCxnSpPr>
              <p:cNvPr id="22" name="Straight Connector 240"/>
              <p:cNvCxnSpPr/>
              <p:nvPr/>
            </p:nvCxnSpPr>
            <p:spPr>
              <a:xfrm>
                <a:off x="3131840" y="1131590"/>
                <a:ext cx="0" cy="216024"/>
              </a:xfrm>
              <a:prstGeom prst="line">
                <a:avLst/>
              </a:prstGeom>
              <a:ln w="19050">
                <a:solidFill>
                  <a:srgbClr val="7F7F7F">
                    <a:alpha val="2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41"/>
              <p:cNvCxnSpPr/>
              <p:nvPr/>
            </p:nvCxnSpPr>
            <p:spPr>
              <a:xfrm>
                <a:off x="3203848" y="1275606"/>
                <a:ext cx="0" cy="72008"/>
              </a:xfrm>
              <a:prstGeom prst="line">
                <a:avLst/>
              </a:prstGeom>
              <a:ln w="19050">
                <a:solidFill>
                  <a:srgbClr val="7F7F7F">
                    <a:alpha val="2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42"/>
              <p:cNvCxnSpPr/>
              <p:nvPr/>
            </p:nvCxnSpPr>
            <p:spPr>
              <a:xfrm>
                <a:off x="3275856" y="1275606"/>
                <a:ext cx="0" cy="72008"/>
              </a:xfrm>
              <a:prstGeom prst="line">
                <a:avLst/>
              </a:prstGeom>
              <a:ln w="19050">
                <a:solidFill>
                  <a:srgbClr val="7F7F7F">
                    <a:alpha val="2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3"/>
              <p:cNvCxnSpPr/>
              <p:nvPr/>
            </p:nvCxnSpPr>
            <p:spPr>
              <a:xfrm>
                <a:off x="3347864" y="1275606"/>
                <a:ext cx="0" cy="72008"/>
              </a:xfrm>
              <a:prstGeom prst="line">
                <a:avLst/>
              </a:prstGeom>
              <a:ln w="19050">
                <a:solidFill>
                  <a:srgbClr val="7F7F7F">
                    <a:alpha val="2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TextBox 90"/>
          <p:cNvSpPr txBox="1"/>
          <p:nvPr/>
        </p:nvSpPr>
        <p:spPr>
          <a:xfrm>
            <a:off x="2366294" y="1455439"/>
            <a:ext cx="140710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威胁植入</a:t>
            </a:r>
            <a:endParaRPr lang="en-US" sz="2000" b="1" dirty="0">
              <a:solidFill>
                <a:srgbClr val="0070C0"/>
              </a:solidFill>
              <a:effectLst/>
              <a:latin typeface="微软雅黑" pitchFamily="34" charset="-122"/>
              <a:ea typeface="微软雅黑" pitchFamily="34" charset="-122"/>
              <a:cs typeface="Microsoft YaHei" charset="-122"/>
            </a:endParaRPr>
          </a:p>
        </p:txBody>
      </p:sp>
      <p:sp>
        <p:nvSpPr>
          <p:cNvPr id="156" name="TextBox 91"/>
          <p:cNvSpPr txBox="1"/>
          <p:nvPr/>
        </p:nvSpPr>
        <p:spPr>
          <a:xfrm>
            <a:off x="5090047" y="1455438"/>
            <a:ext cx="121058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effectLst/>
                <a:latin typeface="微软雅黑" pitchFamily="34" charset="-122"/>
                <a:ea typeface="微软雅黑" pitchFamily="34" charset="-122"/>
                <a:cs typeface="Microsoft YaHei" charset="-122"/>
              </a:rPr>
              <a:t>内网侦测</a:t>
            </a:r>
            <a:endParaRPr lang="en-US" sz="2000" b="1" dirty="0">
              <a:solidFill>
                <a:srgbClr val="C00000"/>
              </a:solidFill>
              <a:effectLst/>
              <a:latin typeface="微软雅黑" pitchFamily="34" charset="-122"/>
              <a:ea typeface="微软雅黑" pitchFamily="34" charset="-122"/>
              <a:cs typeface="Microsoft YaHei" charset="-122"/>
            </a:endParaRPr>
          </a:p>
        </p:txBody>
      </p:sp>
      <p:sp>
        <p:nvSpPr>
          <p:cNvPr id="157" name="TextBox 91"/>
          <p:cNvSpPr txBox="1"/>
          <p:nvPr/>
        </p:nvSpPr>
        <p:spPr>
          <a:xfrm>
            <a:off x="6320015" y="1445678"/>
            <a:ext cx="121058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effectLst/>
                <a:latin typeface="微软雅黑" pitchFamily="34" charset="-122"/>
                <a:ea typeface="微软雅黑" pitchFamily="34" charset="-122"/>
                <a:cs typeface="Microsoft YaHei" charset="-122"/>
              </a:rPr>
              <a:t>内网扩散</a:t>
            </a:r>
            <a:endParaRPr lang="en-US" sz="2000" b="1" dirty="0">
              <a:solidFill>
                <a:srgbClr val="C00000"/>
              </a:solidFill>
              <a:effectLst/>
              <a:latin typeface="微软雅黑" pitchFamily="34" charset="-122"/>
              <a:ea typeface="微软雅黑" pitchFamily="34" charset="-122"/>
              <a:cs typeface="Microsoft YaHei" charset="-122"/>
            </a:endParaRPr>
          </a:p>
        </p:txBody>
      </p:sp>
      <p:cxnSp>
        <p:nvCxnSpPr>
          <p:cNvPr id="173" name="直接连接符 172"/>
          <p:cNvCxnSpPr/>
          <p:nvPr/>
        </p:nvCxnSpPr>
        <p:spPr>
          <a:xfrm>
            <a:off x="3815495" y="921692"/>
            <a:ext cx="0" cy="12881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7479527" y="921692"/>
            <a:ext cx="0" cy="127286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899159" y="1828800"/>
            <a:ext cx="291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第一阶段：</a:t>
            </a:r>
            <a:r>
              <a:rPr lang="zh-CN" altLang="en-US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防</a:t>
            </a:r>
            <a:r>
              <a:rPr lang="zh-CN" altLang="en-US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渗透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815497" y="1845826"/>
            <a:ext cx="382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第二阶段： </a:t>
            </a:r>
            <a:r>
              <a:rPr lang="zh-CN" altLang="en-US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防扩散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525248" y="1828800"/>
            <a:ext cx="209365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第三阶段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zh-CN" altLang="en-US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防窃取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8" name="TextBox 92"/>
          <p:cNvSpPr txBox="1"/>
          <p:nvPr/>
        </p:nvSpPr>
        <p:spPr>
          <a:xfrm>
            <a:off x="9651881" y="1425609"/>
            <a:ext cx="169461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删除日志</a:t>
            </a:r>
            <a:endParaRPr lang="en-US" sz="20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  <a:cs typeface="Microsoft YaHei" charset="-122"/>
            </a:endParaRPr>
          </a:p>
        </p:txBody>
      </p:sp>
      <p:sp>
        <p:nvSpPr>
          <p:cNvPr id="181" name="圆角矩形 180"/>
          <p:cNvSpPr/>
          <p:nvPr/>
        </p:nvSpPr>
        <p:spPr>
          <a:xfrm>
            <a:off x="1234440" y="2286000"/>
            <a:ext cx="2371317" cy="518400"/>
          </a:xfrm>
          <a:prstGeom prst="roundRect">
            <a:avLst>
              <a:gd name="adj" fmla="val 757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特种木马检测</a:t>
            </a:r>
            <a:endParaRPr lang="zh-CN" altLang="en-US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3957839" y="2301480"/>
            <a:ext cx="3413359" cy="518400"/>
          </a:xfrm>
          <a:prstGeom prst="roundRect">
            <a:avLst>
              <a:gd name="adj" fmla="val 757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防内网主机恶意行为</a:t>
            </a:r>
            <a:endParaRPr lang="zh-CN" altLang="en-US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圆角矩形 185"/>
          <p:cNvSpPr/>
          <p:nvPr/>
        </p:nvSpPr>
        <p:spPr>
          <a:xfrm>
            <a:off x="7609854" y="2301480"/>
            <a:ext cx="1896593" cy="518400"/>
          </a:xfrm>
          <a:prstGeom prst="roundRect">
            <a:avLst>
              <a:gd name="adj" fmla="val 757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sz="16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防拖库</a:t>
            </a:r>
            <a:endParaRPr lang="zh-CN" altLang="en-US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682407" y="2301480"/>
            <a:ext cx="1747593" cy="518400"/>
          </a:xfrm>
          <a:prstGeom prst="roundRect">
            <a:avLst>
              <a:gd name="adj" fmla="val 757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sz="16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审计</a:t>
            </a:r>
            <a:endParaRPr lang="zh-CN" altLang="en-US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9" name="直接连接符 188"/>
          <p:cNvCxnSpPr/>
          <p:nvPr/>
        </p:nvCxnSpPr>
        <p:spPr>
          <a:xfrm>
            <a:off x="594360" y="2198132"/>
            <a:ext cx="11049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圆角矩形 197"/>
          <p:cNvSpPr/>
          <p:nvPr/>
        </p:nvSpPr>
        <p:spPr>
          <a:xfrm>
            <a:off x="3957839" y="2880360"/>
            <a:ext cx="3413359" cy="518400"/>
          </a:xfrm>
          <a:prstGeom prst="roundRect">
            <a:avLst>
              <a:gd name="adj" fmla="val 757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僵尸主机</a:t>
            </a:r>
            <a:r>
              <a:rPr lang="en-US" altLang="zh-CN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C&amp;C</a:t>
            </a:r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zh-CN" altLang="en-US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3" name="直接连接符 202"/>
          <p:cNvCxnSpPr/>
          <p:nvPr/>
        </p:nvCxnSpPr>
        <p:spPr>
          <a:xfrm>
            <a:off x="609600" y="4545092"/>
            <a:ext cx="11049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圆角矩形 178"/>
          <p:cNvSpPr/>
          <p:nvPr/>
        </p:nvSpPr>
        <p:spPr>
          <a:xfrm>
            <a:off x="1234440" y="4018722"/>
            <a:ext cx="10195561" cy="370398"/>
          </a:xfrm>
          <a:prstGeom prst="roundRect">
            <a:avLst>
              <a:gd name="adj" fmla="val 757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安全基线管理</a:t>
            </a:r>
            <a:endParaRPr lang="zh-CN" altLang="en-US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944880" y="2301480"/>
            <a:ext cx="163532" cy="1630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左大括号 181"/>
          <p:cNvSpPr/>
          <p:nvPr/>
        </p:nvSpPr>
        <p:spPr>
          <a:xfrm>
            <a:off x="899159" y="4019552"/>
            <a:ext cx="212253" cy="3695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5280" y="2804520"/>
            <a:ext cx="67612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安全技术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35280" y="3856080"/>
            <a:ext cx="67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安全管理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圆角矩形 187"/>
          <p:cNvSpPr/>
          <p:nvPr/>
        </p:nvSpPr>
        <p:spPr>
          <a:xfrm>
            <a:off x="3974237" y="3450851"/>
            <a:ext cx="3399372" cy="518400"/>
          </a:xfrm>
          <a:prstGeom prst="roundRect">
            <a:avLst>
              <a:gd name="adj" fmla="val 757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终端主机安全（</a:t>
            </a:r>
            <a:r>
              <a:rPr lang="en-US" altLang="zh-CN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PC/</a:t>
            </a:r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智能终端）</a:t>
            </a:r>
            <a:endParaRPr lang="zh-CN" altLang="en-US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75418"/>
              </p:ext>
            </p:extLst>
          </p:nvPr>
        </p:nvGraphicFramePr>
        <p:xfrm>
          <a:off x="786692" y="4743026"/>
          <a:ext cx="3480508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108"/>
                <a:gridCol w="28194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第一阶段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产品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沙箱、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USB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安全管理、威胁情报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价值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未知威胁防御（特种木马、恶意变种）、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USB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安全管理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1" name="圆角矩形 190"/>
          <p:cNvSpPr/>
          <p:nvPr/>
        </p:nvSpPr>
        <p:spPr>
          <a:xfrm>
            <a:off x="1234440" y="2880360"/>
            <a:ext cx="2371317" cy="518400"/>
          </a:xfrm>
          <a:prstGeom prst="roundRect">
            <a:avLst>
              <a:gd name="adj" fmla="val 757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介质安全</a:t>
            </a:r>
            <a:endParaRPr lang="zh-CN" altLang="en-US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92" name="表格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6987"/>
              </p:ext>
            </p:extLst>
          </p:nvPr>
        </p:nvGraphicFramePr>
        <p:xfrm>
          <a:off x="4423073" y="4743026"/>
          <a:ext cx="3105487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47"/>
                <a:gridCol w="245364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第二阶段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产品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BDS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、主机安全、威胁情报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价值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内网异常行为检测、主机木马查杀、虚拟隔离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3" name="表格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34243"/>
              </p:ext>
            </p:extLst>
          </p:nvPr>
        </p:nvGraphicFramePr>
        <p:xfrm>
          <a:off x="7777495" y="4743026"/>
          <a:ext cx="3820146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16"/>
                <a:gridCol w="310633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第三、四阶段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产品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DB-FW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DB-Audit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价值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数据防护，窃取取证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70997" y="6126480"/>
            <a:ext cx="7111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威胁情报中心，也叫大数据安全分析中心，主要是通过文件信誉和云沙箱覆盖第一阶段；通过日志上传，覆盖第二阶段。）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9682407" y="2917211"/>
            <a:ext cx="1747594" cy="518400"/>
          </a:xfrm>
          <a:prstGeom prst="roundRect">
            <a:avLst>
              <a:gd name="adj" fmla="val 757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威胁取证</a:t>
            </a:r>
            <a:endParaRPr lang="zh-CN" altLang="en-US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9506447" y="1828800"/>
            <a:ext cx="192355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第四阶段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zh-CN" altLang="en-US" b="1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破案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0" name="直接连接符 189"/>
          <p:cNvCxnSpPr/>
          <p:nvPr/>
        </p:nvCxnSpPr>
        <p:spPr>
          <a:xfrm>
            <a:off x="9567407" y="906452"/>
            <a:ext cx="0" cy="127286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1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安全全景（水平视角）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286516"/>
              </p:ext>
            </p:extLst>
          </p:nvPr>
        </p:nvGraphicFramePr>
        <p:xfrm>
          <a:off x="874379" y="1227369"/>
          <a:ext cx="10631821" cy="384137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44308"/>
                <a:gridCol w="2190565"/>
                <a:gridCol w="984322"/>
                <a:gridCol w="1112953"/>
                <a:gridCol w="1045833"/>
                <a:gridCol w="850310"/>
                <a:gridCol w="1439577"/>
                <a:gridCol w="819073"/>
                <a:gridCol w="944880"/>
              </a:tblGrid>
              <a:tr h="12804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南北向防护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东西向防护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应用安全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虚拟化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防拖库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撞库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DLP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ATP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8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管道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运营商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网络安全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办公网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边界防护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BYOD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网络准入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128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终端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终端及主机安全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移动应用安全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385365" y="1317719"/>
            <a:ext cx="1621837" cy="1038692"/>
            <a:chOff x="4523469" y="2401181"/>
            <a:chExt cx="1692277" cy="1256419"/>
          </a:xfrm>
        </p:grpSpPr>
        <p:pic>
          <p:nvPicPr>
            <p:cNvPr id="6" name="Picture 8" descr="F:\山石网科\内部文件\icon\新建文件夹\云-07.e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469" y="2566147"/>
              <a:ext cx="1692277" cy="109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6"/>
            <p:cNvGrpSpPr/>
            <p:nvPr/>
          </p:nvGrpSpPr>
          <p:grpSpPr>
            <a:xfrm>
              <a:off x="5163728" y="2401181"/>
              <a:ext cx="1028283" cy="581145"/>
              <a:chOff x="8758704" y="2995774"/>
              <a:chExt cx="1028283" cy="581145"/>
            </a:xfrm>
          </p:grpSpPr>
          <p:pic>
            <p:nvPicPr>
              <p:cNvPr id="9" name="Picture 9" descr="F:\山石网科\内部文件\icon\新建文件夹\Infranet Icons-0507-3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58704" y="3009221"/>
                <a:ext cx="342761" cy="567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9" descr="F:\山石网科\内部文件\icon\新建文件夹\Infranet Icons-0507-3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01465" y="3009221"/>
                <a:ext cx="342761" cy="567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9" descr="F:\山石网科\内部文件\icon\新建文件夹\Infranet Icons-0507-3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4226" y="2995774"/>
                <a:ext cx="342761" cy="567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" name="组合 11"/>
          <p:cNvGrpSpPr/>
          <p:nvPr/>
        </p:nvGrpSpPr>
        <p:grpSpPr>
          <a:xfrm>
            <a:off x="2518721" y="2383437"/>
            <a:ext cx="1405656" cy="1875160"/>
            <a:chOff x="8047535" y="2180497"/>
            <a:chExt cx="1997419" cy="2366361"/>
          </a:xfrm>
        </p:grpSpPr>
        <p:sp>
          <p:nvSpPr>
            <p:cNvPr id="13" name="矩形 12"/>
            <p:cNvSpPr/>
            <p:nvPr/>
          </p:nvSpPr>
          <p:spPr>
            <a:xfrm>
              <a:off x="8047535" y="2419981"/>
              <a:ext cx="1990165" cy="2126877"/>
            </a:xfrm>
            <a:prstGeom prst="rect">
              <a:avLst/>
            </a:prstGeom>
            <a:solidFill>
              <a:srgbClr val="92D050"/>
            </a:solidFill>
            <a:ln w="22225">
              <a:noFill/>
              <a:prstDash val="dash"/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54789" y="2180497"/>
              <a:ext cx="1990165" cy="21268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2225">
              <a:noFill/>
              <a:prstDash val="dash"/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5" name="Picture 13" descr="F:\山石网科\内部文件\icon\新建文件夹\未标题-21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600" y="3172962"/>
              <a:ext cx="418412" cy="196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3" descr="F:\山石网科\内部文件\icon\新建文件夹\未标题-21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719" y="3049386"/>
              <a:ext cx="418412" cy="196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4" descr="F:\山石网科\内部文件\icon\新建文件夹\Infranet Icons-0507-4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9121" y="3455844"/>
              <a:ext cx="276101" cy="230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4" descr="F:\山石网科\内部文件\icon\新建文件夹\Infranet Icons-0507-4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5222" y="3470474"/>
              <a:ext cx="276101" cy="230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4" descr="F:\山石网科\内部文件\icon\新建文件夹\Infranet Icons-0507-4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2805" y="3472840"/>
              <a:ext cx="276101" cy="230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直接连接符 19"/>
            <p:cNvCxnSpPr>
              <a:stCxn id="25" idx="2"/>
            </p:cNvCxnSpPr>
            <p:nvPr/>
          </p:nvCxnSpPr>
          <p:spPr>
            <a:xfrm>
              <a:off x="9080687" y="2976723"/>
              <a:ext cx="220476" cy="20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9131819" y="3164252"/>
              <a:ext cx="322850" cy="73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5" idx="2"/>
              <a:endCxn id="19" idx="0"/>
            </p:cNvCxnSpPr>
            <p:nvPr/>
          </p:nvCxnSpPr>
          <p:spPr>
            <a:xfrm>
              <a:off x="8948806" y="3369359"/>
              <a:ext cx="122050" cy="103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 rot="10800000">
              <a:off x="9677335" y="3206948"/>
              <a:ext cx="287537" cy="248896"/>
              <a:chOff x="6062663" y="3963987"/>
              <a:chExt cx="347663" cy="263526"/>
            </a:xfrm>
          </p:grpSpPr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6192838" y="4152900"/>
                <a:ext cx="153988" cy="74613"/>
              </a:xfrm>
              <a:custGeom>
                <a:avLst/>
                <a:gdLst>
                  <a:gd name="T0" fmla="*/ 41 w 41"/>
                  <a:gd name="T1" fmla="*/ 8 h 20"/>
                  <a:gd name="T2" fmla="*/ 17 w 41"/>
                  <a:gd name="T3" fmla="*/ 2 h 20"/>
                  <a:gd name="T4" fmla="*/ 0 w 41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0">
                    <a:moveTo>
                      <a:pt x="41" y="8"/>
                    </a:moveTo>
                    <a:cubicBezTo>
                      <a:pt x="35" y="2"/>
                      <a:pt x="26" y="0"/>
                      <a:pt x="17" y="2"/>
                    </a:cubicBezTo>
                    <a:cubicBezTo>
                      <a:pt x="9" y="5"/>
                      <a:pt x="2" y="12"/>
                      <a:pt x="0" y="20"/>
                    </a:cubicBezTo>
                  </a:path>
                </a:pathLst>
              </a:custGeom>
              <a:noFill/>
              <a:ln w="14288" cap="flat">
                <a:solidFill>
                  <a:srgbClr val="08287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/>
              </p:cNvSpPr>
              <p:nvPr/>
            </p:nvSpPr>
            <p:spPr bwMode="auto">
              <a:xfrm>
                <a:off x="6132513" y="4065588"/>
                <a:ext cx="244475" cy="120650"/>
              </a:xfrm>
              <a:custGeom>
                <a:avLst/>
                <a:gdLst>
                  <a:gd name="T0" fmla="*/ 65 w 65"/>
                  <a:gd name="T1" fmla="*/ 13 h 32"/>
                  <a:gd name="T2" fmla="*/ 27 w 65"/>
                  <a:gd name="T3" fmla="*/ 4 h 32"/>
                  <a:gd name="T4" fmla="*/ 0 w 65"/>
                  <a:gd name="T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32">
                    <a:moveTo>
                      <a:pt x="65" y="13"/>
                    </a:moveTo>
                    <a:cubicBezTo>
                      <a:pt x="55" y="4"/>
                      <a:pt x="41" y="0"/>
                      <a:pt x="27" y="4"/>
                    </a:cubicBezTo>
                    <a:cubicBezTo>
                      <a:pt x="13" y="8"/>
                      <a:pt x="3" y="19"/>
                      <a:pt x="0" y="32"/>
                    </a:cubicBezTo>
                  </a:path>
                </a:pathLst>
              </a:custGeom>
              <a:noFill/>
              <a:ln w="14288" cap="flat">
                <a:solidFill>
                  <a:srgbClr val="08287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3"/>
              <p:cNvSpPr>
                <a:spLocks/>
              </p:cNvSpPr>
              <p:nvPr/>
            </p:nvSpPr>
            <p:spPr bwMode="auto">
              <a:xfrm>
                <a:off x="6062663" y="3963987"/>
                <a:ext cx="347663" cy="169863"/>
              </a:xfrm>
              <a:custGeom>
                <a:avLst/>
                <a:gdLst>
                  <a:gd name="T0" fmla="*/ 93 w 93"/>
                  <a:gd name="T1" fmla="*/ 18 h 45"/>
                  <a:gd name="T2" fmla="*/ 39 w 93"/>
                  <a:gd name="T3" fmla="*/ 6 h 45"/>
                  <a:gd name="T4" fmla="*/ 0 w 93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45">
                    <a:moveTo>
                      <a:pt x="93" y="18"/>
                    </a:moveTo>
                    <a:cubicBezTo>
                      <a:pt x="79" y="6"/>
                      <a:pt x="59" y="0"/>
                      <a:pt x="39" y="6"/>
                    </a:cubicBezTo>
                    <a:cubicBezTo>
                      <a:pt x="19" y="11"/>
                      <a:pt x="5" y="27"/>
                      <a:pt x="0" y="45"/>
                    </a:cubicBezTo>
                  </a:path>
                </a:pathLst>
              </a:custGeom>
              <a:noFill/>
              <a:ln w="14288" cap="flat">
                <a:solidFill>
                  <a:srgbClr val="08287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 flipV="1">
              <a:off x="8389121" y="2924328"/>
              <a:ext cx="701091" cy="124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16" descr="F:\山石网科\内部文件\icon\新建文件夹\Infranet Icons-0507-1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5244" y="2739158"/>
              <a:ext cx="350886" cy="23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3" descr="F:\山石网科\内部文件\icon\新建文件夹\未标题-24.em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4439" y="2376897"/>
              <a:ext cx="302731" cy="77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19" descr="F:\山石网科\内部文件\icon\SG产品\SG-6000-G3150.e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2834" y="2973888"/>
              <a:ext cx="415925" cy="220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组合 30"/>
          <p:cNvGrpSpPr/>
          <p:nvPr/>
        </p:nvGrpSpPr>
        <p:grpSpPr>
          <a:xfrm>
            <a:off x="2375920" y="4048106"/>
            <a:ext cx="966788" cy="831850"/>
            <a:chOff x="3098800" y="4702175"/>
            <a:chExt cx="966788" cy="831850"/>
          </a:xfrm>
        </p:grpSpPr>
        <p:pic>
          <p:nvPicPr>
            <p:cNvPr id="32" name="Picture 17" descr="F:\山石网科\内部文件\icon\新建文件夹\Infranet Icons-0507-40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8800" y="4702175"/>
              <a:ext cx="966788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1" descr="F:\山石网科\内部文件\icon\新建文件夹\Infranet Icons-0507-44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194" y="4783137"/>
              <a:ext cx="285750" cy="296863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4059" y="3993018"/>
            <a:ext cx="630572" cy="834658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0561320" y="1302479"/>
            <a:ext cx="944880" cy="3727766"/>
          </a:xfrm>
          <a:prstGeom prst="ellipse">
            <a:avLst/>
          </a:prstGeom>
          <a:solidFill>
            <a:srgbClr val="FF0000">
              <a:alpha val="30000"/>
            </a:srgbClr>
          </a:solidFill>
          <a:ln w="222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53439" y="5288280"/>
            <a:ext cx="10668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随着关键信息资产云化，客户投资也在往云端倾斜；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能力已经代表了厂商的整体安全能力，影响着品牌和估值；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00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ATP</a:t>
            </a:r>
            <a:r>
              <a:rPr lang="zh-CN" altLang="en-US" dirty="0" smtClean="0"/>
              <a:t>的市场</a:t>
            </a:r>
            <a:r>
              <a:rPr lang="zh-CN" altLang="en-US" dirty="0"/>
              <a:t>趋势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61160" y="1447800"/>
            <a:ext cx="3703320" cy="3627120"/>
          </a:xfrm>
          <a:prstGeom prst="roundRect">
            <a:avLst>
              <a:gd name="adj" fmla="val 9524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高级威胁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防御是下一代安全的投资核心，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60%</a:t>
            </a:r>
            <a:r>
              <a:rPr lang="zh-CN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的信息安全预算用于高级安全威胁检测和响应处理，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CAGR 31% 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--------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Gartner</a:t>
            </a:r>
            <a:endParaRPr lang="zh-CN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98920" y="1463040"/>
            <a:ext cx="3703320" cy="3627120"/>
          </a:xfrm>
          <a:prstGeom prst="roundRect">
            <a:avLst>
              <a:gd name="adj" fmla="val 9524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年，中国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安全市场的规模为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￥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166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，预计到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年中国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安全市场的规模将达到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￥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357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CAGR 16.6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%</a:t>
            </a:r>
          </a:p>
          <a:p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 ------IDC</a:t>
            </a:r>
          </a:p>
        </p:txBody>
      </p:sp>
    </p:spTree>
    <p:extLst>
      <p:ext uri="{BB962C8B-B14F-4D97-AF65-F5344CB8AC3E}">
        <p14:creationId xmlns:p14="http://schemas.microsoft.com/office/powerpoint/2010/main" val="10011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</a:t>
            </a:r>
            <a:r>
              <a:rPr lang="zh-CN" altLang="en-US" dirty="0" smtClean="0"/>
              <a:t>分析总结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5413" y="1767840"/>
            <a:ext cx="11041227" cy="44694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可以通过</a:t>
            </a:r>
            <a:r>
              <a:rPr lang="en-US" altLang="zh-CN" sz="2400" dirty="0" smtClean="0"/>
              <a:t>ATP</a:t>
            </a:r>
            <a:r>
              <a:rPr lang="zh-CN" altLang="en-US" sz="2400" dirty="0" smtClean="0"/>
              <a:t>方案，打造山石的技术珠峰，形成差异化方案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产品的竞争壁垒；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为客户提供</a:t>
            </a:r>
            <a:r>
              <a:rPr lang="en-US" altLang="zh-CN" sz="2400" dirty="0" smtClean="0"/>
              <a:t>ATP</a:t>
            </a:r>
            <a:r>
              <a:rPr lang="zh-CN" altLang="en-US" sz="2400" dirty="0" smtClean="0"/>
              <a:t>方案，能够形成新的销售商机，易扩大单项目颗粒度；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ATP</a:t>
            </a:r>
            <a:r>
              <a:rPr lang="zh-CN" altLang="en-US" sz="2400" dirty="0" smtClean="0"/>
              <a:t>方案的能力，能代表厂商的安全</a:t>
            </a:r>
            <a:r>
              <a:rPr lang="zh-CN" altLang="en-US" sz="2400" dirty="0"/>
              <a:t>能力</a:t>
            </a:r>
            <a:r>
              <a:rPr lang="zh-CN" altLang="en-US" sz="2400" dirty="0" smtClean="0"/>
              <a:t>，影响整体安全品牌。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45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3520" y="1295400"/>
            <a:ext cx="9372600" cy="45415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/>
                </a:solidFill>
              </a:rPr>
              <a:t>看市场：行业及市场分析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i="1" dirty="0" smtClean="0">
                <a:solidFill>
                  <a:srgbClr val="C00000"/>
                </a:solidFill>
              </a:rPr>
              <a:t>看客户：调研和需求分析</a:t>
            </a:r>
            <a:endParaRPr lang="en-US" altLang="zh-CN" sz="2800" b="1" i="1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/>
                </a:solidFill>
              </a:rPr>
              <a:t>看对手：</a:t>
            </a:r>
            <a:r>
              <a:rPr lang="en-US" altLang="zh-CN" sz="2800" dirty="0" smtClean="0">
                <a:solidFill>
                  <a:schemeClr val="tx1"/>
                </a:solidFill>
              </a:rPr>
              <a:t>How to Learn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/>
                </a:solidFill>
              </a:rPr>
              <a:t>山石方案及产品构想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llstone PPT Template V1.6.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22225">
          <a:solidFill>
            <a:schemeClr val="tx1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封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58190</TotalTime>
  <Words>5897</Words>
  <Application>Microsoft Office PowerPoint</Application>
  <PresentationFormat>自定义</PresentationFormat>
  <Paragraphs>1012</Paragraphs>
  <Slides>48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Hillstone PPT Template V1.6.6</vt:lpstr>
      <vt:lpstr>2_封底</vt:lpstr>
      <vt:lpstr>Compass CC Review （Compass：ATP方案 R1版本）</vt:lpstr>
      <vt:lpstr>立项原因</vt:lpstr>
      <vt:lpstr>目录</vt:lpstr>
      <vt:lpstr>六大网络安全趋势</vt:lpstr>
      <vt:lpstr>高级威胁防御的整体沙盘</vt:lpstr>
      <vt:lpstr>安全全景（水平视角）</vt:lpstr>
      <vt:lpstr>ATP的市场趋势分析</vt:lpstr>
      <vt:lpstr>市场分析总结</vt:lpstr>
      <vt:lpstr>目录</vt:lpstr>
      <vt:lpstr>客户调研</vt:lpstr>
      <vt:lpstr>客户调研（政府）</vt:lpstr>
      <vt:lpstr>客户调研（金融）</vt:lpstr>
      <vt:lpstr>客户调研（互联网） </vt:lpstr>
      <vt:lpstr>客户调研（大企业） </vt:lpstr>
      <vt:lpstr>基于应用场景，看客户需求（办公网）</vt:lpstr>
      <vt:lpstr>基于应用场景，看客户需求（数据中心）</vt:lpstr>
      <vt:lpstr>客户核心需求总结：5大领域</vt:lpstr>
      <vt:lpstr>客户需求优先级总结</vt:lpstr>
      <vt:lpstr>目录</vt:lpstr>
      <vt:lpstr>有哪些玩家</vt:lpstr>
      <vt:lpstr>友商方案分析</vt:lpstr>
      <vt:lpstr>360天眼威胁感知系统——分析</vt:lpstr>
      <vt:lpstr>网康慧眼云系统——分析</vt:lpstr>
      <vt:lpstr>绿盟NGTP方案——分析</vt:lpstr>
      <vt:lpstr>华为APT防御方案——分析</vt:lpstr>
      <vt:lpstr>How to Learn</vt:lpstr>
      <vt:lpstr>目录</vt:lpstr>
      <vt:lpstr>完整ATP方案——方案构想</vt:lpstr>
      <vt:lpstr>ATP方案Roadmap</vt:lpstr>
      <vt:lpstr>项目名称</vt:lpstr>
      <vt:lpstr>Compass Overview</vt:lpstr>
      <vt:lpstr>Compass应用场景</vt:lpstr>
      <vt:lpstr>Compass产品布局策略</vt:lpstr>
      <vt:lpstr>Compass产品销售策略</vt:lpstr>
      <vt:lpstr>BDS CS功能需求列表（功能、首页、iCenter）</vt:lpstr>
      <vt:lpstr>BDS CS功能需求列表（监控）</vt:lpstr>
      <vt:lpstr>BDS CS功能需求列表（策略、网络）</vt:lpstr>
      <vt:lpstr>BDS CS功能需求列表（对象、系统）</vt:lpstr>
      <vt:lpstr>Compass型号及规格</vt:lpstr>
      <vt:lpstr>BDS产品认证策略</vt:lpstr>
      <vt:lpstr>Compass Milestone</vt:lpstr>
      <vt:lpstr>GTM计划</vt:lpstr>
      <vt:lpstr>请批准</vt:lpstr>
      <vt:lpstr>PowerPoint 演示文稿</vt:lpstr>
      <vt:lpstr>完整ATP方案——组件获得策略</vt:lpstr>
      <vt:lpstr>BDS产品系列命名</vt:lpstr>
      <vt:lpstr>Sandbox OEMin的整体要求-1</vt:lpstr>
      <vt:lpstr>Sandbox OEMin的整体要求-2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Series Key Message</dc:title>
  <dc:creator>xiehan</dc:creator>
  <cp:lastModifiedBy>朱世臣</cp:lastModifiedBy>
  <cp:revision>2695</cp:revision>
  <dcterms:created xsi:type="dcterms:W3CDTF">2014-08-13T03:50:49Z</dcterms:created>
  <dcterms:modified xsi:type="dcterms:W3CDTF">2016-09-21T07:32:54Z</dcterms:modified>
</cp:coreProperties>
</file>