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65" r:id="rId2"/>
    <p:sldId id="389" r:id="rId3"/>
    <p:sldId id="387" r:id="rId4"/>
    <p:sldId id="410" r:id="rId5"/>
    <p:sldId id="414" r:id="rId6"/>
    <p:sldId id="313" r:id="rId7"/>
    <p:sldId id="404" r:id="rId8"/>
    <p:sldId id="405" r:id="rId9"/>
    <p:sldId id="369" r:id="rId10"/>
    <p:sldId id="334" r:id="rId11"/>
    <p:sldId id="411" r:id="rId12"/>
    <p:sldId id="360" r:id="rId13"/>
    <p:sldId id="259" r:id="rId14"/>
    <p:sldId id="408" r:id="rId15"/>
    <p:sldId id="409" r:id="rId16"/>
    <p:sldId id="399" r:id="rId17"/>
    <p:sldId id="400" r:id="rId18"/>
    <p:sldId id="401" r:id="rId19"/>
    <p:sldId id="402" r:id="rId20"/>
    <p:sldId id="412" r:id="rId21"/>
    <p:sldId id="413"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66FF99"/>
    <a:srgbClr val="98CAD4"/>
    <a:srgbClr val="581C0C"/>
    <a:srgbClr val="E25832"/>
    <a:srgbClr val="224C54"/>
    <a:srgbClr val="4EA5B6"/>
    <a:srgbClr val="9E33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3491" autoAdjust="0"/>
  </p:normalViewPr>
  <p:slideViewPr>
    <p:cSldViewPr>
      <p:cViewPr>
        <p:scale>
          <a:sx n="75" d="100"/>
          <a:sy n="75" d="100"/>
        </p:scale>
        <p:origin x="-1218"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zh-CN" altLang="en-US" dirty="0"/>
              <a:t>二</a:t>
            </a:r>
            <a:r>
              <a:rPr lang="zh-CN" altLang="en-US" dirty="0" smtClean="0"/>
              <a:t>级运营商及</a:t>
            </a:r>
            <a:r>
              <a:rPr lang="zh-CN" altLang="en-US" dirty="0"/>
              <a:t>广电</a:t>
            </a:r>
          </a:p>
        </c:rich>
      </c:tx>
      <c:layout/>
      <c:overlay val="0"/>
      <c:spPr>
        <a:noFill/>
        <a:ln>
          <a:noFill/>
        </a:ln>
        <a:effectLst/>
      </c:spPr>
    </c:title>
    <c:autoTitleDeleted val="0"/>
    <c:plotArea>
      <c:layout/>
      <c:lineChart>
        <c:grouping val="standard"/>
        <c:varyColors val="0"/>
        <c:ser>
          <c:idx val="0"/>
          <c:order val="0"/>
          <c:tx>
            <c:strRef>
              <c:f>Sheet1!$B$1</c:f>
              <c:strCache>
                <c:ptCount val="1"/>
                <c:pt idx="0">
                  <c:v>二级及广电</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dLbls>
            <c:dLbl>
              <c:idx val="0"/>
              <c:layout>
                <c:manualLayout>
                  <c:x val="-5.6087270211871841E-2"/>
                  <c:y val="9.0856908154986149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0-891F-4CAC-A5BE-394863245715}"/>
                </c:ext>
              </c:extLst>
            </c:dLbl>
            <c:dLbl>
              <c:idx val="1"/>
              <c:layout>
                <c:manualLayout>
                  <c:x val="-0.13283850399235372"/>
                  <c:y val="-9.6201432164102985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1-891F-4CAC-A5BE-394863245715}"/>
                </c:ext>
              </c:extLst>
            </c:dLbl>
            <c:dLbl>
              <c:idx val="2"/>
              <c:layout>
                <c:manualLayout>
                  <c:x val="-0.10331865565344808"/>
                  <c:y val="-6.9478812118518821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2-891F-4CAC-A5BE-39486324571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numRef>
              <c:f>Sheet1!$A$2:$A$4</c:f>
              <c:numCache>
                <c:formatCode>General</c:formatCode>
                <c:ptCount val="3"/>
                <c:pt idx="0">
                  <c:v>2013</c:v>
                </c:pt>
                <c:pt idx="1">
                  <c:v>2014</c:v>
                </c:pt>
                <c:pt idx="2">
                  <c:v>2015</c:v>
                </c:pt>
              </c:numCache>
            </c:numRef>
          </c:cat>
          <c:val>
            <c:numRef>
              <c:f>Sheet1!$B$2:$B$4</c:f>
              <c:numCache>
                <c:formatCode>General</c:formatCode>
                <c:ptCount val="3"/>
                <c:pt idx="0">
                  <c:v>2108.1999999999998</c:v>
                </c:pt>
                <c:pt idx="1">
                  <c:v>3405.4</c:v>
                </c:pt>
                <c:pt idx="2">
                  <c:v>4101</c:v>
                </c:pt>
              </c:numCache>
            </c:numRef>
          </c:val>
          <c:smooth val="0"/>
          <c:extLst xmlns:c16r2="http://schemas.microsoft.com/office/drawing/2015/06/chart">
            <c:ext xmlns:c16="http://schemas.microsoft.com/office/drawing/2014/chart" uri="{C3380CC4-5D6E-409C-BE32-E72D297353CC}">
              <c16:uniqueId val="{00000003-891F-4CAC-A5BE-394863245715}"/>
            </c:ext>
          </c:extLst>
        </c:ser>
        <c:dLbls>
          <c:showLegendKey val="0"/>
          <c:showVal val="0"/>
          <c:showCatName val="0"/>
          <c:showSerName val="0"/>
          <c:showPercent val="0"/>
          <c:showBubbleSize val="0"/>
        </c:dLbls>
        <c:marker val="1"/>
        <c:smooth val="0"/>
        <c:axId val="45952000"/>
        <c:axId val="46117632"/>
      </c:lineChart>
      <c:catAx>
        <c:axId val="4595200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46117632"/>
        <c:crosses val="autoZero"/>
        <c:auto val="1"/>
        <c:lblAlgn val="ctr"/>
        <c:lblOffset val="100"/>
        <c:noMultiLvlLbl val="0"/>
      </c:catAx>
      <c:valAx>
        <c:axId val="4611763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4595200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公司业绩占比</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dLbls>
            <c:dLbl>
              <c:idx val="0"/>
              <c:layout>
                <c:manualLayout>
                  <c:x val="-2.9519615900985164E-3"/>
                  <c:y val="4.2756192072934657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0-8ED9-4281-A86A-1F9605271990}"/>
                </c:ext>
              </c:extLst>
            </c:dLbl>
            <c:dLbl>
              <c:idx val="1"/>
              <c:layout>
                <c:manualLayout>
                  <c:x val="-8.5606886112856981E-2"/>
                  <c:y val="-0.10689048018233664"/>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1-8ED9-4281-A86A-1F960527199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numRef>
              <c:f>Sheet1!$A$2:$A$4</c:f>
              <c:numCache>
                <c:formatCode>General</c:formatCode>
                <c:ptCount val="3"/>
                <c:pt idx="0">
                  <c:v>2013</c:v>
                </c:pt>
                <c:pt idx="1">
                  <c:v>2014</c:v>
                </c:pt>
                <c:pt idx="2">
                  <c:v>2015</c:v>
                </c:pt>
              </c:numCache>
            </c:numRef>
          </c:cat>
          <c:val>
            <c:numRef>
              <c:f>Sheet1!$B$2:$B$4</c:f>
              <c:numCache>
                <c:formatCode>0.0%</c:formatCode>
                <c:ptCount val="3"/>
                <c:pt idx="0">
                  <c:v>0.10197102711069191</c:v>
                </c:pt>
                <c:pt idx="1">
                  <c:v>0.13750580444570068</c:v>
                </c:pt>
                <c:pt idx="2">
                  <c:v>0.13837666391105563</c:v>
                </c:pt>
              </c:numCache>
            </c:numRef>
          </c:val>
          <c:smooth val="0"/>
          <c:extLst xmlns:c16r2="http://schemas.microsoft.com/office/drawing/2015/06/chart">
            <c:ext xmlns:c16="http://schemas.microsoft.com/office/drawing/2014/chart" uri="{C3380CC4-5D6E-409C-BE32-E72D297353CC}">
              <c16:uniqueId val="{00000002-8ED9-4281-A86A-1F9605271990}"/>
            </c:ext>
          </c:extLst>
        </c:ser>
        <c:dLbls>
          <c:showLegendKey val="0"/>
          <c:showVal val="0"/>
          <c:showCatName val="0"/>
          <c:showSerName val="0"/>
          <c:showPercent val="0"/>
          <c:showBubbleSize val="0"/>
        </c:dLbls>
        <c:marker val="1"/>
        <c:smooth val="0"/>
        <c:axId val="96217344"/>
        <c:axId val="96231424"/>
      </c:lineChart>
      <c:catAx>
        <c:axId val="96217344"/>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96231424"/>
        <c:crosses val="autoZero"/>
        <c:auto val="1"/>
        <c:lblAlgn val="ctr"/>
        <c:lblOffset val="100"/>
        <c:noMultiLvlLbl val="0"/>
      </c:catAx>
      <c:valAx>
        <c:axId val="96231424"/>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9621734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image" Target="../media/image6.jpg"/></Relationships>
</file>

<file path=ppt/diagrams/_rels/data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image" Target="../media/image13.jpg"/><Relationship Id="rId4" Type="http://schemas.openxmlformats.org/officeDocument/2006/relationships/image" Target="../media/image16.jp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image" Target="../media/image6.jpg"/></Relationships>
</file>

<file path=ppt/diagrams/_rels/drawing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image" Target="../media/image13.jpg"/><Relationship Id="rId4" Type="http://schemas.openxmlformats.org/officeDocument/2006/relationships/image" Target="../media/image16.jp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B486B-C77D-49E1-85B5-A372F8B2596E}" type="doc">
      <dgm:prSet loTypeId="urn:microsoft.com/office/officeart/2005/8/layout/vList4" loCatId="list" qsTypeId="urn:microsoft.com/office/officeart/2005/8/quickstyle/simple5" qsCatId="simple" csTypeId="urn:microsoft.com/office/officeart/2005/8/colors/accent1_5" csCatId="accent1" phldr="1"/>
      <dgm:spPr/>
      <dgm:t>
        <a:bodyPr/>
        <a:lstStyle/>
        <a:p>
          <a:endParaRPr lang="zh-CN" altLang="en-US"/>
        </a:p>
      </dgm:t>
    </dgm:pt>
    <dgm:pt modelId="{76CD198A-630C-4934-8330-8C6E3F825488}">
      <dgm:prSet custT="1"/>
      <dgm:spPr/>
      <dgm:t>
        <a:bodyPr/>
        <a:lstStyle/>
        <a:p>
          <a:pPr rtl="0"/>
          <a:r>
            <a:rPr lang="en-US" sz="2400" b="1" dirty="0" err="1" smtClean="0">
              <a:latin typeface="等线" panose="02010600030101010101" pitchFamily="2" charset="-122"/>
              <a:ea typeface="等线" panose="02010600030101010101" pitchFamily="2" charset="-122"/>
            </a:rPr>
            <a:t>i</a:t>
          </a:r>
          <a:r>
            <a:rPr lang="zh-CN" sz="2400" b="1" dirty="0" smtClean="0">
              <a:latin typeface="等线" panose="02010600030101010101" pitchFamily="2" charset="-122"/>
              <a:ea typeface="等线" panose="02010600030101010101" pitchFamily="2" charset="-122"/>
            </a:rPr>
            <a:t>：</a:t>
          </a:r>
          <a:endParaRPr lang="zh-CN" sz="2400" dirty="0">
            <a:latin typeface="等线" panose="02010600030101010101" pitchFamily="2" charset="-122"/>
            <a:ea typeface="等线" panose="02010600030101010101" pitchFamily="2" charset="-122"/>
          </a:endParaRPr>
        </a:p>
      </dgm:t>
    </dgm:pt>
    <dgm:pt modelId="{9F3734E9-A402-428D-A51B-A7B7F0FECCE9}" type="parTrans" cxnId="{F79FBA70-BA3E-4A9A-8235-828F00105475}">
      <dgm:prSet/>
      <dgm:spPr/>
      <dgm:t>
        <a:bodyPr/>
        <a:lstStyle/>
        <a:p>
          <a:endParaRPr lang="zh-CN" altLang="en-US">
            <a:latin typeface="等线" panose="02010600030101010101" pitchFamily="2" charset="-122"/>
            <a:ea typeface="等线" panose="02010600030101010101" pitchFamily="2" charset="-122"/>
          </a:endParaRPr>
        </a:p>
      </dgm:t>
    </dgm:pt>
    <dgm:pt modelId="{2E25AD9D-8EA9-4CAE-8F65-62DB39DA7430}" type="sibTrans" cxnId="{F79FBA70-BA3E-4A9A-8235-828F00105475}">
      <dgm:prSet/>
      <dgm:spPr/>
      <dgm:t>
        <a:bodyPr/>
        <a:lstStyle/>
        <a:p>
          <a:endParaRPr lang="zh-CN" altLang="en-US">
            <a:latin typeface="等线" panose="02010600030101010101" pitchFamily="2" charset="-122"/>
            <a:ea typeface="等线" panose="02010600030101010101" pitchFamily="2" charset="-122"/>
          </a:endParaRPr>
        </a:p>
      </dgm:t>
    </dgm:pt>
    <dgm:pt modelId="{8900D0C2-2FDD-4E8C-B97F-8FF2FA238A6A}">
      <dgm:prSet custT="1"/>
      <dgm:spPr/>
      <dgm:t>
        <a:bodyPr/>
        <a:lstStyle/>
        <a:p>
          <a:pPr rtl="0"/>
          <a:r>
            <a:rPr lang="zh-CN" altLang="en-US" sz="1600" dirty="0" smtClean="0">
              <a:latin typeface="等线" panose="02010600030101010101" pitchFamily="2" charset="-122"/>
              <a:ea typeface="等线" panose="02010600030101010101" pitchFamily="2" charset="-122"/>
            </a:rPr>
            <a:t>统计功能优化，报表框架重构</a:t>
          </a:r>
          <a:endParaRPr lang="zh-CN" altLang="en-US" sz="1600" dirty="0">
            <a:latin typeface="等线" panose="02010600030101010101" pitchFamily="2" charset="-122"/>
            <a:ea typeface="等线" panose="02010600030101010101" pitchFamily="2" charset="-122"/>
          </a:endParaRPr>
        </a:p>
      </dgm:t>
    </dgm:pt>
    <dgm:pt modelId="{BD370B16-33F9-49A2-BF35-DE34A7897785}" type="parTrans" cxnId="{D513895C-A3D0-4105-82FF-87D6FB98A2D0}">
      <dgm:prSet/>
      <dgm:spPr/>
      <dgm:t>
        <a:bodyPr/>
        <a:lstStyle/>
        <a:p>
          <a:endParaRPr lang="zh-CN" altLang="en-US">
            <a:latin typeface="等线" panose="02010600030101010101" pitchFamily="2" charset="-122"/>
            <a:ea typeface="等线" panose="02010600030101010101" pitchFamily="2" charset="-122"/>
          </a:endParaRPr>
        </a:p>
      </dgm:t>
    </dgm:pt>
    <dgm:pt modelId="{2F338469-BCD8-4AC6-962A-975C626F7044}" type="sibTrans" cxnId="{D513895C-A3D0-4105-82FF-87D6FB98A2D0}">
      <dgm:prSet/>
      <dgm:spPr/>
      <dgm:t>
        <a:bodyPr/>
        <a:lstStyle/>
        <a:p>
          <a:endParaRPr lang="zh-CN" altLang="en-US">
            <a:latin typeface="等线" panose="02010600030101010101" pitchFamily="2" charset="-122"/>
            <a:ea typeface="等线" panose="02010600030101010101" pitchFamily="2" charset="-122"/>
          </a:endParaRPr>
        </a:p>
      </dgm:t>
    </dgm:pt>
    <dgm:pt modelId="{E321583D-6A9B-4450-AA6E-C04B793789FD}">
      <dgm:prSet/>
      <dgm:spPr/>
      <dgm:t>
        <a:bodyPr/>
        <a:lstStyle/>
        <a:p>
          <a:pPr rtl="0"/>
          <a:r>
            <a:rPr lang="en-US" sz="2400" b="1" dirty="0" smtClean="0">
              <a:latin typeface="等线" panose="02010600030101010101" pitchFamily="2" charset="-122"/>
              <a:ea typeface="等线" panose="02010600030101010101" pitchFamily="2" charset="-122"/>
            </a:rPr>
            <a:t>NG</a:t>
          </a:r>
          <a:r>
            <a:rPr lang="zh-CN" sz="2400" b="1" dirty="0" smtClean="0">
              <a:latin typeface="等线" panose="02010600030101010101" pitchFamily="2" charset="-122"/>
              <a:ea typeface="等线" panose="02010600030101010101" pitchFamily="2" charset="-122"/>
            </a:rPr>
            <a:t>：</a:t>
          </a:r>
          <a:endParaRPr lang="zh-CN" sz="2400" dirty="0">
            <a:latin typeface="等线" panose="02010600030101010101" pitchFamily="2" charset="-122"/>
            <a:ea typeface="等线" panose="02010600030101010101" pitchFamily="2" charset="-122"/>
          </a:endParaRPr>
        </a:p>
      </dgm:t>
    </dgm:pt>
    <dgm:pt modelId="{3F0A76FA-B51C-49AA-B286-EB954F45484F}" type="parTrans" cxnId="{E9CC7AA1-38DD-48BE-A396-1AD2809F9F1E}">
      <dgm:prSet/>
      <dgm:spPr/>
      <dgm:t>
        <a:bodyPr/>
        <a:lstStyle/>
        <a:p>
          <a:endParaRPr lang="zh-CN" altLang="en-US">
            <a:latin typeface="等线" panose="02010600030101010101" pitchFamily="2" charset="-122"/>
            <a:ea typeface="等线" panose="02010600030101010101" pitchFamily="2" charset="-122"/>
          </a:endParaRPr>
        </a:p>
      </dgm:t>
    </dgm:pt>
    <dgm:pt modelId="{3485EC1A-4D53-49C9-9107-B91985D54672}" type="sibTrans" cxnId="{E9CC7AA1-38DD-48BE-A396-1AD2809F9F1E}">
      <dgm:prSet/>
      <dgm:spPr/>
      <dgm:t>
        <a:bodyPr/>
        <a:lstStyle/>
        <a:p>
          <a:endParaRPr lang="zh-CN" altLang="en-US">
            <a:latin typeface="等线" panose="02010600030101010101" pitchFamily="2" charset="-122"/>
            <a:ea typeface="等线" panose="02010600030101010101" pitchFamily="2" charset="-122"/>
          </a:endParaRPr>
        </a:p>
      </dgm:t>
    </dgm:pt>
    <dgm:pt modelId="{B8D424EA-9A31-48F2-B938-A4BC7D56FE8B}">
      <dgm:prSet custT="1"/>
      <dgm:spPr/>
      <dgm:t>
        <a:bodyPr/>
        <a:lstStyle/>
        <a:p>
          <a:pPr rtl="0"/>
          <a:r>
            <a:rPr lang="zh-CN" altLang="en-US" sz="1600" dirty="0" smtClean="0">
              <a:latin typeface="等线" panose="02010600030101010101" pitchFamily="2" charset="-122"/>
              <a:ea typeface="等线" panose="02010600030101010101" pitchFamily="2" charset="-122"/>
            </a:rPr>
            <a:t>基于加密流量的安全检测功能增强</a:t>
          </a:r>
          <a:endParaRPr lang="zh-CN" altLang="en-US" sz="1600" dirty="0">
            <a:latin typeface="等线" panose="02010600030101010101" pitchFamily="2" charset="-122"/>
            <a:ea typeface="等线" panose="02010600030101010101" pitchFamily="2" charset="-122"/>
          </a:endParaRPr>
        </a:p>
      </dgm:t>
    </dgm:pt>
    <dgm:pt modelId="{943BE791-D361-411E-B8F7-404DCCBBC3DF}" type="parTrans" cxnId="{E17DC321-74FD-4D76-91B3-AF8DF805E1FA}">
      <dgm:prSet/>
      <dgm:spPr/>
      <dgm:t>
        <a:bodyPr/>
        <a:lstStyle/>
        <a:p>
          <a:endParaRPr lang="zh-CN" altLang="en-US">
            <a:latin typeface="等线" panose="02010600030101010101" pitchFamily="2" charset="-122"/>
            <a:ea typeface="等线" panose="02010600030101010101" pitchFamily="2" charset="-122"/>
          </a:endParaRPr>
        </a:p>
      </dgm:t>
    </dgm:pt>
    <dgm:pt modelId="{33F648E5-632E-4D0D-BB7D-B8EBE82FFEA8}" type="sibTrans" cxnId="{E17DC321-74FD-4D76-91B3-AF8DF805E1FA}">
      <dgm:prSet/>
      <dgm:spPr/>
      <dgm:t>
        <a:bodyPr/>
        <a:lstStyle/>
        <a:p>
          <a:endParaRPr lang="zh-CN" altLang="en-US">
            <a:latin typeface="等线" panose="02010600030101010101" pitchFamily="2" charset="-122"/>
            <a:ea typeface="等线" panose="02010600030101010101" pitchFamily="2" charset="-122"/>
          </a:endParaRPr>
        </a:p>
      </dgm:t>
    </dgm:pt>
    <dgm:pt modelId="{C28C246A-01E5-47E9-AAFC-61C6DB0AEDF8}">
      <dgm:prSet/>
      <dgm:spPr/>
      <dgm:t>
        <a:bodyPr/>
        <a:lstStyle/>
        <a:p>
          <a:pPr rtl="0"/>
          <a:r>
            <a:rPr lang="en-US" sz="2400" b="1" dirty="0" smtClean="0">
              <a:latin typeface="等线" panose="02010600030101010101" pitchFamily="2" charset="-122"/>
              <a:ea typeface="等线" panose="02010600030101010101" pitchFamily="2" charset="-122"/>
            </a:rPr>
            <a:t>FW</a:t>
          </a:r>
          <a:r>
            <a:rPr lang="zh-CN" sz="2400" b="1" dirty="0" smtClean="0">
              <a:latin typeface="等线" panose="02010600030101010101" pitchFamily="2" charset="-122"/>
              <a:ea typeface="等线" panose="02010600030101010101" pitchFamily="2" charset="-122"/>
            </a:rPr>
            <a:t>：</a:t>
          </a:r>
          <a:endParaRPr lang="zh-CN" sz="2400" dirty="0">
            <a:latin typeface="等线" panose="02010600030101010101" pitchFamily="2" charset="-122"/>
            <a:ea typeface="等线" panose="02010600030101010101" pitchFamily="2" charset="-122"/>
          </a:endParaRPr>
        </a:p>
      </dgm:t>
    </dgm:pt>
    <dgm:pt modelId="{E59C6DA4-2DE0-441B-9E19-1079F291E8C2}" type="parTrans" cxnId="{95AC93ED-1B2F-4BC4-81EF-E36B9AC8C90C}">
      <dgm:prSet/>
      <dgm:spPr/>
      <dgm:t>
        <a:bodyPr/>
        <a:lstStyle/>
        <a:p>
          <a:endParaRPr lang="zh-CN" altLang="en-US">
            <a:latin typeface="等线" panose="02010600030101010101" pitchFamily="2" charset="-122"/>
            <a:ea typeface="等线" panose="02010600030101010101" pitchFamily="2" charset="-122"/>
          </a:endParaRPr>
        </a:p>
      </dgm:t>
    </dgm:pt>
    <dgm:pt modelId="{8E458A7E-FC16-439C-8B9F-BA87D08927D5}" type="sibTrans" cxnId="{95AC93ED-1B2F-4BC4-81EF-E36B9AC8C90C}">
      <dgm:prSet/>
      <dgm:spPr/>
      <dgm:t>
        <a:bodyPr/>
        <a:lstStyle/>
        <a:p>
          <a:endParaRPr lang="zh-CN" altLang="en-US">
            <a:latin typeface="等线" panose="02010600030101010101" pitchFamily="2" charset="-122"/>
            <a:ea typeface="等线" panose="02010600030101010101" pitchFamily="2" charset="-122"/>
          </a:endParaRPr>
        </a:p>
      </dgm:t>
    </dgm:pt>
    <dgm:pt modelId="{30D5E06C-54D3-4B09-80B7-79AF259C6A40}">
      <dgm:prSet custT="1"/>
      <dgm:spPr/>
      <dgm:t>
        <a:bodyPr/>
        <a:lstStyle/>
        <a:p>
          <a:pPr rtl="0"/>
          <a:r>
            <a:rPr lang="zh-CN" altLang="en-US" sz="1600" dirty="0" smtClean="0">
              <a:latin typeface="等线" panose="02010600030101010101" pitchFamily="2" charset="-122"/>
              <a:ea typeface="等线" panose="02010600030101010101" pitchFamily="2" charset="-122"/>
            </a:rPr>
            <a:t>认证功能模块增强</a:t>
          </a:r>
          <a:endParaRPr lang="zh-CN" altLang="en-US" sz="1600" dirty="0">
            <a:latin typeface="等线" panose="02010600030101010101" pitchFamily="2" charset="-122"/>
            <a:ea typeface="等线" panose="02010600030101010101" pitchFamily="2" charset="-122"/>
          </a:endParaRPr>
        </a:p>
      </dgm:t>
    </dgm:pt>
    <dgm:pt modelId="{FE371F11-350D-4267-8B1A-CDF9A094E9D2}" type="parTrans" cxnId="{74854AE4-46C7-4FFE-9BED-1258A602D661}">
      <dgm:prSet/>
      <dgm:spPr/>
      <dgm:t>
        <a:bodyPr/>
        <a:lstStyle/>
        <a:p>
          <a:endParaRPr lang="zh-CN" altLang="en-US">
            <a:latin typeface="等线" panose="02010600030101010101" pitchFamily="2" charset="-122"/>
            <a:ea typeface="等线" panose="02010600030101010101" pitchFamily="2" charset="-122"/>
          </a:endParaRPr>
        </a:p>
      </dgm:t>
    </dgm:pt>
    <dgm:pt modelId="{CA00DF94-6290-435B-B334-2CA1D8ED35E8}" type="sibTrans" cxnId="{74854AE4-46C7-4FFE-9BED-1258A602D661}">
      <dgm:prSet/>
      <dgm:spPr/>
      <dgm:t>
        <a:bodyPr/>
        <a:lstStyle/>
        <a:p>
          <a:endParaRPr lang="zh-CN" altLang="en-US">
            <a:latin typeface="等线" panose="02010600030101010101" pitchFamily="2" charset="-122"/>
            <a:ea typeface="等线" panose="02010600030101010101" pitchFamily="2" charset="-122"/>
          </a:endParaRPr>
        </a:p>
      </dgm:t>
    </dgm:pt>
    <dgm:pt modelId="{A1F4CB1A-4FEE-4D1D-8FBA-F6AD28E6B37C}">
      <dgm:prSet custT="1"/>
      <dgm:spPr/>
      <dgm:t>
        <a:bodyPr/>
        <a:lstStyle/>
        <a:p>
          <a:pPr rtl="0"/>
          <a:r>
            <a:rPr lang="en-US" sz="1600" dirty="0" smtClean="0">
              <a:latin typeface="等线" panose="02010600030101010101" pitchFamily="2" charset="-122"/>
              <a:ea typeface="等线" panose="02010600030101010101" pitchFamily="2" charset="-122"/>
            </a:rPr>
            <a:t>Vsys</a:t>
          </a:r>
          <a:r>
            <a:rPr lang="zh-CN" sz="1600" dirty="0" smtClean="0">
              <a:latin typeface="等线" panose="02010600030101010101" pitchFamily="2" charset="-122"/>
              <a:ea typeface="等线" panose="02010600030101010101" pitchFamily="2" charset="-122"/>
            </a:rPr>
            <a:t>功能全面完善</a:t>
          </a:r>
          <a:endParaRPr lang="zh-CN" sz="1600" dirty="0">
            <a:latin typeface="等线" panose="02010600030101010101" pitchFamily="2" charset="-122"/>
            <a:ea typeface="等线" panose="02010600030101010101" pitchFamily="2" charset="-122"/>
          </a:endParaRPr>
        </a:p>
      </dgm:t>
    </dgm:pt>
    <dgm:pt modelId="{CF5E67C0-3F42-4809-A8B6-525C0C48FB2E}" type="parTrans" cxnId="{7614AEC5-949E-49F5-A935-46FAD5BC0E3E}">
      <dgm:prSet/>
      <dgm:spPr/>
      <dgm:t>
        <a:bodyPr/>
        <a:lstStyle/>
        <a:p>
          <a:endParaRPr lang="zh-CN" altLang="en-US">
            <a:latin typeface="等线" panose="02010600030101010101" pitchFamily="2" charset="-122"/>
            <a:ea typeface="等线" panose="02010600030101010101" pitchFamily="2" charset="-122"/>
          </a:endParaRPr>
        </a:p>
      </dgm:t>
    </dgm:pt>
    <dgm:pt modelId="{BB3E1375-8ED0-4A51-B57C-61FBF7979419}" type="sibTrans" cxnId="{7614AEC5-949E-49F5-A935-46FAD5BC0E3E}">
      <dgm:prSet/>
      <dgm:spPr/>
      <dgm:t>
        <a:bodyPr/>
        <a:lstStyle/>
        <a:p>
          <a:endParaRPr lang="zh-CN" altLang="en-US">
            <a:latin typeface="等线" panose="02010600030101010101" pitchFamily="2" charset="-122"/>
            <a:ea typeface="等线" panose="02010600030101010101" pitchFamily="2" charset="-122"/>
          </a:endParaRPr>
        </a:p>
      </dgm:t>
    </dgm:pt>
    <dgm:pt modelId="{BD3E102C-640C-4595-8C45-06727BBB1D87}">
      <dgm:prSet custT="1"/>
      <dgm:spPr/>
      <dgm:t>
        <a:bodyPr/>
        <a:lstStyle/>
        <a:p>
          <a:pPr rtl="0"/>
          <a:r>
            <a:rPr lang="zh-CN" altLang="en-US" sz="1600" dirty="0" smtClean="0">
              <a:latin typeface="等线" panose="02010600030101010101" pitchFamily="2" charset="-122"/>
              <a:ea typeface="等线" panose="02010600030101010101" pitchFamily="2" charset="-122"/>
            </a:rPr>
            <a:t>重点资产防护</a:t>
          </a:r>
          <a:endParaRPr lang="zh-CN" altLang="en-US" sz="1600" dirty="0">
            <a:latin typeface="等线" panose="02010600030101010101" pitchFamily="2" charset="-122"/>
            <a:ea typeface="等线" panose="02010600030101010101" pitchFamily="2" charset="-122"/>
          </a:endParaRPr>
        </a:p>
      </dgm:t>
    </dgm:pt>
    <dgm:pt modelId="{10CCE7F8-DD10-4D18-BF3B-106187A0A9D4}" type="sibTrans" cxnId="{17C5595B-6A4F-4EEC-8214-ABB52EE0AB09}">
      <dgm:prSet/>
      <dgm:spPr/>
      <dgm:t>
        <a:bodyPr/>
        <a:lstStyle/>
        <a:p>
          <a:endParaRPr lang="zh-CN" altLang="en-US">
            <a:latin typeface="等线" panose="02010600030101010101" pitchFamily="2" charset="-122"/>
            <a:ea typeface="等线" panose="02010600030101010101" pitchFamily="2" charset="-122"/>
          </a:endParaRPr>
        </a:p>
      </dgm:t>
    </dgm:pt>
    <dgm:pt modelId="{36C27D5D-7DB9-46BF-9A6B-0AAF26FB397A}" type="parTrans" cxnId="{17C5595B-6A4F-4EEC-8214-ABB52EE0AB09}">
      <dgm:prSet/>
      <dgm:spPr/>
      <dgm:t>
        <a:bodyPr/>
        <a:lstStyle/>
        <a:p>
          <a:endParaRPr lang="zh-CN" altLang="en-US">
            <a:latin typeface="等线" panose="02010600030101010101" pitchFamily="2" charset="-122"/>
            <a:ea typeface="等线" panose="02010600030101010101" pitchFamily="2" charset="-122"/>
          </a:endParaRPr>
        </a:p>
      </dgm:t>
    </dgm:pt>
    <dgm:pt modelId="{773527FA-9F92-470F-8499-76C295DEDAC6}">
      <dgm:prSet custT="1"/>
      <dgm:spPr/>
      <dgm:t>
        <a:bodyPr/>
        <a:lstStyle/>
        <a:p>
          <a:pPr rtl="0"/>
          <a:r>
            <a:rPr lang="zh-CN" altLang="en-US" sz="1600" smtClean="0">
              <a:latin typeface="等线" panose="02010600030101010101" pitchFamily="2" charset="-122"/>
              <a:ea typeface="等线" panose="02010600030101010101" pitchFamily="2" charset="-122"/>
            </a:rPr>
            <a:t>云沙箱</a:t>
          </a:r>
          <a:endParaRPr lang="zh-CN" altLang="en-US" sz="1600" dirty="0">
            <a:latin typeface="等线" panose="02010600030101010101" pitchFamily="2" charset="-122"/>
            <a:ea typeface="等线" panose="02010600030101010101" pitchFamily="2" charset="-122"/>
          </a:endParaRPr>
        </a:p>
      </dgm:t>
    </dgm:pt>
    <dgm:pt modelId="{21BC4AF0-52FE-47DF-A52F-2BC1B7DD3740}" type="parTrans" cxnId="{B2A0FFC7-4077-46A1-B033-F99904747BAC}">
      <dgm:prSet/>
      <dgm:spPr/>
      <dgm:t>
        <a:bodyPr/>
        <a:lstStyle/>
        <a:p>
          <a:endParaRPr lang="zh-CN" altLang="en-US"/>
        </a:p>
      </dgm:t>
    </dgm:pt>
    <dgm:pt modelId="{113192DF-E617-4BC1-9816-1E405E436499}" type="sibTrans" cxnId="{B2A0FFC7-4077-46A1-B033-F99904747BAC}">
      <dgm:prSet/>
      <dgm:spPr/>
      <dgm:t>
        <a:bodyPr/>
        <a:lstStyle/>
        <a:p>
          <a:endParaRPr lang="zh-CN" altLang="en-US"/>
        </a:p>
      </dgm:t>
    </dgm:pt>
    <dgm:pt modelId="{21162409-43EE-4D4A-8CA9-FF250672DD17}">
      <dgm:prSet custT="1"/>
      <dgm:spPr/>
      <dgm:t>
        <a:bodyPr/>
        <a:lstStyle/>
        <a:p>
          <a:pPr rtl="0"/>
          <a:r>
            <a:rPr lang="en-US" altLang="zh-CN" sz="1600" dirty="0" smtClean="0">
              <a:latin typeface="等线" panose="02010600030101010101" pitchFamily="2" charset="-122"/>
              <a:ea typeface="等线" panose="02010600030101010101" pitchFamily="2" charset="-122"/>
            </a:rPr>
            <a:t>E</a:t>
          </a:r>
          <a:r>
            <a:rPr lang="zh-CN" altLang="en-US" sz="1600" dirty="0" smtClean="0">
              <a:latin typeface="等线" panose="02010600030101010101" pitchFamily="2" charset="-122"/>
              <a:ea typeface="等线" panose="02010600030101010101" pitchFamily="2" charset="-122"/>
            </a:rPr>
            <a:t>系列产品增加报表功能</a:t>
          </a:r>
          <a:endParaRPr lang="zh-CN" altLang="en-US" sz="1600" dirty="0">
            <a:latin typeface="等线" panose="02010600030101010101" pitchFamily="2" charset="-122"/>
            <a:ea typeface="等线" panose="02010600030101010101" pitchFamily="2" charset="-122"/>
          </a:endParaRPr>
        </a:p>
      </dgm:t>
    </dgm:pt>
    <dgm:pt modelId="{FE01C92F-6926-401D-98DA-A238A4B7FAEC}" type="parTrans" cxnId="{1C950C2B-6A86-4E85-AA33-3FFC1C6B1647}">
      <dgm:prSet/>
      <dgm:spPr/>
      <dgm:t>
        <a:bodyPr/>
        <a:lstStyle/>
        <a:p>
          <a:endParaRPr lang="zh-CN" altLang="en-US"/>
        </a:p>
      </dgm:t>
    </dgm:pt>
    <dgm:pt modelId="{37752338-F78C-439B-ABC9-E6C55E06DDEF}" type="sibTrans" cxnId="{1C950C2B-6A86-4E85-AA33-3FFC1C6B1647}">
      <dgm:prSet/>
      <dgm:spPr/>
      <dgm:t>
        <a:bodyPr/>
        <a:lstStyle/>
        <a:p>
          <a:endParaRPr lang="zh-CN" altLang="en-US"/>
        </a:p>
      </dgm:t>
    </dgm:pt>
    <dgm:pt modelId="{C061C20B-1C1B-44E2-A517-7849208AEE05}" type="pres">
      <dgm:prSet presAssocID="{CFAB486B-C77D-49E1-85B5-A372F8B2596E}" presName="linear" presStyleCnt="0">
        <dgm:presLayoutVars>
          <dgm:dir/>
          <dgm:resizeHandles val="exact"/>
        </dgm:presLayoutVars>
      </dgm:prSet>
      <dgm:spPr/>
      <dgm:t>
        <a:bodyPr/>
        <a:lstStyle/>
        <a:p>
          <a:endParaRPr lang="zh-CN" altLang="en-US"/>
        </a:p>
      </dgm:t>
    </dgm:pt>
    <dgm:pt modelId="{654FE229-7710-4697-88DC-1D995A88A1E2}" type="pres">
      <dgm:prSet presAssocID="{76CD198A-630C-4934-8330-8C6E3F825488}" presName="comp" presStyleCnt="0"/>
      <dgm:spPr/>
    </dgm:pt>
    <dgm:pt modelId="{360F7349-17FB-4623-84C0-9620270B56C2}" type="pres">
      <dgm:prSet presAssocID="{76CD198A-630C-4934-8330-8C6E3F825488}" presName="box" presStyleLbl="node1" presStyleIdx="0" presStyleCnt="3" custScaleY="110518" custLinFactNeighborX="-1664" custLinFactNeighborY="2416"/>
      <dgm:spPr/>
      <dgm:t>
        <a:bodyPr/>
        <a:lstStyle/>
        <a:p>
          <a:endParaRPr lang="zh-CN" altLang="en-US"/>
        </a:p>
      </dgm:t>
    </dgm:pt>
    <dgm:pt modelId="{9C1F6746-114A-40D8-B747-B820BE0943D4}" type="pres">
      <dgm:prSet presAssocID="{76CD198A-630C-4934-8330-8C6E3F825488}"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 modelId="{0ADF9C38-E131-4258-A368-0F3817CE9E0C}" type="pres">
      <dgm:prSet presAssocID="{76CD198A-630C-4934-8330-8C6E3F825488}" presName="text" presStyleLbl="node1" presStyleIdx="0" presStyleCnt="3">
        <dgm:presLayoutVars>
          <dgm:bulletEnabled val="1"/>
        </dgm:presLayoutVars>
      </dgm:prSet>
      <dgm:spPr/>
      <dgm:t>
        <a:bodyPr/>
        <a:lstStyle/>
        <a:p>
          <a:endParaRPr lang="zh-CN" altLang="en-US"/>
        </a:p>
      </dgm:t>
    </dgm:pt>
    <dgm:pt modelId="{F3C598F1-C2C1-458C-885E-A54CB8907D3F}" type="pres">
      <dgm:prSet presAssocID="{2E25AD9D-8EA9-4CAE-8F65-62DB39DA7430}" presName="spacer" presStyleCnt="0"/>
      <dgm:spPr/>
    </dgm:pt>
    <dgm:pt modelId="{D1770B93-6199-45F1-81D3-7B1A04521C8B}" type="pres">
      <dgm:prSet presAssocID="{E321583D-6A9B-4450-AA6E-C04B793789FD}" presName="comp" presStyleCnt="0"/>
      <dgm:spPr/>
    </dgm:pt>
    <dgm:pt modelId="{E4490421-C8E0-4A47-B081-626994F14DE7}" type="pres">
      <dgm:prSet presAssocID="{E321583D-6A9B-4450-AA6E-C04B793789FD}" presName="box" presStyleLbl="node1" presStyleIdx="1" presStyleCnt="3"/>
      <dgm:spPr/>
      <dgm:t>
        <a:bodyPr/>
        <a:lstStyle/>
        <a:p>
          <a:endParaRPr lang="zh-CN" altLang="en-US"/>
        </a:p>
      </dgm:t>
    </dgm:pt>
    <dgm:pt modelId="{18B3EF33-67A6-4C77-A486-14314CFD59D1}" type="pres">
      <dgm:prSet presAssocID="{E321583D-6A9B-4450-AA6E-C04B793789FD}"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dgm:spPr>
    </dgm:pt>
    <dgm:pt modelId="{920FE9B1-3751-4554-8106-075660CBEFCC}" type="pres">
      <dgm:prSet presAssocID="{E321583D-6A9B-4450-AA6E-C04B793789FD}" presName="text" presStyleLbl="node1" presStyleIdx="1" presStyleCnt="3">
        <dgm:presLayoutVars>
          <dgm:bulletEnabled val="1"/>
        </dgm:presLayoutVars>
      </dgm:prSet>
      <dgm:spPr/>
      <dgm:t>
        <a:bodyPr/>
        <a:lstStyle/>
        <a:p>
          <a:endParaRPr lang="zh-CN" altLang="en-US"/>
        </a:p>
      </dgm:t>
    </dgm:pt>
    <dgm:pt modelId="{FF8C5E65-90BD-4B94-B37A-55AA4F99C02A}" type="pres">
      <dgm:prSet presAssocID="{3485EC1A-4D53-49C9-9107-B91985D54672}" presName="spacer" presStyleCnt="0"/>
      <dgm:spPr/>
    </dgm:pt>
    <dgm:pt modelId="{A681081E-7800-4D53-A584-02AE4B1EC617}" type="pres">
      <dgm:prSet presAssocID="{C28C246A-01E5-47E9-AAFC-61C6DB0AEDF8}" presName="comp" presStyleCnt="0"/>
      <dgm:spPr/>
    </dgm:pt>
    <dgm:pt modelId="{440FA828-16E1-4AE7-90C2-EA472EB38123}" type="pres">
      <dgm:prSet presAssocID="{C28C246A-01E5-47E9-AAFC-61C6DB0AEDF8}" presName="box" presStyleLbl="node1" presStyleIdx="2" presStyleCnt="3"/>
      <dgm:spPr/>
      <dgm:t>
        <a:bodyPr/>
        <a:lstStyle/>
        <a:p>
          <a:endParaRPr lang="zh-CN" altLang="en-US"/>
        </a:p>
      </dgm:t>
    </dgm:pt>
    <dgm:pt modelId="{61BF2E4D-37FE-4D83-85E6-949A62A59D51}" type="pres">
      <dgm:prSet presAssocID="{C28C246A-01E5-47E9-AAFC-61C6DB0AEDF8}"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13000" r="-13000"/>
          </a:stretch>
        </a:blipFill>
      </dgm:spPr>
    </dgm:pt>
    <dgm:pt modelId="{FA192A49-E824-4F92-9198-225CC75F004C}" type="pres">
      <dgm:prSet presAssocID="{C28C246A-01E5-47E9-AAFC-61C6DB0AEDF8}" presName="text" presStyleLbl="node1" presStyleIdx="2" presStyleCnt="3">
        <dgm:presLayoutVars>
          <dgm:bulletEnabled val="1"/>
        </dgm:presLayoutVars>
      </dgm:prSet>
      <dgm:spPr/>
      <dgm:t>
        <a:bodyPr/>
        <a:lstStyle/>
        <a:p>
          <a:endParaRPr lang="zh-CN" altLang="en-US"/>
        </a:p>
      </dgm:t>
    </dgm:pt>
  </dgm:ptLst>
  <dgm:cxnLst>
    <dgm:cxn modelId="{1C950C2B-6A86-4E85-AA33-3FFC1C6B1647}" srcId="{E321583D-6A9B-4450-AA6E-C04B793789FD}" destId="{21162409-43EE-4D4A-8CA9-FF250672DD17}" srcOrd="1" destOrd="0" parTransId="{FE01C92F-6926-401D-98DA-A238A4B7FAEC}" sibTransId="{37752338-F78C-439B-ABC9-E6C55E06DDEF}"/>
    <dgm:cxn modelId="{9328C162-5618-4E07-8EE8-1D7D1733CA75}" type="presOf" srcId="{8900D0C2-2FDD-4E8C-B97F-8FF2FA238A6A}" destId="{360F7349-17FB-4623-84C0-9620270B56C2}" srcOrd="0" destOrd="2" presId="urn:microsoft.com/office/officeart/2005/8/layout/vList4"/>
    <dgm:cxn modelId="{207ABF05-C954-4B3A-BBB7-27883DC438BD}" type="presOf" srcId="{A1F4CB1A-4FEE-4D1D-8FBA-F6AD28E6B37C}" destId="{FA192A49-E824-4F92-9198-225CC75F004C}" srcOrd="1" destOrd="2" presId="urn:microsoft.com/office/officeart/2005/8/layout/vList4"/>
    <dgm:cxn modelId="{D513895C-A3D0-4105-82FF-87D6FB98A2D0}" srcId="{76CD198A-630C-4934-8330-8C6E3F825488}" destId="{8900D0C2-2FDD-4E8C-B97F-8FF2FA238A6A}" srcOrd="1" destOrd="0" parTransId="{BD370B16-33F9-49A2-BF35-DE34A7897785}" sibTransId="{2F338469-BCD8-4AC6-962A-975C626F7044}"/>
    <dgm:cxn modelId="{CE1D2A0A-0A17-4924-906D-5E3492D4A808}" type="presOf" srcId="{CFAB486B-C77D-49E1-85B5-A372F8B2596E}" destId="{C061C20B-1C1B-44E2-A517-7849208AEE05}" srcOrd="0" destOrd="0" presId="urn:microsoft.com/office/officeart/2005/8/layout/vList4"/>
    <dgm:cxn modelId="{E9CC7AA1-38DD-48BE-A396-1AD2809F9F1E}" srcId="{CFAB486B-C77D-49E1-85B5-A372F8B2596E}" destId="{E321583D-6A9B-4450-AA6E-C04B793789FD}" srcOrd="1" destOrd="0" parTransId="{3F0A76FA-B51C-49AA-B286-EB954F45484F}" sibTransId="{3485EC1A-4D53-49C9-9107-B91985D54672}"/>
    <dgm:cxn modelId="{0D0CE5F6-5C4C-43F8-BD4E-23D1F67D0AE8}" type="presOf" srcId="{E321583D-6A9B-4450-AA6E-C04B793789FD}" destId="{E4490421-C8E0-4A47-B081-626994F14DE7}" srcOrd="0" destOrd="0" presId="urn:microsoft.com/office/officeart/2005/8/layout/vList4"/>
    <dgm:cxn modelId="{17C5595B-6A4F-4EEC-8214-ABB52EE0AB09}" srcId="{76CD198A-630C-4934-8330-8C6E3F825488}" destId="{BD3E102C-640C-4595-8C45-06727BBB1D87}" srcOrd="0" destOrd="0" parTransId="{36C27D5D-7DB9-46BF-9A6B-0AAF26FB397A}" sibTransId="{10CCE7F8-DD10-4D18-BF3B-106187A0A9D4}"/>
    <dgm:cxn modelId="{95AC93ED-1B2F-4BC4-81EF-E36B9AC8C90C}" srcId="{CFAB486B-C77D-49E1-85B5-A372F8B2596E}" destId="{C28C246A-01E5-47E9-AAFC-61C6DB0AEDF8}" srcOrd="2" destOrd="0" parTransId="{E59C6DA4-2DE0-441B-9E19-1079F291E8C2}" sibTransId="{8E458A7E-FC16-439C-8B9F-BA87D08927D5}"/>
    <dgm:cxn modelId="{0143C3BA-37B6-41AD-A450-130E65653628}" type="presOf" srcId="{76CD198A-630C-4934-8330-8C6E3F825488}" destId="{0ADF9C38-E131-4258-A368-0F3817CE9E0C}" srcOrd="1" destOrd="0" presId="urn:microsoft.com/office/officeart/2005/8/layout/vList4"/>
    <dgm:cxn modelId="{7614AEC5-949E-49F5-A935-46FAD5BC0E3E}" srcId="{C28C246A-01E5-47E9-AAFC-61C6DB0AEDF8}" destId="{A1F4CB1A-4FEE-4D1D-8FBA-F6AD28E6B37C}" srcOrd="1" destOrd="0" parTransId="{CF5E67C0-3F42-4809-A8B6-525C0C48FB2E}" sibTransId="{BB3E1375-8ED0-4A51-B57C-61FBF7979419}"/>
    <dgm:cxn modelId="{B2A0FFC7-4077-46A1-B033-F99904747BAC}" srcId="{76CD198A-630C-4934-8330-8C6E3F825488}" destId="{773527FA-9F92-470F-8499-76C295DEDAC6}" srcOrd="2" destOrd="0" parTransId="{21BC4AF0-52FE-47DF-A52F-2BC1B7DD3740}" sibTransId="{113192DF-E617-4BC1-9816-1E405E436499}"/>
    <dgm:cxn modelId="{74854AE4-46C7-4FFE-9BED-1258A602D661}" srcId="{C28C246A-01E5-47E9-AAFC-61C6DB0AEDF8}" destId="{30D5E06C-54D3-4B09-80B7-79AF259C6A40}" srcOrd="0" destOrd="0" parTransId="{FE371F11-350D-4267-8B1A-CDF9A094E9D2}" sibTransId="{CA00DF94-6290-435B-B334-2CA1D8ED35E8}"/>
    <dgm:cxn modelId="{9DE98B9D-5B21-416A-A5FA-09137E4B09FF}" type="presOf" srcId="{21162409-43EE-4D4A-8CA9-FF250672DD17}" destId="{E4490421-C8E0-4A47-B081-626994F14DE7}" srcOrd="0" destOrd="2" presId="urn:microsoft.com/office/officeart/2005/8/layout/vList4"/>
    <dgm:cxn modelId="{E245EDF4-FAA2-40C3-953C-D6334F85D60D}" type="presOf" srcId="{BD3E102C-640C-4595-8C45-06727BBB1D87}" destId="{0ADF9C38-E131-4258-A368-0F3817CE9E0C}" srcOrd="1" destOrd="1" presId="urn:microsoft.com/office/officeart/2005/8/layout/vList4"/>
    <dgm:cxn modelId="{3F87D518-E579-4D2E-959A-881FCFAD384E}" type="presOf" srcId="{21162409-43EE-4D4A-8CA9-FF250672DD17}" destId="{920FE9B1-3751-4554-8106-075660CBEFCC}" srcOrd="1" destOrd="2" presId="urn:microsoft.com/office/officeart/2005/8/layout/vList4"/>
    <dgm:cxn modelId="{359E679A-DE31-426D-9F80-66927DEB06B1}" type="presOf" srcId="{B8D424EA-9A31-48F2-B938-A4BC7D56FE8B}" destId="{E4490421-C8E0-4A47-B081-626994F14DE7}" srcOrd="0" destOrd="1" presId="urn:microsoft.com/office/officeart/2005/8/layout/vList4"/>
    <dgm:cxn modelId="{5DB0BCEA-17FF-4AC9-A27B-D1DE2631E851}" type="presOf" srcId="{30D5E06C-54D3-4B09-80B7-79AF259C6A40}" destId="{440FA828-16E1-4AE7-90C2-EA472EB38123}" srcOrd="0" destOrd="1" presId="urn:microsoft.com/office/officeart/2005/8/layout/vList4"/>
    <dgm:cxn modelId="{4E3D5349-385C-4825-9E16-6376EE9A1F41}" type="presOf" srcId="{B8D424EA-9A31-48F2-B938-A4BC7D56FE8B}" destId="{920FE9B1-3751-4554-8106-075660CBEFCC}" srcOrd="1" destOrd="1" presId="urn:microsoft.com/office/officeart/2005/8/layout/vList4"/>
    <dgm:cxn modelId="{02D30B66-AE33-4E88-8375-6685C5D0A0FD}" type="presOf" srcId="{E321583D-6A9B-4450-AA6E-C04B793789FD}" destId="{920FE9B1-3751-4554-8106-075660CBEFCC}" srcOrd="1" destOrd="0" presId="urn:microsoft.com/office/officeart/2005/8/layout/vList4"/>
    <dgm:cxn modelId="{E17DC321-74FD-4D76-91B3-AF8DF805E1FA}" srcId="{E321583D-6A9B-4450-AA6E-C04B793789FD}" destId="{B8D424EA-9A31-48F2-B938-A4BC7D56FE8B}" srcOrd="0" destOrd="0" parTransId="{943BE791-D361-411E-B8F7-404DCCBBC3DF}" sibTransId="{33F648E5-632E-4D0D-BB7D-B8EBE82FFEA8}"/>
    <dgm:cxn modelId="{1F5653AC-95A7-42AF-B6FD-6AA3CD32B645}" type="presOf" srcId="{30D5E06C-54D3-4B09-80B7-79AF259C6A40}" destId="{FA192A49-E824-4F92-9198-225CC75F004C}" srcOrd="1" destOrd="1" presId="urn:microsoft.com/office/officeart/2005/8/layout/vList4"/>
    <dgm:cxn modelId="{F11CA886-C9AA-4B99-92E4-FF7CF2A5508D}" type="presOf" srcId="{C28C246A-01E5-47E9-AAFC-61C6DB0AEDF8}" destId="{FA192A49-E824-4F92-9198-225CC75F004C}" srcOrd="1" destOrd="0" presId="urn:microsoft.com/office/officeart/2005/8/layout/vList4"/>
    <dgm:cxn modelId="{6DEB812B-7093-49CA-96FE-CB7A5FFEA81E}" type="presOf" srcId="{76CD198A-630C-4934-8330-8C6E3F825488}" destId="{360F7349-17FB-4623-84C0-9620270B56C2}" srcOrd="0" destOrd="0" presId="urn:microsoft.com/office/officeart/2005/8/layout/vList4"/>
    <dgm:cxn modelId="{F79FBA70-BA3E-4A9A-8235-828F00105475}" srcId="{CFAB486B-C77D-49E1-85B5-A372F8B2596E}" destId="{76CD198A-630C-4934-8330-8C6E3F825488}" srcOrd="0" destOrd="0" parTransId="{9F3734E9-A402-428D-A51B-A7B7F0FECCE9}" sibTransId="{2E25AD9D-8EA9-4CAE-8F65-62DB39DA7430}"/>
    <dgm:cxn modelId="{306398A2-1611-4E23-AE38-A397829121E0}" type="presOf" srcId="{8900D0C2-2FDD-4E8C-B97F-8FF2FA238A6A}" destId="{0ADF9C38-E131-4258-A368-0F3817CE9E0C}" srcOrd="1" destOrd="2" presId="urn:microsoft.com/office/officeart/2005/8/layout/vList4"/>
    <dgm:cxn modelId="{EED163FB-7850-4964-8C3E-ED707503332A}" type="presOf" srcId="{A1F4CB1A-4FEE-4D1D-8FBA-F6AD28E6B37C}" destId="{440FA828-16E1-4AE7-90C2-EA472EB38123}" srcOrd="0" destOrd="2" presId="urn:microsoft.com/office/officeart/2005/8/layout/vList4"/>
    <dgm:cxn modelId="{1D009586-A99B-4AFB-9F1F-276F79C10B76}" type="presOf" srcId="{773527FA-9F92-470F-8499-76C295DEDAC6}" destId="{0ADF9C38-E131-4258-A368-0F3817CE9E0C}" srcOrd="1" destOrd="3" presId="urn:microsoft.com/office/officeart/2005/8/layout/vList4"/>
    <dgm:cxn modelId="{06B908E9-D144-41C5-83E6-01192AE8A243}" type="presOf" srcId="{BD3E102C-640C-4595-8C45-06727BBB1D87}" destId="{360F7349-17FB-4623-84C0-9620270B56C2}" srcOrd="0" destOrd="1" presId="urn:microsoft.com/office/officeart/2005/8/layout/vList4"/>
    <dgm:cxn modelId="{8158DF79-7413-45C7-88DA-08F8C1E2614C}" type="presOf" srcId="{C28C246A-01E5-47E9-AAFC-61C6DB0AEDF8}" destId="{440FA828-16E1-4AE7-90C2-EA472EB38123}" srcOrd="0" destOrd="0" presId="urn:microsoft.com/office/officeart/2005/8/layout/vList4"/>
    <dgm:cxn modelId="{030FCCEB-29CA-4E50-AC1F-DA843DC9CB94}" type="presOf" srcId="{773527FA-9F92-470F-8499-76C295DEDAC6}" destId="{360F7349-17FB-4623-84C0-9620270B56C2}" srcOrd="0" destOrd="3" presId="urn:microsoft.com/office/officeart/2005/8/layout/vList4"/>
    <dgm:cxn modelId="{CBC8C75D-7CCB-4B1A-AC16-5E987AC2F70A}" type="presParOf" srcId="{C061C20B-1C1B-44E2-A517-7849208AEE05}" destId="{654FE229-7710-4697-88DC-1D995A88A1E2}" srcOrd="0" destOrd="0" presId="urn:microsoft.com/office/officeart/2005/8/layout/vList4"/>
    <dgm:cxn modelId="{3EC75CD3-3925-47DE-A118-49073DE6FD2B}" type="presParOf" srcId="{654FE229-7710-4697-88DC-1D995A88A1E2}" destId="{360F7349-17FB-4623-84C0-9620270B56C2}" srcOrd="0" destOrd="0" presId="urn:microsoft.com/office/officeart/2005/8/layout/vList4"/>
    <dgm:cxn modelId="{81C2EE75-7B76-41C8-A7EB-EE921C1F8DE7}" type="presParOf" srcId="{654FE229-7710-4697-88DC-1D995A88A1E2}" destId="{9C1F6746-114A-40D8-B747-B820BE0943D4}" srcOrd="1" destOrd="0" presId="urn:microsoft.com/office/officeart/2005/8/layout/vList4"/>
    <dgm:cxn modelId="{C0EC42B0-D762-4C44-8EE6-2C9CD5E87102}" type="presParOf" srcId="{654FE229-7710-4697-88DC-1D995A88A1E2}" destId="{0ADF9C38-E131-4258-A368-0F3817CE9E0C}" srcOrd="2" destOrd="0" presId="urn:microsoft.com/office/officeart/2005/8/layout/vList4"/>
    <dgm:cxn modelId="{3F24DCB8-C7F2-461C-A005-EFA2CABE447E}" type="presParOf" srcId="{C061C20B-1C1B-44E2-A517-7849208AEE05}" destId="{F3C598F1-C2C1-458C-885E-A54CB8907D3F}" srcOrd="1" destOrd="0" presId="urn:microsoft.com/office/officeart/2005/8/layout/vList4"/>
    <dgm:cxn modelId="{321EA824-3AD6-4B8A-BF11-9EDC7022A9BD}" type="presParOf" srcId="{C061C20B-1C1B-44E2-A517-7849208AEE05}" destId="{D1770B93-6199-45F1-81D3-7B1A04521C8B}" srcOrd="2" destOrd="0" presId="urn:microsoft.com/office/officeart/2005/8/layout/vList4"/>
    <dgm:cxn modelId="{E4F80265-5374-4185-AF54-57BE04D22037}" type="presParOf" srcId="{D1770B93-6199-45F1-81D3-7B1A04521C8B}" destId="{E4490421-C8E0-4A47-B081-626994F14DE7}" srcOrd="0" destOrd="0" presId="urn:microsoft.com/office/officeart/2005/8/layout/vList4"/>
    <dgm:cxn modelId="{0CE8D3CD-476C-4660-B49A-DA6C9563AB0D}" type="presParOf" srcId="{D1770B93-6199-45F1-81D3-7B1A04521C8B}" destId="{18B3EF33-67A6-4C77-A486-14314CFD59D1}" srcOrd="1" destOrd="0" presId="urn:microsoft.com/office/officeart/2005/8/layout/vList4"/>
    <dgm:cxn modelId="{5C6BC3C9-85C5-4EBB-A12B-CDA3234F598F}" type="presParOf" srcId="{D1770B93-6199-45F1-81D3-7B1A04521C8B}" destId="{920FE9B1-3751-4554-8106-075660CBEFCC}" srcOrd="2" destOrd="0" presId="urn:microsoft.com/office/officeart/2005/8/layout/vList4"/>
    <dgm:cxn modelId="{BE35EEB4-2E64-4568-BB58-21059B727E8A}" type="presParOf" srcId="{C061C20B-1C1B-44E2-A517-7849208AEE05}" destId="{FF8C5E65-90BD-4B94-B37A-55AA4F99C02A}" srcOrd="3" destOrd="0" presId="urn:microsoft.com/office/officeart/2005/8/layout/vList4"/>
    <dgm:cxn modelId="{CB115776-A6AA-4E63-8CF3-5FC0D443B759}" type="presParOf" srcId="{C061C20B-1C1B-44E2-A517-7849208AEE05}" destId="{A681081E-7800-4D53-A584-02AE4B1EC617}" srcOrd="4" destOrd="0" presId="urn:microsoft.com/office/officeart/2005/8/layout/vList4"/>
    <dgm:cxn modelId="{2ECB837A-8C32-4CD5-91CC-BCA1F0151C3E}" type="presParOf" srcId="{A681081E-7800-4D53-A584-02AE4B1EC617}" destId="{440FA828-16E1-4AE7-90C2-EA472EB38123}" srcOrd="0" destOrd="0" presId="urn:microsoft.com/office/officeart/2005/8/layout/vList4"/>
    <dgm:cxn modelId="{FEF60695-1A0C-4DA1-B6DF-312412D18F14}" type="presParOf" srcId="{A681081E-7800-4D53-A584-02AE4B1EC617}" destId="{61BF2E4D-37FE-4D83-85E6-949A62A59D51}" srcOrd="1" destOrd="0" presId="urn:microsoft.com/office/officeart/2005/8/layout/vList4"/>
    <dgm:cxn modelId="{26450BBF-6125-40DF-854E-B502715B78AD}" type="presParOf" srcId="{A681081E-7800-4D53-A584-02AE4B1EC617}" destId="{FA192A49-E824-4F92-9198-225CC75F004C}"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05E076-104E-4F82-B9CF-CACF0C693EEB}"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zh-CN" altLang="en-US"/>
        </a:p>
      </dgm:t>
    </dgm:pt>
    <dgm:pt modelId="{21892151-C3F2-455C-AF41-3B1AEB1CFCC2}">
      <dgm:prSet/>
      <dgm:spPr/>
      <dgm:t>
        <a:bodyPr/>
        <a:lstStyle/>
        <a:p>
          <a:pPr rtl="0"/>
          <a:r>
            <a:rPr lang="zh-CN" altLang="en-US" dirty="0" smtClean="0">
              <a:solidFill>
                <a:schemeClr val="bg1"/>
              </a:solidFill>
              <a:latin typeface="等线" panose="02010600030101010101" pitchFamily="2" charset="-122"/>
              <a:ea typeface="等线" panose="02010600030101010101" pitchFamily="2" charset="-122"/>
            </a:rPr>
            <a:t>在互联网出口场景保持链路控制技术的领先性</a:t>
          </a:r>
          <a:endParaRPr lang="zh-CN" dirty="0">
            <a:solidFill>
              <a:schemeClr val="bg1"/>
            </a:solidFill>
            <a:latin typeface="微软雅黑" panose="020B0503020204020204" pitchFamily="34" charset="-122"/>
            <a:ea typeface="微软雅黑" panose="020B0503020204020204" pitchFamily="34" charset="-122"/>
          </a:endParaRPr>
        </a:p>
      </dgm:t>
    </dgm:pt>
    <dgm:pt modelId="{78EC24DF-9365-47E2-BEC2-C3A86EBC0A26}" type="parTrans" cxnId="{90AF3400-AB98-4482-8690-6EE2E8C30886}">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AFFB7D5E-8175-4B02-A1B6-80D8B323FF9C}" type="sibTrans" cxnId="{90AF3400-AB98-4482-8690-6EE2E8C30886}">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39C8D278-5EA0-4716-98B6-9F2431F40D97}">
      <dgm:prSet/>
      <dgm:spPr/>
      <dgm:t>
        <a:bodyPr/>
        <a:lstStyle/>
        <a:p>
          <a:pPr rtl="0"/>
          <a:r>
            <a:rPr lang="zh-CN" altLang="en-US" dirty="0" smtClean="0">
              <a:solidFill>
                <a:schemeClr val="bg1"/>
              </a:solidFill>
              <a:latin typeface="微软雅黑" panose="020B0503020204020204" pitchFamily="34" charset="-122"/>
              <a:ea typeface="微软雅黑" panose="020B0503020204020204" pitchFamily="34" charset="-122"/>
            </a:rPr>
            <a:t>动态链路探测技术的丰富和完善</a:t>
          </a:r>
          <a:endParaRPr lang="zh-CN" dirty="0">
            <a:solidFill>
              <a:schemeClr val="bg1"/>
            </a:solidFill>
            <a:latin typeface="微软雅黑" panose="020B0503020204020204" pitchFamily="34" charset="-122"/>
            <a:ea typeface="微软雅黑" panose="020B0503020204020204" pitchFamily="34" charset="-122"/>
          </a:endParaRPr>
        </a:p>
      </dgm:t>
    </dgm:pt>
    <dgm:pt modelId="{D1490D2C-1972-4AB6-B4B2-FB0D5BA12271}" type="parTrans" cxnId="{CCDD267A-58B7-4898-A1B6-6E706205843B}">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EBADB7B4-1F13-417F-8BE2-51D56D3860A5}" type="sibTrans" cxnId="{CCDD267A-58B7-4898-A1B6-6E706205843B}">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1E930ABC-C954-4859-92EA-17FDC3D2ED7D}">
      <dgm:prSet/>
      <dgm:spPr/>
      <dgm:t>
        <a:bodyPr/>
        <a:lstStyle/>
        <a:p>
          <a:pPr rtl="0"/>
          <a:r>
            <a:rPr lang="zh-CN" altLang="en-US" dirty="0" smtClean="0">
              <a:solidFill>
                <a:schemeClr val="bg1"/>
              </a:solidFill>
              <a:latin typeface="等线" panose="02010600030101010101" pitchFamily="2" charset="-122"/>
              <a:ea typeface="等线" panose="02010600030101010101" pitchFamily="2" charset="-122"/>
            </a:rPr>
            <a:t>全面提升</a:t>
          </a:r>
          <a:r>
            <a:rPr lang="en-US" altLang="zh-CN" dirty="0" smtClean="0">
              <a:solidFill>
                <a:schemeClr val="bg1"/>
              </a:solidFill>
              <a:latin typeface="等线" panose="02010600030101010101" pitchFamily="2" charset="-122"/>
              <a:ea typeface="等线" panose="02010600030101010101" pitchFamily="2" charset="-122"/>
            </a:rPr>
            <a:t>NGFW</a:t>
          </a:r>
          <a:r>
            <a:rPr lang="zh-CN" altLang="en-US" dirty="0" smtClean="0">
              <a:solidFill>
                <a:schemeClr val="bg1"/>
              </a:solidFill>
              <a:latin typeface="等线" panose="02010600030101010101" pitchFamily="2" charset="-122"/>
              <a:ea typeface="等线" panose="02010600030101010101" pitchFamily="2" charset="-122"/>
            </a:rPr>
            <a:t>在终端接入和数据内容安全方面的识别和控制能力</a:t>
          </a:r>
          <a:endParaRPr lang="zh-CN" dirty="0">
            <a:solidFill>
              <a:schemeClr val="bg1"/>
            </a:solidFill>
            <a:latin typeface="微软雅黑" panose="020B0503020204020204" pitchFamily="34" charset="-122"/>
            <a:ea typeface="微软雅黑" panose="020B0503020204020204" pitchFamily="34" charset="-122"/>
          </a:endParaRPr>
        </a:p>
      </dgm:t>
    </dgm:pt>
    <dgm:pt modelId="{3E62C7F1-48E0-495D-A7BD-C9FF7355D346}" type="parTrans" cxnId="{64B86EA2-A8BF-4C24-A7AC-1491E6A96E85}">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3A1A9FD8-3F12-4FA8-885F-CA1ABB1CF3A2}" type="sibTrans" cxnId="{64B86EA2-A8BF-4C24-A7AC-1491E6A96E85}">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3F724C85-AEF6-44DA-A3AE-D4D376843D17}">
      <dgm:prSet/>
      <dgm:spPr/>
      <dgm:t>
        <a:bodyPr/>
        <a:lstStyle/>
        <a:p>
          <a:pPr rtl="0"/>
          <a:r>
            <a:rPr lang="zh-CN" altLang="en-US" dirty="0" smtClean="0">
              <a:solidFill>
                <a:schemeClr val="bg1"/>
              </a:solidFill>
              <a:latin typeface="微软雅黑" panose="020B0503020204020204" pitchFamily="34" charset="-122"/>
              <a:ea typeface="微软雅黑" panose="020B0503020204020204" pitchFamily="34" charset="-122"/>
            </a:rPr>
            <a:t>数据安全的功能增强，数据防泄漏功能逐步深入</a:t>
          </a:r>
          <a:endParaRPr lang="zh-CN" dirty="0">
            <a:solidFill>
              <a:schemeClr val="bg1"/>
            </a:solidFill>
            <a:latin typeface="微软雅黑" panose="020B0503020204020204" pitchFamily="34" charset="-122"/>
            <a:ea typeface="微软雅黑" panose="020B0503020204020204" pitchFamily="34" charset="-122"/>
          </a:endParaRPr>
        </a:p>
      </dgm:t>
    </dgm:pt>
    <dgm:pt modelId="{C16F8BA2-496E-419B-90D1-8E44300D1E3E}" type="parTrans" cxnId="{D0F637C0-E689-4999-A9E0-5BAB0E977788}">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D800B003-7F3E-4D8A-BFD9-33B1DF19ADC7}" type="sibTrans" cxnId="{D0F637C0-E689-4999-A9E0-5BAB0E977788}">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0CD9FD49-D544-4736-BF80-355FFE8E2EBA}">
      <dgm:prSet/>
      <dgm:spPr/>
      <dgm:t>
        <a:bodyPr/>
        <a:lstStyle/>
        <a:p>
          <a:pPr rtl="0"/>
          <a:r>
            <a:rPr lang="zh-CN" altLang="en-US" dirty="0" smtClean="0">
              <a:solidFill>
                <a:schemeClr val="bg1"/>
              </a:solidFill>
              <a:latin typeface="微软雅黑" panose="020B0503020204020204" pitchFamily="34" charset="-122"/>
              <a:ea typeface="微软雅黑" panose="020B0503020204020204" pitchFamily="34" charset="-122"/>
            </a:rPr>
            <a:t>终端接入的用户接口功能丰富。</a:t>
          </a:r>
          <a:endParaRPr lang="zh-CN" dirty="0">
            <a:solidFill>
              <a:schemeClr val="bg1"/>
            </a:solidFill>
            <a:latin typeface="微软雅黑" panose="020B0503020204020204" pitchFamily="34" charset="-122"/>
            <a:ea typeface="微软雅黑" panose="020B0503020204020204" pitchFamily="34" charset="-122"/>
          </a:endParaRPr>
        </a:p>
      </dgm:t>
    </dgm:pt>
    <dgm:pt modelId="{4FE27AEE-AE3F-430B-B3B9-8C795B5AF85D}" type="parTrans" cxnId="{803556AD-CD21-43E3-ADAF-ECA63F0F0A6C}">
      <dgm:prSet/>
      <dgm:spPr/>
      <dgm:t>
        <a:bodyPr/>
        <a:lstStyle/>
        <a:p>
          <a:endParaRPr lang="zh-CN" altLang="en-US"/>
        </a:p>
      </dgm:t>
    </dgm:pt>
    <dgm:pt modelId="{D32BD861-14C7-48A8-9BA2-43DCD2CB566D}" type="sibTrans" cxnId="{803556AD-CD21-43E3-ADAF-ECA63F0F0A6C}">
      <dgm:prSet/>
      <dgm:spPr/>
      <dgm:t>
        <a:bodyPr/>
        <a:lstStyle/>
        <a:p>
          <a:endParaRPr lang="zh-CN" altLang="en-US"/>
        </a:p>
      </dgm:t>
    </dgm:pt>
    <dgm:pt modelId="{E4863285-B6A7-4676-94BA-96A90147A796}">
      <dgm:prSet/>
      <dgm:spPr/>
      <dgm:t>
        <a:bodyPr/>
        <a:lstStyle/>
        <a:p>
          <a:pPr rtl="0"/>
          <a:r>
            <a:rPr lang="zh-CN" altLang="en-US" dirty="0" smtClean="0">
              <a:solidFill>
                <a:schemeClr val="bg1"/>
              </a:solidFill>
              <a:latin typeface="微软雅黑" panose="020B0503020204020204" pitchFamily="34" charset="-122"/>
              <a:ea typeface="微软雅黑" panose="020B0503020204020204" pitchFamily="34" charset="-122"/>
            </a:rPr>
            <a:t>终端接入的安全识别和管控</a:t>
          </a:r>
          <a:endParaRPr lang="zh-CN" dirty="0">
            <a:solidFill>
              <a:schemeClr val="bg1"/>
            </a:solidFill>
            <a:latin typeface="微软雅黑" panose="020B0503020204020204" pitchFamily="34" charset="-122"/>
            <a:ea typeface="微软雅黑" panose="020B0503020204020204" pitchFamily="34" charset="-122"/>
          </a:endParaRPr>
        </a:p>
      </dgm:t>
    </dgm:pt>
    <dgm:pt modelId="{4D575D1F-5360-4C94-B5B7-18DE4153EF6C}" type="parTrans" cxnId="{87DCDA3D-1982-4770-83C5-9A37203444AC}">
      <dgm:prSet/>
      <dgm:spPr/>
      <dgm:t>
        <a:bodyPr/>
        <a:lstStyle/>
        <a:p>
          <a:endParaRPr lang="zh-CN" altLang="en-US"/>
        </a:p>
      </dgm:t>
    </dgm:pt>
    <dgm:pt modelId="{C081D7A2-ACA0-401C-8F7C-6B37900DD5F5}" type="sibTrans" cxnId="{87DCDA3D-1982-4770-83C5-9A37203444AC}">
      <dgm:prSet/>
      <dgm:spPr/>
      <dgm:t>
        <a:bodyPr/>
        <a:lstStyle/>
        <a:p>
          <a:endParaRPr lang="zh-CN" altLang="en-US"/>
        </a:p>
      </dgm:t>
    </dgm:pt>
    <dgm:pt modelId="{6D51216A-69C3-4A77-BD06-F94237DC37E5}">
      <dgm:prSet/>
      <dgm:spPr/>
      <dgm:t>
        <a:bodyPr/>
        <a:lstStyle/>
        <a:p>
          <a:pPr rtl="0"/>
          <a:r>
            <a:rPr lang="zh-CN" altLang="en-US" dirty="0" smtClean="0">
              <a:solidFill>
                <a:schemeClr val="bg1"/>
              </a:solidFill>
              <a:latin typeface="微软雅黑" panose="020B0503020204020204" pitchFamily="34" charset="-122"/>
              <a:ea typeface="微软雅黑" panose="020B0503020204020204" pitchFamily="34" charset="-122"/>
            </a:rPr>
            <a:t>流控和智能选路技术的持续增强</a:t>
          </a:r>
          <a:endParaRPr lang="zh-CN" dirty="0">
            <a:solidFill>
              <a:schemeClr val="bg1"/>
            </a:solidFill>
            <a:latin typeface="微软雅黑" panose="020B0503020204020204" pitchFamily="34" charset="-122"/>
            <a:ea typeface="微软雅黑" panose="020B0503020204020204" pitchFamily="34" charset="-122"/>
          </a:endParaRPr>
        </a:p>
      </dgm:t>
    </dgm:pt>
    <dgm:pt modelId="{A8C67F15-CCDD-4F95-A33F-6659B31F02E0}" type="parTrans" cxnId="{82150586-0BDF-4A2E-BF26-5A0A8A467C14}">
      <dgm:prSet/>
      <dgm:spPr/>
      <dgm:t>
        <a:bodyPr/>
        <a:lstStyle/>
        <a:p>
          <a:endParaRPr lang="zh-CN" altLang="en-US"/>
        </a:p>
      </dgm:t>
    </dgm:pt>
    <dgm:pt modelId="{3F8E3CCD-B5D4-4555-ACF1-51537F147670}" type="sibTrans" cxnId="{82150586-0BDF-4A2E-BF26-5A0A8A467C14}">
      <dgm:prSet/>
      <dgm:spPr/>
      <dgm:t>
        <a:bodyPr/>
        <a:lstStyle/>
        <a:p>
          <a:endParaRPr lang="zh-CN" altLang="en-US"/>
        </a:p>
      </dgm:t>
    </dgm:pt>
    <dgm:pt modelId="{563A57C8-1A19-4C90-8B7E-316C45B6ECA5}">
      <dgm:prSet/>
      <dgm:spPr/>
      <dgm:t>
        <a:bodyPr/>
        <a:lstStyle/>
        <a:p>
          <a:r>
            <a:rPr lang="zh-CN" altLang="en-US" dirty="0" smtClean="0">
              <a:solidFill>
                <a:schemeClr val="bg1"/>
              </a:solidFill>
              <a:latin typeface="等线" panose="02010600030101010101" pitchFamily="2" charset="-122"/>
              <a:ea typeface="等线" panose="02010600030101010101" pitchFamily="2" charset="-122"/>
            </a:rPr>
            <a:t>创新的双活数据中心安全防护技术确立市场优势</a:t>
          </a:r>
          <a:endParaRPr lang="en-US" altLang="zh-CN" dirty="0">
            <a:solidFill>
              <a:schemeClr val="bg1"/>
            </a:solidFill>
            <a:latin typeface="等线" panose="02010600030101010101" pitchFamily="2" charset="-122"/>
            <a:ea typeface="等线" panose="02010600030101010101" pitchFamily="2" charset="-122"/>
          </a:endParaRPr>
        </a:p>
      </dgm:t>
    </dgm:pt>
    <dgm:pt modelId="{1D7AB259-6B9C-4F28-AB3D-BB8C0A19D0E9}" type="parTrans" cxnId="{4780BCCB-0089-49D6-8EEF-B84FF0DAB00E}">
      <dgm:prSet/>
      <dgm:spPr/>
      <dgm:t>
        <a:bodyPr/>
        <a:lstStyle/>
        <a:p>
          <a:endParaRPr lang="zh-CN" altLang="en-US"/>
        </a:p>
      </dgm:t>
    </dgm:pt>
    <dgm:pt modelId="{658A0D65-69B3-4907-92C9-85F3A05728F3}" type="sibTrans" cxnId="{4780BCCB-0089-49D6-8EEF-B84FF0DAB00E}">
      <dgm:prSet/>
      <dgm:spPr/>
      <dgm:t>
        <a:bodyPr/>
        <a:lstStyle/>
        <a:p>
          <a:endParaRPr lang="zh-CN" altLang="en-US"/>
        </a:p>
      </dgm:t>
    </dgm:pt>
    <dgm:pt modelId="{7E1CADC0-BAD0-42FB-BF48-5832A8D23E92}">
      <dgm:prSet/>
      <dgm:spPr/>
      <dgm:t>
        <a:bodyPr/>
        <a:lstStyle/>
        <a:p>
          <a:r>
            <a:rPr lang="zh-CN" altLang="en-US" dirty="0" smtClean="0">
              <a:solidFill>
                <a:schemeClr val="bg1"/>
              </a:solidFill>
              <a:latin typeface="等线" panose="02010600030101010101" pitchFamily="2" charset="-122"/>
              <a:ea typeface="等线" panose="02010600030101010101" pitchFamily="2" charset="-122"/>
            </a:rPr>
            <a:t>满足金融行业双数据中心之间配置和会话同步的安全以及高可靠性需求</a:t>
          </a:r>
          <a:endParaRPr lang="en-US" altLang="zh-CN" dirty="0">
            <a:solidFill>
              <a:schemeClr val="bg1"/>
            </a:solidFill>
            <a:latin typeface="等线" panose="02010600030101010101" pitchFamily="2" charset="-122"/>
            <a:ea typeface="等线" panose="02010600030101010101" pitchFamily="2" charset="-122"/>
          </a:endParaRPr>
        </a:p>
      </dgm:t>
    </dgm:pt>
    <dgm:pt modelId="{715AE415-62B7-4011-BBA5-D59159407536}" type="parTrans" cxnId="{8E6692B5-2C6B-4697-B38B-071EF7E55D21}">
      <dgm:prSet/>
      <dgm:spPr/>
      <dgm:t>
        <a:bodyPr/>
        <a:lstStyle/>
        <a:p>
          <a:endParaRPr lang="zh-CN" altLang="en-US"/>
        </a:p>
      </dgm:t>
    </dgm:pt>
    <dgm:pt modelId="{C2123F5C-D3AC-4A06-888D-2D9CEBD3F6E6}" type="sibTrans" cxnId="{8E6692B5-2C6B-4697-B38B-071EF7E55D21}">
      <dgm:prSet/>
      <dgm:spPr/>
      <dgm:t>
        <a:bodyPr/>
        <a:lstStyle/>
        <a:p>
          <a:endParaRPr lang="zh-CN" altLang="en-US"/>
        </a:p>
      </dgm:t>
    </dgm:pt>
    <dgm:pt modelId="{9DE44E5C-565F-46B2-9280-E3C3B530FCAD}" type="pres">
      <dgm:prSet presAssocID="{E105E076-104E-4F82-B9CF-CACF0C693EEB}" presName="linear" presStyleCnt="0">
        <dgm:presLayoutVars>
          <dgm:animLvl val="lvl"/>
          <dgm:resizeHandles val="exact"/>
        </dgm:presLayoutVars>
      </dgm:prSet>
      <dgm:spPr/>
      <dgm:t>
        <a:bodyPr/>
        <a:lstStyle/>
        <a:p>
          <a:endParaRPr lang="zh-CN" altLang="en-US"/>
        </a:p>
      </dgm:t>
    </dgm:pt>
    <dgm:pt modelId="{D7ED7D30-FD83-4084-90E1-D746BA0B2C37}" type="pres">
      <dgm:prSet presAssocID="{21892151-C3F2-455C-AF41-3B1AEB1CFCC2}" presName="parentText" presStyleLbl="node1" presStyleIdx="0" presStyleCnt="3">
        <dgm:presLayoutVars>
          <dgm:chMax val="0"/>
          <dgm:bulletEnabled val="1"/>
        </dgm:presLayoutVars>
      </dgm:prSet>
      <dgm:spPr/>
      <dgm:t>
        <a:bodyPr/>
        <a:lstStyle/>
        <a:p>
          <a:endParaRPr lang="zh-CN" altLang="en-US"/>
        </a:p>
      </dgm:t>
    </dgm:pt>
    <dgm:pt modelId="{A97BA581-ABD6-4CEB-905F-5B671EC5DCF1}" type="pres">
      <dgm:prSet presAssocID="{21892151-C3F2-455C-AF41-3B1AEB1CFCC2}" presName="childText" presStyleLbl="revTx" presStyleIdx="0" presStyleCnt="3">
        <dgm:presLayoutVars>
          <dgm:bulletEnabled val="1"/>
        </dgm:presLayoutVars>
      </dgm:prSet>
      <dgm:spPr/>
      <dgm:t>
        <a:bodyPr/>
        <a:lstStyle/>
        <a:p>
          <a:endParaRPr lang="zh-CN" altLang="en-US"/>
        </a:p>
      </dgm:t>
    </dgm:pt>
    <dgm:pt modelId="{368C1C07-7088-4A65-BD9B-2EBE1BB684E1}" type="pres">
      <dgm:prSet presAssocID="{1E930ABC-C954-4859-92EA-17FDC3D2ED7D}" presName="parentText" presStyleLbl="node1" presStyleIdx="1" presStyleCnt="3">
        <dgm:presLayoutVars>
          <dgm:chMax val="0"/>
          <dgm:bulletEnabled val="1"/>
        </dgm:presLayoutVars>
      </dgm:prSet>
      <dgm:spPr/>
      <dgm:t>
        <a:bodyPr/>
        <a:lstStyle/>
        <a:p>
          <a:endParaRPr lang="zh-CN" altLang="en-US"/>
        </a:p>
      </dgm:t>
    </dgm:pt>
    <dgm:pt modelId="{F1223274-0FCC-4F0D-A941-2FC4C8CF00AE}" type="pres">
      <dgm:prSet presAssocID="{1E930ABC-C954-4859-92EA-17FDC3D2ED7D}" presName="childText" presStyleLbl="revTx" presStyleIdx="1" presStyleCnt="3">
        <dgm:presLayoutVars>
          <dgm:bulletEnabled val="1"/>
        </dgm:presLayoutVars>
      </dgm:prSet>
      <dgm:spPr/>
      <dgm:t>
        <a:bodyPr/>
        <a:lstStyle/>
        <a:p>
          <a:endParaRPr lang="zh-CN" altLang="en-US"/>
        </a:p>
      </dgm:t>
    </dgm:pt>
    <dgm:pt modelId="{8185B49D-CA72-474F-9032-89D97FBF5D20}" type="pres">
      <dgm:prSet presAssocID="{563A57C8-1A19-4C90-8B7E-316C45B6ECA5}" presName="parentText" presStyleLbl="node1" presStyleIdx="2" presStyleCnt="3">
        <dgm:presLayoutVars>
          <dgm:chMax val="0"/>
          <dgm:bulletEnabled val="1"/>
        </dgm:presLayoutVars>
      </dgm:prSet>
      <dgm:spPr/>
      <dgm:t>
        <a:bodyPr/>
        <a:lstStyle/>
        <a:p>
          <a:endParaRPr lang="zh-CN" altLang="en-US"/>
        </a:p>
      </dgm:t>
    </dgm:pt>
    <dgm:pt modelId="{11AFB524-EAF8-4D6E-8BFE-66AA3C176460}" type="pres">
      <dgm:prSet presAssocID="{563A57C8-1A19-4C90-8B7E-316C45B6ECA5}" presName="childText" presStyleLbl="revTx" presStyleIdx="2" presStyleCnt="3" custLinFactNeighborX="870" custLinFactNeighborY="9953">
        <dgm:presLayoutVars>
          <dgm:bulletEnabled val="1"/>
        </dgm:presLayoutVars>
      </dgm:prSet>
      <dgm:spPr/>
      <dgm:t>
        <a:bodyPr/>
        <a:lstStyle/>
        <a:p>
          <a:endParaRPr lang="zh-CN" altLang="en-US"/>
        </a:p>
      </dgm:t>
    </dgm:pt>
  </dgm:ptLst>
  <dgm:cxnLst>
    <dgm:cxn modelId="{90AF3400-AB98-4482-8690-6EE2E8C30886}" srcId="{E105E076-104E-4F82-B9CF-CACF0C693EEB}" destId="{21892151-C3F2-455C-AF41-3B1AEB1CFCC2}" srcOrd="0" destOrd="0" parTransId="{78EC24DF-9365-47E2-BEC2-C3A86EBC0A26}" sibTransId="{AFFB7D5E-8175-4B02-A1B6-80D8B323FF9C}"/>
    <dgm:cxn modelId="{D0F637C0-E689-4999-A9E0-5BAB0E977788}" srcId="{1E930ABC-C954-4859-92EA-17FDC3D2ED7D}" destId="{3F724C85-AEF6-44DA-A3AE-D4D376843D17}" srcOrd="2" destOrd="0" parTransId="{C16F8BA2-496E-419B-90D1-8E44300D1E3E}" sibTransId="{D800B003-7F3E-4D8A-BFD9-33B1DF19ADC7}"/>
    <dgm:cxn modelId="{803556AD-CD21-43E3-ADAF-ECA63F0F0A6C}" srcId="{1E930ABC-C954-4859-92EA-17FDC3D2ED7D}" destId="{0CD9FD49-D544-4736-BF80-355FFE8E2EBA}" srcOrd="0" destOrd="0" parTransId="{4FE27AEE-AE3F-430B-B3B9-8C795B5AF85D}" sibTransId="{D32BD861-14C7-48A8-9BA2-43DCD2CB566D}"/>
    <dgm:cxn modelId="{CD349189-7E0C-4431-A239-92ECF15D5477}" type="presOf" srcId="{6D51216A-69C3-4A77-BD06-F94237DC37E5}" destId="{A97BA581-ABD6-4CEB-905F-5B671EC5DCF1}" srcOrd="0" destOrd="1" presId="urn:microsoft.com/office/officeart/2005/8/layout/vList2"/>
    <dgm:cxn modelId="{64B86EA2-A8BF-4C24-A7AC-1491E6A96E85}" srcId="{E105E076-104E-4F82-B9CF-CACF0C693EEB}" destId="{1E930ABC-C954-4859-92EA-17FDC3D2ED7D}" srcOrd="1" destOrd="0" parTransId="{3E62C7F1-48E0-495D-A7BD-C9FF7355D346}" sibTransId="{3A1A9FD8-3F12-4FA8-885F-CA1ABB1CF3A2}"/>
    <dgm:cxn modelId="{CEE120B3-9269-4348-8CB1-19AACC8C8101}" type="presOf" srcId="{1E930ABC-C954-4859-92EA-17FDC3D2ED7D}" destId="{368C1C07-7088-4A65-BD9B-2EBE1BB684E1}" srcOrd="0" destOrd="0" presId="urn:microsoft.com/office/officeart/2005/8/layout/vList2"/>
    <dgm:cxn modelId="{6FD399C4-E474-4064-A1F7-9EF7F873A4CE}" type="presOf" srcId="{39C8D278-5EA0-4716-98B6-9F2431F40D97}" destId="{A97BA581-ABD6-4CEB-905F-5B671EC5DCF1}" srcOrd="0" destOrd="0" presId="urn:microsoft.com/office/officeart/2005/8/layout/vList2"/>
    <dgm:cxn modelId="{77161B78-1DD5-475D-90A1-248ADA9EB360}" type="presOf" srcId="{21892151-C3F2-455C-AF41-3B1AEB1CFCC2}" destId="{D7ED7D30-FD83-4084-90E1-D746BA0B2C37}" srcOrd="0" destOrd="0" presId="urn:microsoft.com/office/officeart/2005/8/layout/vList2"/>
    <dgm:cxn modelId="{8650F28B-BCE3-4DD8-9A80-1EA57D73768C}" type="presOf" srcId="{3F724C85-AEF6-44DA-A3AE-D4D376843D17}" destId="{F1223274-0FCC-4F0D-A941-2FC4C8CF00AE}" srcOrd="0" destOrd="2" presId="urn:microsoft.com/office/officeart/2005/8/layout/vList2"/>
    <dgm:cxn modelId="{8E6692B5-2C6B-4697-B38B-071EF7E55D21}" srcId="{563A57C8-1A19-4C90-8B7E-316C45B6ECA5}" destId="{7E1CADC0-BAD0-42FB-BF48-5832A8D23E92}" srcOrd="0" destOrd="0" parTransId="{715AE415-62B7-4011-BBA5-D59159407536}" sibTransId="{C2123F5C-D3AC-4A06-888D-2D9CEBD3F6E6}"/>
    <dgm:cxn modelId="{7969AFC1-76A4-4AA1-B823-CF1C459CEF6D}" type="presOf" srcId="{E105E076-104E-4F82-B9CF-CACF0C693EEB}" destId="{9DE44E5C-565F-46B2-9280-E3C3B530FCAD}" srcOrd="0" destOrd="0" presId="urn:microsoft.com/office/officeart/2005/8/layout/vList2"/>
    <dgm:cxn modelId="{87DCDA3D-1982-4770-83C5-9A37203444AC}" srcId="{1E930ABC-C954-4859-92EA-17FDC3D2ED7D}" destId="{E4863285-B6A7-4676-94BA-96A90147A796}" srcOrd="1" destOrd="0" parTransId="{4D575D1F-5360-4C94-B5B7-18DE4153EF6C}" sibTransId="{C081D7A2-ACA0-401C-8F7C-6B37900DD5F5}"/>
    <dgm:cxn modelId="{82150586-0BDF-4A2E-BF26-5A0A8A467C14}" srcId="{21892151-C3F2-455C-AF41-3B1AEB1CFCC2}" destId="{6D51216A-69C3-4A77-BD06-F94237DC37E5}" srcOrd="1" destOrd="0" parTransId="{A8C67F15-CCDD-4F95-A33F-6659B31F02E0}" sibTransId="{3F8E3CCD-B5D4-4555-ACF1-51537F147670}"/>
    <dgm:cxn modelId="{1DD6A1C7-1E7D-4269-80B9-A0189402D22D}" type="presOf" srcId="{E4863285-B6A7-4676-94BA-96A90147A796}" destId="{F1223274-0FCC-4F0D-A941-2FC4C8CF00AE}" srcOrd="0" destOrd="1" presId="urn:microsoft.com/office/officeart/2005/8/layout/vList2"/>
    <dgm:cxn modelId="{CCDD267A-58B7-4898-A1B6-6E706205843B}" srcId="{21892151-C3F2-455C-AF41-3B1AEB1CFCC2}" destId="{39C8D278-5EA0-4716-98B6-9F2431F40D97}" srcOrd="0" destOrd="0" parTransId="{D1490D2C-1972-4AB6-B4B2-FB0D5BA12271}" sibTransId="{EBADB7B4-1F13-417F-8BE2-51D56D3860A5}"/>
    <dgm:cxn modelId="{4780BCCB-0089-49D6-8EEF-B84FF0DAB00E}" srcId="{E105E076-104E-4F82-B9CF-CACF0C693EEB}" destId="{563A57C8-1A19-4C90-8B7E-316C45B6ECA5}" srcOrd="2" destOrd="0" parTransId="{1D7AB259-6B9C-4F28-AB3D-BB8C0A19D0E9}" sibTransId="{658A0D65-69B3-4907-92C9-85F3A05728F3}"/>
    <dgm:cxn modelId="{7B5C0894-B8A1-49AC-A886-8D2C0250F0AD}" type="presOf" srcId="{563A57C8-1A19-4C90-8B7E-316C45B6ECA5}" destId="{8185B49D-CA72-474F-9032-89D97FBF5D20}" srcOrd="0" destOrd="0" presId="urn:microsoft.com/office/officeart/2005/8/layout/vList2"/>
    <dgm:cxn modelId="{02EC8E23-B148-4EBB-93CC-E383FB5C3FC5}" type="presOf" srcId="{0CD9FD49-D544-4736-BF80-355FFE8E2EBA}" destId="{F1223274-0FCC-4F0D-A941-2FC4C8CF00AE}" srcOrd="0" destOrd="0" presId="urn:microsoft.com/office/officeart/2005/8/layout/vList2"/>
    <dgm:cxn modelId="{D2AAB5C8-DBB7-4B7C-9964-97865AA1C792}" type="presOf" srcId="{7E1CADC0-BAD0-42FB-BF48-5832A8D23E92}" destId="{11AFB524-EAF8-4D6E-8BFE-66AA3C176460}" srcOrd="0" destOrd="0" presId="urn:microsoft.com/office/officeart/2005/8/layout/vList2"/>
    <dgm:cxn modelId="{330C8B65-E642-4247-B251-E3499A665CD6}" type="presParOf" srcId="{9DE44E5C-565F-46B2-9280-E3C3B530FCAD}" destId="{D7ED7D30-FD83-4084-90E1-D746BA0B2C37}" srcOrd="0" destOrd="0" presId="urn:microsoft.com/office/officeart/2005/8/layout/vList2"/>
    <dgm:cxn modelId="{20F77D97-83B8-460B-973D-900978C522F3}" type="presParOf" srcId="{9DE44E5C-565F-46B2-9280-E3C3B530FCAD}" destId="{A97BA581-ABD6-4CEB-905F-5B671EC5DCF1}" srcOrd="1" destOrd="0" presId="urn:microsoft.com/office/officeart/2005/8/layout/vList2"/>
    <dgm:cxn modelId="{6B6675D1-B048-436C-9302-FBB3E2BF0B2C}" type="presParOf" srcId="{9DE44E5C-565F-46B2-9280-E3C3B530FCAD}" destId="{368C1C07-7088-4A65-BD9B-2EBE1BB684E1}" srcOrd="2" destOrd="0" presId="urn:microsoft.com/office/officeart/2005/8/layout/vList2"/>
    <dgm:cxn modelId="{8ECD8CCD-DFC4-4249-B7F2-7EB28CED9FCD}" type="presParOf" srcId="{9DE44E5C-565F-46B2-9280-E3C3B530FCAD}" destId="{F1223274-0FCC-4F0D-A941-2FC4C8CF00AE}" srcOrd="3" destOrd="0" presId="urn:microsoft.com/office/officeart/2005/8/layout/vList2"/>
    <dgm:cxn modelId="{B2E3ECA3-A225-4237-87EB-4E6AB8BC6A47}" type="presParOf" srcId="{9DE44E5C-565F-46B2-9280-E3C3B530FCAD}" destId="{8185B49D-CA72-474F-9032-89D97FBF5D20}" srcOrd="4" destOrd="0" presId="urn:microsoft.com/office/officeart/2005/8/layout/vList2"/>
    <dgm:cxn modelId="{B163A643-303B-4DD5-93BC-55D7C137871F}" type="presParOf" srcId="{9DE44E5C-565F-46B2-9280-E3C3B530FCAD}" destId="{11AFB524-EAF8-4D6E-8BFE-66AA3C17646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A93EBE-7E27-4198-932C-FEA438360C3D}" type="doc">
      <dgm:prSet loTypeId="urn:microsoft.com/office/officeart/2008/layout/PictureStrips" loCatId="picture" qsTypeId="urn:microsoft.com/office/officeart/2005/8/quickstyle/3d1" qsCatId="3D" csTypeId="urn:microsoft.com/office/officeart/2005/8/colors/accent1_1" csCatId="accent1" phldr="1"/>
      <dgm:spPr/>
      <dgm:t>
        <a:bodyPr/>
        <a:lstStyle/>
        <a:p>
          <a:endParaRPr lang="zh-CN" altLang="en-US"/>
        </a:p>
      </dgm:t>
    </dgm:pt>
    <dgm:pt modelId="{6DF69CD0-44C5-4E0B-A1A2-2B3BEECB17CF}">
      <dgm:prSet/>
      <dgm:spPr/>
      <dgm:t>
        <a:bodyPr/>
        <a:lstStyle/>
        <a:p>
          <a:pPr rtl="0"/>
          <a:r>
            <a:rPr lang="zh-CN" dirty="0" smtClean="0">
              <a:solidFill>
                <a:schemeClr val="bg1"/>
              </a:solidFill>
              <a:latin typeface="等线" panose="02010600030101010101" pitchFamily="2" charset="-122"/>
              <a:ea typeface="等线" panose="02010600030101010101" pitchFamily="2" charset="-122"/>
            </a:rPr>
            <a:t>链路负载均衡技术可以媲美专业厂商</a:t>
          </a:r>
          <a:endParaRPr lang="zh-CN" dirty="0">
            <a:solidFill>
              <a:schemeClr val="bg1"/>
            </a:solidFill>
            <a:latin typeface="等线" panose="02010600030101010101" pitchFamily="2" charset="-122"/>
            <a:ea typeface="等线" panose="02010600030101010101" pitchFamily="2" charset="-122"/>
          </a:endParaRPr>
        </a:p>
      </dgm:t>
    </dgm:pt>
    <dgm:pt modelId="{2B7B4733-6B4E-4E36-AA9E-0F012D99A738}" type="parTrans" cxnId="{97648DC6-90D7-4027-BF37-0222AEFD9F1E}">
      <dgm:prSet/>
      <dgm:spPr/>
      <dgm:t>
        <a:bodyPr/>
        <a:lstStyle/>
        <a:p>
          <a:endParaRPr lang="zh-CN" altLang="en-US">
            <a:solidFill>
              <a:schemeClr val="bg1"/>
            </a:solidFill>
            <a:latin typeface="等线" panose="02010600030101010101" pitchFamily="2" charset="-122"/>
            <a:ea typeface="等线" panose="02010600030101010101" pitchFamily="2" charset="-122"/>
          </a:endParaRPr>
        </a:p>
      </dgm:t>
    </dgm:pt>
    <dgm:pt modelId="{55EE7AA8-DCCF-45AC-9A53-102A0DC3DEF3}" type="sibTrans" cxnId="{97648DC6-90D7-4027-BF37-0222AEFD9F1E}">
      <dgm:prSet/>
      <dgm:spPr/>
      <dgm:t>
        <a:bodyPr/>
        <a:lstStyle/>
        <a:p>
          <a:endParaRPr lang="zh-CN" altLang="en-US">
            <a:solidFill>
              <a:schemeClr val="bg1"/>
            </a:solidFill>
            <a:latin typeface="等线" panose="02010600030101010101" pitchFamily="2" charset="-122"/>
            <a:ea typeface="等线" panose="02010600030101010101" pitchFamily="2" charset="-122"/>
          </a:endParaRPr>
        </a:p>
      </dgm:t>
    </dgm:pt>
    <dgm:pt modelId="{2F693A31-9911-40EC-B530-4E401D7E09B6}">
      <dgm:prSet/>
      <dgm:spPr/>
      <dgm:t>
        <a:bodyPr/>
        <a:lstStyle/>
        <a:p>
          <a:pPr rtl="0"/>
          <a:r>
            <a:rPr lang="zh-CN" smtClean="0">
              <a:solidFill>
                <a:schemeClr val="bg1"/>
              </a:solidFill>
              <a:latin typeface="等线" panose="02010600030101010101" pitchFamily="2" charset="-122"/>
              <a:ea typeface="等线" panose="02010600030101010101" pitchFamily="2" charset="-122"/>
            </a:rPr>
            <a:t>完善的接入控制，满足企业，政府等内网场景需求</a:t>
          </a:r>
          <a:endParaRPr lang="zh-CN">
            <a:solidFill>
              <a:schemeClr val="bg1"/>
            </a:solidFill>
            <a:latin typeface="等线" panose="02010600030101010101" pitchFamily="2" charset="-122"/>
            <a:ea typeface="等线" panose="02010600030101010101" pitchFamily="2" charset="-122"/>
          </a:endParaRPr>
        </a:p>
      </dgm:t>
    </dgm:pt>
    <dgm:pt modelId="{CC43E3E6-10D9-4D80-B618-73B08130DD48}" type="parTrans" cxnId="{72F8E803-6778-4622-82DD-89A4503AA634}">
      <dgm:prSet/>
      <dgm:spPr/>
      <dgm:t>
        <a:bodyPr/>
        <a:lstStyle/>
        <a:p>
          <a:endParaRPr lang="zh-CN" altLang="en-US">
            <a:solidFill>
              <a:schemeClr val="bg1"/>
            </a:solidFill>
            <a:latin typeface="等线" panose="02010600030101010101" pitchFamily="2" charset="-122"/>
            <a:ea typeface="等线" panose="02010600030101010101" pitchFamily="2" charset="-122"/>
          </a:endParaRPr>
        </a:p>
      </dgm:t>
    </dgm:pt>
    <dgm:pt modelId="{660A9175-BA58-4B9E-B9B2-A78E53C2F1B7}" type="sibTrans" cxnId="{72F8E803-6778-4622-82DD-89A4503AA634}">
      <dgm:prSet/>
      <dgm:spPr/>
      <dgm:t>
        <a:bodyPr/>
        <a:lstStyle/>
        <a:p>
          <a:endParaRPr lang="zh-CN" altLang="en-US">
            <a:solidFill>
              <a:schemeClr val="bg1"/>
            </a:solidFill>
            <a:latin typeface="等线" panose="02010600030101010101" pitchFamily="2" charset="-122"/>
            <a:ea typeface="等线" panose="02010600030101010101" pitchFamily="2" charset="-122"/>
          </a:endParaRPr>
        </a:p>
      </dgm:t>
    </dgm:pt>
    <dgm:pt modelId="{4920B82F-006C-44F0-BEE3-651773965BC3}">
      <dgm:prSet/>
      <dgm:spPr/>
      <dgm:t>
        <a:bodyPr/>
        <a:lstStyle/>
        <a:p>
          <a:pPr rtl="0"/>
          <a:r>
            <a:rPr lang="en-US" smtClean="0">
              <a:solidFill>
                <a:schemeClr val="bg1"/>
              </a:solidFill>
              <a:latin typeface="等线" panose="02010600030101010101" pitchFamily="2" charset="-122"/>
              <a:ea typeface="等线" panose="02010600030101010101" pitchFamily="2" charset="-122"/>
            </a:rPr>
            <a:t>DLP</a:t>
          </a:r>
          <a:r>
            <a:rPr lang="zh-CN" smtClean="0">
              <a:solidFill>
                <a:schemeClr val="bg1"/>
              </a:solidFill>
              <a:latin typeface="等线" panose="02010600030101010101" pitchFamily="2" charset="-122"/>
              <a:ea typeface="等线" panose="02010600030101010101" pitchFamily="2" charset="-122"/>
            </a:rPr>
            <a:t>功能初探，为单品打造基础</a:t>
          </a:r>
          <a:endParaRPr lang="zh-CN">
            <a:solidFill>
              <a:schemeClr val="bg1"/>
            </a:solidFill>
            <a:latin typeface="等线" panose="02010600030101010101" pitchFamily="2" charset="-122"/>
            <a:ea typeface="等线" panose="02010600030101010101" pitchFamily="2" charset="-122"/>
          </a:endParaRPr>
        </a:p>
      </dgm:t>
    </dgm:pt>
    <dgm:pt modelId="{189219EB-E19C-4066-9E5B-43DF2507F2E6}" type="parTrans" cxnId="{51772E5B-5BFC-451E-B927-56F5785B98B1}">
      <dgm:prSet/>
      <dgm:spPr/>
      <dgm:t>
        <a:bodyPr/>
        <a:lstStyle/>
        <a:p>
          <a:endParaRPr lang="zh-CN" altLang="en-US">
            <a:solidFill>
              <a:schemeClr val="bg1"/>
            </a:solidFill>
            <a:latin typeface="等线" panose="02010600030101010101" pitchFamily="2" charset="-122"/>
            <a:ea typeface="等线" panose="02010600030101010101" pitchFamily="2" charset="-122"/>
          </a:endParaRPr>
        </a:p>
      </dgm:t>
    </dgm:pt>
    <dgm:pt modelId="{13DDE51C-5103-40EA-8B4E-DD40F11EC06F}" type="sibTrans" cxnId="{51772E5B-5BFC-451E-B927-56F5785B98B1}">
      <dgm:prSet/>
      <dgm:spPr/>
      <dgm:t>
        <a:bodyPr/>
        <a:lstStyle/>
        <a:p>
          <a:endParaRPr lang="zh-CN" altLang="en-US">
            <a:solidFill>
              <a:schemeClr val="bg1"/>
            </a:solidFill>
            <a:latin typeface="等线" panose="02010600030101010101" pitchFamily="2" charset="-122"/>
            <a:ea typeface="等线" panose="02010600030101010101" pitchFamily="2" charset="-122"/>
          </a:endParaRPr>
        </a:p>
      </dgm:t>
    </dgm:pt>
    <dgm:pt modelId="{7B3FA12D-1ACA-4C20-AD07-12B1819C56CF}">
      <dgm:prSet/>
      <dgm:spPr/>
      <dgm:t>
        <a:bodyPr/>
        <a:lstStyle/>
        <a:p>
          <a:pPr rtl="0"/>
          <a:r>
            <a:rPr lang="zh-CN" smtClean="0">
              <a:solidFill>
                <a:schemeClr val="bg1"/>
              </a:solidFill>
              <a:latin typeface="等线" panose="02010600030101010101" pitchFamily="2" charset="-122"/>
              <a:ea typeface="等线" panose="02010600030101010101" pitchFamily="2" charset="-122"/>
            </a:rPr>
            <a:t>业界领先的双活数据中心高可靠性方案</a:t>
          </a:r>
          <a:endParaRPr lang="zh-CN">
            <a:solidFill>
              <a:schemeClr val="bg1"/>
            </a:solidFill>
            <a:latin typeface="等线" panose="02010600030101010101" pitchFamily="2" charset="-122"/>
            <a:ea typeface="等线" panose="02010600030101010101" pitchFamily="2" charset="-122"/>
          </a:endParaRPr>
        </a:p>
      </dgm:t>
    </dgm:pt>
    <dgm:pt modelId="{47EF1C15-52D4-4B16-A052-554A62DF9942}" type="parTrans" cxnId="{BA49A8C9-A611-402D-81D1-C6636423F717}">
      <dgm:prSet/>
      <dgm:spPr/>
      <dgm:t>
        <a:bodyPr/>
        <a:lstStyle/>
        <a:p>
          <a:endParaRPr lang="zh-CN" altLang="en-US">
            <a:solidFill>
              <a:schemeClr val="bg1"/>
            </a:solidFill>
            <a:latin typeface="等线" panose="02010600030101010101" pitchFamily="2" charset="-122"/>
            <a:ea typeface="等线" panose="02010600030101010101" pitchFamily="2" charset="-122"/>
          </a:endParaRPr>
        </a:p>
      </dgm:t>
    </dgm:pt>
    <dgm:pt modelId="{CBB12BCB-78EA-4041-A95B-20DABC84FEB6}" type="sibTrans" cxnId="{BA49A8C9-A611-402D-81D1-C6636423F717}">
      <dgm:prSet/>
      <dgm:spPr/>
      <dgm:t>
        <a:bodyPr/>
        <a:lstStyle/>
        <a:p>
          <a:endParaRPr lang="zh-CN" altLang="en-US">
            <a:solidFill>
              <a:schemeClr val="bg1"/>
            </a:solidFill>
            <a:latin typeface="等线" panose="02010600030101010101" pitchFamily="2" charset="-122"/>
            <a:ea typeface="等线" panose="02010600030101010101" pitchFamily="2" charset="-122"/>
          </a:endParaRPr>
        </a:p>
      </dgm:t>
    </dgm:pt>
    <dgm:pt modelId="{01B89946-82C1-4A8D-8DD7-D07E781931B6}" type="pres">
      <dgm:prSet presAssocID="{77A93EBE-7E27-4198-932C-FEA438360C3D}" presName="Name0" presStyleCnt="0">
        <dgm:presLayoutVars>
          <dgm:dir/>
          <dgm:resizeHandles val="exact"/>
        </dgm:presLayoutVars>
      </dgm:prSet>
      <dgm:spPr/>
      <dgm:t>
        <a:bodyPr/>
        <a:lstStyle/>
        <a:p>
          <a:endParaRPr lang="zh-CN" altLang="en-US"/>
        </a:p>
      </dgm:t>
    </dgm:pt>
    <dgm:pt modelId="{86B30C77-F31E-41E8-8303-690E43AA0AF8}" type="pres">
      <dgm:prSet presAssocID="{6DF69CD0-44C5-4E0B-A1A2-2B3BEECB17CF}" presName="composite" presStyleCnt="0"/>
      <dgm:spPr/>
    </dgm:pt>
    <dgm:pt modelId="{5B9A8CA9-B9EA-4BD9-81E7-1E23E08F3622}" type="pres">
      <dgm:prSet presAssocID="{6DF69CD0-44C5-4E0B-A1A2-2B3BEECB17CF}" presName="rect1" presStyleLbl="trAlignAcc1" presStyleIdx="0" presStyleCnt="4">
        <dgm:presLayoutVars>
          <dgm:bulletEnabled val="1"/>
        </dgm:presLayoutVars>
      </dgm:prSet>
      <dgm:spPr/>
      <dgm:t>
        <a:bodyPr/>
        <a:lstStyle/>
        <a:p>
          <a:endParaRPr lang="zh-CN" altLang="en-US"/>
        </a:p>
      </dgm:t>
    </dgm:pt>
    <dgm:pt modelId="{857E8F0D-C484-4530-BF13-868876640457}" type="pres">
      <dgm:prSet presAssocID="{6DF69CD0-44C5-4E0B-A1A2-2B3BEECB17CF}" presName="rect2"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62000" r="-62000"/>
          </a:stretch>
        </a:blipFill>
      </dgm:spPr>
    </dgm:pt>
    <dgm:pt modelId="{1FBF39C2-8CCC-46A4-B32E-8DC1BDFF16B1}" type="pres">
      <dgm:prSet presAssocID="{55EE7AA8-DCCF-45AC-9A53-102A0DC3DEF3}" presName="sibTrans" presStyleCnt="0"/>
      <dgm:spPr/>
    </dgm:pt>
    <dgm:pt modelId="{E858D8A5-C263-434F-A19F-06CA6A74D77D}" type="pres">
      <dgm:prSet presAssocID="{2F693A31-9911-40EC-B530-4E401D7E09B6}" presName="composite" presStyleCnt="0"/>
      <dgm:spPr/>
    </dgm:pt>
    <dgm:pt modelId="{9AD88622-B461-4123-8F59-50B305BC300C}" type="pres">
      <dgm:prSet presAssocID="{2F693A31-9911-40EC-B530-4E401D7E09B6}" presName="rect1" presStyleLbl="trAlignAcc1" presStyleIdx="1" presStyleCnt="4">
        <dgm:presLayoutVars>
          <dgm:bulletEnabled val="1"/>
        </dgm:presLayoutVars>
      </dgm:prSet>
      <dgm:spPr/>
      <dgm:t>
        <a:bodyPr/>
        <a:lstStyle/>
        <a:p>
          <a:endParaRPr lang="zh-CN" altLang="en-US"/>
        </a:p>
      </dgm:t>
    </dgm:pt>
    <dgm:pt modelId="{6E4F947B-B39A-4A70-9D81-3F0024745928}" type="pres">
      <dgm:prSet presAssocID="{2F693A31-9911-40EC-B530-4E401D7E09B6}" presName="rect2"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64000" r="-64000"/>
          </a:stretch>
        </a:blipFill>
      </dgm:spPr>
    </dgm:pt>
    <dgm:pt modelId="{D85CB69B-E219-4EC0-8EBA-5890B5EEBEF9}" type="pres">
      <dgm:prSet presAssocID="{660A9175-BA58-4B9E-B9B2-A78E53C2F1B7}" presName="sibTrans" presStyleCnt="0"/>
      <dgm:spPr/>
    </dgm:pt>
    <dgm:pt modelId="{D731033E-B684-4CE8-859A-5D1E9FB4EDA3}" type="pres">
      <dgm:prSet presAssocID="{4920B82F-006C-44F0-BEE3-651773965BC3}" presName="composite" presStyleCnt="0"/>
      <dgm:spPr/>
    </dgm:pt>
    <dgm:pt modelId="{89609085-183B-48B5-A6CB-D6D6D1D1C306}" type="pres">
      <dgm:prSet presAssocID="{4920B82F-006C-44F0-BEE3-651773965BC3}" presName="rect1" presStyleLbl="trAlignAcc1" presStyleIdx="2" presStyleCnt="4">
        <dgm:presLayoutVars>
          <dgm:bulletEnabled val="1"/>
        </dgm:presLayoutVars>
      </dgm:prSet>
      <dgm:spPr/>
      <dgm:t>
        <a:bodyPr/>
        <a:lstStyle/>
        <a:p>
          <a:endParaRPr lang="zh-CN" altLang="en-US"/>
        </a:p>
      </dgm:t>
    </dgm:pt>
    <dgm:pt modelId="{1306E12B-3098-4504-8A2F-7D961E4541B4}" type="pres">
      <dgm:prSet presAssocID="{4920B82F-006C-44F0-BEE3-651773965BC3}" presName="rect2"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dgm:spPr>
    </dgm:pt>
    <dgm:pt modelId="{E320BDBB-891B-42CE-B653-B0A1164F1CB4}" type="pres">
      <dgm:prSet presAssocID="{13DDE51C-5103-40EA-8B4E-DD40F11EC06F}" presName="sibTrans" presStyleCnt="0"/>
      <dgm:spPr/>
    </dgm:pt>
    <dgm:pt modelId="{62F74829-CB69-4482-905D-121BE30F8B18}" type="pres">
      <dgm:prSet presAssocID="{7B3FA12D-1ACA-4C20-AD07-12B1819C56CF}" presName="composite" presStyleCnt="0"/>
      <dgm:spPr/>
    </dgm:pt>
    <dgm:pt modelId="{ED7B477D-2275-412D-9CE6-30D3CFB1EB40}" type="pres">
      <dgm:prSet presAssocID="{7B3FA12D-1ACA-4C20-AD07-12B1819C56CF}" presName="rect1" presStyleLbl="trAlignAcc1" presStyleIdx="3" presStyleCnt="4">
        <dgm:presLayoutVars>
          <dgm:bulletEnabled val="1"/>
        </dgm:presLayoutVars>
      </dgm:prSet>
      <dgm:spPr/>
      <dgm:t>
        <a:bodyPr/>
        <a:lstStyle/>
        <a:p>
          <a:endParaRPr lang="zh-CN" altLang="en-US"/>
        </a:p>
      </dgm:t>
    </dgm:pt>
    <dgm:pt modelId="{7E773C87-D34B-43AD-958E-44799A5A29AE}" type="pres">
      <dgm:prSet presAssocID="{7B3FA12D-1ACA-4C20-AD07-12B1819C56CF}" presName="rect2"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175000" r="-175000"/>
          </a:stretch>
        </a:blipFill>
      </dgm:spPr>
    </dgm:pt>
  </dgm:ptLst>
  <dgm:cxnLst>
    <dgm:cxn modelId="{BA49A8C9-A611-402D-81D1-C6636423F717}" srcId="{77A93EBE-7E27-4198-932C-FEA438360C3D}" destId="{7B3FA12D-1ACA-4C20-AD07-12B1819C56CF}" srcOrd="3" destOrd="0" parTransId="{47EF1C15-52D4-4B16-A052-554A62DF9942}" sibTransId="{CBB12BCB-78EA-4041-A95B-20DABC84FEB6}"/>
    <dgm:cxn modelId="{72F8E803-6778-4622-82DD-89A4503AA634}" srcId="{77A93EBE-7E27-4198-932C-FEA438360C3D}" destId="{2F693A31-9911-40EC-B530-4E401D7E09B6}" srcOrd="1" destOrd="0" parTransId="{CC43E3E6-10D9-4D80-B618-73B08130DD48}" sibTransId="{660A9175-BA58-4B9E-B9B2-A78E53C2F1B7}"/>
    <dgm:cxn modelId="{97648DC6-90D7-4027-BF37-0222AEFD9F1E}" srcId="{77A93EBE-7E27-4198-932C-FEA438360C3D}" destId="{6DF69CD0-44C5-4E0B-A1A2-2B3BEECB17CF}" srcOrd="0" destOrd="0" parTransId="{2B7B4733-6B4E-4E36-AA9E-0F012D99A738}" sibTransId="{55EE7AA8-DCCF-45AC-9A53-102A0DC3DEF3}"/>
    <dgm:cxn modelId="{DD5D5DDB-659F-46A0-BACA-6F2E05C92969}" type="presOf" srcId="{6DF69CD0-44C5-4E0B-A1A2-2B3BEECB17CF}" destId="{5B9A8CA9-B9EA-4BD9-81E7-1E23E08F3622}" srcOrd="0" destOrd="0" presId="urn:microsoft.com/office/officeart/2008/layout/PictureStrips"/>
    <dgm:cxn modelId="{CE8C8C63-077D-4480-8F7A-22EAEF264D77}" type="presOf" srcId="{7B3FA12D-1ACA-4C20-AD07-12B1819C56CF}" destId="{ED7B477D-2275-412D-9CE6-30D3CFB1EB40}" srcOrd="0" destOrd="0" presId="urn:microsoft.com/office/officeart/2008/layout/PictureStrips"/>
    <dgm:cxn modelId="{C12AB6AD-85C9-461F-A359-98B23EF82AFE}" type="presOf" srcId="{77A93EBE-7E27-4198-932C-FEA438360C3D}" destId="{01B89946-82C1-4A8D-8DD7-D07E781931B6}" srcOrd="0" destOrd="0" presId="urn:microsoft.com/office/officeart/2008/layout/PictureStrips"/>
    <dgm:cxn modelId="{007D5EBD-EAEF-440D-BEAA-A7369BFACF74}" type="presOf" srcId="{2F693A31-9911-40EC-B530-4E401D7E09B6}" destId="{9AD88622-B461-4123-8F59-50B305BC300C}" srcOrd="0" destOrd="0" presId="urn:microsoft.com/office/officeart/2008/layout/PictureStrips"/>
    <dgm:cxn modelId="{954566D7-AF2E-4BD0-87E3-373B0EEE1B5E}" type="presOf" srcId="{4920B82F-006C-44F0-BEE3-651773965BC3}" destId="{89609085-183B-48B5-A6CB-D6D6D1D1C306}" srcOrd="0" destOrd="0" presId="urn:microsoft.com/office/officeart/2008/layout/PictureStrips"/>
    <dgm:cxn modelId="{51772E5B-5BFC-451E-B927-56F5785B98B1}" srcId="{77A93EBE-7E27-4198-932C-FEA438360C3D}" destId="{4920B82F-006C-44F0-BEE3-651773965BC3}" srcOrd="2" destOrd="0" parTransId="{189219EB-E19C-4066-9E5B-43DF2507F2E6}" sibTransId="{13DDE51C-5103-40EA-8B4E-DD40F11EC06F}"/>
    <dgm:cxn modelId="{EA072DE7-FE4F-425E-B295-90509F0F377C}" type="presParOf" srcId="{01B89946-82C1-4A8D-8DD7-D07E781931B6}" destId="{86B30C77-F31E-41E8-8303-690E43AA0AF8}" srcOrd="0" destOrd="0" presId="urn:microsoft.com/office/officeart/2008/layout/PictureStrips"/>
    <dgm:cxn modelId="{67A4BB54-5468-4878-96D2-5106D161444B}" type="presParOf" srcId="{86B30C77-F31E-41E8-8303-690E43AA0AF8}" destId="{5B9A8CA9-B9EA-4BD9-81E7-1E23E08F3622}" srcOrd="0" destOrd="0" presId="urn:microsoft.com/office/officeart/2008/layout/PictureStrips"/>
    <dgm:cxn modelId="{CD91DC24-0319-41C2-90E7-E327AF392E1E}" type="presParOf" srcId="{86B30C77-F31E-41E8-8303-690E43AA0AF8}" destId="{857E8F0D-C484-4530-BF13-868876640457}" srcOrd="1" destOrd="0" presId="urn:microsoft.com/office/officeart/2008/layout/PictureStrips"/>
    <dgm:cxn modelId="{9EBAD9F7-54C6-4F7F-BB37-2C5BE849E6E7}" type="presParOf" srcId="{01B89946-82C1-4A8D-8DD7-D07E781931B6}" destId="{1FBF39C2-8CCC-46A4-B32E-8DC1BDFF16B1}" srcOrd="1" destOrd="0" presId="urn:microsoft.com/office/officeart/2008/layout/PictureStrips"/>
    <dgm:cxn modelId="{F0B07F5D-E0FD-48C8-8331-C59872B5E619}" type="presParOf" srcId="{01B89946-82C1-4A8D-8DD7-D07E781931B6}" destId="{E858D8A5-C263-434F-A19F-06CA6A74D77D}" srcOrd="2" destOrd="0" presId="urn:microsoft.com/office/officeart/2008/layout/PictureStrips"/>
    <dgm:cxn modelId="{278DF1D6-E787-41CA-B7C7-04B940423780}" type="presParOf" srcId="{E858D8A5-C263-434F-A19F-06CA6A74D77D}" destId="{9AD88622-B461-4123-8F59-50B305BC300C}" srcOrd="0" destOrd="0" presId="urn:microsoft.com/office/officeart/2008/layout/PictureStrips"/>
    <dgm:cxn modelId="{A4C4369E-3481-4519-8085-05BC7131D977}" type="presParOf" srcId="{E858D8A5-C263-434F-A19F-06CA6A74D77D}" destId="{6E4F947B-B39A-4A70-9D81-3F0024745928}" srcOrd="1" destOrd="0" presId="urn:microsoft.com/office/officeart/2008/layout/PictureStrips"/>
    <dgm:cxn modelId="{EA0FF251-C1D1-44DD-81EF-7566A8AB3CA8}" type="presParOf" srcId="{01B89946-82C1-4A8D-8DD7-D07E781931B6}" destId="{D85CB69B-E219-4EC0-8EBA-5890B5EEBEF9}" srcOrd="3" destOrd="0" presId="urn:microsoft.com/office/officeart/2008/layout/PictureStrips"/>
    <dgm:cxn modelId="{6D4355ED-6BDF-4DF2-9AC9-6E9E527475C5}" type="presParOf" srcId="{01B89946-82C1-4A8D-8DD7-D07E781931B6}" destId="{D731033E-B684-4CE8-859A-5D1E9FB4EDA3}" srcOrd="4" destOrd="0" presId="urn:microsoft.com/office/officeart/2008/layout/PictureStrips"/>
    <dgm:cxn modelId="{C45C6849-3BAF-4B16-8A09-48B35FEA42E7}" type="presParOf" srcId="{D731033E-B684-4CE8-859A-5D1E9FB4EDA3}" destId="{89609085-183B-48B5-A6CB-D6D6D1D1C306}" srcOrd="0" destOrd="0" presId="urn:microsoft.com/office/officeart/2008/layout/PictureStrips"/>
    <dgm:cxn modelId="{EA6B46E8-AFEF-4ECF-9C64-F11C130C42D7}" type="presParOf" srcId="{D731033E-B684-4CE8-859A-5D1E9FB4EDA3}" destId="{1306E12B-3098-4504-8A2F-7D961E4541B4}" srcOrd="1" destOrd="0" presId="urn:microsoft.com/office/officeart/2008/layout/PictureStrips"/>
    <dgm:cxn modelId="{E0EDBE31-DD72-4B0A-91CC-75495EBA94BB}" type="presParOf" srcId="{01B89946-82C1-4A8D-8DD7-D07E781931B6}" destId="{E320BDBB-891B-42CE-B653-B0A1164F1CB4}" srcOrd="5" destOrd="0" presId="urn:microsoft.com/office/officeart/2008/layout/PictureStrips"/>
    <dgm:cxn modelId="{853F0FB0-90B1-4427-BF37-AC1B08C072D7}" type="presParOf" srcId="{01B89946-82C1-4A8D-8DD7-D07E781931B6}" destId="{62F74829-CB69-4482-905D-121BE30F8B18}" srcOrd="6" destOrd="0" presId="urn:microsoft.com/office/officeart/2008/layout/PictureStrips"/>
    <dgm:cxn modelId="{7BC21A91-559E-4F73-BD50-DFB643CEBCC4}" type="presParOf" srcId="{62F74829-CB69-4482-905D-121BE30F8B18}" destId="{ED7B477D-2275-412D-9CE6-30D3CFB1EB40}" srcOrd="0" destOrd="0" presId="urn:microsoft.com/office/officeart/2008/layout/PictureStrips"/>
    <dgm:cxn modelId="{F8BC7170-8623-4F48-A7B9-25B9A4C1AC8A}" type="presParOf" srcId="{62F74829-CB69-4482-905D-121BE30F8B18}" destId="{7E773C87-D34B-43AD-958E-44799A5A29AE}"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F7349-17FB-4623-84C0-9620270B56C2}">
      <dsp:nvSpPr>
        <dsp:cNvPr id="0" name=""/>
        <dsp:cNvSpPr/>
      </dsp:nvSpPr>
      <dsp:spPr>
        <a:xfrm>
          <a:off x="0" y="31789"/>
          <a:ext cx="7944544" cy="1454174"/>
        </a:xfrm>
        <a:prstGeom prst="roundRect">
          <a:avLst>
            <a:gd name="adj" fmla="val 10000"/>
          </a:avLst>
        </a:prstGeom>
        <a:gradFill rotWithShape="0">
          <a:gsLst>
            <a:gs pos="0">
              <a:schemeClr val="accent1">
                <a:alpha val="90000"/>
                <a:hueOff val="0"/>
                <a:satOff val="0"/>
                <a:lumOff val="0"/>
                <a:alphaOff val="0"/>
                <a:shade val="51000"/>
                <a:satMod val="130000"/>
              </a:schemeClr>
            </a:gs>
            <a:gs pos="80000">
              <a:schemeClr val="accent1">
                <a:alpha val="90000"/>
                <a:hueOff val="0"/>
                <a:satOff val="0"/>
                <a:lumOff val="0"/>
                <a:alphaOff val="0"/>
                <a:shade val="93000"/>
                <a:satMod val="130000"/>
              </a:schemeClr>
            </a:gs>
            <a:gs pos="100000">
              <a:schemeClr val="accent1">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dirty="0" err="1" smtClean="0">
              <a:latin typeface="等线" panose="02010600030101010101" pitchFamily="2" charset="-122"/>
              <a:ea typeface="等线" panose="02010600030101010101" pitchFamily="2" charset="-122"/>
            </a:rPr>
            <a:t>i</a:t>
          </a:r>
          <a:r>
            <a:rPr lang="zh-CN" sz="2400" b="1" kern="1200" dirty="0" smtClean="0">
              <a:latin typeface="等线" panose="02010600030101010101" pitchFamily="2" charset="-122"/>
              <a:ea typeface="等线" panose="02010600030101010101" pitchFamily="2" charset="-122"/>
            </a:rPr>
            <a:t>：</a:t>
          </a:r>
          <a:endParaRPr lang="zh-CN" sz="2400" kern="1200" dirty="0">
            <a:latin typeface="等线" panose="02010600030101010101" pitchFamily="2" charset="-122"/>
            <a:ea typeface="等线" panose="02010600030101010101" pitchFamily="2" charset="-122"/>
          </a:endParaRPr>
        </a:p>
        <a:p>
          <a:pPr marL="171450" lvl="1" indent="-171450" algn="l" defTabSz="711200" rtl="0">
            <a:lnSpc>
              <a:spcPct val="90000"/>
            </a:lnSpc>
            <a:spcBef>
              <a:spcPct val="0"/>
            </a:spcBef>
            <a:spcAft>
              <a:spcPct val="15000"/>
            </a:spcAft>
            <a:buChar char="••"/>
          </a:pPr>
          <a:r>
            <a:rPr lang="zh-CN" altLang="en-US" sz="1600" kern="1200" dirty="0" smtClean="0">
              <a:latin typeface="等线" panose="02010600030101010101" pitchFamily="2" charset="-122"/>
              <a:ea typeface="等线" panose="02010600030101010101" pitchFamily="2" charset="-122"/>
            </a:rPr>
            <a:t>重点资产防护</a:t>
          </a:r>
          <a:endParaRPr lang="zh-CN" altLang="en-US" sz="1600" kern="1200" dirty="0">
            <a:latin typeface="等线" panose="02010600030101010101" pitchFamily="2" charset="-122"/>
            <a:ea typeface="等线" panose="02010600030101010101" pitchFamily="2" charset="-122"/>
          </a:endParaRPr>
        </a:p>
        <a:p>
          <a:pPr marL="171450" lvl="1" indent="-171450" algn="l" defTabSz="711200" rtl="0">
            <a:lnSpc>
              <a:spcPct val="90000"/>
            </a:lnSpc>
            <a:spcBef>
              <a:spcPct val="0"/>
            </a:spcBef>
            <a:spcAft>
              <a:spcPct val="15000"/>
            </a:spcAft>
            <a:buChar char="••"/>
          </a:pPr>
          <a:r>
            <a:rPr lang="zh-CN" altLang="en-US" sz="1600" kern="1200" dirty="0" smtClean="0">
              <a:latin typeface="等线" panose="02010600030101010101" pitchFamily="2" charset="-122"/>
              <a:ea typeface="等线" panose="02010600030101010101" pitchFamily="2" charset="-122"/>
            </a:rPr>
            <a:t>统计功能优化，报表框架重构</a:t>
          </a:r>
          <a:endParaRPr lang="zh-CN" altLang="en-US" sz="1600" kern="1200" dirty="0">
            <a:latin typeface="等线" panose="02010600030101010101" pitchFamily="2" charset="-122"/>
            <a:ea typeface="等线" panose="02010600030101010101" pitchFamily="2" charset="-122"/>
          </a:endParaRPr>
        </a:p>
        <a:p>
          <a:pPr marL="171450" lvl="1" indent="-171450" algn="l" defTabSz="711200" rtl="0">
            <a:lnSpc>
              <a:spcPct val="90000"/>
            </a:lnSpc>
            <a:spcBef>
              <a:spcPct val="0"/>
            </a:spcBef>
            <a:spcAft>
              <a:spcPct val="15000"/>
            </a:spcAft>
            <a:buChar char="••"/>
          </a:pPr>
          <a:r>
            <a:rPr lang="zh-CN" altLang="en-US" sz="1600" kern="1200" smtClean="0">
              <a:latin typeface="等线" panose="02010600030101010101" pitchFamily="2" charset="-122"/>
              <a:ea typeface="等线" panose="02010600030101010101" pitchFamily="2" charset="-122"/>
            </a:rPr>
            <a:t>云沙箱</a:t>
          </a:r>
          <a:endParaRPr lang="zh-CN" altLang="en-US" sz="1600" kern="1200" dirty="0">
            <a:latin typeface="等线" panose="02010600030101010101" pitchFamily="2" charset="-122"/>
            <a:ea typeface="等线" panose="02010600030101010101" pitchFamily="2" charset="-122"/>
          </a:endParaRPr>
        </a:p>
      </dsp:txBody>
      <dsp:txXfrm>
        <a:off x="1720486" y="31789"/>
        <a:ext cx="6224057" cy="1454174"/>
      </dsp:txXfrm>
    </dsp:sp>
    <dsp:sp modelId="{9C1F6746-114A-40D8-B747-B820BE0943D4}">
      <dsp:nvSpPr>
        <dsp:cNvPr id="0" name=""/>
        <dsp:cNvSpPr/>
      </dsp:nvSpPr>
      <dsp:spPr>
        <a:xfrm>
          <a:off x="131578" y="200774"/>
          <a:ext cx="1588908" cy="105262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E4490421-C8E0-4A47-B081-626994F14DE7}">
      <dsp:nvSpPr>
        <dsp:cNvPr id="0" name=""/>
        <dsp:cNvSpPr/>
      </dsp:nvSpPr>
      <dsp:spPr>
        <a:xfrm>
          <a:off x="0" y="1585752"/>
          <a:ext cx="7944544" cy="1315780"/>
        </a:xfrm>
        <a:prstGeom prst="roundRect">
          <a:avLst>
            <a:gd name="adj" fmla="val 10000"/>
          </a:avLst>
        </a:prstGeom>
        <a:gradFill rotWithShape="0">
          <a:gsLst>
            <a:gs pos="0">
              <a:schemeClr val="accent1">
                <a:alpha val="90000"/>
                <a:hueOff val="0"/>
                <a:satOff val="0"/>
                <a:lumOff val="0"/>
                <a:alphaOff val="-20000"/>
                <a:shade val="51000"/>
                <a:satMod val="130000"/>
              </a:schemeClr>
            </a:gs>
            <a:gs pos="80000">
              <a:schemeClr val="accent1">
                <a:alpha val="90000"/>
                <a:hueOff val="0"/>
                <a:satOff val="0"/>
                <a:lumOff val="0"/>
                <a:alphaOff val="-20000"/>
                <a:shade val="93000"/>
                <a:satMod val="130000"/>
              </a:schemeClr>
            </a:gs>
            <a:gs pos="100000">
              <a:schemeClr val="accent1">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t" anchorCtr="0">
          <a:noAutofit/>
        </a:bodyPr>
        <a:lstStyle/>
        <a:p>
          <a:pPr lvl="0" algn="l" defTabSz="1066800" rtl="0">
            <a:lnSpc>
              <a:spcPct val="90000"/>
            </a:lnSpc>
            <a:spcBef>
              <a:spcPct val="0"/>
            </a:spcBef>
            <a:spcAft>
              <a:spcPct val="35000"/>
            </a:spcAft>
          </a:pPr>
          <a:r>
            <a:rPr lang="en-US" sz="2400" b="1" kern="1200" dirty="0" smtClean="0">
              <a:latin typeface="等线" panose="02010600030101010101" pitchFamily="2" charset="-122"/>
              <a:ea typeface="等线" panose="02010600030101010101" pitchFamily="2" charset="-122"/>
            </a:rPr>
            <a:t>NG</a:t>
          </a:r>
          <a:r>
            <a:rPr lang="zh-CN" sz="2400" b="1" kern="1200" dirty="0" smtClean="0">
              <a:latin typeface="等线" panose="02010600030101010101" pitchFamily="2" charset="-122"/>
              <a:ea typeface="等线" panose="02010600030101010101" pitchFamily="2" charset="-122"/>
            </a:rPr>
            <a:t>：</a:t>
          </a:r>
          <a:endParaRPr lang="zh-CN" sz="2400" kern="1200" dirty="0">
            <a:latin typeface="等线" panose="02010600030101010101" pitchFamily="2" charset="-122"/>
            <a:ea typeface="等线" panose="02010600030101010101" pitchFamily="2" charset="-122"/>
          </a:endParaRPr>
        </a:p>
        <a:p>
          <a:pPr marL="171450" lvl="1" indent="-171450" algn="l" defTabSz="711200" rtl="0">
            <a:lnSpc>
              <a:spcPct val="90000"/>
            </a:lnSpc>
            <a:spcBef>
              <a:spcPct val="0"/>
            </a:spcBef>
            <a:spcAft>
              <a:spcPct val="15000"/>
            </a:spcAft>
            <a:buChar char="••"/>
          </a:pPr>
          <a:r>
            <a:rPr lang="zh-CN" altLang="en-US" sz="1600" kern="1200" dirty="0" smtClean="0">
              <a:latin typeface="等线" panose="02010600030101010101" pitchFamily="2" charset="-122"/>
              <a:ea typeface="等线" panose="02010600030101010101" pitchFamily="2" charset="-122"/>
            </a:rPr>
            <a:t>基于加密流量的安全检测功能增强</a:t>
          </a:r>
          <a:endParaRPr lang="zh-CN" altLang="en-US" sz="1600" kern="1200" dirty="0">
            <a:latin typeface="等线" panose="02010600030101010101" pitchFamily="2" charset="-122"/>
            <a:ea typeface="等线" panose="02010600030101010101" pitchFamily="2" charset="-122"/>
          </a:endParaRPr>
        </a:p>
        <a:p>
          <a:pPr marL="171450" lvl="1" indent="-171450" algn="l" defTabSz="711200" rtl="0">
            <a:lnSpc>
              <a:spcPct val="90000"/>
            </a:lnSpc>
            <a:spcBef>
              <a:spcPct val="0"/>
            </a:spcBef>
            <a:spcAft>
              <a:spcPct val="15000"/>
            </a:spcAft>
            <a:buChar char="••"/>
          </a:pPr>
          <a:r>
            <a:rPr lang="en-US" altLang="zh-CN" sz="1600" kern="1200" dirty="0" smtClean="0">
              <a:latin typeface="等线" panose="02010600030101010101" pitchFamily="2" charset="-122"/>
              <a:ea typeface="等线" panose="02010600030101010101" pitchFamily="2" charset="-122"/>
            </a:rPr>
            <a:t>E</a:t>
          </a:r>
          <a:r>
            <a:rPr lang="zh-CN" altLang="en-US" sz="1600" kern="1200" dirty="0" smtClean="0">
              <a:latin typeface="等线" panose="02010600030101010101" pitchFamily="2" charset="-122"/>
              <a:ea typeface="等线" panose="02010600030101010101" pitchFamily="2" charset="-122"/>
            </a:rPr>
            <a:t>系列产品增加报表功能</a:t>
          </a:r>
          <a:endParaRPr lang="zh-CN" altLang="en-US" sz="1600" kern="1200" dirty="0">
            <a:latin typeface="等线" panose="02010600030101010101" pitchFamily="2" charset="-122"/>
            <a:ea typeface="等线" panose="02010600030101010101" pitchFamily="2" charset="-122"/>
          </a:endParaRPr>
        </a:p>
      </dsp:txBody>
      <dsp:txXfrm>
        <a:off x="1720486" y="1585752"/>
        <a:ext cx="6224057" cy="1315780"/>
      </dsp:txXfrm>
    </dsp:sp>
    <dsp:sp modelId="{18B3EF33-67A6-4C77-A486-14314CFD59D1}">
      <dsp:nvSpPr>
        <dsp:cNvPr id="0" name=""/>
        <dsp:cNvSpPr/>
      </dsp:nvSpPr>
      <dsp:spPr>
        <a:xfrm>
          <a:off x="131578" y="1717330"/>
          <a:ext cx="1588908" cy="1052624"/>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440FA828-16E1-4AE7-90C2-EA472EB38123}">
      <dsp:nvSpPr>
        <dsp:cNvPr id="0" name=""/>
        <dsp:cNvSpPr/>
      </dsp:nvSpPr>
      <dsp:spPr>
        <a:xfrm>
          <a:off x="0" y="3033110"/>
          <a:ext cx="7944544" cy="1315780"/>
        </a:xfrm>
        <a:prstGeom prst="roundRect">
          <a:avLst>
            <a:gd name="adj" fmla="val 10000"/>
          </a:avLst>
        </a:prstGeom>
        <a:gradFill rotWithShape="0">
          <a:gsLst>
            <a:gs pos="0">
              <a:schemeClr val="accent1">
                <a:alpha val="90000"/>
                <a:hueOff val="0"/>
                <a:satOff val="0"/>
                <a:lumOff val="0"/>
                <a:alphaOff val="-40000"/>
                <a:shade val="51000"/>
                <a:satMod val="130000"/>
              </a:schemeClr>
            </a:gs>
            <a:gs pos="80000">
              <a:schemeClr val="accent1">
                <a:alpha val="90000"/>
                <a:hueOff val="0"/>
                <a:satOff val="0"/>
                <a:lumOff val="0"/>
                <a:alphaOff val="-40000"/>
                <a:shade val="93000"/>
                <a:satMod val="130000"/>
              </a:schemeClr>
            </a:gs>
            <a:gs pos="100000">
              <a:schemeClr val="accent1">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t" anchorCtr="0">
          <a:noAutofit/>
        </a:bodyPr>
        <a:lstStyle/>
        <a:p>
          <a:pPr lvl="0" algn="l" defTabSz="1066800" rtl="0">
            <a:lnSpc>
              <a:spcPct val="90000"/>
            </a:lnSpc>
            <a:spcBef>
              <a:spcPct val="0"/>
            </a:spcBef>
            <a:spcAft>
              <a:spcPct val="35000"/>
            </a:spcAft>
          </a:pPr>
          <a:r>
            <a:rPr lang="en-US" sz="2400" b="1" kern="1200" dirty="0" smtClean="0">
              <a:latin typeface="等线" panose="02010600030101010101" pitchFamily="2" charset="-122"/>
              <a:ea typeface="等线" panose="02010600030101010101" pitchFamily="2" charset="-122"/>
            </a:rPr>
            <a:t>FW</a:t>
          </a:r>
          <a:r>
            <a:rPr lang="zh-CN" sz="2400" b="1" kern="1200" dirty="0" smtClean="0">
              <a:latin typeface="等线" panose="02010600030101010101" pitchFamily="2" charset="-122"/>
              <a:ea typeface="等线" panose="02010600030101010101" pitchFamily="2" charset="-122"/>
            </a:rPr>
            <a:t>：</a:t>
          </a:r>
          <a:endParaRPr lang="zh-CN" sz="2400" kern="1200" dirty="0">
            <a:latin typeface="等线" panose="02010600030101010101" pitchFamily="2" charset="-122"/>
            <a:ea typeface="等线" panose="02010600030101010101" pitchFamily="2" charset="-122"/>
          </a:endParaRPr>
        </a:p>
        <a:p>
          <a:pPr marL="171450" lvl="1" indent="-171450" algn="l" defTabSz="711200" rtl="0">
            <a:lnSpc>
              <a:spcPct val="90000"/>
            </a:lnSpc>
            <a:spcBef>
              <a:spcPct val="0"/>
            </a:spcBef>
            <a:spcAft>
              <a:spcPct val="15000"/>
            </a:spcAft>
            <a:buChar char="••"/>
          </a:pPr>
          <a:r>
            <a:rPr lang="zh-CN" altLang="en-US" sz="1600" kern="1200" dirty="0" smtClean="0">
              <a:latin typeface="等线" panose="02010600030101010101" pitchFamily="2" charset="-122"/>
              <a:ea typeface="等线" panose="02010600030101010101" pitchFamily="2" charset="-122"/>
            </a:rPr>
            <a:t>认证功能模块增强</a:t>
          </a:r>
          <a:endParaRPr lang="zh-CN" altLang="en-US" sz="1600" kern="1200" dirty="0">
            <a:latin typeface="等线" panose="02010600030101010101" pitchFamily="2" charset="-122"/>
            <a:ea typeface="等线" panose="02010600030101010101" pitchFamily="2" charset="-122"/>
          </a:endParaRPr>
        </a:p>
        <a:p>
          <a:pPr marL="171450" lvl="1" indent="-171450" algn="l" defTabSz="711200" rtl="0">
            <a:lnSpc>
              <a:spcPct val="90000"/>
            </a:lnSpc>
            <a:spcBef>
              <a:spcPct val="0"/>
            </a:spcBef>
            <a:spcAft>
              <a:spcPct val="15000"/>
            </a:spcAft>
            <a:buChar char="••"/>
          </a:pPr>
          <a:r>
            <a:rPr lang="en-US" sz="1600" kern="1200" dirty="0" smtClean="0">
              <a:latin typeface="等线" panose="02010600030101010101" pitchFamily="2" charset="-122"/>
              <a:ea typeface="等线" panose="02010600030101010101" pitchFamily="2" charset="-122"/>
            </a:rPr>
            <a:t>Vsys</a:t>
          </a:r>
          <a:r>
            <a:rPr lang="zh-CN" sz="1600" kern="1200" dirty="0" smtClean="0">
              <a:latin typeface="等线" panose="02010600030101010101" pitchFamily="2" charset="-122"/>
              <a:ea typeface="等线" panose="02010600030101010101" pitchFamily="2" charset="-122"/>
            </a:rPr>
            <a:t>功能全面完善</a:t>
          </a:r>
          <a:endParaRPr lang="zh-CN" sz="1600" kern="1200" dirty="0">
            <a:latin typeface="等线" panose="02010600030101010101" pitchFamily="2" charset="-122"/>
            <a:ea typeface="等线" panose="02010600030101010101" pitchFamily="2" charset="-122"/>
          </a:endParaRPr>
        </a:p>
      </dsp:txBody>
      <dsp:txXfrm>
        <a:off x="1720486" y="3033110"/>
        <a:ext cx="6224057" cy="1315780"/>
      </dsp:txXfrm>
    </dsp:sp>
    <dsp:sp modelId="{61BF2E4D-37FE-4D83-85E6-949A62A59D51}">
      <dsp:nvSpPr>
        <dsp:cNvPr id="0" name=""/>
        <dsp:cNvSpPr/>
      </dsp:nvSpPr>
      <dsp:spPr>
        <a:xfrm>
          <a:off x="131578" y="3164688"/>
          <a:ext cx="1588908" cy="1052624"/>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3000" r="-13000"/>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D7D30-FD83-4084-90E1-D746BA0B2C37}">
      <dsp:nvSpPr>
        <dsp:cNvPr id="0" name=""/>
        <dsp:cNvSpPr/>
      </dsp:nvSpPr>
      <dsp:spPr>
        <a:xfrm>
          <a:off x="0" y="337013"/>
          <a:ext cx="8280920" cy="69015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altLang="en-US" sz="2200" kern="1200" dirty="0" smtClean="0">
              <a:solidFill>
                <a:schemeClr val="bg1"/>
              </a:solidFill>
              <a:latin typeface="等线" panose="02010600030101010101" pitchFamily="2" charset="-122"/>
              <a:ea typeface="等线" panose="02010600030101010101" pitchFamily="2" charset="-122"/>
            </a:rPr>
            <a:t>在互联网出口场景保持链路控制技术的领先性</a:t>
          </a:r>
          <a:endParaRPr lang="zh-CN" sz="2200" kern="1200" dirty="0">
            <a:solidFill>
              <a:schemeClr val="bg1"/>
            </a:solidFill>
            <a:latin typeface="微软雅黑" panose="020B0503020204020204" pitchFamily="34" charset="-122"/>
            <a:ea typeface="微软雅黑" panose="020B0503020204020204" pitchFamily="34" charset="-122"/>
          </a:endParaRPr>
        </a:p>
      </dsp:txBody>
      <dsp:txXfrm>
        <a:off x="33690" y="370703"/>
        <a:ext cx="8213540" cy="622773"/>
      </dsp:txXfrm>
    </dsp:sp>
    <dsp:sp modelId="{A97BA581-ABD6-4CEB-905F-5B671EC5DCF1}">
      <dsp:nvSpPr>
        <dsp:cNvPr id="0" name=""/>
        <dsp:cNvSpPr/>
      </dsp:nvSpPr>
      <dsp:spPr>
        <a:xfrm>
          <a:off x="0" y="1027167"/>
          <a:ext cx="8280920" cy="79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919"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altLang="en-US" sz="1700" kern="1200" dirty="0" smtClean="0">
              <a:solidFill>
                <a:schemeClr val="bg1"/>
              </a:solidFill>
              <a:latin typeface="微软雅黑" panose="020B0503020204020204" pitchFamily="34" charset="-122"/>
              <a:ea typeface="微软雅黑" panose="020B0503020204020204" pitchFamily="34" charset="-122"/>
            </a:rPr>
            <a:t>动态链路探测技术的丰富和完善</a:t>
          </a:r>
          <a:endParaRPr lang="zh-CN" sz="1700" kern="1200" dirty="0">
            <a:solidFill>
              <a:schemeClr val="bg1"/>
            </a:solidFill>
            <a:latin typeface="微软雅黑" panose="020B0503020204020204" pitchFamily="34" charset="-122"/>
            <a:ea typeface="微软雅黑" panose="020B0503020204020204" pitchFamily="34" charset="-122"/>
          </a:endParaRPr>
        </a:p>
        <a:p>
          <a:pPr marL="171450" lvl="1" indent="-171450" algn="l" defTabSz="755650" rtl="0">
            <a:lnSpc>
              <a:spcPct val="90000"/>
            </a:lnSpc>
            <a:spcBef>
              <a:spcPct val="0"/>
            </a:spcBef>
            <a:spcAft>
              <a:spcPct val="20000"/>
            </a:spcAft>
            <a:buChar char="••"/>
          </a:pPr>
          <a:r>
            <a:rPr lang="zh-CN" altLang="en-US" sz="1700" kern="1200" dirty="0" smtClean="0">
              <a:solidFill>
                <a:schemeClr val="bg1"/>
              </a:solidFill>
              <a:latin typeface="微软雅黑" panose="020B0503020204020204" pitchFamily="34" charset="-122"/>
              <a:ea typeface="微软雅黑" panose="020B0503020204020204" pitchFamily="34" charset="-122"/>
            </a:rPr>
            <a:t>流控和智能选路技术的持续增强</a:t>
          </a:r>
          <a:endParaRPr lang="zh-CN" sz="1700" kern="1200" dirty="0">
            <a:solidFill>
              <a:schemeClr val="bg1"/>
            </a:solidFill>
            <a:latin typeface="微软雅黑" panose="020B0503020204020204" pitchFamily="34" charset="-122"/>
            <a:ea typeface="微软雅黑" panose="020B0503020204020204" pitchFamily="34" charset="-122"/>
          </a:endParaRPr>
        </a:p>
      </dsp:txBody>
      <dsp:txXfrm>
        <a:off x="0" y="1027167"/>
        <a:ext cx="8280920" cy="796950"/>
      </dsp:txXfrm>
    </dsp:sp>
    <dsp:sp modelId="{368C1C07-7088-4A65-BD9B-2EBE1BB684E1}">
      <dsp:nvSpPr>
        <dsp:cNvPr id="0" name=""/>
        <dsp:cNvSpPr/>
      </dsp:nvSpPr>
      <dsp:spPr>
        <a:xfrm>
          <a:off x="0" y="1824117"/>
          <a:ext cx="8280920" cy="69015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altLang="en-US" sz="2200" kern="1200" dirty="0" smtClean="0">
              <a:solidFill>
                <a:schemeClr val="bg1"/>
              </a:solidFill>
              <a:latin typeface="等线" panose="02010600030101010101" pitchFamily="2" charset="-122"/>
              <a:ea typeface="等线" panose="02010600030101010101" pitchFamily="2" charset="-122"/>
            </a:rPr>
            <a:t>全面提升</a:t>
          </a:r>
          <a:r>
            <a:rPr lang="en-US" altLang="zh-CN" sz="2200" kern="1200" dirty="0" smtClean="0">
              <a:solidFill>
                <a:schemeClr val="bg1"/>
              </a:solidFill>
              <a:latin typeface="等线" panose="02010600030101010101" pitchFamily="2" charset="-122"/>
              <a:ea typeface="等线" panose="02010600030101010101" pitchFamily="2" charset="-122"/>
            </a:rPr>
            <a:t>NGFW</a:t>
          </a:r>
          <a:r>
            <a:rPr lang="zh-CN" altLang="en-US" sz="2200" kern="1200" dirty="0" smtClean="0">
              <a:solidFill>
                <a:schemeClr val="bg1"/>
              </a:solidFill>
              <a:latin typeface="等线" panose="02010600030101010101" pitchFamily="2" charset="-122"/>
              <a:ea typeface="等线" panose="02010600030101010101" pitchFamily="2" charset="-122"/>
            </a:rPr>
            <a:t>在终端接入和数据内容安全方面的识别和控制能力</a:t>
          </a:r>
          <a:endParaRPr lang="zh-CN" sz="2200" kern="1200" dirty="0">
            <a:solidFill>
              <a:schemeClr val="bg1"/>
            </a:solidFill>
            <a:latin typeface="微软雅黑" panose="020B0503020204020204" pitchFamily="34" charset="-122"/>
            <a:ea typeface="微软雅黑" panose="020B0503020204020204" pitchFamily="34" charset="-122"/>
          </a:endParaRPr>
        </a:p>
      </dsp:txBody>
      <dsp:txXfrm>
        <a:off x="33690" y="1857807"/>
        <a:ext cx="8213540" cy="622773"/>
      </dsp:txXfrm>
    </dsp:sp>
    <dsp:sp modelId="{F1223274-0FCC-4F0D-A941-2FC4C8CF00AE}">
      <dsp:nvSpPr>
        <dsp:cNvPr id="0" name=""/>
        <dsp:cNvSpPr/>
      </dsp:nvSpPr>
      <dsp:spPr>
        <a:xfrm>
          <a:off x="0" y="2514270"/>
          <a:ext cx="8280920" cy="1206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919"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altLang="en-US" sz="1700" kern="1200" dirty="0" smtClean="0">
              <a:solidFill>
                <a:schemeClr val="bg1"/>
              </a:solidFill>
              <a:latin typeface="微软雅黑" panose="020B0503020204020204" pitchFamily="34" charset="-122"/>
              <a:ea typeface="微软雅黑" panose="020B0503020204020204" pitchFamily="34" charset="-122"/>
            </a:rPr>
            <a:t>终端接入的用户接口功能丰富。</a:t>
          </a:r>
          <a:endParaRPr lang="zh-CN" sz="1700" kern="1200" dirty="0">
            <a:solidFill>
              <a:schemeClr val="bg1"/>
            </a:solidFill>
            <a:latin typeface="微软雅黑" panose="020B0503020204020204" pitchFamily="34" charset="-122"/>
            <a:ea typeface="微软雅黑" panose="020B0503020204020204" pitchFamily="34" charset="-122"/>
          </a:endParaRPr>
        </a:p>
        <a:p>
          <a:pPr marL="171450" lvl="1" indent="-171450" algn="l" defTabSz="755650" rtl="0">
            <a:lnSpc>
              <a:spcPct val="90000"/>
            </a:lnSpc>
            <a:spcBef>
              <a:spcPct val="0"/>
            </a:spcBef>
            <a:spcAft>
              <a:spcPct val="20000"/>
            </a:spcAft>
            <a:buChar char="••"/>
          </a:pPr>
          <a:r>
            <a:rPr lang="zh-CN" altLang="en-US" sz="1700" kern="1200" dirty="0" smtClean="0">
              <a:solidFill>
                <a:schemeClr val="bg1"/>
              </a:solidFill>
              <a:latin typeface="微软雅黑" panose="020B0503020204020204" pitchFamily="34" charset="-122"/>
              <a:ea typeface="微软雅黑" panose="020B0503020204020204" pitchFamily="34" charset="-122"/>
            </a:rPr>
            <a:t>终端接入的安全识别和管控</a:t>
          </a:r>
          <a:endParaRPr lang="zh-CN" sz="1700" kern="1200" dirty="0">
            <a:solidFill>
              <a:schemeClr val="bg1"/>
            </a:solidFill>
            <a:latin typeface="微软雅黑" panose="020B0503020204020204" pitchFamily="34" charset="-122"/>
            <a:ea typeface="微软雅黑" panose="020B0503020204020204" pitchFamily="34" charset="-122"/>
          </a:endParaRPr>
        </a:p>
        <a:p>
          <a:pPr marL="171450" lvl="1" indent="-171450" algn="l" defTabSz="755650" rtl="0">
            <a:lnSpc>
              <a:spcPct val="90000"/>
            </a:lnSpc>
            <a:spcBef>
              <a:spcPct val="0"/>
            </a:spcBef>
            <a:spcAft>
              <a:spcPct val="20000"/>
            </a:spcAft>
            <a:buChar char="••"/>
          </a:pPr>
          <a:r>
            <a:rPr lang="zh-CN" altLang="en-US" sz="1700" kern="1200" dirty="0" smtClean="0">
              <a:solidFill>
                <a:schemeClr val="bg1"/>
              </a:solidFill>
              <a:latin typeface="微软雅黑" panose="020B0503020204020204" pitchFamily="34" charset="-122"/>
              <a:ea typeface="微软雅黑" panose="020B0503020204020204" pitchFamily="34" charset="-122"/>
            </a:rPr>
            <a:t>数据安全的功能增强，数据防泄漏功能逐步深入</a:t>
          </a:r>
          <a:endParaRPr lang="zh-CN" sz="1700" kern="1200" dirty="0">
            <a:solidFill>
              <a:schemeClr val="bg1"/>
            </a:solidFill>
            <a:latin typeface="微软雅黑" panose="020B0503020204020204" pitchFamily="34" charset="-122"/>
            <a:ea typeface="微软雅黑" panose="020B0503020204020204" pitchFamily="34" charset="-122"/>
          </a:endParaRPr>
        </a:p>
      </dsp:txBody>
      <dsp:txXfrm>
        <a:off x="0" y="2514270"/>
        <a:ext cx="8280920" cy="1206810"/>
      </dsp:txXfrm>
    </dsp:sp>
    <dsp:sp modelId="{8185B49D-CA72-474F-9032-89D97FBF5D20}">
      <dsp:nvSpPr>
        <dsp:cNvPr id="0" name=""/>
        <dsp:cNvSpPr/>
      </dsp:nvSpPr>
      <dsp:spPr>
        <a:xfrm>
          <a:off x="0" y="3721080"/>
          <a:ext cx="8280920" cy="69015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zh-CN" altLang="en-US" sz="2200" kern="1200" dirty="0" smtClean="0">
              <a:solidFill>
                <a:schemeClr val="bg1"/>
              </a:solidFill>
              <a:latin typeface="等线" panose="02010600030101010101" pitchFamily="2" charset="-122"/>
              <a:ea typeface="等线" panose="02010600030101010101" pitchFamily="2" charset="-122"/>
            </a:rPr>
            <a:t>创新的双活数据中心安全防护技术确立市场优势</a:t>
          </a:r>
          <a:endParaRPr lang="en-US" altLang="zh-CN" sz="2200" kern="1200" dirty="0">
            <a:solidFill>
              <a:schemeClr val="bg1"/>
            </a:solidFill>
            <a:latin typeface="等线" panose="02010600030101010101" pitchFamily="2" charset="-122"/>
            <a:ea typeface="等线" panose="02010600030101010101" pitchFamily="2" charset="-122"/>
          </a:endParaRPr>
        </a:p>
      </dsp:txBody>
      <dsp:txXfrm>
        <a:off x="33690" y="3754770"/>
        <a:ext cx="8213540" cy="622773"/>
      </dsp:txXfrm>
    </dsp:sp>
    <dsp:sp modelId="{11AFB524-EAF8-4D6E-8BFE-66AA3C176460}">
      <dsp:nvSpPr>
        <dsp:cNvPr id="0" name=""/>
        <dsp:cNvSpPr/>
      </dsp:nvSpPr>
      <dsp:spPr>
        <a:xfrm>
          <a:off x="0" y="4479925"/>
          <a:ext cx="828092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919"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zh-CN" altLang="en-US" sz="1700" kern="1200" dirty="0" smtClean="0">
              <a:solidFill>
                <a:schemeClr val="bg1"/>
              </a:solidFill>
              <a:latin typeface="等线" panose="02010600030101010101" pitchFamily="2" charset="-122"/>
              <a:ea typeface="等线" panose="02010600030101010101" pitchFamily="2" charset="-122"/>
            </a:rPr>
            <a:t>满足金融行业双数据中心之间配置和会话同步的安全以及高可靠性需求</a:t>
          </a:r>
          <a:endParaRPr lang="en-US" altLang="zh-CN" sz="1700" kern="1200" dirty="0">
            <a:solidFill>
              <a:schemeClr val="bg1"/>
            </a:solidFill>
            <a:latin typeface="等线" panose="02010600030101010101" pitchFamily="2" charset="-122"/>
            <a:ea typeface="等线" panose="02010600030101010101" pitchFamily="2" charset="-122"/>
          </a:endParaRPr>
        </a:p>
      </dsp:txBody>
      <dsp:txXfrm>
        <a:off x="0" y="4479925"/>
        <a:ext cx="8280920" cy="364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A8CA9-B9EA-4BD9-81E7-1E23E08F3622}">
      <dsp:nvSpPr>
        <dsp:cNvPr id="0" name=""/>
        <dsp:cNvSpPr/>
      </dsp:nvSpPr>
      <dsp:spPr>
        <a:xfrm>
          <a:off x="163241" y="1173529"/>
          <a:ext cx="3858391" cy="1205747"/>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16693" tIns="87630" rIns="87630" bIns="87630" numCol="1" spcCol="1270" anchor="ctr" anchorCtr="0">
          <a:noAutofit/>
        </a:bodyPr>
        <a:lstStyle/>
        <a:p>
          <a:pPr lvl="0" algn="l" defTabSz="1022350" rtl="0">
            <a:lnSpc>
              <a:spcPct val="90000"/>
            </a:lnSpc>
            <a:spcBef>
              <a:spcPct val="0"/>
            </a:spcBef>
            <a:spcAft>
              <a:spcPct val="35000"/>
            </a:spcAft>
          </a:pPr>
          <a:r>
            <a:rPr lang="zh-CN" sz="2300" kern="1200" dirty="0" smtClean="0">
              <a:solidFill>
                <a:schemeClr val="bg1"/>
              </a:solidFill>
              <a:latin typeface="等线" panose="02010600030101010101" pitchFamily="2" charset="-122"/>
              <a:ea typeface="等线" panose="02010600030101010101" pitchFamily="2" charset="-122"/>
            </a:rPr>
            <a:t>链路负载均衡技术可以媲美专业厂商</a:t>
          </a:r>
          <a:endParaRPr lang="zh-CN" sz="2300" kern="1200" dirty="0">
            <a:solidFill>
              <a:schemeClr val="bg1"/>
            </a:solidFill>
            <a:latin typeface="等线" panose="02010600030101010101" pitchFamily="2" charset="-122"/>
            <a:ea typeface="等线" panose="02010600030101010101" pitchFamily="2" charset="-122"/>
          </a:endParaRPr>
        </a:p>
      </dsp:txBody>
      <dsp:txXfrm>
        <a:off x="163241" y="1173529"/>
        <a:ext cx="3858391" cy="1205747"/>
      </dsp:txXfrm>
    </dsp:sp>
    <dsp:sp modelId="{857E8F0D-C484-4530-BF13-868876640457}">
      <dsp:nvSpPr>
        <dsp:cNvPr id="0" name=""/>
        <dsp:cNvSpPr/>
      </dsp:nvSpPr>
      <dsp:spPr>
        <a:xfrm>
          <a:off x="2475" y="999365"/>
          <a:ext cx="844023" cy="126603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2000" r="-62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9AD88622-B461-4123-8F59-50B305BC300C}">
      <dsp:nvSpPr>
        <dsp:cNvPr id="0" name=""/>
        <dsp:cNvSpPr/>
      </dsp:nvSpPr>
      <dsp:spPr>
        <a:xfrm>
          <a:off x="4420053" y="1173529"/>
          <a:ext cx="3858391" cy="1205747"/>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16693" tIns="87630" rIns="87630" bIns="87630" numCol="1" spcCol="1270" anchor="ctr" anchorCtr="0">
          <a:noAutofit/>
        </a:bodyPr>
        <a:lstStyle/>
        <a:p>
          <a:pPr lvl="0" algn="l" defTabSz="1022350" rtl="0">
            <a:lnSpc>
              <a:spcPct val="90000"/>
            </a:lnSpc>
            <a:spcBef>
              <a:spcPct val="0"/>
            </a:spcBef>
            <a:spcAft>
              <a:spcPct val="35000"/>
            </a:spcAft>
          </a:pPr>
          <a:r>
            <a:rPr lang="zh-CN" sz="2300" kern="1200" smtClean="0">
              <a:solidFill>
                <a:schemeClr val="bg1"/>
              </a:solidFill>
              <a:latin typeface="等线" panose="02010600030101010101" pitchFamily="2" charset="-122"/>
              <a:ea typeface="等线" panose="02010600030101010101" pitchFamily="2" charset="-122"/>
            </a:rPr>
            <a:t>完善的接入控制，满足企业，政府等内网场景需求</a:t>
          </a:r>
          <a:endParaRPr lang="zh-CN" sz="2300" kern="1200">
            <a:solidFill>
              <a:schemeClr val="bg1"/>
            </a:solidFill>
            <a:latin typeface="等线" panose="02010600030101010101" pitchFamily="2" charset="-122"/>
            <a:ea typeface="等线" panose="02010600030101010101" pitchFamily="2" charset="-122"/>
          </a:endParaRPr>
        </a:p>
      </dsp:txBody>
      <dsp:txXfrm>
        <a:off x="4420053" y="1173529"/>
        <a:ext cx="3858391" cy="1205747"/>
      </dsp:txXfrm>
    </dsp:sp>
    <dsp:sp modelId="{6E4F947B-B39A-4A70-9D81-3F0024745928}">
      <dsp:nvSpPr>
        <dsp:cNvPr id="0" name=""/>
        <dsp:cNvSpPr/>
      </dsp:nvSpPr>
      <dsp:spPr>
        <a:xfrm>
          <a:off x="4259287" y="999365"/>
          <a:ext cx="844023" cy="1266034"/>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4000" r="-64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89609085-183B-48B5-A6CB-D6D6D1D1C306}">
      <dsp:nvSpPr>
        <dsp:cNvPr id="0" name=""/>
        <dsp:cNvSpPr/>
      </dsp:nvSpPr>
      <dsp:spPr>
        <a:xfrm>
          <a:off x="163241" y="2691431"/>
          <a:ext cx="3858391" cy="1205747"/>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16693"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solidFill>
                <a:schemeClr val="bg1"/>
              </a:solidFill>
              <a:latin typeface="等线" panose="02010600030101010101" pitchFamily="2" charset="-122"/>
              <a:ea typeface="等线" panose="02010600030101010101" pitchFamily="2" charset="-122"/>
            </a:rPr>
            <a:t>DLP</a:t>
          </a:r>
          <a:r>
            <a:rPr lang="zh-CN" sz="2300" kern="1200" smtClean="0">
              <a:solidFill>
                <a:schemeClr val="bg1"/>
              </a:solidFill>
              <a:latin typeface="等线" panose="02010600030101010101" pitchFamily="2" charset="-122"/>
              <a:ea typeface="等线" panose="02010600030101010101" pitchFamily="2" charset="-122"/>
            </a:rPr>
            <a:t>功能初探，为单品打造基础</a:t>
          </a:r>
          <a:endParaRPr lang="zh-CN" sz="2300" kern="1200">
            <a:solidFill>
              <a:schemeClr val="bg1"/>
            </a:solidFill>
            <a:latin typeface="等线" panose="02010600030101010101" pitchFamily="2" charset="-122"/>
            <a:ea typeface="等线" panose="02010600030101010101" pitchFamily="2" charset="-122"/>
          </a:endParaRPr>
        </a:p>
      </dsp:txBody>
      <dsp:txXfrm>
        <a:off x="163241" y="2691431"/>
        <a:ext cx="3858391" cy="1205747"/>
      </dsp:txXfrm>
    </dsp:sp>
    <dsp:sp modelId="{1306E12B-3098-4504-8A2F-7D961E4541B4}">
      <dsp:nvSpPr>
        <dsp:cNvPr id="0" name=""/>
        <dsp:cNvSpPr/>
      </dsp:nvSpPr>
      <dsp:spPr>
        <a:xfrm>
          <a:off x="2475" y="2517267"/>
          <a:ext cx="844023" cy="1266034"/>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ED7B477D-2275-412D-9CE6-30D3CFB1EB40}">
      <dsp:nvSpPr>
        <dsp:cNvPr id="0" name=""/>
        <dsp:cNvSpPr/>
      </dsp:nvSpPr>
      <dsp:spPr>
        <a:xfrm>
          <a:off x="4420053" y="2691431"/>
          <a:ext cx="3858391" cy="1205747"/>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16693" tIns="87630" rIns="87630" bIns="87630" numCol="1" spcCol="1270" anchor="ctr" anchorCtr="0">
          <a:noAutofit/>
        </a:bodyPr>
        <a:lstStyle/>
        <a:p>
          <a:pPr lvl="0" algn="l" defTabSz="1022350" rtl="0">
            <a:lnSpc>
              <a:spcPct val="90000"/>
            </a:lnSpc>
            <a:spcBef>
              <a:spcPct val="0"/>
            </a:spcBef>
            <a:spcAft>
              <a:spcPct val="35000"/>
            </a:spcAft>
          </a:pPr>
          <a:r>
            <a:rPr lang="zh-CN" sz="2300" kern="1200" smtClean="0">
              <a:solidFill>
                <a:schemeClr val="bg1"/>
              </a:solidFill>
              <a:latin typeface="等线" panose="02010600030101010101" pitchFamily="2" charset="-122"/>
              <a:ea typeface="等线" panose="02010600030101010101" pitchFamily="2" charset="-122"/>
            </a:rPr>
            <a:t>业界领先的双活数据中心高可靠性方案</a:t>
          </a:r>
          <a:endParaRPr lang="zh-CN" sz="2300" kern="1200">
            <a:solidFill>
              <a:schemeClr val="bg1"/>
            </a:solidFill>
            <a:latin typeface="等线" panose="02010600030101010101" pitchFamily="2" charset="-122"/>
            <a:ea typeface="等线" panose="02010600030101010101" pitchFamily="2" charset="-122"/>
          </a:endParaRPr>
        </a:p>
      </dsp:txBody>
      <dsp:txXfrm>
        <a:off x="4420053" y="2691431"/>
        <a:ext cx="3858391" cy="1205747"/>
      </dsp:txXfrm>
    </dsp:sp>
    <dsp:sp modelId="{7E773C87-D34B-43AD-958E-44799A5A29AE}">
      <dsp:nvSpPr>
        <dsp:cNvPr id="0" name=""/>
        <dsp:cNvSpPr/>
      </dsp:nvSpPr>
      <dsp:spPr>
        <a:xfrm>
          <a:off x="4259287" y="2517267"/>
          <a:ext cx="844023" cy="1266034"/>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75000" r="-175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F1291F-1F8C-4583-AA12-BC57C01908A9}" type="datetimeFigureOut">
              <a:rPr lang="zh-CN" altLang="en-US" smtClean="0"/>
              <a:t>2016/5/5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ED78A4-5114-462E-BFD0-97AC85BA4F2B}" type="slidenum">
              <a:rPr lang="zh-CN" altLang="en-US" smtClean="0"/>
              <a:t>‹#›</a:t>
            </a:fld>
            <a:endParaRPr lang="zh-CN" altLang="en-US"/>
          </a:p>
        </p:txBody>
      </p:sp>
    </p:spTree>
    <p:extLst>
      <p:ext uri="{BB962C8B-B14F-4D97-AF65-F5344CB8AC3E}">
        <p14:creationId xmlns:p14="http://schemas.microsoft.com/office/powerpoint/2010/main" val="3650164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ED78A4-5114-462E-BFD0-97AC85BA4F2B}" type="slidenum">
              <a:rPr lang="zh-CN" altLang="en-US" smtClean="0"/>
              <a:t>1</a:t>
            </a:fld>
            <a:endParaRPr lang="zh-CN" altLang="en-US"/>
          </a:p>
        </p:txBody>
      </p:sp>
    </p:spTree>
    <p:extLst>
      <p:ext uri="{BB962C8B-B14F-4D97-AF65-F5344CB8AC3E}">
        <p14:creationId xmlns:p14="http://schemas.microsoft.com/office/powerpoint/2010/main" val="2881471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ED78A4-5114-462E-BFD0-97AC85BA4F2B}" type="slidenum">
              <a:rPr lang="zh-CN" altLang="en-US" smtClean="0"/>
              <a:t>2</a:t>
            </a:fld>
            <a:endParaRPr lang="zh-CN" altLang="en-US"/>
          </a:p>
        </p:txBody>
      </p:sp>
    </p:spTree>
    <p:extLst>
      <p:ext uri="{BB962C8B-B14F-4D97-AF65-F5344CB8AC3E}">
        <p14:creationId xmlns:p14="http://schemas.microsoft.com/office/powerpoint/2010/main" val="4019716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ED78A4-5114-462E-BFD0-97AC85BA4F2B}" type="slidenum">
              <a:rPr lang="zh-CN" altLang="en-US" smtClean="0"/>
              <a:t>3</a:t>
            </a:fld>
            <a:endParaRPr lang="zh-CN" altLang="en-US"/>
          </a:p>
        </p:txBody>
      </p:sp>
    </p:spTree>
    <p:extLst>
      <p:ext uri="{BB962C8B-B14F-4D97-AF65-F5344CB8AC3E}">
        <p14:creationId xmlns:p14="http://schemas.microsoft.com/office/powerpoint/2010/main" val="857066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ED78A4-5114-462E-BFD0-97AC85BA4F2B}" type="slidenum">
              <a:rPr lang="zh-CN" altLang="en-US" smtClean="0"/>
              <a:t>6</a:t>
            </a:fld>
            <a:endParaRPr lang="zh-CN" altLang="en-US"/>
          </a:p>
        </p:txBody>
      </p:sp>
    </p:spTree>
    <p:extLst>
      <p:ext uri="{BB962C8B-B14F-4D97-AF65-F5344CB8AC3E}">
        <p14:creationId xmlns:p14="http://schemas.microsoft.com/office/powerpoint/2010/main" val="329385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ED78A4-5114-462E-BFD0-97AC85BA4F2B}" type="slidenum">
              <a:rPr lang="zh-CN" altLang="en-US" smtClean="0"/>
              <a:t>9</a:t>
            </a:fld>
            <a:endParaRPr lang="zh-CN" altLang="en-US"/>
          </a:p>
        </p:txBody>
      </p:sp>
    </p:spTree>
    <p:extLst>
      <p:ext uri="{BB962C8B-B14F-4D97-AF65-F5344CB8AC3E}">
        <p14:creationId xmlns:p14="http://schemas.microsoft.com/office/powerpoint/2010/main" val="4136655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ED78A4-5114-462E-BFD0-97AC85BA4F2B}" type="slidenum">
              <a:rPr lang="zh-CN" altLang="en-US" smtClean="0"/>
              <a:t>10</a:t>
            </a:fld>
            <a:endParaRPr lang="zh-CN" altLang="en-US"/>
          </a:p>
        </p:txBody>
      </p:sp>
    </p:spTree>
    <p:extLst>
      <p:ext uri="{BB962C8B-B14F-4D97-AF65-F5344CB8AC3E}">
        <p14:creationId xmlns:p14="http://schemas.microsoft.com/office/powerpoint/2010/main" val="869595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a:t>
            </a:r>
            <a:r>
              <a:rPr lang="zh-CN" altLang="en-US" dirty="0" smtClean="0"/>
              <a:t>，资源</a:t>
            </a:r>
            <a:endParaRPr lang="en-US" altLang="zh-CN" dirty="0" smtClean="0"/>
          </a:p>
          <a:p>
            <a:pPr marL="0" indent="0">
              <a:buNone/>
            </a:pPr>
            <a:r>
              <a:rPr lang="en-US" altLang="zh-CN" dirty="0" smtClean="0"/>
              <a:t>2</a:t>
            </a:r>
            <a:r>
              <a:rPr lang="zh-CN" altLang="en-US" dirty="0" smtClean="0"/>
              <a:t>，</a:t>
            </a:r>
            <a:r>
              <a:rPr lang="en-US" altLang="zh-CN" dirty="0" err="1" smtClean="0"/>
              <a:t>vsys</a:t>
            </a:r>
            <a:endParaRPr lang="zh-CN" altLang="en-US" dirty="0"/>
          </a:p>
        </p:txBody>
      </p:sp>
      <p:sp>
        <p:nvSpPr>
          <p:cNvPr id="4" name="灯片编号占位符 3"/>
          <p:cNvSpPr>
            <a:spLocks noGrp="1"/>
          </p:cNvSpPr>
          <p:nvPr>
            <p:ph type="sldNum" sz="quarter" idx="10"/>
          </p:nvPr>
        </p:nvSpPr>
        <p:spPr/>
        <p:txBody>
          <a:bodyPr/>
          <a:lstStyle/>
          <a:p>
            <a:fld id="{86ED78A4-5114-462E-BFD0-97AC85BA4F2B}" type="slidenum">
              <a:rPr lang="zh-CN" altLang="en-US" smtClean="0"/>
              <a:t>14</a:t>
            </a:fld>
            <a:endParaRPr lang="zh-CN" altLang="en-US"/>
          </a:p>
        </p:txBody>
      </p:sp>
    </p:spTree>
    <p:extLst>
      <p:ext uri="{BB962C8B-B14F-4D97-AF65-F5344CB8AC3E}">
        <p14:creationId xmlns:p14="http://schemas.microsoft.com/office/powerpoint/2010/main" val="2299079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ED78A4-5114-462E-BFD0-97AC85BA4F2B}" type="slidenum">
              <a:rPr lang="zh-CN" altLang="en-US" smtClean="0"/>
              <a:t>20</a:t>
            </a:fld>
            <a:endParaRPr lang="zh-CN" altLang="en-US"/>
          </a:p>
        </p:txBody>
      </p:sp>
    </p:spTree>
    <p:extLst>
      <p:ext uri="{BB962C8B-B14F-4D97-AF65-F5344CB8AC3E}">
        <p14:creationId xmlns:p14="http://schemas.microsoft.com/office/powerpoint/2010/main" val="3399960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
        <p:nvSpPr>
          <p:cNvPr id="2" name="标题 1"/>
          <p:cNvSpPr>
            <a:spLocks noGrp="1"/>
          </p:cNvSpPr>
          <p:nvPr>
            <p:ph type="ctrTitle"/>
          </p:nvPr>
        </p:nvSpPr>
        <p:spPr>
          <a:xfrm>
            <a:off x="688032" y="2924944"/>
            <a:ext cx="7772400" cy="1470025"/>
          </a:xfrm>
        </p:spPr>
        <p:txBody>
          <a:bodyPr>
            <a:normAutofit/>
          </a:bodyPr>
          <a:lstStyle>
            <a:lvl1pPr algn="ctr">
              <a:defRPr sz="4000" b="0">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3832" y="4725144"/>
            <a:ext cx="6400800" cy="864096"/>
          </a:xfrm>
        </p:spPr>
        <p:txBody>
          <a:bodyPr anchor="ctr">
            <a:normAutofit/>
          </a:bodyPr>
          <a:lstStyle>
            <a:lvl1pPr marL="0" indent="0" algn="ctr">
              <a:buNone/>
              <a:defRPr sz="24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矩形 3"/>
          <p:cNvSpPr/>
          <p:nvPr userDrawn="1"/>
        </p:nvSpPr>
        <p:spPr>
          <a:xfrm>
            <a:off x="3684213" y="6474822"/>
            <a:ext cx="1780039" cy="276999"/>
          </a:xfrm>
          <a:prstGeom prst="rect">
            <a:avLst/>
          </a:prstGeom>
        </p:spPr>
        <p:txBody>
          <a:bodyPr wrap="none">
            <a:spAutoFit/>
          </a:bodyPr>
          <a:lstStyle/>
          <a:p>
            <a:r>
              <a:rPr lang="en-US" altLang="zh-CN" sz="1200" b="0" u="none" dirty="0" smtClean="0">
                <a:solidFill>
                  <a:schemeClr val="bg1"/>
                </a:solidFill>
                <a:latin typeface="+mj-lt"/>
              </a:rPr>
              <a:t>www.hillstonenet.com.cn</a:t>
            </a:r>
            <a:endParaRPr lang="zh-CN" altLang="en-US" sz="1200" b="0" u="none" dirty="0">
              <a:solidFill>
                <a:schemeClr val="bg1"/>
              </a:solidFill>
              <a:latin typeface="+mj-lt"/>
            </a:endParaRPr>
          </a:p>
        </p:txBody>
      </p:sp>
    </p:spTree>
    <p:extLst>
      <p:ext uri="{BB962C8B-B14F-4D97-AF65-F5344CB8AC3E}">
        <p14:creationId xmlns:p14="http://schemas.microsoft.com/office/powerpoint/2010/main" val="24466116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080" y="836712"/>
            <a:ext cx="2057400" cy="5419477"/>
          </a:xfrm>
        </p:spPr>
        <p:txBody>
          <a:bodyPr vert="eaVert"/>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a:xfrm>
            <a:off x="662880" y="836712"/>
            <a:ext cx="6019800" cy="541947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2627858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3568" y="116632"/>
            <a:ext cx="8229600" cy="7461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3568" y="1268760"/>
            <a:ext cx="8229600" cy="5019675"/>
          </a:xfrm>
        </p:spPr>
        <p:txBody>
          <a:bodyPr/>
          <a:lstStyle/>
          <a:p>
            <a:r>
              <a:rPr lang="zh-CN" altLang="en-US" smtClean="0"/>
              <a:t>单击图标添加表格</a:t>
            </a:r>
            <a:endParaRPr lang="zh-CN" altLang="en-US"/>
          </a:p>
        </p:txBody>
      </p:sp>
    </p:spTree>
    <p:extLst>
      <p:ext uri="{BB962C8B-B14F-4D97-AF65-F5344CB8AC3E}">
        <p14:creationId xmlns:p14="http://schemas.microsoft.com/office/powerpoint/2010/main" val="2306597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zh-CN" altLang="en-US" dirty="0" smtClean="0"/>
              <a:t>  单击此处编辑母版标题样式</a:t>
            </a:r>
            <a:endParaRPr lang="zh-CN" altLang="en-US" dirty="0"/>
          </a:p>
        </p:txBody>
      </p:sp>
      <p:sp>
        <p:nvSpPr>
          <p:cNvPr id="3" name="内容占位符 2"/>
          <p:cNvSpPr>
            <a:spLocks noGrp="1"/>
          </p:cNvSpPr>
          <p:nvPr>
            <p:ph idx="1"/>
          </p:nvPr>
        </p:nvSpPr>
        <p:spPr>
          <a:xfrm>
            <a:off x="611560" y="1340768"/>
            <a:ext cx="8280920" cy="489654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4887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
        <p:nvSpPr>
          <p:cNvPr id="9" name="标题 1"/>
          <p:cNvSpPr>
            <a:spLocks noGrp="1"/>
          </p:cNvSpPr>
          <p:nvPr>
            <p:ph type="ctrTitle"/>
          </p:nvPr>
        </p:nvSpPr>
        <p:spPr>
          <a:xfrm>
            <a:off x="1043608" y="86767"/>
            <a:ext cx="7052320" cy="1470025"/>
          </a:xfrm>
        </p:spPr>
        <p:txBody>
          <a:bodyPr>
            <a:normAutofit/>
          </a:bodyPr>
          <a:lstStyle>
            <a:lvl1pPr algn="ctr">
              <a:defRPr sz="4000" b="0">
                <a:solidFill>
                  <a:schemeClr val="bg1"/>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30997590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Tree>
    <p:extLst>
      <p:ext uri="{BB962C8B-B14F-4D97-AF65-F5344CB8AC3E}">
        <p14:creationId xmlns:p14="http://schemas.microsoft.com/office/powerpoint/2010/main" val="28749521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90872"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81872"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8126265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156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156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79938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79938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888095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90872" y="1020726"/>
            <a:ext cx="3008313" cy="1007255"/>
          </a:xfrm>
        </p:spPr>
        <p:txBody>
          <a:bodyPr anchor="b"/>
          <a:lstStyle>
            <a:lvl1pPr algn="l">
              <a:defRPr sz="2000" b="1"/>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708722" y="1019869"/>
            <a:ext cx="5111750" cy="50734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590872" y="2027124"/>
            <a:ext cx="3008313" cy="406617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5173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8513"/>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20688"/>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75251"/>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2057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35029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
        <p:nvSpPr>
          <p:cNvPr id="2" name="标题占位符 1"/>
          <p:cNvSpPr>
            <a:spLocks noGrp="1"/>
          </p:cNvSpPr>
          <p:nvPr>
            <p:ph type="title"/>
          </p:nvPr>
        </p:nvSpPr>
        <p:spPr>
          <a:xfrm>
            <a:off x="539552" y="9248"/>
            <a:ext cx="8208912" cy="971480"/>
          </a:xfrm>
          <a:prstGeom prst="rect">
            <a:avLst/>
          </a:prstGeom>
        </p:spPr>
        <p:txBody>
          <a:bodyPr vert="horz" lIns="91440" tIns="45720" rIns="91440" bIns="45720" rtlCol="0" anchor="ctr">
            <a:normAutofit/>
          </a:bodyPr>
          <a:lstStyle/>
          <a:p>
            <a:r>
              <a:rPr lang="zh-CN" altLang="en-US" dirty="0" smtClean="0"/>
              <a:t>  单击此处编辑母版标题样式</a:t>
            </a:r>
            <a:endParaRPr lang="zh-CN" altLang="en-US" dirty="0"/>
          </a:p>
        </p:txBody>
      </p:sp>
      <p:sp>
        <p:nvSpPr>
          <p:cNvPr id="3" name="文本占位符 2"/>
          <p:cNvSpPr>
            <a:spLocks noGrp="1"/>
          </p:cNvSpPr>
          <p:nvPr>
            <p:ph type="body" idx="1"/>
          </p:nvPr>
        </p:nvSpPr>
        <p:spPr>
          <a:xfrm>
            <a:off x="539552" y="1340768"/>
            <a:ext cx="8352928" cy="4896544"/>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矩形 9"/>
          <p:cNvSpPr/>
          <p:nvPr/>
        </p:nvSpPr>
        <p:spPr>
          <a:xfrm>
            <a:off x="7524328" y="6567155"/>
            <a:ext cx="1521570" cy="246221"/>
          </a:xfrm>
          <a:prstGeom prst="rect">
            <a:avLst/>
          </a:prstGeom>
        </p:spPr>
        <p:txBody>
          <a:bodyPr wrap="none">
            <a:spAutoFit/>
          </a:bodyPr>
          <a:lstStyle/>
          <a:p>
            <a:r>
              <a:rPr lang="en-US" altLang="zh-CN" sz="1000" b="0" u="none" dirty="0" smtClean="0">
                <a:solidFill>
                  <a:schemeClr val="bg1"/>
                </a:solidFill>
                <a:latin typeface="+mj-lt"/>
              </a:rPr>
              <a:t>www.hillstonenet.com.cn</a:t>
            </a:r>
            <a:endParaRPr lang="zh-CN" altLang="en-US" sz="1000" b="0" u="none" dirty="0">
              <a:solidFill>
                <a:schemeClr val="bg1"/>
              </a:solidFill>
              <a:latin typeface="+mj-lt"/>
            </a:endParaRPr>
          </a:p>
        </p:txBody>
      </p:sp>
      <p:sp>
        <p:nvSpPr>
          <p:cNvPr id="12" name="灯片编号占位符 5"/>
          <p:cNvSpPr txBox="1">
            <a:spLocks/>
          </p:cNvSpPr>
          <p:nvPr/>
        </p:nvSpPr>
        <p:spPr>
          <a:xfrm>
            <a:off x="467544" y="6397708"/>
            <a:ext cx="621432" cy="559684"/>
          </a:xfrm>
          <a:prstGeom prst="rect">
            <a:avLst/>
          </a:prstGeom>
        </p:spPr>
        <p:txBody>
          <a:bodyPr vert="horz" lIns="91440" tIns="45720" rIns="91440" bIns="45720" rtlCol="0" anchor="ctr"/>
          <a:lstStyle>
            <a:defPPr>
              <a:defRPr lang="zh-CN"/>
            </a:defPPr>
            <a:lvl1pPr marL="0" algn="ctr" defTabSz="914400" rtl="0" eaLnBrk="1" latinLnBrk="0" hangingPunct="1">
              <a:defRPr sz="20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D1A0F5-0EB7-4CE0-832C-4673E71737B7}" type="slidenum">
              <a:rPr lang="zh-CN" altLang="en-US" sz="1200" smtClean="0">
                <a:solidFill>
                  <a:schemeClr val="bg1"/>
                </a:solidFill>
              </a:rPr>
              <a:pPr/>
              <a:t>‹#›</a:t>
            </a:fld>
            <a:endParaRPr lang="zh-CN" altLang="en-US" sz="1200" dirty="0">
              <a:solidFill>
                <a:schemeClr val="bg1"/>
              </a:solidFill>
            </a:endParaRPr>
          </a:p>
        </p:txBody>
      </p:sp>
    </p:spTree>
    <p:extLst>
      <p:ext uri="{BB962C8B-B14F-4D97-AF65-F5344CB8AC3E}">
        <p14:creationId xmlns:p14="http://schemas.microsoft.com/office/powerpoint/2010/main" val="2858690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6" r:id="rId7"/>
    <p:sldLayoutId id="2147483657" r:id="rId8"/>
    <p:sldLayoutId id="2147483658" r:id="rId9"/>
    <p:sldLayoutId id="2147483659" r:id="rId10"/>
    <p:sldLayoutId id="2147483661" r:id="rId11"/>
  </p:sldLayoutIdLst>
  <p:timing>
    <p:tnLst>
      <p:par>
        <p:cTn id="1" dur="indefinite" restart="never" nodeType="tmRoot"/>
      </p:par>
    </p:tnLst>
  </p:timing>
  <p:hf sldNum="0" hdr="0" ftr="0" dt="0"/>
  <p:txStyles>
    <p:titleStyle>
      <a:lvl1pPr algn="l" defTabSz="914400" rtl="0" eaLnBrk="1" latinLnBrk="0" hangingPunct="1">
        <a:spcBef>
          <a:spcPct val="0"/>
        </a:spcBef>
        <a:buNone/>
        <a:defRPr sz="3200" kern="120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bg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1800" kern="1200">
          <a:solidFill>
            <a:schemeClr val="bg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1600" kern="1200">
          <a:solidFill>
            <a:schemeClr val="bg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400" kern="1200">
          <a:solidFill>
            <a:schemeClr val="bg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400" kern="1200">
          <a:solidFill>
            <a:schemeClr val="bg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fr.hillstonenet.com/show_bug.cgi?id=7435" TargetMode="External"/><Relationship Id="rId13" Type="http://schemas.openxmlformats.org/officeDocument/2006/relationships/hyperlink" Target="http://fr.hillstonenet.com/show_bug.cgi?id=7357" TargetMode="External"/><Relationship Id="rId18" Type="http://schemas.openxmlformats.org/officeDocument/2006/relationships/hyperlink" Target="http://fr.hillstonenet.com/show_bug.cgi?id=7323" TargetMode="External"/><Relationship Id="rId3" Type="http://schemas.openxmlformats.org/officeDocument/2006/relationships/hyperlink" Target="http://fr.hillstonenet.com/show_bug.cgi?id=7445" TargetMode="External"/><Relationship Id="rId21" Type="http://schemas.openxmlformats.org/officeDocument/2006/relationships/hyperlink" Target="http://fr.hillstonenet.com/show_bug.cgi?id=7305" TargetMode="External"/><Relationship Id="rId7" Type="http://schemas.openxmlformats.org/officeDocument/2006/relationships/hyperlink" Target="http://fr.hillstonenet.com/show_bug.cgi?id=7437" TargetMode="External"/><Relationship Id="rId12" Type="http://schemas.openxmlformats.org/officeDocument/2006/relationships/hyperlink" Target="http://fr.hillstonenet.com/show_bug.cgi?id=7381" TargetMode="External"/><Relationship Id="rId17" Type="http://schemas.openxmlformats.org/officeDocument/2006/relationships/hyperlink" Target="http://fr.hillstonenet.com/show_bug.cgi?id=7325" TargetMode="External"/><Relationship Id="rId2" Type="http://schemas.openxmlformats.org/officeDocument/2006/relationships/hyperlink" Target="http://fr.hillstonenet.com/show_bug.cgi?id=7447" TargetMode="External"/><Relationship Id="rId16" Type="http://schemas.openxmlformats.org/officeDocument/2006/relationships/hyperlink" Target="http://fr.hillstonenet.com/show_bug.cgi?id=7327" TargetMode="External"/><Relationship Id="rId20" Type="http://schemas.openxmlformats.org/officeDocument/2006/relationships/hyperlink" Target="http://fr.hillstonenet.com/show_bug.cgi?id=7319" TargetMode="External"/><Relationship Id="rId1" Type="http://schemas.openxmlformats.org/officeDocument/2006/relationships/slideLayout" Target="../slideLayouts/slideLayout2.xml"/><Relationship Id="rId6" Type="http://schemas.openxmlformats.org/officeDocument/2006/relationships/hyperlink" Target="http://fr.hillstonenet.com/show_bug.cgi?id=7439" TargetMode="External"/><Relationship Id="rId11" Type="http://schemas.openxmlformats.org/officeDocument/2006/relationships/hyperlink" Target="http://fr.hillstonenet.com/show_bug.cgi?id=7407" TargetMode="External"/><Relationship Id="rId5" Type="http://schemas.openxmlformats.org/officeDocument/2006/relationships/hyperlink" Target="http://fr.hillstonenet.com/jquery.cgi?id=7441" TargetMode="External"/><Relationship Id="rId15" Type="http://schemas.openxmlformats.org/officeDocument/2006/relationships/hyperlink" Target="http://fr.hillstonenet.com/show_bug.cgi?id=7353" TargetMode="External"/><Relationship Id="rId23" Type="http://schemas.openxmlformats.org/officeDocument/2006/relationships/hyperlink" Target="http://fr.hillstonenet.com/show_bug.cgi?id=6469" TargetMode="External"/><Relationship Id="rId10" Type="http://schemas.openxmlformats.org/officeDocument/2006/relationships/hyperlink" Target="http://fr.hillstonenet.com/show_bug.cgi?id=7431" TargetMode="External"/><Relationship Id="rId19" Type="http://schemas.openxmlformats.org/officeDocument/2006/relationships/hyperlink" Target="http://fr.hillstonenet.com/show_bug.cgi?id=7321" TargetMode="External"/><Relationship Id="rId4" Type="http://schemas.openxmlformats.org/officeDocument/2006/relationships/hyperlink" Target="http://fr.hillstonenet.com/show_bug.cgi?id=7443" TargetMode="External"/><Relationship Id="rId9" Type="http://schemas.openxmlformats.org/officeDocument/2006/relationships/hyperlink" Target="http://fr.hillstonenet.com/show_bug.cgi?id=7433" TargetMode="External"/><Relationship Id="rId14" Type="http://schemas.openxmlformats.org/officeDocument/2006/relationships/hyperlink" Target="http://fr.hillstonenet.com/show_bug.cgi?id=7355" TargetMode="External"/><Relationship Id="rId22" Type="http://schemas.openxmlformats.org/officeDocument/2006/relationships/hyperlink" Target="http://fr.hillstonenet.com/show_bug.cgi?id=6763"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fr.hillstonenet.com/show_bug.cgi?id=5819" TargetMode="External"/><Relationship Id="rId3" Type="http://schemas.openxmlformats.org/officeDocument/2006/relationships/hyperlink" Target="http://fr.hillstonenet.com/show_bug.cgi?id=7351" TargetMode="External"/><Relationship Id="rId7" Type="http://schemas.openxmlformats.org/officeDocument/2006/relationships/hyperlink" Target="http://fr.hillstonenet.com/show_bug.cgi?id=5995" TargetMode="External"/><Relationship Id="rId12" Type="http://schemas.openxmlformats.org/officeDocument/2006/relationships/hyperlink" Target="http://fr.hillstonenet.com/show_bug.cgi?id=7361" TargetMode="External"/><Relationship Id="rId2" Type="http://schemas.openxmlformats.org/officeDocument/2006/relationships/hyperlink" Target="http://fr.hillstonenet.com/show_bug.cgi?id=7421" TargetMode="External"/><Relationship Id="rId1" Type="http://schemas.openxmlformats.org/officeDocument/2006/relationships/slideLayout" Target="../slideLayouts/slideLayout2.xml"/><Relationship Id="rId6" Type="http://schemas.openxmlformats.org/officeDocument/2006/relationships/hyperlink" Target="http://fr.hillstonenet.com/show_bug.cgi?id=7331" TargetMode="External"/><Relationship Id="rId11" Type="http://schemas.openxmlformats.org/officeDocument/2006/relationships/hyperlink" Target="http://fr.hillstonenet.com/show_bug.cgi?id=7299" TargetMode="External"/><Relationship Id="rId5" Type="http://schemas.openxmlformats.org/officeDocument/2006/relationships/hyperlink" Target="http://fr.hillstonenet.com/show_bug.cgi?id=7335" TargetMode="External"/><Relationship Id="rId10" Type="http://schemas.openxmlformats.org/officeDocument/2006/relationships/hyperlink" Target="http://fr.hillstonenet.com/show_bug.cgi?id=5739" TargetMode="External"/><Relationship Id="rId4" Type="http://schemas.openxmlformats.org/officeDocument/2006/relationships/hyperlink" Target="http://fr.hillstonenet.com/show_bug.cgi?id=7337" TargetMode="External"/><Relationship Id="rId9" Type="http://schemas.openxmlformats.org/officeDocument/2006/relationships/hyperlink" Target="http://fr.hillstonenet.com/show_bug.cgi?id=5779"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s-ES" altLang="zh-CN" dirty="0">
                <a:latin typeface="Arial Unicode MS" panose="020B0604020202020204" pitchFamily="34" charset="-122"/>
                <a:ea typeface="Arial Unicode MS" panose="020B0604020202020204" pitchFamily="34" charset="-122"/>
                <a:cs typeface="Arial Unicode MS" panose="020B0604020202020204" pitchFamily="34" charset="-122"/>
              </a:rPr>
              <a:t>StoneOS </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Saipan</a:t>
            </a:r>
            <a:r>
              <a:rPr lang="es-E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 </a:t>
            </a:r>
            <a:br>
              <a:rPr lang="es-E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br>
            <a:r>
              <a:rPr lang="es-E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Concept Commit Review</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矩形 3"/>
          <p:cNvSpPr/>
          <p:nvPr/>
        </p:nvSpPr>
        <p:spPr>
          <a:xfrm>
            <a:off x="3389548" y="5754742"/>
            <a:ext cx="2369369" cy="338554"/>
          </a:xfrm>
          <a:prstGeom prst="rect">
            <a:avLst/>
          </a:prstGeom>
        </p:spPr>
        <p:txBody>
          <a:bodyPr wrap="square">
            <a:spAutoFit/>
          </a:bodyPr>
          <a:lstStyle/>
          <a:p>
            <a:pPr algn="ctr"/>
            <a:r>
              <a:rPr lang="en-US" altLang="zh-CN" sz="1600" u="none" dirty="0" smtClean="0">
                <a:solidFill>
                  <a:schemeClr val="bg1"/>
                </a:solidFill>
                <a:latin typeface="+mj-lt"/>
              </a:rPr>
              <a:t>2016/4/18</a:t>
            </a:r>
          </a:p>
        </p:txBody>
      </p:sp>
    </p:spTree>
    <p:extLst>
      <p:ext uri="{BB962C8B-B14F-4D97-AF65-F5344CB8AC3E}">
        <p14:creationId xmlns:p14="http://schemas.microsoft.com/office/powerpoint/2010/main" val="3392898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Saipan</a:t>
            </a:r>
            <a:r>
              <a:rPr lang="zh-CN" altLang="en-US" dirty="0" smtClean="0">
                <a:latin typeface="Arial" panose="020B0604020202020204" pitchFamily="34" charset="0"/>
                <a:cs typeface="Arial" panose="020B0604020202020204" pitchFamily="34" charset="0"/>
              </a:rPr>
              <a:t>新功能概述</a:t>
            </a:r>
            <a:endParaRPr lang="zh-CN" altLang="en-US" dirty="0">
              <a:latin typeface="Arial" panose="020B0604020202020204" pitchFamily="34" charset="0"/>
              <a:cs typeface="Arial" panose="020B0604020202020204" pitchFamily="34" charset="0"/>
            </a:endParaRPr>
          </a:p>
        </p:txBody>
      </p:sp>
      <p:graphicFrame>
        <p:nvGraphicFramePr>
          <p:cNvPr id="4" name="Group 3"/>
          <p:cNvGraphicFramePr>
            <a:graphicFrameLocks/>
          </p:cNvGraphicFramePr>
          <p:nvPr>
            <p:extLst>
              <p:ext uri="{D42A27DB-BD31-4B8C-83A1-F6EECF244321}">
                <p14:modId xmlns:p14="http://schemas.microsoft.com/office/powerpoint/2010/main" val="760779343"/>
              </p:ext>
            </p:extLst>
          </p:nvPr>
        </p:nvGraphicFramePr>
        <p:xfrm>
          <a:off x="539552" y="980728"/>
          <a:ext cx="8208912" cy="5400600"/>
        </p:xfrm>
        <a:graphic>
          <a:graphicData uri="http://schemas.openxmlformats.org/drawingml/2006/table">
            <a:tbl>
              <a:tblPr>
                <a:effectLst>
                  <a:outerShdw blurRad="50800" dist="38100" dir="2700000" algn="tl" rotWithShape="0">
                    <a:prstClr val="black">
                      <a:alpha val="40000"/>
                    </a:prstClr>
                  </a:outerShdw>
                </a:effectLst>
              </a:tblPr>
              <a:tblGrid>
                <a:gridCol w="1872208">
                  <a:extLst>
                    <a:ext uri="{9D8B030D-6E8A-4147-A177-3AD203B41FA5}">
                      <a16:colId xmlns:a16="http://schemas.microsoft.com/office/drawing/2014/main" xmlns="" val="20000"/>
                    </a:ext>
                  </a:extLst>
                </a:gridCol>
                <a:gridCol w="6336704">
                  <a:extLst>
                    <a:ext uri="{9D8B030D-6E8A-4147-A177-3AD203B41FA5}">
                      <a16:colId xmlns:a16="http://schemas.microsoft.com/office/drawing/2014/main" xmlns="" val="20001"/>
                    </a:ext>
                  </a:extLst>
                </a:gridCol>
              </a:tblGrid>
              <a:tr h="107966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Arial" panose="020B0604020202020204" pitchFamily="34" charset="0"/>
                        <a:buNone/>
                        <a:tabLst/>
                        <a:defRPr/>
                      </a:pP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互联网出口多链路动态均衡</a:t>
                      </a:r>
                    </a:p>
                    <a:p>
                      <a:pPr marL="0" marR="0" lvl="0" indent="0" algn="l" defTabSz="914400" rtl="0" eaLnBrk="1" fontAlgn="base" latinLnBrk="0" hangingPunct="1">
                        <a:lnSpc>
                          <a:spcPct val="100000"/>
                        </a:lnSpc>
                        <a:spcBef>
                          <a:spcPct val="20000"/>
                        </a:spcBef>
                        <a:spcAft>
                          <a:spcPct val="0"/>
                        </a:spcAft>
                        <a:buClr>
                          <a:schemeClr val="tx2"/>
                        </a:buClr>
                        <a:buSzTx/>
                        <a:buFont typeface="Arial" panose="020B0604020202020204" pitchFamily="34" charset="0"/>
                        <a:buNone/>
                        <a:tabLst/>
                      </a:pPr>
                      <a:endPar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endParaRPr>
                    </a:p>
                  </a:txBody>
                  <a:tcPr anchor="ctr" horzOverflow="overflow">
                    <a:lnL w="12700" cap="flat" cmpd="sng" algn="ctr">
                      <a:solidFill>
                        <a:srgbClr val="4B86C7"/>
                      </a:solidFill>
                      <a:prstDash val="sysDash"/>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100000"/>
                        </a:lnSpc>
                        <a:spcBef>
                          <a:spcPct val="20000"/>
                        </a:spcBef>
                        <a:spcAft>
                          <a:spcPct val="0"/>
                        </a:spcAft>
                        <a:buClr>
                          <a:schemeClr val="tx2"/>
                        </a:buClr>
                        <a:buSzTx/>
                        <a:buFontTx/>
                        <a:buChar char="-"/>
                        <a:tabLst/>
                        <a:defRPr/>
                      </a:pP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能够自动根据出口链路的探测质量进行负载均衡，可以提供多链路同步带宽利用率增长方案；也可提供多链路依次带宽用满</a:t>
                      </a:r>
                      <a:r>
                        <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93%</a:t>
                      </a: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后切换到下一链路方案；</a:t>
                      </a:r>
                      <a:endPar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endParaRPr>
                    </a:p>
                    <a:p>
                      <a:pPr marL="171450" marR="0" lvl="0" indent="-171450" algn="l" defTabSz="914400" rtl="0" eaLnBrk="1" fontAlgn="base" latinLnBrk="0" hangingPunct="1">
                        <a:lnSpc>
                          <a:spcPct val="100000"/>
                        </a:lnSpc>
                        <a:spcBef>
                          <a:spcPct val="20000"/>
                        </a:spcBef>
                        <a:spcAft>
                          <a:spcPct val="0"/>
                        </a:spcAft>
                        <a:buClr>
                          <a:schemeClr val="tx2"/>
                        </a:buClr>
                        <a:buSzTx/>
                        <a:buFontTx/>
                        <a:buChar char="-"/>
                        <a:tabLst/>
                        <a:defRPr/>
                      </a:pP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同时也提供切回手工权重方案；与内网</a:t>
                      </a:r>
                      <a:r>
                        <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iQoS,DNS</a:t>
                      </a: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管控配合形成大流控新概念；</a:t>
                      </a:r>
                      <a:endPar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endParaRPr>
                    </a:p>
                  </a:txBody>
                  <a:tcPr anchor="ctr" horzOverflow="overflow">
                    <a:lnL w="12700" cap="flat" cmpd="sng" algn="ctr">
                      <a:solidFill>
                        <a:srgbClr val="4B86C7"/>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72261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Arial" panose="020B0604020202020204" pitchFamily="34" charset="0"/>
                        <a:buNone/>
                        <a:tabLst/>
                        <a:defRPr/>
                      </a:pP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内网</a:t>
                      </a:r>
                      <a:r>
                        <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iQoS</a:t>
                      </a: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增强和</a:t>
                      </a:r>
                      <a:r>
                        <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DNS</a:t>
                      </a: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管控</a:t>
                      </a:r>
                    </a:p>
                  </a:txBody>
                  <a:tcPr anchor="ctr" horzOverflow="overflow">
                    <a:lnL w="12700" cap="flat" cmpd="sng" algn="ctr">
                      <a:solidFill>
                        <a:srgbClr val="4B86C7"/>
                      </a:solidFill>
                      <a:prstDash val="sysDash"/>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100000"/>
                        </a:lnSpc>
                        <a:spcBef>
                          <a:spcPct val="20000"/>
                        </a:spcBef>
                        <a:spcAft>
                          <a:spcPct val="0"/>
                        </a:spcAft>
                        <a:buClr>
                          <a:schemeClr val="tx2"/>
                        </a:buClr>
                        <a:buSzTx/>
                        <a:buFontTx/>
                        <a:buChar char="-"/>
                        <a:tabLst/>
                        <a:defRPr/>
                      </a:pP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提供对端抑制强度人工可选；提供</a:t>
                      </a:r>
                      <a:r>
                        <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TCP</a:t>
                      </a: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a:t>
                      </a:r>
                      <a:r>
                        <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UDP</a:t>
                      </a: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会话区分控制；提供</a:t>
                      </a:r>
                      <a:r>
                        <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DNS</a:t>
                      </a: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与链路出口探测质量联动引流；提供</a:t>
                      </a:r>
                      <a:r>
                        <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DNS</a:t>
                      </a: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劫持</a:t>
                      </a:r>
                      <a:r>
                        <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a:t>
                      </a: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一条多个精确匹配）；</a:t>
                      </a:r>
                      <a:endPar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endParaRPr>
                    </a:p>
                  </a:txBody>
                  <a:tcPr anchor="ctr" horzOverflow="overflow">
                    <a:lnL w="12700" cap="flat" cmpd="sng" algn="ctr">
                      <a:solidFill>
                        <a:srgbClr val="4B86C7"/>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136103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Arial" panose="020B0604020202020204" pitchFamily="34" charset="0"/>
                        <a:buNone/>
                        <a:tabLst/>
                      </a:pPr>
                      <a:r>
                        <a:rPr lang="zh-CN" altLang="en-US" sz="1400" i="0" u="none" kern="1200" dirty="0" smtClean="0">
                          <a:solidFill>
                            <a:schemeClr val="bg1"/>
                          </a:solidFill>
                          <a:latin typeface="等线" panose="02010600030101010101" pitchFamily="2" charset="-122"/>
                          <a:ea typeface="等线" panose="02010600030101010101" pitchFamily="2" charset="-122"/>
                          <a:cs typeface="Arial" panose="020B0604020202020204" pitchFamily="34" charset="0"/>
                        </a:rPr>
                        <a:t>数据安全</a:t>
                      </a:r>
                      <a:endParaRPr lang="en-US" altLang="zh-CN" sz="1400" i="0" u="none" kern="1200" dirty="0" smtClean="0">
                        <a:solidFill>
                          <a:schemeClr val="bg1"/>
                        </a:solidFill>
                        <a:latin typeface="等线" panose="02010600030101010101" pitchFamily="2" charset="-122"/>
                        <a:ea typeface="等线" panose="02010600030101010101" pitchFamily="2" charset="-122"/>
                        <a:cs typeface="Arial" panose="020B0604020202020204" pitchFamily="34" charset="0"/>
                      </a:endParaRPr>
                    </a:p>
                  </a:txBody>
                  <a:tcPr anchor="ctr" horzOverflow="overflow">
                    <a:lnL w="12700" cap="flat" cmpd="sng" algn="ctr">
                      <a:solidFill>
                        <a:srgbClr val="4B86C7"/>
                      </a:solidFill>
                      <a:prstDash val="sysDash"/>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171450" marR="0" lvl="0" indent="-171450" algn="l" defTabSz="914400" rtl="0" eaLnBrk="1" fontAlgn="base" latinLnBrk="0" hangingPunct="1">
                        <a:lnSpc>
                          <a:spcPct val="100000"/>
                        </a:lnSpc>
                        <a:spcBef>
                          <a:spcPct val="20000"/>
                        </a:spcBef>
                        <a:spcAft>
                          <a:spcPct val="0"/>
                        </a:spcAft>
                        <a:buClr>
                          <a:schemeClr val="tx2"/>
                        </a:buClr>
                        <a:buSzTx/>
                        <a:buFontTx/>
                        <a:buChar char="-"/>
                        <a:tabLst/>
                        <a:defRPr/>
                      </a:pP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转换</a:t>
                      </a:r>
                      <a:r>
                        <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DLP</a:t>
                      </a: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数据安全概念，统一数据安全策略配置</a:t>
                      </a:r>
                      <a:endPar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endParaRPr>
                    </a:p>
                    <a:p>
                      <a:pPr marL="171450" marR="0" lvl="0" indent="-171450" algn="l" defTabSz="914400" rtl="0" eaLnBrk="1" fontAlgn="base" latinLnBrk="0" hangingPunct="1">
                        <a:lnSpc>
                          <a:spcPct val="100000"/>
                        </a:lnSpc>
                        <a:spcBef>
                          <a:spcPct val="20000"/>
                        </a:spcBef>
                        <a:spcAft>
                          <a:spcPct val="0"/>
                        </a:spcAft>
                        <a:buClr>
                          <a:schemeClr val="tx2"/>
                        </a:buClr>
                        <a:buSzTx/>
                        <a:buFontTx/>
                        <a:buChar char="-"/>
                        <a:tabLst/>
                        <a:defRPr/>
                      </a:pP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实现近百种的文件类型识别、高风险应用的数据流还原，高风险文件的内容提取</a:t>
                      </a:r>
                      <a:endPar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endParaRPr>
                    </a:p>
                    <a:p>
                      <a:pPr marL="171450" marR="0" lvl="0" indent="-171450" algn="l" defTabSz="914400" rtl="0" eaLnBrk="1" fontAlgn="base" latinLnBrk="0" hangingPunct="1">
                        <a:lnSpc>
                          <a:spcPct val="100000"/>
                        </a:lnSpc>
                        <a:spcBef>
                          <a:spcPct val="20000"/>
                        </a:spcBef>
                        <a:spcAft>
                          <a:spcPct val="0"/>
                        </a:spcAft>
                        <a:buClr>
                          <a:schemeClr val="tx2"/>
                        </a:buClr>
                        <a:buSzTx/>
                        <a:buFontTx/>
                        <a:buChar char="-"/>
                        <a:tabLst/>
                        <a:defRPr/>
                      </a:pP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关键字、正则表达式和文件指纹三种模式识别敏感数据及文件通过网络途径外发，并采取应对措施</a:t>
                      </a:r>
                      <a:endPar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endParaRPr>
                    </a:p>
                  </a:txBody>
                  <a:tcPr anchor="ctr" horzOverflow="overflow">
                    <a:lnL w="12700" cap="flat" cmpd="sng" algn="ctr">
                      <a:solidFill>
                        <a:srgbClr val="4B86C7"/>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xmlns="" val="2178365337"/>
                  </a:ext>
                </a:extLst>
              </a:tr>
              <a:tr h="136103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Arial" panose="020B0604020202020204" pitchFamily="34" charset="0"/>
                        <a:buNone/>
                        <a:tabLst/>
                      </a:pP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接入安全</a:t>
                      </a:r>
                      <a:endPar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endParaRPr>
                    </a:p>
                  </a:txBody>
                  <a:tcPr anchor="ctr" horzOverflow="overflow">
                    <a:lnL w="12700" cap="flat" cmpd="sng" algn="ctr">
                      <a:solidFill>
                        <a:srgbClr val="4B86C7"/>
                      </a:solidFill>
                      <a:prstDash val="sysDash"/>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100000"/>
                        </a:lnSpc>
                        <a:spcBef>
                          <a:spcPct val="20000"/>
                        </a:spcBef>
                        <a:spcAft>
                          <a:spcPct val="0"/>
                        </a:spcAft>
                        <a:buClr>
                          <a:schemeClr val="tx2"/>
                        </a:buClr>
                        <a:buSzTx/>
                        <a:buFontTx/>
                        <a:buChar char="-"/>
                        <a:tabLst/>
                        <a:defRPr/>
                      </a:pP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识别移动终端独立和共享接入，并进行有效的管理及控制</a:t>
                      </a:r>
                      <a:endPar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endParaRPr>
                    </a:p>
                    <a:p>
                      <a:pPr marL="171450" marR="0" lvl="0" indent="-171450" algn="l" defTabSz="914400" rtl="0" eaLnBrk="1" fontAlgn="base" latinLnBrk="0" hangingPunct="1">
                        <a:lnSpc>
                          <a:spcPct val="100000"/>
                        </a:lnSpc>
                        <a:spcBef>
                          <a:spcPct val="20000"/>
                        </a:spcBef>
                        <a:spcAft>
                          <a:spcPct val="0"/>
                        </a:spcAft>
                        <a:buClr>
                          <a:schemeClr val="tx2"/>
                        </a:buClr>
                        <a:buSzTx/>
                        <a:buFontTx/>
                        <a:buChar char="-"/>
                        <a:tabLst/>
                        <a:defRPr/>
                      </a:pP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支持一般模式和高级模式的自定义，优化整体呈现，可通过</a:t>
                      </a:r>
                      <a:r>
                        <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HTML</a:t>
                      </a: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a:t>
                      </a:r>
                      <a:r>
                        <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CSS</a:t>
                      </a: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a:t>
                      </a:r>
                      <a:r>
                        <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JS</a:t>
                      </a: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及图片素材进行认证界面的高度自定义</a:t>
                      </a:r>
                      <a:endPar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endParaRPr>
                    </a:p>
                    <a:p>
                      <a:pPr marL="171450" marR="0" lvl="0" indent="-171450" algn="l" defTabSz="914400" rtl="0" eaLnBrk="1" fontAlgn="base" latinLnBrk="0" hangingPunct="1">
                        <a:lnSpc>
                          <a:spcPct val="100000"/>
                        </a:lnSpc>
                        <a:spcBef>
                          <a:spcPct val="20000"/>
                        </a:spcBef>
                        <a:spcAft>
                          <a:spcPct val="0"/>
                        </a:spcAft>
                        <a:buClr>
                          <a:schemeClr val="tx2"/>
                        </a:buClr>
                        <a:buSzTx/>
                        <a:buFontTx/>
                        <a:buChar char="-"/>
                        <a:tabLst/>
                        <a:defRPr/>
                      </a:pP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支持</a:t>
                      </a:r>
                      <a:r>
                        <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Webauth</a:t>
                      </a: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防暴力破解、短信认证、状态页面等新功能，已有功能从配置、实现、可视化等不同维度进行优化</a:t>
                      </a:r>
                      <a:endPar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endParaRPr>
                    </a:p>
                  </a:txBody>
                  <a:tcPr anchor="ctr" horzOverflow="overflow">
                    <a:lnL w="12700" cap="flat" cmpd="sng" algn="ctr">
                      <a:solidFill>
                        <a:srgbClr val="4B86C7"/>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xmlns="" val="1183057344"/>
                  </a:ext>
                </a:extLst>
              </a:tr>
              <a:tr h="876252">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Arial" panose="020B0604020202020204" pitchFamily="34" charset="0"/>
                        <a:buNone/>
                        <a:tabLst/>
                      </a:pP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高可靠性</a:t>
                      </a:r>
                      <a:endPar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endParaRPr>
                    </a:p>
                  </a:txBody>
                  <a:tcPr anchor="ctr" horzOverflow="overflow">
                    <a:lnL w="12700" cap="flat" cmpd="sng" algn="ctr">
                      <a:solidFill>
                        <a:srgbClr val="4B86C7"/>
                      </a:solidFill>
                      <a:prstDash val="sysDash"/>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100000"/>
                        </a:lnSpc>
                        <a:spcBef>
                          <a:spcPct val="20000"/>
                        </a:spcBef>
                        <a:spcAft>
                          <a:spcPct val="0"/>
                        </a:spcAft>
                        <a:buClr>
                          <a:schemeClr val="tx2"/>
                        </a:buClr>
                        <a:buSzTx/>
                        <a:buFontTx/>
                        <a:buChar char="-"/>
                        <a:tabLst/>
                        <a:defRPr/>
                      </a:pP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双活数据中心之间的会话和配置同步</a:t>
                      </a:r>
                      <a:endPar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endParaRPr>
                    </a:p>
                    <a:p>
                      <a:pPr marL="171450" marR="0" lvl="0" indent="-171450" algn="l" defTabSz="914400" rtl="0" eaLnBrk="1" fontAlgn="base" latinLnBrk="0" hangingPunct="1">
                        <a:lnSpc>
                          <a:spcPct val="100000"/>
                        </a:lnSpc>
                        <a:spcBef>
                          <a:spcPct val="20000"/>
                        </a:spcBef>
                        <a:spcAft>
                          <a:spcPct val="0"/>
                        </a:spcAft>
                        <a:buClr>
                          <a:schemeClr val="tx2"/>
                        </a:buClr>
                        <a:buSzTx/>
                        <a:buFontTx/>
                        <a:buChar char="-"/>
                        <a:tabLst/>
                        <a:defRPr/>
                      </a:pPr>
                      <a:r>
                        <a:rPr kumimoji="0" lang="zh-CN" altLang="en-US"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rPr>
                        <a:t>满足灵活的组网需求</a:t>
                      </a:r>
                      <a:endParaRPr kumimoji="0" lang="en-US" altLang="zh-CN" sz="1400" b="0" i="0" u="none" strike="noStrike" kern="1200" cap="none" normalizeH="0" baseline="0" dirty="0" smtClean="0">
                        <a:ln>
                          <a:noFill/>
                        </a:ln>
                        <a:solidFill>
                          <a:schemeClr val="bg1"/>
                        </a:solidFill>
                        <a:effectLst/>
                        <a:latin typeface="等线" panose="02010600030101010101" pitchFamily="2" charset="-122"/>
                        <a:ea typeface="等线" panose="02010600030101010101" pitchFamily="2" charset="-122"/>
                        <a:cs typeface="Arial" panose="020B0604020202020204" pitchFamily="34" charset="0"/>
                      </a:endParaRPr>
                    </a:p>
                  </a:txBody>
                  <a:tcPr anchor="ctr" horzOverflow="overflow">
                    <a:lnL w="12700" cap="flat" cmpd="sng" algn="ctr">
                      <a:solidFill>
                        <a:srgbClr val="4B86C7"/>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xmlns="" val="4269109994"/>
                  </a:ext>
                </a:extLst>
              </a:tr>
            </a:tbl>
          </a:graphicData>
        </a:graphic>
      </p:graphicFrame>
    </p:spTree>
    <p:extLst>
      <p:ext uri="{BB962C8B-B14F-4D97-AF65-F5344CB8AC3E}">
        <p14:creationId xmlns:p14="http://schemas.microsoft.com/office/powerpoint/2010/main" val="3521316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Midway</a:t>
            </a:r>
            <a:r>
              <a:rPr lang="zh-CN" altLang="en-US" dirty="0"/>
              <a:t>之后</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456609442"/>
              </p:ext>
            </p:extLst>
          </p:nvPr>
        </p:nvGraphicFramePr>
        <p:xfrm>
          <a:off x="611560" y="1340768"/>
          <a:ext cx="8280920"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7218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Saipan Schedule</a:t>
            </a:r>
            <a:endParaRPr lang="zh-CN" altLang="en-US" dirty="0">
              <a:latin typeface="Arial" panose="020B0604020202020204" pitchFamily="34" charset="0"/>
              <a:cs typeface="Arial" panose="020B0604020202020204" pitchFamily="34" charset="0"/>
            </a:endParaRPr>
          </a:p>
        </p:txBody>
      </p:sp>
      <p:cxnSp>
        <p:nvCxnSpPr>
          <p:cNvPr id="4" name="直接箭头连接符 3"/>
          <p:cNvCxnSpPr/>
          <p:nvPr/>
        </p:nvCxnSpPr>
        <p:spPr>
          <a:xfrm>
            <a:off x="611560" y="3111861"/>
            <a:ext cx="8532440" cy="0"/>
          </a:xfrm>
          <a:prstGeom prst="straightConnector1">
            <a:avLst/>
          </a:prstGeom>
          <a:ln w="57150">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1387417" y="3097574"/>
            <a:ext cx="182563" cy="1587"/>
          </a:xfrm>
          <a:prstGeom prst="line">
            <a:avLst/>
          </a:prstGeom>
          <a:ln w="19050">
            <a:solidFill>
              <a:schemeClr val="accent6">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5400000">
            <a:off x="2107345" y="3097574"/>
            <a:ext cx="182563" cy="1588"/>
          </a:xfrm>
          <a:prstGeom prst="line">
            <a:avLst/>
          </a:prstGeom>
          <a:ln w="19050">
            <a:solidFill>
              <a:schemeClr val="accent6">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rot="5400000">
            <a:off x="2827274" y="3097574"/>
            <a:ext cx="182563" cy="1587"/>
          </a:xfrm>
          <a:prstGeom prst="line">
            <a:avLst/>
          </a:prstGeom>
          <a:ln w="19050">
            <a:solidFill>
              <a:schemeClr val="accent6">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3580793" y="3097574"/>
            <a:ext cx="182563" cy="1587"/>
          </a:xfrm>
          <a:prstGeom prst="line">
            <a:avLst/>
          </a:prstGeom>
          <a:ln w="19050">
            <a:solidFill>
              <a:schemeClr val="accent6">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4307190" y="3097574"/>
            <a:ext cx="182563" cy="1588"/>
          </a:xfrm>
          <a:prstGeom prst="line">
            <a:avLst/>
          </a:prstGeom>
          <a:ln w="19050">
            <a:solidFill>
              <a:schemeClr val="accent6">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5400000">
            <a:off x="5025531" y="3097574"/>
            <a:ext cx="182563" cy="1588"/>
          </a:xfrm>
          <a:prstGeom prst="line">
            <a:avLst/>
          </a:prstGeom>
          <a:ln w="19050">
            <a:solidFill>
              <a:schemeClr val="accent6">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5779548" y="3097574"/>
            <a:ext cx="182563" cy="1587"/>
          </a:xfrm>
          <a:prstGeom prst="line">
            <a:avLst/>
          </a:prstGeom>
          <a:ln w="19050">
            <a:solidFill>
              <a:schemeClr val="accent6">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a:off x="6496149" y="3097574"/>
            <a:ext cx="182563" cy="1587"/>
          </a:xfrm>
          <a:prstGeom prst="line">
            <a:avLst/>
          </a:prstGeom>
          <a:ln w="19050">
            <a:solidFill>
              <a:schemeClr val="accent6">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a:off x="7238324" y="3097574"/>
            <a:ext cx="182563" cy="1588"/>
          </a:xfrm>
          <a:prstGeom prst="line">
            <a:avLst/>
          </a:prstGeom>
          <a:ln w="19050">
            <a:solidFill>
              <a:schemeClr val="accent6">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Box 23"/>
          <p:cNvSpPr txBox="1">
            <a:spLocks noChangeArrowheads="1"/>
          </p:cNvSpPr>
          <p:nvPr/>
        </p:nvSpPr>
        <p:spPr bwMode="auto">
          <a:xfrm>
            <a:off x="1979712" y="3192587"/>
            <a:ext cx="606425" cy="276999"/>
          </a:xfrm>
          <a:prstGeom prst="rect">
            <a:avLst/>
          </a:prstGeom>
          <a:noFill/>
          <a:ln w="9525">
            <a:noFill/>
            <a:miter lim="800000"/>
            <a:headEnd/>
            <a:tailEnd/>
          </a:ln>
        </p:spPr>
        <p:txBody>
          <a:bodyPr>
            <a:spAutoFit/>
          </a:bodyPr>
          <a:lstStyle/>
          <a:p>
            <a:r>
              <a:rPr lang="en-US" altLang="zh-CN" sz="1200" dirty="0" smtClean="0">
                <a:solidFill>
                  <a:schemeClr val="bg1"/>
                </a:solidFill>
                <a:latin typeface="微软雅黑" pitchFamily="34" charset="-122"/>
                <a:ea typeface="微软雅黑" pitchFamily="34" charset="-122"/>
              </a:rPr>
              <a:t>6</a:t>
            </a:r>
            <a:endParaRPr lang="zh-CN" altLang="en-US" sz="1200" dirty="0">
              <a:solidFill>
                <a:schemeClr val="bg1"/>
              </a:solidFill>
              <a:latin typeface="微软雅黑" pitchFamily="34" charset="-122"/>
              <a:ea typeface="微软雅黑" pitchFamily="34" charset="-122"/>
            </a:endParaRPr>
          </a:p>
        </p:txBody>
      </p:sp>
      <p:sp>
        <p:nvSpPr>
          <p:cNvPr id="16" name="TextBox 24"/>
          <p:cNvSpPr txBox="1">
            <a:spLocks noChangeArrowheads="1"/>
          </p:cNvSpPr>
          <p:nvPr/>
        </p:nvSpPr>
        <p:spPr bwMode="auto">
          <a:xfrm>
            <a:off x="4901679" y="3193361"/>
            <a:ext cx="606425" cy="276225"/>
          </a:xfrm>
          <a:prstGeom prst="rect">
            <a:avLst/>
          </a:prstGeom>
          <a:noFill/>
          <a:ln w="9525">
            <a:noFill/>
            <a:miter lim="800000"/>
            <a:headEnd/>
            <a:tailEnd/>
          </a:ln>
        </p:spPr>
        <p:txBody>
          <a:bodyPr>
            <a:spAutoFit/>
          </a:bodyPr>
          <a:lstStyle/>
          <a:p>
            <a:r>
              <a:rPr lang="en-US" altLang="zh-CN" sz="1200" dirty="0" smtClean="0">
                <a:solidFill>
                  <a:schemeClr val="bg1"/>
                </a:solidFill>
                <a:latin typeface="微软雅黑" pitchFamily="34" charset="-122"/>
                <a:ea typeface="微软雅黑" pitchFamily="34" charset="-122"/>
              </a:rPr>
              <a:t>10</a:t>
            </a:r>
            <a:endParaRPr lang="zh-CN" altLang="en-US" sz="1200" dirty="0">
              <a:solidFill>
                <a:schemeClr val="bg1"/>
              </a:solidFill>
              <a:latin typeface="微软雅黑" pitchFamily="34" charset="-122"/>
              <a:ea typeface="微软雅黑" pitchFamily="34" charset="-122"/>
            </a:endParaRPr>
          </a:p>
        </p:txBody>
      </p:sp>
      <p:grpSp>
        <p:nvGrpSpPr>
          <p:cNvPr id="17" name="组合 54"/>
          <p:cNvGrpSpPr/>
          <p:nvPr/>
        </p:nvGrpSpPr>
        <p:grpSpPr>
          <a:xfrm>
            <a:off x="5719504" y="3098367"/>
            <a:ext cx="1108113" cy="1175000"/>
            <a:chOff x="6318923" y="548680"/>
            <a:chExt cx="924607" cy="942098"/>
          </a:xfrm>
        </p:grpSpPr>
        <p:cxnSp>
          <p:nvCxnSpPr>
            <p:cNvPr id="18" name="直接箭头连接符 17"/>
            <p:cNvCxnSpPr/>
            <p:nvPr/>
          </p:nvCxnSpPr>
          <p:spPr>
            <a:xfrm flipV="1">
              <a:off x="6748922" y="548680"/>
              <a:ext cx="2" cy="504056"/>
            </a:xfrm>
            <a:prstGeom prst="straightConnector1">
              <a:avLst/>
            </a:prstGeom>
            <a:ln>
              <a:solidFill>
                <a:schemeClr val="accent1">
                  <a:lumMod val="40000"/>
                  <a:lumOff val="6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318923" y="914778"/>
              <a:ext cx="924607" cy="576000"/>
            </a:xfrm>
            <a:prstGeom prst="rect">
              <a:avLst/>
            </a:prstGeom>
            <a:ln w="12700">
              <a:solidFill>
                <a:schemeClr val="accent2"/>
              </a:solidFill>
            </a:ln>
            <a:effectLst>
              <a:outerShdw blurRad="50800" dist="38100" dir="8100000" algn="tr"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lstStyle/>
            <a:p>
              <a:pPr>
                <a:defRPr/>
              </a:pPr>
              <a:r>
                <a:rPr lang="en-US" altLang="zh-CN" sz="1600" dirty="0" smtClean="0">
                  <a:solidFill>
                    <a:schemeClr val="tx1"/>
                  </a:solidFill>
                  <a:latin typeface="Arial" panose="020B0604020202020204" pitchFamily="34" charset="0"/>
                  <a:ea typeface="微软雅黑" pitchFamily="34" charset="-122"/>
                  <a:cs typeface="Arial" panose="020B0604020202020204" pitchFamily="34" charset="0"/>
                </a:rPr>
                <a:t>Beta </a:t>
              </a:r>
            </a:p>
            <a:p>
              <a:pPr>
                <a:defRPr/>
              </a:pPr>
              <a:r>
                <a:rPr lang="en-US" altLang="zh-CN" sz="1600" dirty="0" smtClean="0">
                  <a:solidFill>
                    <a:schemeClr val="tx1"/>
                  </a:solidFill>
                  <a:latin typeface="Arial" panose="020B0604020202020204" pitchFamily="34" charset="0"/>
                  <a:ea typeface="微软雅黑" pitchFamily="34" charset="-122"/>
                  <a:cs typeface="Arial" panose="020B0604020202020204" pitchFamily="34" charset="0"/>
                </a:rPr>
                <a:t>11</a:t>
              </a:r>
              <a:r>
                <a:rPr lang="zh-CN" altLang="en-US" sz="1600" dirty="0" smtClean="0">
                  <a:solidFill>
                    <a:schemeClr val="tx1"/>
                  </a:solidFill>
                  <a:latin typeface="Arial" panose="020B0604020202020204" pitchFamily="34" charset="0"/>
                  <a:ea typeface="微软雅黑" pitchFamily="34" charset="-122"/>
                  <a:cs typeface="Arial" panose="020B0604020202020204" pitchFamily="34" charset="0"/>
                </a:rPr>
                <a:t>月</a:t>
              </a:r>
              <a:r>
                <a:rPr lang="en-US" altLang="zh-CN" sz="1600" dirty="0" smtClean="0">
                  <a:solidFill>
                    <a:schemeClr val="tx1"/>
                  </a:solidFill>
                  <a:latin typeface="Arial" panose="020B0604020202020204" pitchFamily="34" charset="0"/>
                  <a:ea typeface="微软雅黑" pitchFamily="34" charset="-122"/>
                  <a:cs typeface="Arial" panose="020B0604020202020204" pitchFamily="34" charset="0"/>
                </a:rPr>
                <a:t>15</a:t>
              </a:r>
              <a:r>
                <a:rPr lang="zh-CN" altLang="en-US" sz="1600" dirty="0" smtClean="0">
                  <a:solidFill>
                    <a:schemeClr val="tx1"/>
                  </a:solidFill>
                  <a:latin typeface="Arial" panose="020B0604020202020204" pitchFamily="34" charset="0"/>
                  <a:ea typeface="微软雅黑" pitchFamily="34" charset="-122"/>
                  <a:cs typeface="Arial" panose="020B0604020202020204" pitchFamily="34" charset="0"/>
                </a:rPr>
                <a:t>日</a:t>
              </a:r>
              <a:endParaRPr lang="en-US" altLang="zh-CN" sz="1600" dirty="0">
                <a:solidFill>
                  <a:schemeClr val="bg1"/>
                </a:solidFill>
                <a:latin typeface="Arial" panose="020B0604020202020204" pitchFamily="34" charset="0"/>
                <a:ea typeface="微软雅黑" pitchFamily="34" charset="-122"/>
                <a:cs typeface="Arial" panose="020B0604020202020204" pitchFamily="34" charset="0"/>
              </a:endParaRPr>
            </a:p>
            <a:p>
              <a:pPr>
                <a:defRPr/>
              </a:pPr>
              <a:endParaRPr lang="en-US" altLang="zh-CN" sz="1600" dirty="0">
                <a:solidFill>
                  <a:schemeClr val="bg1"/>
                </a:solidFill>
                <a:latin typeface="Arial" panose="020B0604020202020204" pitchFamily="34" charset="0"/>
                <a:ea typeface="微软雅黑" pitchFamily="34" charset="-122"/>
                <a:cs typeface="Arial" panose="020B0604020202020204" pitchFamily="34" charset="0"/>
              </a:endParaRPr>
            </a:p>
            <a:p>
              <a:pPr>
                <a:defRPr/>
              </a:pPr>
              <a:endParaRPr lang="en-US" altLang="zh-CN" sz="1600" dirty="0">
                <a:solidFill>
                  <a:schemeClr val="bg1"/>
                </a:solidFill>
                <a:latin typeface="Arial" panose="020B0604020202020204" pitchFamily="34" charset="0"/>
                <a:ea typeface="微软雅黑" pitchFamily="34" charset="-122"/>
                <a:cs typeface="Arial" panose="020B0604020202020204" pitchFamily="34" charset="0"/>
              </a:endParaRPr>
            </a:p>
            <a:p>
              <a:pPr>
                <a:defRPr/>
              </a:pPr>
              <a:endParaRPr lang="en-US" altLang="zh-CN" sz="1600" dirty="0">
                <a:solidFill>
                  <a:schemeClr val="bg1"/>
                </a:solidFill>
                <a:latin typeface="Arial" panose="020B0604020202020204" pitchFamily="34" charset="0"/>
                <a:ea typeface="微软雅黑" pitchFamily="34" charset="-122"/>
                <a:cs typeface="Arial" panose="020B0604020202020204" pitchFamily="34" charset="0"/>
              </a:endParaRPr>
            </a:p>
            <a:p>
              <a:pPr>
                <a:defRPr/>
              </a:pPr>
              <a:endParaRPr lang="zh-CN" altLang="en-US" sz="1600" dirty="0">
                <a:solidFill>
                  <a:schemeClr val="bg1"/>
                </a:solidFill>
                <a:latin typeface="Arial" panose="020B0604020202020204" pitchFamily="34" charset="0"/>
                <a:ea typeface="微软雅黑" pitchFamily="34" charset="-122"/>
                <a:cs typeface="Arial" panose="020B0604020202020204" pitchFamily="34" charset="0"/>
              </a:endParaRPr>
            </a:p>
          </p:txBody>
        </p:sp>
      </p:grpSp>
      <p:sp>
        <p:nvSpPr>
          <p:cNvPr id="21" name="TextBox 25"/>
          <p:cNvSpPr txBox="1">
            <a:spLocks noChangeArrowheads="1"/>
          </p:cNvSpPr>
          <p:nvPr/>
        </p:nvSpPr>
        <p:spPr bwMode="auto">
          <a:xfrm>
            <a:off x="5655847" y="3193361"/>
            <a:ext cx="606425" cy="276225"/>
          </a:xfrm>
          <a:prstGeom prst="rect">
            <a:avLst/>
          </a:prstGeom>
          <a:noFill/>
          <a:ln w="9525">
            <a:noFill/>
            <a:miter lim="800000"/>
            <a:headEnd/>
            <a:tailEnd/>
          </a:ln>
        </p:spPr>
        <p:txBody>
          <a:bodyPr>
            <a:spAutoFit/>
          </a:bodyPr>
          <a:lstStyle/>
          <a:p>
            <a:r>
              <a:rPr lang="en-US" altLang="zh-CN" sz="1200" dirty="0" smtClean="0">
                <a:solidFill>
                  <a:schemeClr val="bg1"/>
                </a:solidFill>
                <a:latin typeface="微软雅黑" pitchFamily="34" charset="-122"/>
                <a:ea typeface="微软雅黑" pitchFamily="34" charset="-122"/>
              </a:rPr>
              <a:t>11</a:t>
            </a:r>
            <a:endParaRPr lang="zh-CN" altLang="en-US" sz="1200" dirty="0">
              <a:solidFill>
                <a:schemeClr val="bg1"/>
              </a:solidFill>
              <a:latin typeface="微软雅黑" pitchFamily="34" charset="-122"/>
              <a:ea typeface="微软雅黑" pitchFamily="34" charset="-122"/>
            </a:endParaRPr>
          </a:p>
        </p:txBody>
      </p:sp>
      <p:sp>
        <p:nvSpPr>
          <p:cNvPr id="25" name="TextBox 25"/>
          <p:cNvSpPr txBox="1">
            <a:spLocks noChangeArrowheads="1"/>
          </p:cNvSpPr>
          <p:nvPr/>
        </p:nvSpPr>
        <p:spPr bwMode="auto">
          <a:xfrm>
            <a:off x="6354469" y="3193361"/>
            <a:ext cx="606425" cy="276225"/>
          </a:xfrm>
          <a:prstGeom prst="rect">
            <a:avLst/>
          </a:prstGeom>
          <a:noFill/>
          <a:ln w="9525">
            <a:noFill/>
            <a:miter lim="800000"/>
            <a:headEnd/>
            <a:tailEnd/>
          </a:ln>
        </p:spPr>
        <p:txBody>
          <a:bodyPr>
            <a:spAutoFit/>
          </a:bodyPr>
          <a:lstStyle/>
          <a:p>
            <a:r>
              <a:rPr lang="en-US" altLang="zh-CN" sz="1200" dirty="0" smtClean="0">
                <a:solidFill>
                  <a:schemeClr val="bg1"/>
                </a:solidFill>
                <a:latin typeface="微软雅黑" pitchFamily="34" charset="-122"/>
                <a:ea typeface="微软雅黑" pitchFamily="34" charset="-122"/>
              </a:rPr>
              <a:t>12</a:t>
            </a:r>
            <a:endParaRPr lang="zh-CN" altLang="en-US" sz="1200" dirty="0">
              <a:solidFill>
                <a:schemeClr val="bg1"/>
              </a:solidFill>
              <a:latin typeface="微软雅黑" pitchFamily="34" charset="-122"/>
              <a:ea typeface="微软雅黑" pitchFamily="34" charset="-122"/>
            </a:endParaRPr>
          </a:p>
        </p:txBody>
      </p:sp>
      <p:sp>
        <p:nvSpPr>
          <p:cNvPr id="26" name="TextBox 23"/>
          <p:cNvSpPr txBox="1">
            <a:spLocks noChangeArrowheads="1"/>
          </p:cNvSpPr>
          <p:nvPr/>
        </p:nvSpPr>
        <p:spPr bwMode="auto">
          <a:xfrm>
            <a:off x="1259632" y="3192587"/>
            <a:ext cx="606425" cy="276999"/>
          </a:xfrm>
          <a:prstGeom prst="rect">
            <a:avLst/>
          </a:prstGeom>
          <a:noFill/>
          <a:ln w="9525">
            <a:noFill/>
            <a:miter lim="800000"/>
            <a:headEnd/>
            <a:tailEnd/>
          </a:ln>
        </p:spPr>
        <p:txBody>
          <a:bodyPr>
            <a:spAutoFit/>
          </a:bodyPr>
          <a:lstStyle/>
          <a:p>
            <a:r>
              <a:rPr lang="en-US" altLang="zh-CN" sz="1200" dirty="0">
                <a:solidFill>
                  <a:schemeClr val="bg1"/>
                </a:solidFill>
                <a:latin typeface="微软雅黑" pitchFamily="34" charset="-122"/>
                <a:ea typeface="微软雅黑" pitchFamily="34" charset="-122"/>
              </a:rPr>
              <a:t>5</a:t>
            </a:r>
            <a:endParaRPr lang="zh-CN" altLang="en-US" sz="1200" dirty="0">
              <a:solidFill>
                <a:schemeClr val="bg1"/>
              </a:solidFill>
              <a:latin typeface="微软雅黑" pitchFamily="34" charset="-122"/>
              <a:ea typeface="微软雅黑" pitchFamily="34" charset="-122"/>
            </a:endParaRPr>
          </a:p>
        </p:txBody>
      </p:sp>
      <p:sp>
        <p:nvSpPr>
          <p:cNvPr id="27" name="TextBox 24"/>
          <p:cNvSpPr txBox="1">
            <a:spLocks noChangeArrowheads="1"/>
          </p:cNvSpPr>
          <p:nvPr/>
        </p:nvSpPr>
        <p:spPr bwMode="auto">
          <a:xfrm>
            <a:off x="4181599" y="3193361"/>
            <a:ext cx="606425" cy="276225"/>
          </a:xfrm>
          <a:prstGeom prst="rect">
            <a:avLst/>
          </a:prstGeom>
          <a:noFill/>
          <a:ln w="9525">
            <a:noFill/>
            <a:miter lim="800000"/>
            <a:headEnd/>
            <a:tailEnd/>
          </a:ln>
        </p:spPr>
        <p:txBody>
          <a:bodyPr>
            <a:spAutoFit/>
          </a:bodyPr>
          <a:lstStyle/>
          <a:p>
            <a:r>
              <a:rPr lang="en-US" altLang="zh-CN" sz="1200" dirty="0">
                <a:solidFill>
                  <a:schemeClr val="bg1"/>
                </a:solidFill>
                <a:latin typeface="微软雅黑" pitchFamily="34" charset="-122"/>
                <a:ea typeface="微软雅黑" pitchFamily="34" charset="-122"/>
              </a:rPr>
              <a:t>9</a:t>
            </a:r>
            <a:endParaRPr lang="zh-CN" altLang="en-US" sz="1200" dirty="0">
              <a:solidFill>
                <a:schemeClr val="bg1"/>
              </a:solidFill>
              <a:latin typeface="微软雅黑" pitchFamily="34" charset="-122"/>
              <a:ea typeface="微软雅黑" pitchFamily="34" charset="-122"/>
            </a:endParaRPr>
          </a:p>
        </p:txBody>
      </p:sp>
      <p:sp>
        <p:nvSpPr>
          <p:cNvPr id="30" name="TextBox 22"/>
          <p:cNvSpPr txBox="1">
            <a:spLocks noChangeArrowheads="1"/>
          </p:cNvSpPr>
          <p:nvPr/>
        </p:nvSpPr>
        <p:spPr bwMode="auto">
          <a:xfrm>
            <a:off x="2699792" y="3192587"/>
            <a:ext cx="606425" cy="276999"/>
          </a:xfrm>
          <a:prstGeom prst="rect">
            <a:avLst/>
          </a:prstGeom>
          <a:noFill/>
          <a:ln w="9525">
            <a:noFill/>
            <a:miter lim="800000"/>
            <a:headEnd/>
            <a:tailEnd/>
          </a:ln>
        </p:spPr>
        <p:txBody>
          <a:bodyPr>
            <a:spAutoFit/>
          </a:bodyPr>
          <a:lstStyle/>
          <a:p>
            <a:r>
              <a:rPr lang="en-US" altLang="zh-CN" sz="1200" dirty="0" smtClean="0">
                <a:solidFill>
                  <a:schemeClr val="bg1"/>
                </a:solidFill>
                <a:latin typeface="微软雅黑" pitchFamily="34" charset="-122"/>
                <a:ea typeface="微软雅黑" pitchFamily="34" charset="-122"/>
              </a:rPr>
              <a:t>7</a:t>
            </a:r>
            <a:endParaRPr lang="zh-CN" altLang="en-US" sz="1200" dirty="0">
              <a:solidFill>
                <a:schemeClr val="bg1"/>
              </a:solidFill>
              <a:latin typeface="微软雅黑" pitchFamily="34" charset="-122"/>
              <a:ea typeface="微软雅黑" pitchFamily="34" charset="-122"/>
            </a:endParaRPr>
          </a:p>
        </p:txBody>
      </p:sp>
      <p:sp>
        <p:nvSpPr>
          <p:cNvPr id="31" name="TextBox 22"/>
          <p:cNvSpPr txBox="1">
            <a:spLocks noChangeArrowheads="1"/>
          </p:cNvSpPr>
          <p:nvPr/>
        </p:nvSpPr>
        <p:spPr bwMode="auto">
          <a:xfrm>
            <a:off x="3455050" y="3192587"/>
            <a:ext cx="606425" cy="276999"/>
          </a:xfrm>
          <a:prstGeom prst="rect">
            <a:avLst/>
          </a:prstGeom>
          <a:noFill/>
          <a:ln w="9525">
            <a:noFill/>
            <a:miter lim="800000"/>
            <a:headEnd/>
            <a:tailEnd/>
          </a:ln>
        </p:spPr>
        <p:txBody>
          <a:bodyPr>
            <a:spAutoFit/>
          </a:bodyPr>
          <a:lstStyle/>
          <a:p>
            <a:r>
              <a:rPr lang="en-US" altLang="zh-CN" sz="1200" dirty="0" smtClean="0">
                <a:solidFill>
                  <a:schemeClr val="bg1"/>
                </a:solidFill>
                <a:latin typeface="微软雅黑" pitchFamily="34" charset="-122"/>
                <a:ea typeface="微软雅黑" pitchFamily="34" charset="-122"/>
              </a:rPr>
              <a:t>8</a:t>
            </a:r>
            <a:endParaRPr lang="zh-CN" altLang="en-US" sz="1200" dirty="0">
              <a:solidFill>
                <a:schemeClr val="bg1"/>
              </a:solidFill>
              <a:latin typeface="微软雅黑" pitchFamily="34" charset="-122"/>
              <a:ea typeface="微软雅黑" pitchFamily="34" charset="-122"/>
            </a:endParaRPr>
          </a:p>
        </p:txBody>
      </p:sp>
      <p:sp>
        <p:nvSpPr>
          <p:cNvPr id="32" name="TextBox 25"/>
          <p:cNvSpPr txBox="1">
            <a:spLocks noChangeArrowheads="1"/>
          </p:cNvSpPr>
          <p:nvPr/>
        </p:nvSpPr>
        <p:spPr bwMode="auto">
          <a:xfrm>
            <a:off x="7061919" y="3196647"/>
            <a:ext cx="606425" cy="276225"/>
          </a:xfrm>
          <a:prstGeom prst="rect">
            <a:avLst/>
          </a:prstGeom>
          <a:noFill/>
          <a:ln w="9525">
            <a:noFill/>
            <a:miter lim="800000"/>
            <a:headEnd/>
            <a:tailEnd/>
          </a:ln>
        </p:spPr>
        <p:txBody>
          <a:bodyPr>
            <a:spAutoFit/>
          </a:bodyPr>
          <a:lstStyle/>
          <a:p>
            <a:r>
              <a:rPr lang="en-US" altLang="zh-CN" sz="1200" dirty="0" smtClean="0">
                <a:solidFill>
                  <a:schemeClr val="bg1"/>
                </a:solidFill>
                <a:latin typeface="微软雅黑" pitchFamily="34" charset="-122"/>
                <a:ea typeface="微软雅黑" pitchFamily="34" charset="-122"/>
              </a:rPr>
              <a:t>1</a:t>
            </a:r>
            <a:endParaRPr lang="zh-CN" altLang="en-US" sz="1200" dirty="0">
              <a:solidFill>
                <a:schemeClr val="bg1"/>
              </a:solidFill>
              <a:latin typeface="微软雅黑" pitchFamily="34" charset="-122"/>
              <a:ea typeface="微软雅黑" pitchFamily="34" charset="-122"/>
            </a:endParaRPr>
          </a:p>
        </p:txBody>
      </p:sp>
      <p:grpSp>
        <p:nvGrpSpPr>
          <p:cNvPr id="23" name="组合 22"/>
          <p:cNvGrpSpPr/>
          <p:nvPr/>
        </p:nvGrpSpPr>
        <p:grpSpPr>
          <a:xfrm>
            <a:off x="2247231" y="1603717"/>
            <a:ext cx="1080120" cy="1494650"/>
            <a:chOff x="3275856" y="1617211"/>
            <a:chExt cx="1080120" cy="1494650"/>
          </a:xfrm>
        </p:grpSpPr>
        <p:cxnSp>
          <p:nvCxnSpPr>
            <p:cNvPr id="20" name="直接箭头连接符 19"/>
            <p:cNvCxnSpPr/>
            <p:nvPr/>
          </p:nvCxnSpPr>
          <p:spPr>
            <a:xfrm rot="16200000" flipH="1">
              <a:off x="3506903" y="2759437"/>
              <a:ext cx="694687" cy="10161"/>
            </a:xfrm>
            <a:prstGeom prst="straightConnector1">
              <a:avLst/>
            </a:prstGeom>
            <a:ln>
              <a:solidFill>
                <a:schemeClr val="accent1">
                  <a:lumMod val="40000"/>
                  <a:lumOff val="6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275856" y="1617211"/>
              <a:ext cx="1080120" cy="825128"/>
            </a:xfrm>
            <a:prstGeom prst="rect">
              <a:avLst/>
            </a:prstGeom>
            <a:ln w="12700">
              <a:solidFill>
                <a:schemeClr val="accent2"/>
              </a:solidFill>
            </a:ln>
            <a:effectLst>
              <a:outerShdw blurRad="50800" dist="38100" dir="8100000" algn="tr"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lstStyle/>
            <a:p>
              <a:pPr>
                <a:defRPr/>
              </a:pPr>
              <a:r>
                <a:rPr lang="en-US" altLang="zh-CN" sz="1600" dirty="0">
                  <a:latin typeface="Arial" panose="020B0604020202020204" pitchFamily="34" charset="0"/>
                  <a:ea typeface="微软雅黑" pitchFamily="34" charset="-122"/>
                  <a:cs typeface="Arial" panose="020B0604020202020204" pitchFamily="34" charset="0"/>
                </a:rPr>
                <a:t>Executive</a:t>
              </a:r>
            </a:p>
            <a:p>
              <a:pPr>
                <a:defRPr/>
              </a:pPr>
              <a:r>
                <a:rPr lang="en-US" altLang="zh-CN" sz="1600" dirty="0" smtClean="0">
                  <a:latin typeface="Arial" panose="020B0604020202020204" pitchFamily="34" charset="0"/>
                  <a:ea typeface="微软雅黑" pitchFamily="34" charset="-122"/>
                  <a:cs typeface="Arial" panose="020B0604020202020204" pitchFamily="34" charset="0"/>
                </a:rPr>
                <a:t>Commit </a:t>
              </a:r>
              <a:endParaRPr lang="en-US" altLang="zh-CN" sz="1600" dirty="0">
                <a:latin typeface="Arial" panose="020B0604020202020204" pitchFamily="34" charset="0"/>
                <a:ea typeface="微软雅黑" pitchFamily="34" charset="-122"/>
                <a:cs typeface="Arial" panose="020B0604020202020204" pitchFamily="34" charset="0"/>
              </a:endParaRPr>
            </a:p>
            <a:p>
              <a:pPr>
                <a:defRPr/>
              </a:pPr>
              <a:r>
                <a:rPr lang="en-US" altLang="zh-CN" sz="1600" dirty="0" smtClean="0">
                  <a:latin typeface="Arial" panose="020B0604020202020204" pitchFamily="34" charset="0"/>
                  <a:ea typeface="微软雅黑" pitchFamily="34" charset="-122"/>
                  <a:cs typeface="Arial" panose="020B0604020202020204" pitchFamily="34" charset="0"/>
                </a:rPr>
                <a:t>6</a:t>
              </a:r>
              <a:r>
                <a:rPr lang="zh-CN" altLang="en-US" sz="1600" dirty="0" smtClean="0">
                  <a:latin typeface="Arial" panose="020B0604020202020204" pitchFamily="34" charset="0"/>
                  <a:ea typeface="微软雅黑" pitchFamily="34" charset="-122"/>
                  <a:cs typeface="Arial" panose="020B0604020202020204" pitchFamily="34" charset="0"/>
                </a:rPr>
                <a:t>月</a:t>
              </a:r>
              <a:r>
                <a:rPr lang="en-US" altLang="zh-CN" sz="1600" dirty="0" smtClean="0">
                  <a:latin typeface="Arial" panose="020B0604020202020204" pitchFamily="34" charset="0"/>
                  <a:ea typeface="微软雅黑" pitchFamily="34" charset="-122"/>
                  <a:cs typeface="Arial" panose="020B0604020202020204" pitchFamily="34" charset="0"/>
                </a:rPr>
                <a:t>30</a:t>
              </a:r>
              <a:r>
                <a:rPr lang="zh-CN" altLang="en-US" sz="1600" dirty="0" smtClean="0">
                  <a:latin typeface="Arial" panose="020B0604020202020204" pitchFamily="34" charset="0"/>
                  <a:ea typeface="微软雅黑" pitchFamily="34" charset="-122"/>
                  <a:cs typeface="Arial" panose="020B0604020202020204" pitchFamily="34" charset="0"/>
                </a:rPr>
                <a:t>日</a:t>
              </a:r>
              <a:endParaRPr lang="zh-CN" altLang="en-US" sz="1600" dirty="0">
                <a:latin typeface="Arial" panose="020B0604020202020204" pitchFamily="34" charset="0"/>
                <a:ea typeface="微软雅黑" pitchFamily="34" charset="-122"/>
                <a:cs typeface="Arial" panose="020B0604020202020204" pitchFamily="34" charset="0"/>
              </a:endParaRPr>
            </a:p>
          </p:txBody>
        </p:sp>
      </p:grpSp>
      <p:grpSp>
        <p:nvGrpSpPr>
          <p:cNvPr id="24" name="组合 23"/>
          <p:cNvGrpSpPr/>
          <p:nvPr/>
        </p:nvGrpSpPr>
        <p:grpSpPr>
          <a:xfrm>
            <a:off x="899592" y="1586524"/>
            <a:ext cx="1188570" cy="1501710"/>
            <a:chOff x="1983372" y="1557763"/>
            <a:chExt cx="1188570" cy="1501710"/>
          </a:xfrm>
        </p:grpSpPr>
        <p:cxnSp>
          <p:nvCxnSpPr>
            <p:cNvPr id="5" name="直接箭头连接符 4"/>
            <p:cNvCxnSpPr/>
            <p:nvPr/>
          </p:nvCxnSpPr>
          <p:spPr>
            <a:xfrm rot="5400000">
              <a:off x="2234997" y="2678473"/>
              <a:ext cx="758825" cy="3175"/>
            </a:xfrm>
            <a:prstGeom prst="straightConnector1">
              <a:avLst/>
            </a:prstGeom>
            <a:ln>
              <a:solidFill>
                <a:schemeClr val="accent1">
                  <a:lumMod val="40000"/>
                  <a:lumOff val="6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983372" y="1557763"/>
              <a:ext cx="1188570" cy="842322"/>
            </a:xfrm>
            <a:prstGeom prst="rect">
              <a:avLst/>
            </a:prstGeom>
            <a:ln/>
          </p:spPr>
          <p:style>
            <a:lnRef idx="1">
              <a:schemeClr val="accent1"/>
            </a:lnRef>
            <a:fillRef idx="2">
              <a:schemeClr val="accent1"/>
            </a:fillRef>
            <a:effectRef idx="1">
              <a:schemeClr val="accent1"/>
            </a:effectRef>
            <a:fontRef idx="minor">
              <a:schemeClr val="dk1"/>
            </a:fontRef>
          </p:style>
          <p:txBody>
            <a:bodyPr/>
            <a:lstStyle/>
            <a:p>
              <a:pPr>
                <a:defRPr/>
              </a:pPr>
              <a:r>
                <a:rPr lang="en-US" altLang="zh-CN" sz="1600" dirty="0">
                  <a:latin typeface="Arial" panose="020B0604020202020204" pitchFamily="34" charset="0"/>
                  <a:ea typeface="微软雅黑" pitchFamily="34" charset="-122"/>
                  <a:cs typeface="Arial" panose="020B0604020202020204" pitchFamily="34" charset="0"/>
                </a:rPr>
                <a:t>Concept</a:t>
              </a:r>
            </a:p>
            <a:p>
              <a:pPr>
                <a:defRPr/>
              </a:pPr>
              <a:r>
                <a:rPr lang="en-US" altLang="zh-CN" sz="1600" dirty="0" smtClean="0">
                  <a:latin typeface="Arial" panose="020B0604020202020204" pitchFamily="34" charset="0"/>
                  <a:ea typeface="微软雅黑" pitchFamily="34" charset="-122"/>
                  <a:cs typeface="Arial" panose="020B0604020202020204" pitchFamily="34" charset="0"/>
                </a:rPr>
                <a:t>Commit</a:t>
              </a:r>
            </a:p>
            <a:p>
              <a:pPr>
                <a:defRPr/>
              </a:pPr>
              <a:r>
                <a:rPr lang="en-US" altLang="zh-CN" sz="1600" dirty="0" smtClean="0">
                  <a:latin typeface="Arial" panose="020B0604020202020204" pitchFamily="34" charset="0"/>
                  <a:ea typeface="微软雅黑" pitchFamily="34" charset="-122"/>
                  <a:cs typeface="Arial" panose="020B0604020202020204" pitchFamily="34" charset="0"/>
                </a:rPr>
                <a:t>5</a:t>
              </a:r>
              <a:r>
                <a:rPr lang="zh-CN" altLang="en-US" sz="1600" dirty="0" smtClean="0">
                  <a:latin typeface="Arial" panose="020B0604020202020204" pitchFamily="34" charset="0"/>
                  <a:ea typeface="微软雅黑" pitchFamily="34" charset="-122"/>
                  <a:cs typeface="Arial" panose="020B0604020202020204" pitchFamily="34" charset="0"/>
                </a:rPr>
                <a:t>月</a:t>
              </a:r>
              <a:r>
                <a:rPr lang="en-US" altLang="zh-CN" sz="1600" dirty="0">
                  <a:latin typeface="Arial" panose="020B0604020202020204" pitchFamily="34" charset="0"/>
                  <a:ea typeface="微软雅黑" pitchFamily="34" charset="-122"/>
                  <a:cs typeface="Arial" panose="020B0604020202020204" pitchFamily="34" charset="0"/>
                </a:rPr>
                <a:t>3</a:t>
              </a:r>
              <a:r>
                <a:rPr lang="zh-CN" altLang="en-US" sz="1600" dirty="0" smtClean="0">
                  <a:latin typeface="Arial" panose="020B0604020202020204" pitchFamily="34" charset="0"/>
                  <a:ea typeface="微软雅黑" pitchFamily="34" charset="-122"/>
                  <a:cs typeface="Arial" panose="020B0604020202020204" pitchFamily="34" charset="0"/>
                </a:rPr>
                <a:t>日</a:t>
              </a:r>
              <a:endParaRPr lang="en-US" altLang="zh-CN" sz="1600" dirty="0">
                <a:latin typeface="Arial" panose="020B0604020202020204" pitchFamily="34" charset="0"/>
                <a:ea typeface="微软雅黑" pitchFamily="34" charset="-122"/>
                <a:cs typeface="Arial" panose="020B0604020202020204" pitchFamily="34" charset="0"/>
              </a:endParaRPr>
            </a:p>
          </p:txBody>
        </p:sp>
      </p:grpSp>
      <p:sp>
        <p:nvSpPr>
          <p:cNvPr id="39" name="TextBox 25"/>
          <p:cNvSpPr txBox="1">
            <a:spLocks noChangeArrowheads="1"/>
          </p:cNvSpPr>
          <p:nvPr/>
        </p:nvSpPr>
        <p:spPr bwMode="auto">
          <a:xfrm>
            <a:off x="7781999" y="3212976"/>
            <a:ext cx="606425" cy="276225"/>
          </a:xfrm>
          <a:prstGeom prst="rect">
            <a:avLst/>
          </a:prstGeom>
          <a:noFill/>
          <a:ln w="9525">
            <a:noFill/>
            <a:miter lim="800000"/>
            <a:headEnd/>
            <a:tailEnd/>
          </a:ln>
        </p:spPr>
        <p:txBody>
          <a:bodyPr>
            <a:spAutoFit/>
          </a:bodyPr>
          <a:lstStyle/>
          <a:p>
            <a:r>
              <a:rPr lang="en-US" altLang="zh-CN" sz="1200" dirty="0" smtClean="0">
                <a:solidFill>
                  <a:schemeClr val="bg1"/>
                </a:solidFill>
                <a:latin typeface="微软雅黑" pitchFamily="34" charset="-122"/>
                <a:ea typeface="微软雅黑" pitchFamily="34" charset="-122"/>
              </a:rPr>
              <a:t>2</a:t>
            </a:r>
            <a:endParaRPr lang="zh-CN" altLang="en-US" sz="1200" dirty="0">
              <a:solidFill>
                <a:schemeClr val="bg1"/>
              </a:solidFill>
              <a:latin typeface="微软雅黑" pitchFamily="34" charset="-122"/>
              <a:ea typeface="微软雅黑" pitchFamily="34" charset="-122"/>
            </a:endParaRPr>
          </a:p>
        </p:txBody>
      </p:sp>
      <p:cxnSp>
        <p:nvCxnSpPr>
          <p:cNvPr id="40" name="直接连接符 39"/>
          <p:cNvCxnSpPr/>
          <p:nvPr/>
        </p:nvCxnSpPr>
        <p:spPr>
          <a:xfrm rot="5400000">
            <a:off x="7865889" y="3087440"/>
            <a:ext cx="182563" cy="1588"/>
          </a:xfrm>
          <a:prstGeom prst="line">
            <a:avLst/>
          </a:prstGeom>
          <a:ln w="19050">
            <a:solidFill>
              <a:schemeClr val="accent6">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a:off x="7301642" y="1581821"/>
            <a:ext cx="1080120" cy="1516546"/>
            <a:chOff x="6132969" y="1636065"/>
            <a:chExt cx="1080120" cy="1516546"/>
          </a:xfrm>
        </p:grpSpPr>
        <p:sp>
          <p:nvSpPr>
            <p:cNvPr id="29" name="TextBox 28"/>
            <p:cNvSpPr txBox="1"/>
            <p:nvPr/>
          </p:nvSpPr>
          <p:spPr>
            <a:xfrm>
              <a:off x="6132969" y="1636065"/>
              <a:ext cx="1080120" cy="806274"/>
            </a:xfrm>
            <a:prstGeom prst="rect">
              <a:avLst/>
            </a:prstGeom>
            <a:ln w="12700">
              <a:solidFill>
                <a:schemeClr val="accent2"/>
              </a:solidFill>
            </a:ln>
            <a:effectLst>
              <a:outerShdw blurRad="50800" dist="38100" dir="8100000" algn="tr"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lstStyle/>
            <a:p>
              <a:pPr>
                <a:defRPr/>
              </a:pPr>
              <a:r>
                <a:rPr lang="en-US" altLang="zh-CN" sz="1600" dirty="0" smtClean="0">
                  <a:latin typeface="Arial" panose="020B0604020202020204" pitchFamily="34" charset="0"/>
                  <a:ea typeface="微软雅黑" pitchFamily="34" charset="-122"/>
                  <a:cs typeface="Arial" panose="020B0604020202020204" pitchFamily="34" charset="0"/>
                </a:rPr>
                <a:t>FCS date:</a:t>
              </a:r>
            </a:p>
            <a:p>
              <a:pPr>
                <a:defRPr/>
              </a:pPr>
              <a:r>
                <a:rPr lang="en-US" altLang="zh-CN" sz="1600" dirty="0" smtClean="0">
                  <a:latin typeface="Arial" panose="020B0604020202020204" pitchFamily="34" charset="0"/>
                  <a:ea typeface="微软雅黑" pitchFamily="34" charset="-122"/>
                  <a:cs typeface="Arial" panose="020B0604020202020204" pitchFamily="34" charset="0"/>
                </a:rPr>
                <a:t>1</a:t>
              </a:r>
              <a:r>
                <a:rPr lang="zh-CN" altLang="en-US" sz="1600" dirty="0" smtClean="0">
                  <a:latin typeface="Arial" panose="020B0604020202020204" pitchFamily="34" charset="0"/>
                  <a:ea typeface="微软雅黑" pitchFamily="34" charset="-122"/>
                  <a:cs typeface="Arial" panose="020B0604020202020204" pitchFamily="34" charset="0"/>
                </a:rPr>
                <a:t>月</a:t>
              </a:r>
              <a:r>
                <a:rPr lang="en-US" altLang="zh-CN" sz="1600" dirty="0">
                  <a:latin typeface="Arial" panose="020B0604020202020204" pitchFamily="34" charset="0"/>
                  <a:ea typeface="微软雅黑" pitchFamily="34" charset="-122"/>
                  <a:cs typeface="Arial" panose="020B0604020202020204" pitchFamily="34" charset="0"/>
                </a:rPr>
                <a:t>2</a:t>
              </a:r>
              <a:r>
                <a:rPr lang="en-US" altLang="zh-CN" sz="1600" dirty="0" smtClean="0">
                  <a:latin typeface="Arial" panose="020B0604020202020204" pitchFamily="34" charset="0"/>
                  <a:ea typeface="微软雅黑" pitchFamily="34" charset="-122"/>
                  <a:cs typeface="Arial" panose="020B0604020202020204" pitchFamily="34" charset="0"/>
                </a:rPr>
                <a:t>0</a:t>
              </a:r>
              <a:r>
                <a:rPr lang="zh-CN" altLang="en-US" sz="1600" dirty="0" smtClean="0">
                  <a:latin typeface="Arial" panose="020B0604020202020204" pitchFamily="34" charset="0"/>
                  <a:ea typeface="微软雅黑" pitchFamily="34" charset="-122"/>
                  <a:cs typeface="Arial" panose="020B0604020202020204" pitchFamily="34" charset="0"/>
                </a:rPr>
                <a:t>日</a:t>
              </a:r>
              <a:endParaRPr lang="zh-CN" altLang="en-US" sz="1400" dirty="0">
                <a:latin typeface="微软雅黑" pitchFamily="34" charset="-122"/>
                <a:ea typeface="微软雅黑" pitchFamily="34" charset="-122"/>
              </a:endParaRPr>
            </a:p>
          </p:txBody>
        </p:sp>
        <p:cxnSp>
          <p:nvCxnSpPr>
            <p:cNvPr id="37" name="直接箭头连接符 36"/>
            <p:cNvCxnSpPr/>
            <p:nvPr/>
          </p:nvCxnSpPr>
          <p:spPr>
            <a:xfrm rot="16200000" flipH="1">
              <a:off x="6350411" y="2800187"/>
              <a:ext cx="694687" cy="10161"/>
            </a:xfrm>
            <a:prstGeom prst="straightConnector1">
              <a:avLst/>
            </a:prstGeom>
            <a:ln>
              <a:solidFill>
                <a:schemeClr val="accent1">
                  <a:lumMod val="40000"/>
                  <a:lumOff val="6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aphicFrame>
        <p:nvGraphicFramePr>
          <p:cNvPr id="3" name="表格 2"/>
          <p:cNvGraphicFramePr>
            <a:graphicFrameLocks noGrp="1"/>
          </p:cNvGraphicFramePr>
          <p:nvPr>
            <p:extLst>
              <p:ext uri="{D42A27DB-BD31-4B8C-83A1-F6EECF244321}">
                <p14:modId xmlns:p14="http://schemas.microsoft.com/office/powerpoint/2010/main" val="1959109539"/>
              </p:ext>
            </p:extLst>
          </p:nvPr>
        </p:nvGraphicFramePr>
        <p:xfrm>
          <a:off x="801924" y="4898680"/>
          <a:ext cx="7992888" cy="1080145"/>
        </p:xfrm>
        <a:graphic>
          <a:graphicData uri="http://schemas.openxmlformats.org/drawingml/2006/table">
            <a:tbl>
              <a:tblPr firstRow="1" bandRow="1">
                <a:tableStyleId>{D113A9D2-9D6B-4929-AA2D-F23B5EE8CBE7}</a:tableStyleId>
              </a:tblPr>
              <a:tblGrid>
                <a:gridCol w="1991165">
                  <a:extLst>
                    <a:ext uri="{9D8B030D-6E8A-4147-A177-3AD203B41FA5}">
                      <a16:colId xmlns:a16="http://schemas.microsoft.com/office/drawing/2014/main" xmlns="" val="399137255"/>
                    </a:ext>
                  </a:extLst>
                </a:gridCol>
                <a:gridCol w="1500725">
                  <a:extLst>
                    <a:ext uri="{9D8B030D-6E8A-4147-A177-3AD203B41FA5}">
                      <a16:colId xmlns:a16="http://schemas.microsoft.com/office/drawing/2014/main" xmlns="" val="1801598584"/>
                    </a:ext>
                  </a:extLst>
                </a:gridCol>
                <a:gridCol w="1667733">
                  <a:extLst>
                    <a:ext uri="{9D8B030D-6E8A-4147-A177-3AD203B41FA5}">
                      <a16:colId xmlns:a16="http://schemas.microsoft.com/office/drawing/2014/main" xmlns="" val="1413715367"/>
                    </a:ext>
                  </a:extLst>
                </a:gridCol>
                <a:gridCol w="1666558">
                  <a:extLst>
                    <a:ext uri="{9D8B030D-6E8A-4147-A177-3AD203B41FA5}">
                      <a16:colId xmlns:a16="http://schemas.microsoft.com/office/drawing/2014/main" xmlns="" val="3411726200"/>
                    </a:ext>
                  </a:extLst>
                </a:gridCol>
                <a:gridCol w="1166707">
                  <a:extLst>
                    <a:ext uri="{9D8B030D-6E8A-4147-A177-3AD203B41FA5}">
                      <a16:colId xmlns:a16="http://schemas.microsoft.com/office/drawing/2014/main" xmlns="" val="3497789374"/>
                    </a:ext>
                  </a:extLst>
                </a:gridCol>
              </a:tblGrid>
              <a:tr h="516541">
                <a:tc>
                  <a:txBody>
                    <a:bodyPr/>
                    <a:lstStyle/>
                    <a:p>
                      <a:pPr algn="just">
                        <a:spcAft>
                          <a:spcPts val="0"/>
                        </a:spcAft>
                      </a:pPr>
                      <a:r>
                        <a:rPr lang="zh-CN" sz="2000" kern="100" dirty="0">
                          <a:effectLst/>
                        </a:rPr>
                        <a:t>产品市场负责人</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tc>
                  <a:txBody>
                    <a:bodyPr/>
                    <a:lstStyle/>
                    <a:p>
                      <a:pPr algn="just">
                        <a:spcAft>
                          <a:spcPts val="0"/>
                        </a:spcAft>
                      </a:pPr>
                      <a:r>
                        <a:rPr lang="zh-CN" sz="2000" kern="100" dirty="0">
                          <a:effectLst/>
                        </a:rPr>
                        <a:t>研发负责人</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tc>
                  <a:txBody>
                    <a:bodyPr/>
                    <a:lstStyle/>
                    <a:p>
                      <a:pPr algn="just">
                        <a:spcAft>
                          <a:spcPts val="0"/>
                        </a:spcAft>
                      </a:pPr>
                      <a:r>
                        <a:rPr lang="zh-CN" sz="2000" kern="100">
                          <a:effectLst/>
                        </a:rPr>
                        <a:t>测试负责人</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tc>
                  <a:txBody>
                    <a:bodyPr/>
                    <a:lstStyle/>
                    <a:p>
                      <a:pPr algn="just">
                        <a:spcAft>
                          <a:spcPts val="0"/>
                        </a:spcAft>
                      </a:pPr>
                      <a:r>
                        <a:rPr lang="zh-CN" sz="2000" kern="100" dirty="0">
                          <a:effectLst/>
                        </a:rPr>
                        <a:t>文档负责人</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tc>
                  <a:txBody>
                    <a:bodyPr/>
                    <a:lstStyle/>
                    <a:p>
                      <a:pPr algn="just">
                        <a:spcAft>
                          <a:spcPts val="0"/>
                        </a:spcAft>
                      </a:pPr>
                      <a:r>
                        <a:rPr lang="en-US" sz="2000" kern="100">
                          <a:effectLst/>
                        </a:rPr>
                        <a:t>PGM</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xmlns="" val="687740437"/>
                  </a:ext>
                </a:extLst>
              </a:tr>
              <a:tr h="563604">
                <a:tc>
                  <a:txBody>
                    <a:bodyPr/>
                    <a:lstStyle/>
                    <a:p>
                      <a:pPr algn="just">
                        <a:spcAft>
                          <a:spcPts val="0"/>
                        </a:spcAft>
                      </a:pPr>
                      <a:r>
                        <a:rPr lang="zh-CN" sz="2000" kern="100" dirty="0">
                          <a:effectLst/>
                        </a:rPr>
                        <a:t>徐涵</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tc>
                  <a:txBody>
                    <a:bodyPr/>
                    <a:lstStyle/>
                    <a:p>
                      <a:pPr algn="just">
                        <a:spcAft>
                          <a:spcPts val="0"/>
                        </a:spcAft>
                      </a:pPr>
                      <a:r>
                        <a:rPr lang="zh-CN" sz="2000" kern="100">
                          <a:effectLst/>
                        </a:rPr>
                        <a:t>李矩希</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tc>
                  <a:txBody>
                    <a:bodyPr/>
                    <a:lstStyle/>
                    <a:p>
                      <a:pPr algn="just">
                        <a:spcAft>
                          <a:spcPts val="0"/>
                        </a:spcAft>
                      </a:pPr>
                      <a:r>
                        <a:rPr lang="zh-CN" sz="2000" kern="100">
                          <a:effectLst/>
                        </a:rPr>
                        <a:t>刘上能</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tc>
                  <a:txBody>
                    <a:bodyPr/>
                    <a:lstStyle/>
                    <a:p>
                      <a:pPr algn="just">
                        <a:spcAft>
                          <a:spcPts val="0"/>
                        </a:spcAft>
                      </a:pPr>
                      <a:r>
                        <a:rPr lang="zh-CN" sz="2000" kern="100">
                          <a:effectLst/>
                        </a:rPr>
                        <a:t>张玥</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tc>
                  <a:txBody>
                    <a:bodyPr/>
                    <a:lstStyle/>
                    <a:p>
                      <a:pPr algn="just">
                        <a:spcAft>
                          <a:spcPts val="0"/>
                        </a:spcAft>
                      </a:pPr>
                      <a:r>
                        <a:rPr lang="zh-CN" sz="2000" kern="100" dirty="0">
                          <a:effectLst/>
                        </a:rPr>
                        <a:t>单莲</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xmlns="" val="563840750"/>
                  </a:ext>
                </a:extLst>
              </a:tr>
            </a:tbl>
          </a:graphicData>
        </a:graphic>
      </p:graphicFrame>
    </p:spTree>
    <p:extLst>
      <p:ext uri="{BB962C8B-B14F-4D97-AF65-F5344CB8AC3E}">
        <p14:creationId xmlns:p14="http://schemas.microsoft.com/office/powerpoint/2010/main" val="476259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7944" y="2780928"/>
            <a:ext cx="5472608" cy="707886"/>
          </a:xfrm>
          <a:prstGeom prst="rect">
            <a:avLst/>
          </a:prstGeom>
          <a:noFill/>
        </p:spPr>
        <p:txBody>
          <a:bodyPr wrap="square" rtlCol="0">
            <a:spAutoFit/>
          </a:bodyPr>
          <a:lstStyle/>
          <a:p>
            <a:pPr algn="ctr"/>
            <a:r>
              <a:rPr lang="zh-CN" altLang="en-US" sz="4000" dirty="0" smtClean="0">
                <a:solidFill>
                  <a:schemeClr val="bg1"/>
                </a:solidFill>
                <a:latin typeface="微软雅黑" pitchFamily="34" charset="-122"/>
                <a:ea typeface="微软雅黑" pitchFamily="34" charset="-122"/>
              </a:rPr>
              <a:t>非常感谢！</a:t>
            </a:r>
            <a:endParaRPr lang="zh-CN" altLang="en-US" sz="4000" dirty="0">
              <a:solidFill>
                <a:schemeClr val="bg1"/>
              </a:solidFill>
              <a:latin typeface="微软雅黑" pitchFamily="34" charset="-122"/>
              <a:ea typeface="微软雅黑" pitchFamily="34" charset="-122"/>
            </a:endParaRPr>
          </a:p>
        </p:txBody>
      </p:sp>
      <p:sp>
        <p:nvSpPr>
          <p:cNvPr id="3" name="TextBox 2"/>
          <p:cNvSpPr txBox="1"/>
          <p:nvPr/>
        </p:nvSpPr>
        <p:spPr>
          <a:xfrm>
            <a:off x="5148064" y="5365665"/>
            <a:ext cx="3888432" cy="646331"/>
          </a:xfrm>
          <a:prstGeom prst="rect">
            <a:avLst/>
          </a:prstGeom>
          <a:noFill/>
        </p:spPr>
        <p:txBody>
          <a:bodyPr wrap="square" rtlCol="0">
            <a:spAutoFit/>
          </a:bodyPr>
          <a:lstStyle/>
          <a:p>
            <a:pPr algn="r"/>
            <a:r>
              <a:rPr lang="zh-CN" altLang="en-US" sz="1200" dirty="0">
                <a:solidFill>
                  <a:schemeClr val="bg1"/>
                </a:solidFill>
                <a:latin typeface="微软雅黑" pitchFamily="34" charset="-122"/>
                <a:ea typeface="微软雅黑" pitchFamily="34" charset="-122"/>
              </a:rPr>
              <a:t>如</a:t>
            </a:r>
            <a:r>
              <a:rPr lang="zh-CN" altLang="en-US" sz="1200" dirty="0" smtClean="0">
                <a:solidFill>
                  <a:schemeClr val="bg1"/>
                </a:solidFill>
                <a:latin typeface="微软雅黑" pitchFamily="34" charset="-122"/>
                <a:ea typeface="微软雅黑" pitchFamily="34" charset="-122"/>
              </a:rPr>
              <a:t>有问题，请联系我：</a:t>
            </a:r>
            <a:endParaRPr lang="en-US" altLang="zh-CN" sz="1200" dirty="0" smtClean="0">
              <a:solidFill>
                <a:schemeClr val="bg1"/>
              </a:solidFill>
              <a:latin typeface="微软雅黑" pitchFamily="34" charset="-122"/>
              <a:ea typeface="微软雅黑" pitchFamily="34" charset="-122"/>
            </a:endParaRPr>
          </a:p>
          <a:p>
            <a:pPr algn="r"/>
            <a:r>
              <a:rPr lang="en-US" altLang="zh-CN" sz="1200" dirty="0">
                <a:solidFill>
                  <a:schemeClr val="bg1"/>
                </a:solidFill>
                <a:latin typeface="微软雅黑" pitchFamily="34" charset="-122"/>
                <a:ea typeface="微软雅黑" pitchFamily="34" charset="-122"/>
              </a:rPr>
              <a:t>hxu</a:t>
            </a:r>
            <a:r>
              <a:rPr lang="en-US" altLang="zh-CN" sz="1200" dirty="0" smtClean="0">
                <a:solidFill>
                  <a:schemeClr val="bg1"/>
                </a:solidFill>
                <a:latin typeface="微软雅黑" pitchFamily="34" charset="-122"/>
                <a:ea typeface="微软雅黑" pitchFamily="34" charset="-122"/>
              </a:rPr>
              <a:t>@hillstonenet.com</a:t>
            </a:r>
          </a:p>
          <a:p>
            <a:pPr algn="r"/>
            <a:endParaRPr lang="zh-CN" altLang="en-US" sz="1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045483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Arial" panose="020B0604020202020204" pitchFamily="34" charset="0"/>
                <a:cs typeface="Arial" panose="020B0604020202020204" pitchFamily="34" charset="0"/>
              </a:rPr>
              <a:t>当前进展及风险</a:t>
            </a:r>
            <a:endParaRPr lang="zh-CN" altLang="en-US" sz="2000" dirty="0">
              <a:latin typeface="Arial" panose="020B0604020202020204" pitchFamily="34" charset="0"/>
              <a:cs typeface="Arial" panose="020B0604020202020204" pitchFamily="34" charset="0"/>
            </a:endParaRPr>
          </a:p>
        </p:txBody>
      </p:sp>
      <p:sp>
        <p:nvSpPr>
          <p:cNvPr id="6" name="TextBox 5"/>
          <p:cNvSpPr txBox="1"/>
          <p:nvPr/>
        </p:nvSpPr>
        <p:spPr>
          <a:xfrm>
            <a:off x="539552" y="948690"/>
            <a:ext cx="8352928" cy="5262979"/>
          </a:xfrm>
          <a:prstGeom prst="rect">
            <a:avLst/>
          </a:prstGeom>
          <a:noFill/>
        </p:spPr>
        <p:txBody>
          <a:bodyPr wrap="square" rtlCol="0">
            <a:spAutoFit/>
          </a:bodyPr>
          <a:lstStyle/>
          <a:p>
            <a:pP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与研发达成的共识</a:t>
            </a:r>
            <a:endParaRPr lang="en-US" altLang="zh-CN"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r>
              <a:rPr lang="zh-CN" altLang="en-US"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由于研发资源以及版本发布时间的控制，一些功能被暂时搁置，目前暂定此版本的重中之重是报表功能。</a:t>
            </a:r>
            <a:r>
              <a:rPr lang="en-US" altLang="zh-CN" sz="1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Midway CC </a:t>
            </a:r>
            <a:r>
              <a:rPr lang="zh-CN" altLang="en-US" sz="1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过程中与研发进行了充分沟通，基本</a:t>
            </a:r>
            <a:r>
              <a:rPr lang="en-US" altLang="zh-CN" sz="1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commit</a:t>
            </a:r>
            <a:r>
              <a:rPr lang="zh-CN" altLang="en-US" sz="1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且达成一致</a:t>
            </a:r>
            <a:r>
              <a:rPr lang="en-US" altLang="zh-CN" sz="1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FR </a:t>
            </a:r>
            <a:r>
              <a:rPr lang="en-US" altLang="zh-CN"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42</a:t>
            </a:r>
            <a:r>
              <a:rPr lang="zh-CN" altLang="en-US"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个</a:t>
            </a:r>
            <a:r>
              <a:rPr lang="en-US" altLang="zh-CN"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(19</a:t>
            </a:r>
            <a:r>
              <a:rPr lang="zh-CN" altLang="en-US"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个研发</a:t>
            </a:r>
            <a:r>
              <a:rPr lang="en-US" altLang="zh-CN"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FR)</a:t>
            </a:r>
            <a:r>
              <a:rPr lang="zh-CN" altLang="en-US"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Drop FR 11</a:t>
            </a:r>
            <a:r>
              <a:rPr lang="zh-CN" altLang="en-US"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个，</a:t>
            </a:r>
            <a:r>
              <a:rPr lang="en-US" altLang="zh-CN" sz="1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Delay</a:t>
            </a:r>
            <a:r>
              <a:rPr lang="zh-CN" altLang="en-US" sz="1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到后期</a:t>
            </a:r>
            <a:r>
              <a:rPr lang="zh-CN" altLang="en-US"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规划</a:t>
            </a:r>
            <a:r>
              <a:rPr lang="zh-CN" altLang="en-US" sz="1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需求</a:t>
            </a:r>
            <a:r>
              <a:rPr lang="en-US" altLang="zh-CN"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36</a:t>
            </a:r>
            <a:r>
              <a:rPr lang="zh-CN" altLang="en-US"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个，</a:t>
            </a:r>
            <a:r>
              <a:rPr lang="en-US" altLang="zh-CN"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Drop</a:t>
            </a:r>
            <a:r>
              <a:rPr lang="zh-CN" altLang="en-US"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研发需求</a:t>
            </a:r>
            <a:r>
              <a:rPr lang="en-US" altLang="zh-CN"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4</a:t>
            </a:r>
            <a:r>
              <a:rPr lang="zh-CN" altLang="en-US"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个。</a:t>
            </a:r>
            <a:endParaRPr lang="en-US" altLang="zh-CN" sz="14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endParaRPr lang="en-US" altLang="zh-CN"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endParaRPr lang="en-US" altLang="zh-CN"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endParaRPr lang="en-US" altLang="zh-CN"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endParaRPr lang="en-US" altLang="zh-CN" sz="14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endParaRPr lang="en-US" altLang="zh-CN"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endParaRPr lang="en-US" altLang="zh-CN" sz="14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endParaRPr lang="en-US" altLang="zh-CN"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endParaRPr lang="en-US" altLang="zh-CN" sz="14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endParaRPr lang="en-US" altLang="zh-CN"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endParaRPr lang="en-US" altLang="zh-CN"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endParaRPr lang="zh-CN" altLang="zh-CN" sz="14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endParaRPr lang="en-US" altLang="zh-CN" sz="14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544329004"/>
              </p:ext>
            </p:extLst>
          </p:nvPr>
        </p:nvGraphicFramePr>
        <p:xfrm>
          <a:off x="827583" y="2402660"/>
          <a:ext cx="7920881" cy="4053492"/>
        </p:xfrm>
        <a:graphic>
          <a:graphicData uri="http://schemas.openxmlformats.org/drawingml/2006/table">
            <a:tbl>
              <a:tblPr firstRow="1" bandRow="1">
                <a:tableStyleId>{5202B0CA-FC54-4496-8BCA-5EF66A818D29}</a:tableStyleId>
              </a:tblPr>
              <a:tblGrid>
                <a:gridCol w="2835871">
                  <a:extLst>
                    <a:ext uri="{9D8B030D-6E8A-4147-A177-3AD203B41FA5}">
                      <a16:colId xmlns:a16="http://schemas.microsoft.com/office/drawing/2014/main" xmlns="" val="20000"/>
                    </a:ext>
                  </a:extLst>
                </a:gridCol>
                <a:gridCol w="1556617">
                  <a:extLst>
                    <a:ext uri="{9D8B030D-6E8A-4147-A177-3AD203B41FA5}">
                      <a16:colId xmlns:a16="http://schemas.microsoft.com/office/drawing/2014/main" xmlns="" val="20001"/>
                    </a:ext>
                  </a:extLst>
                </a:gridCol>
                <a:gridCol w="3528393">
                  <a:extLst>
                    <a:ext uri="{9D8B030D-6E8A-4147-A177-3AD203B41FA5}">
                      <a16:colId xmlns:a16="http://schemas.microsoft.com/office/drawing/2014/main" xmlns="" val="1346021380"/>
                    </a:ext>
                  </a:extLst>
                </a:gridCol>
              </a:tblGrid>
              <a:tr h="250951">
                <a:tc>
                  <a:txBody>
                    <a:bodyPr/>
                    <a:lstStyle/>
                    <a:p>
                      <a:pPr algn="ctr"/>
                      <a:r>
                        <a:rPr lang="zh-CN" altLang="en-US" sz="1100" dirty="0" smtClean="0">
                          <a:latin typeface="微软雅黑" panose="020B0503020204020204" pitchFamily="34" charset="-122"/>
                          <a:ea typeface="微软雅黑" panose="020B0503020204020204" pitchFamily="34" charset="-122"/>
                        </a:rPr>
                        <a:t>规划功能模块</a:t>
                      </a:r>
                      <a:endParaRPr lang="zh-CN" altLang="en-US" sz="1100" dirty="0">
                        <a:latin typeface="微软雅黑" panose="020B0503020204020204" pitchFamily="34" charset="-122"/>
                        <a:ea typeface="微软雅黑" panose="020B0503020204020204" pitchFamily="34" charset="-122"/>
                      </a:endParaRPr>
                    </a:p>
                  </a:txBody>
                  <a:tcPr/>
                </a:tc>
                <a:tc>
                  <a:txBody>
                    <a:bodyPr/>
                    <a:lstStyle/>
                    <a:p>
                      <a:pPr algn="ctr"/>
                      <a:r>
                        <a:rPr lang="zh-CN" altLang="en-US" sz="1100" dirty="0" smtClean="0">
                          <a:latin typeface="微软雅黑" panose="020B0503020204020204" pitchFamily="34" charset="-122"/>
                          <a:ea typeface="微软雅黑" panose="020B0503020204020204" pitchFamily="34" charset="-122"/>
                        </a:rPr>
                        <a:t>是否支持</a:t>
                      </a:r>
                      <a:endParaRPr lang="zh-CN" altLang="en-US" sz="1100" dirty="0">
                        <a:latin typeface="微软雅黑" panose="020B0503020204020204" pitchFamily="34" charset="-122"/>
                        <a:ea typeface="微软雅黑" panose="020B0503020204020204" pitchFamily="34" charset="-122"/>
                      </a:endParaRPr>
                    </a:p>
                  </a:txBody>
                  <a:tcPr/>
                </a:tc>
                <a:tc>
                  <a:txBody>
                    <a:bodyPr/>
                    <a:lstStyle/>
                    <a:p>
                      <a:pPr algn="ctr"/>
                      <a:r>
                        <a:rPr lang="zh-CN" altLang="en-US" sz="1100" dirty="0" smtClean="0">
                          <a:latin typeface="微软雅黑" panose="020B0503020204020204" pitchFamily="34" charset="-122"/>
                          <a:ea typeface="微软雅黑" panose="020B0503020204020204" pitchFamily="34" charset="-122"/>
                        </a:rPr>
                        <a:t>风险</a:t>
                      </a:r>
                      <a:endParaRPr lang="zh-CN" altLang="en-US" sz="11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0000"/>
                  </a:ext>
                </a:extLst>
              </a:tr>
              <a:tr h="25095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171450" marR="0" lvl="0" indent="-171450" algn="l" defTabSz="914400" rtl="0" eaLnBrk="1" fontAlgn="base" latinLnBrk="0" hangingPunct="1">
                        <a:lnSpc>
                          <a:spcPct val="100000"/>
                        </a:lnSpc>
                        <a:spcBef>
                          <a:spcPct val="20000"/>
                        </a:spcBef>
                        <a:spcAft>
                          <a:spcPct val="0"/>
                        </a:spcAft>
                        <a:buClr>
                          <a:schemeClr val="tx2"/>
                        </a:buClr>
                        <a:buSzTx/>
                        <a:buFontTx/>
                        <a:buChar char="-"/>
                        <a:tabLst/>
                        <a:defRPr/>
                      </a:pPr>
                      <a:r>
                        <a:rPr kumimoji="0" lang="zh-CN" altLang="en-US" sz="1100" u="none" strike="noStrike" kern="1200" cap="none" normalizeH="0" baseline="0" dirty="0" smtClean="0">
                          <a:ln>
                            <a:noFill/>
                          </a:ln>
                          <a:effectLst/>
                          <a:latin typeface="微软雅黑" panose="020B0503020204020204" pitchFamily="34" charset="-122"/>
                          <a:ea typeface="微软雅黑" panose="020B0503020204020204" pitchFamily="34" charset="-122"/>
                        </a:rPr>
                        <a:t>统计分析模块流程改进</a:t>
                      </a:r>
                      <a:endParaRPr kumimoji="0" lang="en-US" altLang="zh-CN" sz="1100" u="none" strike="noStrike" kern="1200" cap="none" normalizeH="0" baseline="0" dirty="0" smtClean="0">
                        <a:ln>
                          <a:noFill/>
                        </a:ln>
                        <a:effectLst/>
                        <a:latin typeface="微软雅黑" panose="020B0503020204020204" pitchFamily="34" charset="-122"/>
                        <a:ea typeface="微软雅黑" panose="020B0503020204020204" pitchFamily="34" charset="-122"/>
                      </a:endParaRPr>
                    </a:p>
                  </a:txBody>
                  <a:tcPr anchor="ctr" horzOverflow="overflow"/>
                </a:tc>
                <a:tc>
                  <a:txBody>
                    <a:bodyPr/>
                    <a:lstStyle/>
                    <a:p>
                      <a:pPr algn="l"/>
                      <a:r>
                        <a:rPr lang="zh-CN" altLang="en-US"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0001"/>
                  </a:ext>
                </a:extLst>
              </a:tr>
              <a:tr h="311430">
                <a:tc>
                  <a:txBody>
                    <a:bodyPr/>
                    <a:lstStyle/>
                    <a:p>
                      <a:pPr marL="171450" marR="0" lvl="0" indent="-171450" algn="l" defTabSz="914400" rtl="0" eaLnBrk="1" fontAlgn="base" latinLnBrk="0" hangingPunct="1">
                        <a:lnSpc>
                          <a:spcPct val="100000"/>
                        </a:lnSpc>
                        <a:spcBef>
                          <a:spcPct val="20000"/>
                        </a:spcBef>
                        <a:spcAft>
                          <a:spcPct val="0"/>
                        </a:spcAft>
                        <a:buClr>
                          <a:schemeClr val="tx2"/>
                        </a:buClr>
                        <a:buSzTx/>
                        <a:buFontTx/>
                        <a:buChar char="-"/>
                        <a:tabLst/>
                        <a:defRPr/>
                      </a:pPr>
                      <a:r>
                        <a:rPr kumimoji="0" lang="zh-CN" altLang="en-US" sz="1100" u="none" strike="noStrike" kern="1200" cap="none" normalizeH="0" baseline="0" dirty="0" smtClean="0">
                          <a:ln>
                            <a:noFill/>
                          </a:ln>
                          <a:effectLst/>
                          <a:latin typeface="微软雅黑" panose="020B0503020204020204" pitchFamily="34" charset="-122"/>
                          <a:ea typeface="微软雅黑" panose="020B0503020204020204" pitchFamily="34" charset="-122"/>
                        </a:rPr>
                        <a:t>报表功能易用性</a:t>
                      </a:r>
                      <a:endParaRPr kumimoji="0" lang="en-US" altLang="zh-CN" sz="1100" u="none" strike="noStrike" kern="1200" cap="none" normalizeH="0" baseline="0" dirty="0" smtClean="0">
                        <a:ln>
                          <a:noFill/>
                        </a:ln>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4258646291"/>
                  </a:ext>
                </a:extLst>
              </a:tr>
              <a:tr h="250951">
                <a:tc>
                  <a:txBody>
                    <a:bodyPr/>
                    <a:lstStyle/>
                    <a:p>
                      <a:pPr marL="171450" marR="0" lvl="0" indent="-171450" algn="l" defTabSz="914400" rtl="0" eaLnBrk="1" fontAlgn="base" latinLnBrk="0" hangingPunct="1">
                        <a:lnSpc>
                          <a:spcPct val="100000"/>
                        </a:lnSpc>
                        <a:spcBef>
                          <a:spcPct val="20000"/>
                        </a:spcBef>
                        <a:spcAft>
                          <a:spcPct val="0"/>
                        </a:spcAft>
                        <a:buClr>
                          <a:schemeClr val="tx2"/>
                        </a:buClr>
                        <a:buSzTx/>
                        <a:buFontTx/>
                        <a:buChar char="-"/>
                        <a:tabLst/>
                        <a:defRPr/>
                      </a:pPr>
                      <a:r>
                        <a:rPr kumimoji="0" lang="zh-CN" altLang="en-US" sz="1100" u="none" strike="noStrike" kern="1200" cap="none" normalizeH="0" baseline="0" smtClean="0">
                          <a:ln>
                            <a:noFill/>
                          </a:ln>
                          <a:effectLst/>
                          <a:latin typeface="微软雅黑" panose="020B0503020204020204" pitchFamily="34" charset="-122"/>
                          <a:ea typeface="微软雅黑" panose="020B0503020204020204" pitchFamily="34" charset="-122"/>
                        </a:rPr>
                        <a:t>预定义模板以及增加报表分析功能</a:t>
                      </a:r>
                      <a:endParaRPr kumimoji="0" lang="en-US" altLang="zh-CN" sz="1100" b="0"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3610379334"/>
                  </a:ext>
                </a:extLst>
              </a:tr>
              <a:tr h="25095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171450" marR="0" lvl="0" indent="-171450" algn="l" defTabSz="914400" rtl="0" eaLnBrk="1" fontAlgn="base" latinLnBrk="0" hangingPunct="1">
                        <a:lnSpc>
                          <a:spcPct val="100000"/>
                        </a:lnSpc>
                        <a:spcBef>
                          <a:spcPct val="20000"/>
                        </a:spcBef>
                        <a:spcAft>
                          <a:spcPct val="0"/>
                        </a:spcAft>
                        <a:buClr>
                          <a:schemeClr val="tx2"/>
                        </a:buClr>
                        <a:buSzTx/>
                        <a:buFontTx/>
                        <a:buChar char="-"/>
                        <a:tabLst/>
                        <a:defRPr/>
                      </a:pPr>
                      <a:r>
                        <a:rPr kumimoji="0" lang="en-US" altLang="zh-CN" sz="1100" u="none" strike="noStrike" kern="1200" cap="none" normalizeH="0" baseline="0" smtClean="0">
                          <a:ln>
                            <a:noFill/>
                          </a:ln>
                          <a:effectLst/>
                          <a:latin typeface="微软雅黑" panose="020B0503020204020204" pitchFamily="34" charset="-122"/>
                          <a:ea typeface="微软雅黑" panose="020B0503020204020204" pitchFamily="34" charset="-122"/>
                        </a:rPr>
                        <a:t>E</a:t>
                      </a:r>
                      <a:r>
                        <a:rPr kumimoji="0" lang="zh-CN" altLang="en-US" sz="1100" u="none" strike="noStrike" kern="1200" cap="none" normalizeH="0" baseline="0" smtClean="0">
                          <a:ln>
                            <a:noFill/>
                          </a:ln>
                          <a:effectLst/>
                          <a:latin typeface="微软雅黑" panose="020B0503020204020204" pitchFamily="34" charset="-122"/>
                          <a:ea typeface="微软雅黑" panose="020B0503020204020204" pitchFamily="34" charset="-122"/>
                        </a:rPr>
                        <a:t>系列产品支持报表</a:t>
                      </a:r>
                      <a:endParaRPr kumimoji="0" lang="en-US" altLang="zh-CN" sz="1100" b="0"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tc>
                <a:tc>
                  <a:txBody>
                    <a:bodyPr/>
                    <a:lstStyle/>
                    <a:p>
                      <a:pPr algn="l"/>
                      <a:r>
                        <a:rPr lang="zh-CN" altLang="en-US"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txBody>
                  <a:tcPr/>
                </a:tc>
                <a:tc>
                  <a:txBody>
                    <a:bodyPr/>
                    <a:lstStyle/>
                    <a:p>
                      <a:pPr algn="l"/>
                      <a:endParaRPr lang="zh-CN" altLang="en-US" sz="11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0002"/>
                  </a:ext>
                </a:extLst>
              </a:tr>
              <a:tr h="467562">
                <a:tc>
                  <a:txBody>
                    <a:bodyPr/>
                    <a:lstStyle/>
                    <a:p>
                      <a:pPr marL="171450" marR="0" lvl="0" indent="-171450" algn="l" defTabSz="914400" rtl="0" eaLnBrk="1" fontAlgn="base" latinLnBrk="0" hangingPunct="1">
                        <a:lnSpc>
                          <a:spcPct val="100000"/>
                        </a:lnSpc>
                        <a:spcBef>
                          <a:spcPct val="20000"/>
                        </a:spcBef>
                        <a:spcAft>
                          <a:spcPct val="0"/>
                        </a:spcAft>
                        <a:buClr>
                          <a:schemeClr val="tx2"/>
                        </a:buClr>
                        <a:buSzTx/>
                        <a:buFontTx/>
                        <a:buChar char="-"/>
                        <a:tabLst/>
                        <a:defRPr/>
                      </a:pPr>
                      <a:r>
                        <a:rPr kumimoji="0" lang="en-US" altLang="zh-CN" sz="1100" u="none" strike="noStrike" kern="1200" cap="none" normalizeH="0" baseline="0" dirty="0" smtClean="0">
                          <a:ln>
                            <a:noFill/>
                          </a:ln>
                          <a:effectLst/>
                          <a:latin typeface="微软雅黑" panose="020B0503020204020204" pitchFamily="34" charset="-122"/>
                          <a:ea typeface="微软雅黑" panose="020B0503020204020204" pitchFamily="34" charset="-122"/>
                        </a:rPr>
                        <a:t>AAA</a:t>
                      </a:r>
                      <a:r>
                        <a:rPr kumimoji="0" lang="zh-CN" altLang="en-US" sz="1100" u="none" strike="noStrike" kern="1200" cap="none" normalizeH="0" baseline="0" dirty="0" smtClean="0">
                          <a:ln>
                            <a:noFill/>
                          </a:ln>
                          <a:effectLst/>
                          <a:latin typeface="微软雅黑" panose="020B0503020204020204" pitchFamily="34" charset="-122"/>
                          <a:ea typeface="微软雅黑" panose="020B0503020204020204" pitchFamily="34" charset="-122"/>
                        </a:rPr>
                        <a:t>模块增强</a:t>
                      </a:r>
                      <a:endParaRPr kumimoji="0" lang="en-US" altLang="zh-CN" sz="1100" u="none" strike="noStrike" kern="1200" cap="none" normalizeH="0" baseline="0" dirty="0" smtClean="0">
                        <a:ln>
                          <a:noFill/>
                        </a:ln>
                        <a:effectLst/>
                        <a:latin typeface="微软雅黑" panose="020B0503020204020204" pitchFamily="34" charset="-122"/>
                        <a:ea typeface="微软雅黑" panose="020B0503020204020204" pitchFamily="34" charset="-122"/>
                      </a:endParaRPr>
                    </a:p>
                  </a:txBody>
                  <a:tcPr anchor="ctr" horzOverflow="overflow"/>
                </a:tc>
                <a:tc>
                  <a:txBody>
                    <a:bodyPr/>
                    <a:lstStyle/>
                    <a:p>
                      <a:pPr algn="l"/>
                      <a:r>
                        <a:rPr lang="zh-CN" altLang="en-US" sz="1100" dirty="0" smtClean="0">
                          <a:latin typeface="微软雅黑" panose="020B0503020204020204" pitchFamily="34" charset="-122"/>
                          <a:ea typeface="微软雅黑" panose="020B0503020204020204" pitchFamily="34" charset="-122"/>
                        </a:rPr>
                        <a:t>√部分支持</a:t>
                      </a:r>
                      <a:endParaRPr lang="en-US" altLang="zh-CN" sz="1100" dirty="0" smtClean="0">
                        <a:latin typeface="微软雅黑" panose="020B0503020204020204" pitchFamily="34" charset="-122"/>
                        <a:ea typeface="微软雅黑" panose="020B0503020204020204" pitchFamily="34" charset="-122"/>
                      </a:endParaRPr>
                    </a:p>
                  </a:txBody>
                  <a:tcP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latin typeface="微软雅黑" panose="020B0503020204020204" pitchFamily="34" charset="-122"/>
                          <a:ea typeface="微软雅黑" panose="020B0503020204020204" pitchFamily="34" charset="-122"/>
                        </a:rPr>
                        <a:t>用户认证部分支持，实现少量功能，对于企业网互联网出口部分场景下易用性有影响。</a:t>
                      </a:r>
                    </a:p>
                  </a:txBody>
                  <a:tcPr anchor="ctr"/>
                </a:tc>
                <a:extLst>
                  <a:ext uri="{0D108BD9-81ED-4DB2-BD59-A6C34878D82A}">
                    <a16:rowId xmlns:a16="http://schemas.microsoft.com/office/drawing/2014/main" xmlns="" val="10003"/>
                  </a:ext>
                </a:extLst>
              </a:tr>
              <a:tr h="407796">
                <a:tc>
                  <a:txBody>
                    <a:bodyPr/>
                    <a:lstStyle/>
                    <a:p>
                      <a:pPr marL="171450" marR="0" lvl="0" indent="-171450" algn="l" defTabSz="914400" rtl="0" eaLnBrk="1" fontAlgn="base" latinLnBrk="0" hangingPunct="1">
                        <a:lnSpc>
                          <a:spcPct val="100000"/>
                        </a:lnSpc>
                        <a:spcBef>
                          <a:spcPct val="20000"/>
                        </a:spcBef>
                        <a:spcAft>
                          <a:spcPct val="0"/>
                        </a:spcAft>
                        <a:buClr>
                          <a:schemeClr val="tx2"/>
                        </a:buClr>
                        <a:buSzTx/>
                        <a:buFontTx/>
                        <a:buChar char="-"/>
                        <a:tabLst/>
                        <a:defRPr/>
                      </a:pPr>
                      <a:r>
                        <a:rPr kumimoji="0" lang="en-US" altLang="zh-CN" sz="1100" u="none" strike="noStrike" kern="1200" cap="none" normalizeH="0" baseline="0" dirty="0" smtClean="0">
                          <a:ln>
                            <a:noFill/>
                          </a:ln>
                          <a:effectLst/>
                          <a:latin typeface="微软雅黑" panose="020B0503020204020204" pitchFamily="34" charset="-122"/>
                          <a:ea typeface="微软雅黑" panose="020B0503020204020204" pitchFamily="34" charset="-122"/>
                        </a:rPr>
                        <a:t>Webauth</a:t>
                      </a:r>
                      <a:r>
                        <a:rPr kumimoji="0" lang="zh-CN" altLang="en-US" sz="1100" u="none" strike="noStrike" kern="1200" cap="none" normalizeH="0" baseline="0" dirty="0" smtClean="0">
                          <a:ln>
                            <a:noFill/>
                          </a:ln>
                          <a:effectLst/>
                          <a:latin typeface="微软雅黑" panose="020B0503020204020204" pitchFamily="34" charset="-122"/>
                          <a:ea typeface="微软雅黑" panose="020B0503020204020204" pitchFamily="34" charset="-122"/>
                        </a:rPr>
                        <a:t>增强</a:t>
                      </a:r>
                      <a:endParaRPr kumimoji="0" lang="en-US" altLang="zh-CN" sz="1100" u="none" strike="noStrike" kern="1200" cap="none" normalizeH="0" baseline="0" dirty="0" smtClean="0">
                        <a:ln>
                          <a:noFill/>
                        </a:ln>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latin typeface="微软雅黑" panose="020B0503020204020204" pitchFamily="34" charset="-122"/>
                          <a:ea typeface="微软雅黑" panose="020B0503020204020204" pitchFamily="34" charset="-122"/>
                        </a:rPr>
                        <a:t>√部分支持</a:t>
                      </a:r>
                      <a:endParaRPr lang="en-US" altLang="zh-CN" sz="1100"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latin typeface="微软雅黑" panose="020B0503020204020204" pitchFamily="34" charset="-122"/>
                        <a:ea typeface="微软雅黑" panose="020B0503020204020204" pitchFamily="34" charset="-122"/>
                      </a:endParaRPr>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dirty="0" smtClean="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170116576"/>
                  </a:ext>
                </a:extLst>
              </a:tr>
              <a:tr h="363660">
                <a:tc>
                  <a:txBody>
                    <a:bodyPr/>
                    <a:lstStyle/>
                    <a:p>
                      <a:pPr marL="171450" marR="0" lvl="0" indent="-171450" algn="l" defTabSz="914400" rtl="0" eaLnBrk="1" fontAlgn="base" latinLnBrk="0" hangingPunct="1">
                        <a:lnSpc>
                          <a:spcPct val="100000"/>
                        </a:lnSpc>
                        <a:spcBef>
                          <a:spcPct val="20000"/>
                        </a:spcBef>
                        <a:spcAft>
                          <a:spcPct val="0"/>
                        </a:spcAft>
                        <a:buClr>
                          <a:schemeClr val="tx2"/>
                        </a:buClr>
                        <a:buSzTx/>
                        <a:buFontTx/>
                        <a:buChar char="-"/>
                        <a:tabLst/>
                        <a:defRPr/>
                      </a:pPr>
                      <a:r>
                        <a:rPr kumimoji="0" lang="en-US" altLang="zh-CN" sz="1100" u="none" strike="noStrike" kern="1200" cap="none" normalizeH="0" baseline="0" dirty="0" smtClean="0">
                          <a:ln>
                            <a:noFill/>
                          </a:ln>
                          <a:effectLst/>
                          <a:latin typeface="微软雅黑" panose="020B0503020204020204" pitchFamily="34" charset="-122"/>
                          <a:ea typeface="微软雅黑" panose="020B0503020204020204" pitchFamily="34" charset="-122"/>
                        </a:rPr>
                        <a:t>SSO</a:t>
                      </a:r>
                      <a:r>
                        <a:rPr kumimoji="0" lang="zh-CN" altLang="en-US" sz="1100" u="none" strike="noStrike" kern="1200" cap="none" normalizeH="0" baseline="0" dirty="0" smtClean="0">
                          <a:ln>
                            <a:noFill/>
                          </a:ln>
                          <a:effectLst/>
                          <a:latin typeface="微软雅黑" panose="020B0503020204020204" pitchFamily="34" charset="-122"/>
                          <a:ea typeface="微软雅黑" panose="020B0503020204020204" pitchFamily="34" charset="-122"/>
                        </a:rPr>
                        <a:t>增强</a:t>
                      </a:r>
                      <a:endParaRPr kumimoji="0" lang="en-US" altLang="zh-CN" sz="1100" b="0"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latin typeface="微软雅黑" panose="020B0503020204020204" pitchFamily="34" charset="-122"/>
                          <a:ea typeface="微软雅黑" panose="020B0503020204020204" pitchFamily="34" charset="-122"/>
                        </a:rPr>
                        <a:t>X</a:t>
                      </a:r>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dirty="0" smtClean="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991848893"/>
                  </a:ext>
                </a:extLst>
              </a:tr>
              <a:tr h="407796">
                <a:tc>
                  <a:txBody>
                    <a:bodyPr/>
                    <a:lstStyle/>
                    <a:p>
                      <a:pPr marL="171450" marR="0" lvl="0" indent="-171450" algn="l" defTabSz="914400" rtl="0" eaLnBrk="1" fontAlgn="base" latinLnBrk="0" hangingPunct="1">
                        <a:lnSpc>
                          <a:spcPct val="100000"/>
                        </a:lnSpc>
                        <a:spcBef>
                          <a:spcPct val="20000"/>
                        </a:spcBef>
                        <a:spcAft>
                          <a:spcPct val="0"/>
                        </a:spcAft>
                        <a:buClr>
                          <a:schemeClr val="tx2"/>
                        </a:buClr>
                        <a:buSzTx/>
                        <a:buFontTx/>
                        <a:buChar char="-"/>
                        <a:tabLst/>
                        <a:defRPr/>
                      </a:pPr>
                      <a:r>
                        <a:rPr kumimoji="0" lang="en-US" altLang="zh-CN" sz="1100" u="none" strike="noStrike" kern="1200" cap="none" normalizeH="0" baseline="0" dirty="0" smtClean="0">
                          <a:ln>
                            <a:noFill/>
                          </a:ln>
                          <a:effectLst/>
                          <a:latin typeface="微软雅黑" panose="020B0503020204020204" pitchFamily="34" charset="-122"/>
                          <a:ea typeface="微软雅黑" panose="020B0503020204020204" pitchFamily="34" charset="-122"/>
                        </a:rPr>
                        <a:t>Vsys</a:t>
                      </a:r>
                      <a:r>
                        <a:rPr kumimoji="0" lang="zh-CN" altLang="en-US" sz="1100" u="none" strike="noStrike" kern="1200" cap="none" normalizeH="0" baseline="0" dirty="0" smtClean="0">
                          <a:ln>
                            <a:noFill/>
                          </a:ln>
                          <a:effectLst/>
                          <a:latin typeface="微软雅黑" panose="020B0503020204020204" pitchFamily="34" charset="-122"/>
                          <a:ea typeface="微软雅黑" panose="020B0503020204020204" pitchFamily="34" charset="-122"/>
                        </a:rPr>
                        <a:t>完善，统计功能增强、支持</a:t>
                      </a:r>
                      <a:r>
                        <a:rPr kumimoji="0" lang="en-US" altLang="zh-CN" sz="1100" u="none" strike="noStrike" kern="1200" cap="none" normalizeH="0" baseline="0" dirty="0" smtClean="0">
                          <a:ln>
                            <a:noFill/>
                          </a:ln>
                          <a:effectLst/>
                          <a:latin typeface="微软雅黑" panose="020B0503020204020204" pitchFamily="34" charset="-122"/>
                          <a:ea typeface="微软雅黑" panose="020B0503020204020204" pitchFamily="34" charset="-122"/>
                        </a:rPr>
                        <a:t>AV</a:t>
                      </a:r>
                      <a:r>
                        <a:rPr kumimoji="0" lang="zh-CN" altLang="en-US" sz="1100" u="none" strike="noStrike" kern="1200" cap="none" normalizeH="0" baseline="0" dirty="0" smtClean="0">
                          <a:ln>
                            <a:noFill/>
                          </a:ln>
                          <a:effectLst/>
                          <a:latin typeface="微软雅黑" panose="020B0503020204020204" pitchFamily="34" charset="-122"/>
                          <a:ea typeface="微软雅黑" panose="020B0503020204020204" pitchFamily="34" charset="-122"/>
                        </a:rPr>
                        <a:t>、</a:t>
                      </a:r>
                      <a:r>
                        <a:rPr kumimoji="0" lang="en-US" altLang="zh-CN" sz="1100" u="none" strike="noStrike" kern="1200" cap="none" normalizeH="0" baseline="0" dirty="0" smtClean="0">
                          <a:ln>
                            <a:noFill/>
                          </a:ln>
                          <a:effectLst/>
                          <a:latin typeface="微软雅黑" panose="020B0503020204020204" pitchFamily="34" charset="-122"/>
                          <a:ea typeface="微软雅黑" panose="020B0503020204020204" pitchFamily="34" charset="-122"/>
                        </a:rPr>
                        <a:t>IPS</a:t>
                      </a:r>
                      <a:r>
                        <a:rPr kumimoji="0" lang="zh-CN" altLang="en-US" sz="1100" u="none" strike="noStrike" kern="1200" cap="none" normalizeH="0" baseline="0" dirty="0" smtClean="0">
                          <a:ln>
                            <a:noFill/>
                          </a:ln>
                          <a:effectLst/>
                          <a:latin typeface="微软雅黑" panose="020B0503020204020204" pitchFamily="34" charset="-122"/>
                          <a:ea typeface="微软雅黑" panose="020B0503020204020204" pitchFamily="34" charset="-122"/>
                        </a:rPr>
                        <a:t>、</a:t>
                      </a:r>
                      <a:r>
                        <a:rPr kumimoji="0" lang="en-US" altLang="zh-CN" sz="1100" u="none" strike="noStrike" kern="1200" cap="none" normalizeH="0" baseline="0" dirty="0" smtClean="0">
                          <a:ln>
                            <a:noFill/>
                          </a:ln>
                          <a:effectLst/>
                          <a:latin typeface="微软雅黑" panose="020B0503020204020204" pitchFamily="34" charset="-122"/>
                          <a:ea typeface="微软雅黑" panose="020B0503020204020204" pitchFamily="34" charset="-122"/>
                        </a:rPr>
                        <a:t>URL</a:t>
                      </a:r>
                      <a:r>
                        <a:rPr kumimoji="0" lang="zh-CN" altLang="en-US" sz="1100" u="none" strike="noStrike" kern="1200" cap="none" normalizeH="0" baseline="0" dirty="0" smtClean="0">
                          <a:ln>
                            <a:noFill/>
                          </a:ln>
                          <a:effectLst/>
                          <a:latin typeface="微软雅黑" panose="020B0503020204020204" pitchFamily="34" charset="-122"/>
                          <a:ea typeface="微软雅黑" panose="020B0503020204020204" pitchFamily="34" charset="-122"/>
                        </a:rPr>
                        <a:t>过滤、会话控制</a:t>
                      </a:r>
                      <a:endParaRPr kumimoji="0" lang="en-US" altLang="zh-CN" sz="1100" b="0"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tc>
                <a:tc>
                  <a:txBody>
                    <a:bodyPr/>
                    <a:lstStyle/>
                    <a:p>
                      <a:pPr algn="l"/>
                      <a:r>
                        <a:rPr lang="zh-CN" altLang="en-US" sz="1100" dirty="0" smtClean="0">
                          <a:latin typeface="微软雅黑" panose="020B0503020204020204" pitchFamily="34" charset="-122"/>
                          <a:ea typeface="微软雅黑" panose="020B0503020204020204" pitchFamily="34" charset="-122"/>
                        </a:rPr>
                        <a:t>√部分支持</a:t>
                      </a:r>
                      <a:endParaRPr lang="en-US" altLang="zh-CN" sz="1100" dirty="0" smtClean="0">
                        <a:latin typeface="微软雅黑" panose="020B0503020204020204" pitchFamily="34" charset="-122"/>
                        <a:ea typeface="微软雅黑" panose="020B0503020204020204" pitchFamily="34" charset="-122"/>
                      </a:endParaRPr>
                    </a:p>
                    <a:p>
                      <a:pPr algn="l"/>
                      <a:r>
                        <a:rPr lang="zh-CN" altLang="en-US" sz="1100" dirty="0" smtClean="0">
                          <a:latin typeface="微软雅黑" panose="020B0503020204020204" pitchFamily="34" charset="-122"/>
                          <a:ea typeface="微软雅黑" panose="020B0503020204020204" pitchFamily="34" charset="-122"/>
                        </a:rPr>
                        <a:t>（</a:t>
                      </a:r>
                      <a:r>
                        <a:rPr lang="en-US" altLang="zh-CN" sz="1100" dirty="0" smtClean="0">
                          <a:latin typeface="微软雅黑" panose="020B0503020204020204" pitchFamily="34" charset="-122"/>
                          <a:ea typeface="微软雅黑" panose="020B0503020204020204" pitchFamily="34" charset="-122"/>
                        </a:rPr>
                        <a:t>AV</a:t>
                      </a:r>
                      <a:r>
                        <a:rPr lang="zh-CN" altLang="en-US" sz="1100" dirty="0" smtClean="0">
                          <a:latin typeface="微软雅黑" panose="020B0503020204020204" pitchFamily="34" charset="-122"/>
                          <a:ea typeface="微软雅黑" panose="020B0503020204020204" pitchFamily="34" charset="-122"/>
                        </a:rPr>
                        <a:t>不支持）</a:t>
                      </a:r>
                      <a:endParaRPr lang="zh-CN" altLang="en-US" sz="1100" dirty="0">
                        <a:latin typeface="微软雅黑" panose="020B0503020204020204" pitchFamily="34" charset="-122"/>
                        <a:ea typeface="微软雅黑" panose="020B0503020204020204" pitchFamily="34" charset="-122"/>
                      </a:endParaRPr>
                    </a:p>
                  </a:txBody>
                  <a:tcPr/>
                </a:tc>
                <a:tc>
                  <a:txBody>
                    <a:bodyPr/>
                    <a:lstStyle/>
                    <a:p>
                      <a:pPr algn="l"/>
                      <a:r>
                        <a:rPr lang="en-US" altLang="zh-CN" sz="1100" dirty="0" smtClean="0">
                          <a:latin typeface="微软雅黑" panose="020B0503020204020204" pitchFamily="34" charset="-122"/>
                          <a:ea typeface="微软雅黑" panose="020B0503020204020204" pitchFamily="34" charset="-122"/>
                        </a:rPr>
                        <a:t>Vsys</a:t>
                      </a:r>
                      <a:r>
                        <a:rPr lang="zh-CN" altLang="en-US" sz="1100" dirty="0" smtClean="0">
                          <a:latin typeface="微软雅黑" panose="020B0503020204020204" pitchFamily="34" charset="-122"/>
                          <a:ea typeface="微软雅黑" panose="020B0503020204020204" pitchFamily="34" charset="-122"/>
                        </a:rPr>
                        <a:t>支持功能不全，对业务虚拟化场景下安全业务隔离有功能缺失。</a:t>
                      </a:r>
                      <a:endParaRPr lang="zh-CN" altLang="en-US" sz="11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0004"/>
                  </a:ext>
                </a:extLst>
              </a:tr>
              <a:tr h="439165">
                <a:tc>
                  <a:txBody>
                    <a:bodyPr/>
                    <a:lstStyle/>
                    <a:p>
                      <a:pPr marL="171450" marR="0" lvl="0" indent="-171450" algn="l" defTabSz="914400" rtl="0" eaLnBrk="1" fontAlgn="base" latinLnBrk="0" hangingPunct="1">
                        <a:lnSpc>
                          <a:spcPct val="100000"/>
                        </a:lnSpc>
                        <a:spcBef>
                          <a:spcPct val="20000"/>
                        </a:spcBef>
                        <a:spcAft>
                          <a:spcPct val="0"/>
                        </a:spcAft>
                        <a:buClr>
                          <a:schemeClr val="tx2"/>
                        </a:buClr>
                        <a:buSzTx/>
                        <a:buFontTx/>
                        <a:buChar char="-"/>
                        <a:tabLst/>
                        <a:defRPr/>
                      </a:pPr>
                      <a:r>
                        <a:rPr kumimoji="0" lang="zh-CN" altLang="en-US" sz="1100" u="none" strike="noStrike" kern="1200" cap="none" normalizeH="0" baseline="0" smtClean="0">
                          <a:ln>
                            <a:noFill/>
                          </a:ln>
                          <a:effectLst/>
                          <a:latin typeface="微软雅黑" panose="020B0503020204020204" pitchFamily="34" charset="-122"/>
                          <a:ea typeface="微软雅黑" panose="020B0503020204020204" pitchFamily="34" charset="-122"/>
                        </a:rPr>
                        <a:t>支持便携设备控制</a:t>
                      </a:r>
                      <a:endParaRPr kumimoji="0" lang="en-US" altLang="zh-CN" sz="1100" u="none" strike="noStrike" kern="1200" cap="none" normalizeH="0" baseline="0" smtClean="0">
                        <a:ln>
                          <a:noFill/>
                        </a:ln>
                        <a:effectLst/>
                        <a:latin typeface="微软雅黑" panose="020B0503020204020204" pitchFamily="34" charset="-122"/>
                        <a:ea typeface="微软雅黑" panose="020B0503020204020204" pitchFamily="34" charset="-122"/>
                      </a:endParaRPr>
                    </a:p>
                    <a:p>
                      <a:pPr marL="171450" marR="0" lvl="0" indent="-171450" algn="l" defTabSz="914400" rtl="0" eaLnBrk="1" fontAlgn="base" latinLnBrk="0" hangingPunct="1">
                        <a:lnSpc>
                          <a:spcPct val="100000"/>
                        </a:lnSpc>
                        <a:spcBef>
                          <a:spcPct val="20000"/>
                        </a:spcBef>
                        <a:spcAft>
                          <a:spcPct val="0"/>
                        </a:spcAft>
                        <a:buClr>
                          <a:schemeClr val="tx2"/>
                        </a:buClr>
                        <a:buSzTx/>
                        <a:buFontTx/>
                        <a:buChar char="-"/>
                        <a:tabLst/>
                        <a:defRPr/>
                      </a:pPr>
                      <a:r>
                        <a:rPr kumimoji="0" lang="zh-CN" altLang="en-US" sz="1100" u="none" strike="noStrike" kern="1200" cap="none" normalizeH="0" baseline="0" smtClean="0">
                          <a:ln>
                            <a:noFill/>
                          </a:ln>
                          <a:effectLst/>
                          <a:latin typeface="微软雅黑" panose="020B0503020204020204" pitchFamily="34" charset="-122"/>
                          <a:ea typeface="微软雅黑" panose="020B0503020204020204" pitchFamily="34" charset="-122"/>
                        </a:rPr>
                        <a:t>敏感信息控制</a:t>
                      </a:r>
                      <a:endParaRPr kumimoji="0" lang="en-US" altLang="zh-CN" sz="1100" u="none" strike="noStrike" kern="1200" cap="none" normalizeH="0" baseline="0" dirty="0" smtClean="0">
                        <a:ln>
                          <a:noFill/>
                        </a:ln>
                        <a:effectLst/>
                        <a:latin typeface="微软雅黑" panose="020B0503020204020204" pitchFamily="34" charset="-122"/>
                        <a:ea typeface="微软雅黑" panose="020B0503020204020204" pitchFamily="34" charset="-122"/>
                      </a:endParaRPr>
                    </a:p>
                  </a:txBody>
                  <a:tcPr anchor="ctr" horzOverflow="overflow"/>
                </a:tc>
                <a:tc>
                  <a:txBody>
                    <a:bodyPr/>
                    <a:lstStyle/>
                    <a:p>
                      <a:pPr algn="l"/>
                      <a:r>
                        <a:rPr lang="en-US" altLang="zh-CN" sz="1100" dirty="0" smtClean="0">
                          <a:latin typeface="微软雅黑" panose="020B0503020204020204" pitchFamily="34" charset="-122"/>
                          <a:ea typeface="微软雅黑" panose="020B0503020204020204" pitchFamily="34" charset="-122"/>
                        </a:rPr>
                        <a:t>X</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latin typeface="微软雅黑" panose="020B0503020204020204" pitchFamily="34" charset="-122"/>
                          <a:ea typeface="微软雅黑" panose="020B0503020204020204" pitchFamily="34" charset="-122"/>
                        </a:rPr>
                        <a:t>X</a:t>
                      </a:r>
                      <a:endParaRPr lang="zh-CN" altLang="en-US" sz="1100" dirty="0" smtClean="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solidFill>
                            <a:schemeClr val="tx1"/>
                          </a:solidFill>
                          <a:latin typeface="微软雅黑" panose="020B0503020204020204" pitchFamily="34" charset="-122"/>
                          <a:ea typeface="微软雅黑" panose="020B0503020204020204" pitchFamily="34" charset="-122"/>
                          <a:cs typeface="Arial" panose="020B0604020202020204" pitchFamily="34" charset="0"/>
                        </a:rPr>
                        <a:t>可视化和安全性的功能因为资源问题全部去掉，对于企业安全市场的目标影响较大，规划后续版本重点支持。</a:t>
                      </a:r>
                      <a:endParaRPr lang="zh-CN" altLang="zh-CN" sz="1100" dirty="0" smtClean="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a:tc>
                <a:extLst>
                  <a:ext uri="{0D108BD9-81ED-4DB2-BD59-A6C34878D82A}">
                    <a16:rowId xmlns:a16="http://schemas.microsoft.com/office/drawing/2014/main" xmlns="" val="10005"/>
                  </a:ext>
                </a:extLst>
              </a:tr>
              <a:tr h="407796">
                <a:tc>
                  <a:txBody>
                    <a:bodyPr/>
                    <a:lstStyle/>
                    <a:p>
                      <a:pPr marL="171450" marR="0" lvl="0" indent="-171450" algn="l" defTabSz="914400" rtl="0" eaLnBrk="1" fontAlgn="base" latinLnBrk="0" hangingPunct="1">
                        <a:lnSpc>
                          <a:spcPct val="100000"/>
                        </a:lnSpc>
                        <a:spcBef>
                          <a:spcPct val="20000"/>
                        </a:spcBef>
                        <a:spcAft>
                          <a:spcPct val="0"/>
                        </a:spcAft>
                        <a:buClr>
                          <a:schemeClr val="tx2"/>
                        </a:buClr>
                        <a:buSzTx/>
                        <a:buFontTx/>
                        <a:buChar char="-"/>
                        <a:tabLst/>
                        <a:defRPr/>
                      </a:pPr>
                      <a:r>
                        <a:rPr kumimoji="0" lang="zh-CN" altLang="en-US" sz="1100" u="none" strike="noStrike" kern="1200" cap="none" normalizeH="0" baseline="0" smtClean="0">
                          <a:ln>
                            <a:noFill/>
                          </a:ln>
                          <a:effectLst/>
                          <a:latin typeface="微软雅黑" panose="020B0503020204020204" pitchFamily="34" charset="-122"/>
                          <a:ea typeface="微软雅黑" panose="020B0503020204020204" pitchFamily="34" charset="-122"/>
                        </a:rPr>
                        <a:t>支持集群模式部署</a:t>
                      </a:r>
                      <a:endParaRPr kumimoji="0" lang="en-US" altLang="zh-CN" sz="1100" b="0"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panose="020B0604020202020204" pitchFamily="34" charset="0"/>
                      </a:endParaRPr>
                    </a:p>
                  </a:txBody>
                  <a:tcPr anchor="ctr" horzOverflow="overflow"/>
                </a:tc>
                <a:tc>
                  <a:txBody>
                    <a:bodyPr/>
                    <a:lstStyle/>
                    <a:p>
                      <a:pPr algn="l"/>
                      <a:r>
                        <a:rPr lang="en-US" altLang="zh-CN" sz="1100" dirty="0" smtClean="0">
                          <a:latin typeface="微软雅黑" panose="020B0503020204020204" pitchFamily="34" charset="-122"/>
                          <a:ea typeface="微软雅黑" panose="020B0503020204020204" pitchFamily="34" charset="-122"/>
                        </a:rPr>
                        <a:t>X</a:t>
                      </a:r>
                      <a:endParaRPr lang="zh-CN" altLang="en-US" sz="1100" dirty="0">
                        <a:latin typeface="微软雅黑" panose="020B0503020204020204" pitchFamily="34" charset="-122"/>
                        <a:ea typeface="微软雅黑" panose="020B0503020204020204" pitchFamily="34" charset="-122"/>
                      </a:endParaRPr>
                    </a:p>
                  </a:txBody>
                  <a:tcPr/>
                </a:tc>
                <a:tc>
                  <a:txBody>
                    <a:bodyPr/>
                    <a:lstStyle/>
                    <a:p>
                      <a:pPr algn="l"/>
                      <a:r>
                        <a:rPr lang="zh-CN" altLang="en-US" sz="1100" dirty="0" smtClean="0">
                          <a:latin typeface="微软雅黑" panose="020B0503020204020204" pitchFamily="34" charset="-122"/>
                          <a:ea typeface="微软雅黑" panose="020B0503020204020204" pitchFamily="34" charset="-122"/>
                        </a:rPr>
                        <a:t>投入产出比较高，后续详细调研是否开发，并同时寻找替代方案</a:t>
                      </a:r>
                      <a:endParaRPr lang="zh-CN" altLang="en-US" sz="11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197687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版本要求</a:t>
            </a:r>
            <a:endParaRPr lang="zh-CN" altLang="en-US" dirty="0"/>
          </a:p>
        </p:txBody>
      </p:sp>
      <p:sp>
        <p:nvSpPr>
          <p:cNvPr id="3" name="内容占位符 2"/>
          <p:cNvSpPr>
            <a:spLocks noGrp="1"/>
          </p:cNvSpPr>
          <p:nvPr>
            <p:ph idx="1"/>
          </p:nvPr>
        </p:nvSpPr>
        <p:spPr/>
        <p:txBody>
          <a:bodyPr>
            <a:normAutofit/>
          </a:bodyPr>
          <a:lstStyle/>
          <a:p>
            <a:pPr lvl="1"/>
            <a:r>
              <a:rPr lang="zh-CN" altLang="zh-CN" dirty="0" smtClean="0"/>
              <a:t>国际化</a:t>
            </a:r>
            <a:r>
              <a:rPr lang="zh-CN" altLang="zh-CN" dirty="0"/>
              <a:t>考虑</a:t>
            </a:r>
          </a:p>
          <a:p>
            <a:pPr lvl="2"/>
            <a:r>
              <a:rPr lang="zh-CN" altLang="zh-CN" dirty="0" smtClean="0"/>
              <a:t>需要进行海外销售</a:t>
            </a:r>
          </a:p>
          <a:p>
            <a:pPr lvl="1"/>
            <a:r>
              <a:rPr lang="zh-CN" altLang="zh-CN" dirty="0" smtClean="0"/>
              <a:t>性能及质量要求</a:t>
            </a:r>
          </a:p>
          <a:p>
            <a:pPr lvl="2"/>
            <a:r>
              <a:rPr lang="zh-CN" altLang="en-US" dirty="0" smtClean="0"/>
              <a:t>与</a:t>
            </a:r>
            <a:r>
              <a:rPr lang="zh-CN" altLang="zh-CN" dirty="0" smtClean="0"/>
              <a:t>上</a:t>
            </a:r>
            <a:r>
              <a:rPr lang="zh-CN" altLang="zh-CN" dirty="0"/>
              <a:t>一版本相比，性能下降不能超过</a:t>
            </a:r>
            <a:r>
              <a:rPr lang="en-US" altLang="zh-CN" dirty="0"/>
              <a:t>5%</a:t>
            </a:r>
            <a:r>
              <a:rPr lang="zh-CN" altLang="zh-CN" dirty="0"/>
              <a:t>；质量要求同公司质量要求，</a:t>
            </a:r>
            <a:r>
              <a:rPr lang="en-US" altLang="zh-CN" dirty="0"/>
              <a:t>bug</a:t>
            </a:r>
            <a:r>
              <a:rPr lang="zh-CN" altLang="zh-CN" dirty="0"/>
              <a:t>加权解决率大于</a:t>
            </a:r>
            <a:r>
              <a:rPr lang="en-US" altLang="zh-CN" dirty="0"/>
              <a:t>95%</a:t>
            </a:r>
            <a:endParaRPr lang="zh-CN" altLang="zh-CN" dirty="0"/>
          </a:p>
          <a:p>
            <a:pPr lvl="1"/>
            <a:r>
              <a:rPr lang="zh-CN" altLang="zh-CN" dirty="0"/>
              <a:t>部署或升级要求</a:t>
            </a:r>
          </a:p>
          <a:p>
            <a:pPr lvl="2"/>
            <a:r>
              <a:rPr lang="zh-CN" altLang="en-US" dirty="0" smtClean="0"/>
              <a:t>与</a:t>
            </a:r>
            <a:r>
              <a:rPr lang="en-US" altLang="zh-CN" dirty="0" smtClean="0"/>
              <a:t>Coral Sea</a:t>
            </a:r>
            <a:r>
              <a:rPr lang="zh-CN" altLang="en-US" dirty="0" smtClean="0"/>
              <a:t>的版本做无缝平滑升级</a:t>
            </a:r>
            <a:endParaRPr lang="zh-CN" altLang="zh-CN" dirty="0" smtClean="0"/>
          </a:p>
          <a:p>
            <a:pPr lvl="1"/>
            <a:r>
              <a:rPr lang="zh-CN" altLang="zh-CN" dirty="0" smtClean="0"/>
              <a:t>文档</a:t>
            </a:r>
            <a:r>
              <a:rPr lang="zh-CN" altLang="zh-CN" dirty="0"/>
              <a:t>支持需求</a:t>
            </a:r>
          </a:p>
          <a:p>
            <a:pPr lvl="2"/>
            <a:r>
              <a:rPr lang="zh-CN" altLang="zh-CN" dirty="0" smtClean="0"/>
              <a:t>需要</a:t>
            </a:r>
            <a:endParaRPr lang="zh-CN" altLang="zh-CN" dirty="0"/>
          </a:p>
          <a:p>
            <a:pPr lvl="1"/>
            <a:r>
              <a:rPr lang="zh-CN" altLang="zh-CN" dirty="0"/>
              <a:t>培训支持需求</a:t>
            </a:r>
          </a:p>
          <a:p>
            <a:pPr lvl="2"/>
            <a:r>
              <a:rPr lang="zh-CN" altLang="zh-CN" dirty="0" smtClean="0"/>
              <a:t>需要</a:t>
            </a:r>
            <a:r>
              <a:rPr lang="zh-CN" altLang="zh-CN" dirty="0"/>
              <a:t>研发给产品提供培训</a:t>
            </a:r>
            <a:r>
              <a:rPr lang="zh-CN" altLang="zh-CN" dirty="0" smtClean="0"/>
              <a:t>，</a:t>
            </a:r>
            <a:r>
              <a:rPr lang="zh-CN" altLang="en-US" dirty="0" smtClean="0"/>
              <a:t>产品</a:t>
            </a:r>
            <a:r>
              <a:rPr lang="zh-CN" altLang="zh-CN" dirty="0" smtClean="0"/>
              <a:t>给</a:t>
            </a:r>
            <a:r>
              <a:rPr lang="en-US" altLang="zh-CN" dirty="0"/>
              <a:t>SE</a:t>
            </a:r>
            <a:r>
              <a:rPr lang="zh-CN" altLang="zh-CN" dirty="0"/>
              <a:t>，</a:t>
            </a:r>
            <a:r>
              <a:rPr lang="en-US" altLang="zh-CN" dirty="0"/>
              <a:t>TAC</a:t>
            </a:r>
            <a:r>
              <a:rPr lang="zh-CN" altLang="zh-CN" dirty="0"/>
              <a:t>提供培训</a:t>
            </a:r>
          </a:p>
          <a:p>
            <a:pPr lvl="1"/>
            <a:r>
              <a:rPr lang="zh-CN" altLang="zh-CN" dirty="0"/>
              <a:t>认证需求</a:t>
            </a:r>
          </a:p>
          <a:p>
            <a:pPr lvl="2"/>
            <a:r>
              <a:rPr lang="zh-CN" altLang="en-US" dirty="0" smtClean="0"/>
              <a:t>无认证需求</a:t>
            </a:r>
            <a:endParaRPr lang="en-US" altLang="zh-CN" dirty="0" smtClean="0"/>
          </a:p>
          <a:p>
            <a:pPr lvl="1"/>
            <a:r>
              <a:rPr lang="en-US" altLang="zh-CN" dirty="0"/>
              <a:t>Beta</a:t>
            </a:r>
            <a:r>
              <a:rPr lang="zh-CN" altLang="zh-CN" dirty="0"/>
              <a:t>需求</a:t>
            </a:r>
          </a:p>
          <a:p>
            <a:pPr lvl="2"/>
            <a:r>
              <a:rPr lang="zh-CN" altLang="en-US" dirty="0"/>
              <a:t>需要</a:t>
            </a:r>
            <a:r>
              <a:rPr lang="zh-CN" altLang="en-US" dirty="0" smtClean="0"/>
              <a:t>至少</a:t>
            </a:r>
            <a:r>
              <a:rPr lang="en-US" altLang="zh-CN" dirty="0" smtClean="0"/>
              <a:t>1</a:t>
            </a:r>
            <a:r>
              <a:rPr lang="zh-CN" altLang="en-US" dirty="0" smtClean="0"/>
              <a:t>个月的</a:t>
            </a:r>
            <a:r>
              <a:rPr lang="en-US" altLang="zh-CN" dirty="0" smtClean="0"/>
              <a:t>Beta</a:t>
            </a:r>
            <a:r>
              <a:rPr lang="zh-CN" altLang="en-US" dirty="0" smtClean="0"/>
              <a:t>测试</a:t>
            </a:r>
            <a:endParaRPr lang="zh-CN" altLang="zh-CN" dirty="0"/>
          </a:p>
          <a:p>
            <a:endParaRPr lang="zh-CN" altLang="en-US" dirty="0"/>
          </a:p>
        </p:txBody>
      </p:sp>
    </p:spTree>
    <p:extLst>
      <p:ext uri="{BB962C8B-B14F-4D97-AF65-F5344CB8AC3E}">
        <p14:creationId xmlns:p14="http://schemas.microsoft.com/office/powerpoint/2010/main" val="3504756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Arial" panose="020B0604020202020204" pitchFamily="34" charset="0"/>
                <a:cs typeface="Arial" panose="020B0604020202020204" pitchFamily="34" charset="0"/>
              </a:rPr>
              <a:t>承诺的功能</a:t>
            </a:r>
            <a:endParaRPr lang="zh-CN" altLang="en-US"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3416826019"/>
              </p:ext>
            </p:extLst>
          </p:nvPr>
        </p:nvGraphicFramePr>
        <p:xfrm>
          <a:off x="395535" y="836725"/>
          <a:ext cx="8568953" cy="5939461"/>
        </p:xfrm>
        <a:graphic>
          <a:graphicData uri="http://schemas.openxmlformats.org/drawingml/2006/table">
            <a:tbl>
              <a:tblPr/>
              <a:tblGrid>
                <a:gridCol w="467044">
                  <a:extLst>
                    <a:ext uri="{9D8B030D-6E8A-4147-A177-3AD203B41FA5}">
                      <a16:colId xmlns:a16="http://schemas.microsoft.com/office/drawing/2014/main" xmlns="" val="1172014799"/>
                    </a:ext>
                  </a:extLst>
                </a:gridCol>
                <a:gridCol w="1807632">
                  <a:extLst>
                    <a:ext uri="{9D8B030D-6E8A-4147-A177-3AD203B41FA5}">
                      <a16:colId xmlns:a16="http://schemas.microsoft.com/office/drawing/2014/main" xmlns="" val="468892463"/>
                    </a:ext>
                  </a:extLst>
                </a:gridCol>
                <a:gridCol w="460556">
                  <a:extLst>
                    <a:ext uri="{9D8B030D-6E8A-4147-A177-3AD203B41FA5}">
                      <a16:colId xmlns:a16="http://schemas.microsoft.com/office/drawing/2014/main" xmlns="" val="3232076474"/>
                    </a:ext>
                  </a:extLst>
                </a:gridCol>
                <a:gridCol w="467044">
                  <a:extLst>
                    <a:ext uri="{9D8B030D-6E8A-4147-A177-3AD203B41FA5}">
                      <a16:colId xmlns:a16="http://schemas.microsoft.com/office/drawing/2014/main" xmlns="" val="2219872312"/>
                    </a:ext>
                  </a:extLst>
                </a:gridCol>
                <a:gridCol w="994631">
                  <a:extLst>
                    <a:ext uri="{9D8B030D-6E8A-4147-A177-3AD203B41FA5}">
                      <a16:colId xmlns:a16="http://schemas.microsoft.com/office/drawing/2014/main" xmlns="" val="1890446484"/>
                    </a:ext>
                  </a:extLst>
                </a:gridCol>
                <a:gridCol w="1037875">
                  <a:extLst>
                    <a:ext uri="{9D8B030D-6E8A-4147-A177-3AD203B41FA5}">
                      <a16:colId xmlns:a16="http://schemas.microsoft.com/office/drawing/2014/main" xmlns="" val="1844487553"/>
                    </a:ext>
                  </a:extLst>
                </a:gridCol>
                <a:gridCol w="1141661">
                  <a:extLst>
                    <a:ext uri="{9D8B030D-6E8A-4147-A177-3AD203B41FA5}">
                      <a16:colId xmlns:a16="http://schemas.microsoft.com/office/drawing/2014/main" xmlns="" val="2441261103"/>
                    </a:ext>
                  </a:extLst>
                </a:gridCol>
                <a:gridCol w="1083281">
                  <a:extLst>
                    <a:ext uri="{9D8B030D-6E8A-4147-A177-3AD203B41FA5}">
                      <a16:colId xmlns:a16="http://schemas.microsoft.com/office/drawing/2014/main" xmlns="" val="4186341826"/>
                    </a:ext>
                  </a:extLst>
                </a:gridCol>
                <a:gridCol w="1109229">
                  <a:extLst>
                    <a:ext uri="{9D8B030D-6E8A-4147-A177-3AD203B41FA5}">
                      <a16:colId xmlns:a16="http://schemas.microsoft.com/office/drawing/2014/main" xmlns="" val="3760627163"/>
                    </a:ext>
                  </a:extLst>
                </a:gridCol>
              </a:tblGrid>
              <a:tr h="124670">
                <a:tc>
                  <a:txBody>
                    <a:bodyPr/>
                    <a:lstStyle/>
                    <a:p>
                      <a:pPr algn="ctr" fontAlgn="ctr"/>
                      <a:r>
                        <a:rPr lang="en-US" sz="700" b="1" i="0" u="none" strike="noStrike">
                          <a:solidFill>
                            <a:srgbClr val="FFFFFF"/>
                          </a:solidFill>
                          <a:effectLst/>
                          <a:latin typeface="微软雅黑" panose="020B0503020204020204" pitchFamily="34" charset="-122"/>
                          <a:ea typeface="微软雅黑" panose="020B0503020204020204" pitchFamily="34" charset="-122"/>
                        </a:rPr>
                        <a:t>ID</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700" b="1" i="0" u="none" strike="noStrike">
                          <a:solidFill>
                            <a:srgbClr val="FFFFFF"/>
                          </a:solidFill>
                          <a:effectLst/>
                          <a:latin typeface="微软雅黑" panose="020B0503020204020204" pitchFamily="34" charset="-122"/>
                          <a:ea typeface="微软雅黑" panose="020B0503020204020204" pitchFamily="34" charset="-122"/>
                        </a:rPr>
                        <a:t>Summary</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700" b="1" i="0" u="none" strike="noStrike">
                          <a:solidFill>
                            <a:srgbClr val="FFFFFF"/>
                          </a:solidFill>
                          <a:effectLst/>
                          <a:latin typeface="微软雅黑" panose="020B0503020204020204" pitchFamily="34" charset="-122"/>
                          <a:ea typeface="微软雅黑" panose="020B0503020204020204" pitchFamily="34" charset="-122"/>
                        </a:rPr>
                        <a:t>web UI</a:t>
                      </a:r>
                      <a:r>
                        <a:rPr lang="zh-CN" altLang="en-US" sz="700" b="1" i="0" u="none" strike="noStrike">
                          <a:solidFill>
                            <a:srgbClr val="FFFFFF"/>
                          </a:solidFill>
                          <a:effectLst/>
                          <a:latin typeface="微软雅黑" panose="020B0503020204020204" pitchFamily="34" charset="-122"/>
                          <a:ea typeface="微软雅黑" panose="020B0503020204020204" pitchFamily="34" charset="-122"/>
                        </a:rPr>
                        <a:t>支持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700" b="1" i="0" u="none" strike="noStrike">
                          <a:solidFill>
                            <a:srgbClr val="FFFFFF"/>
                          </a:solidFill>
                          <a:effectLst/>
                          <a:latin typeface="微软雅黑" panose="020B0503020204020204" pitchFamily="34" charset="-122"/>
                          <a:ea typeface="微软雅黑" panose="020B0503020204020204" pitchFamily="34" charset="-122"/>
                        </a:rPr>
                        <a:t>PRD</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700" b="1" i="0" u="none" strike="noStrike">
                          <a:solidFill>
                            <a:srgbClr val="FFFFFF"/>
                          </a:solidFill>
                          <a:effectLst/>
                          <a:latin typeface="微软雅黑" panose="020B0503020204020204" pitchFamily="34" charset="-122"/>
                          <a:ea typeface="微软雅黑" panose="020B0503020204020204" pitchFamily="34" charset="-122"/>
                        </a:rPr>
                        <a:t>记录</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700" b="1" i="0" u="none" strike="noStrike" dirty="0">
                          <a:solidFill>
                            <a:srgbClr val="FFFFFF"/>
                          </a:solidFill>
                          <a:effectLst/>
                          <a:latin typeface="微软雅黑" panose="020B0503020204020204" pitchFamily="34" charset="-122"/>
                          <a:ea typeface="微软雅黑" panose="020B0503020204020204" pitchFamily="34" charset="-122"/>
                        </a:rPr>
                        <a:t>开发</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zh-CN" altLang="en-US" sz="700" b="1" i="0" u="none" strike="noStrike">
                          <a:solidFill>
                            <a:srgbClr val="FFFFFF"/>
                          </a:solidFill>
                          <a:effectLst/>
                          <a:latin typeface="微软雅黑" panose="020B0503020204020204" pitchFamily="34" charset="-122"/>
                          <a:ea typeface="微软雅黑" panose="020B0503020204020204" pitchFamily="34" charset="-122"/>
                        </a:rPr>
                        <a:t>测试</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700" b="1" i="0" u="none" strike="noStrike">
                          <a:solidFill>
                            <a:srgbClr val="FFFFFF"/>
                          </a:solidFill>
                          <a:effectLst/>
                          <a:latin typeface="微软雅黑" panose="020B0503020204020204" pitchFamily="34" charset="-122"/>
                          <a:ea typeface="微软雅黑" panose="020B0503020204020204" pitchFamily="34" charset="-122"/>
                        </a:rPr>
                        <a:t>PLM Owner</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700" b="1" i="0" u="none" strike="noStrike">
                          <a:solidFill>
                            <a:srgbClr val="FFFFFF"/>
                          </a:solidFill>
                          <a:effectLst/>
                          <a:latin typeface="微软雅黑" panose="020B0503020204020204" pitchFamily="34" charset="-122"/>
                          <a:ea typeface="微软雅黑" panose="020B0503020204020204" pitchFamily="34" charset="-122"/>
                        </a:rPr>
                        <a:t>FR class</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xmlns="" val="3741933590"/>
                  </a:ext>
                </a:extLst>
              </a:tr>
              <a:tr h="63427">
                <a:tc>
                  <a:txBody>
                    <a:bodyPr/>
                    <a:lstStyle/>
                    <a:p>
                      <a:pPr algn="r" fontAlgn="ct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7475</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dirty="0">
                          <a:solidFill>
                            <a:srgbClr val="000000"/>
                          </a:solidFill>
                          <a:effectLst/>
                          <a:latin typeface="微软雅黑" panose="020B0503020204020204" pitchFamily="34" charset="-122"/>
                          <a:ea typeface="微软雅黑" panose="020B0503020204020204" pitchFamily="34" charset="-122"/>
                        </a:rPr>
                        <a:t>云沙箱集成</a:t>
                      </a:r>
                      <a:r>
                        <a:rPr lang="en-US" altLang="zh-CN" sz="700" b="0" i="0" u="none" strike="noStrike" dirty="0">
                          <a:solidFill>
                            <a:srgbClr val="000000"/>
                          </a:solidFill>
                          <a:effectLst/>
                          <a:latin typeface="微软雅黑" panose="020B0503020204020204" pitchFamily="34" charset="-122"/>
                          <a:ea typeface="微软雅黑" panose="020B0503020204020204" pitchFamily="34" charset="-122"/>
                        </a:rPr>
                        <a:t>-</a:t>
                      </a:r>
                      <a:r>
                        <a:rPr lang="en-US" sz="700" b="0" i="0" u="none" strike="noStrike" dirty="0">
                          <a:solidFill>
                            <a:srgbClr val="000000"/>
                          </a:solidFill>
                          <a:effectLst/>
                          <a:latin typeface="微软雅黑" panose="020B0503020204020204" pitchFamily="34" charset="-122"/>
                          <a:ea typeface="微软雅黑" panose="020B0503020204020204" pitchFamily="34" charset="-122"/>
                        </a:rPr>
                        <a:t>STONEOS</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　</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N/A</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研发</a:t>
                      </a:r>
                      <a:r>
                        <a:rPr lang="en-US" sz="700" b="0" i="0" u="none" strike="noStrike">
                          <a:solidFill>
                            <a:srgbClr val="000000"/>
                          </a:solidFill>
                          <a:effectLst/>
                          <a:latin typeface="微软雅黑" panose="020B0503020204020204" pitchFamily="34" charset="-122"/>
                          <a:ea typeface="微软雅黑" panose="020B0503020204020204" pitchFamily="34" charset="-122"/>
                        </a:rPr>
                        <a:t>FR</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ChengHuai Lu</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LuMing Qin(</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覃璐明</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Han Xu (</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徐涵</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xmlns="" val="3382803432"/>
                  </a:ext>
                </a:extLst>
              </a:tr>
              <a:tr h="124670">
                <a:tc>
                  <a:txBody>
                    <a:bodyPr/>
                    <a:lstStyle/>
                    <a:p>
                      <a:pPr algn="r" fontAlgn="ct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7467</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Dashboard for top N hosts</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　</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N/A</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研发</a:t>
                      </a:r>
                      <a:r>
                        <a:rPr lang="en-US" sz="700" b="0" i="0" u="none" strike="noStrike">
                          <a:solidFill>
                            <a:srgbClr val="000000"/>
                          </a:solidFill>
                          <a:effectLst/>
                          <a:latin typeface="微软雅黑" panose="020B0503020204020204" pitchFamily="34" charset="-122"/>
                          <a:ea typeface="微软雅黑" panose="020B0503020204020204" pitchFamily="34" charset="-122"/>
                        </a:rPr>
                        <a:t>FR</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YongZheng Song(</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宋永政</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YongLong Che(</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车永龙</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Han Xu (</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徐涵</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xmlns="" val="3783644346"/>
                  </a:ext>
                </a:extLst>
              </a:tr>
              <a:tr h="124670">
                <a:tc>
                  <a:txBody>
                    <a:bodyPr/>
                    <a:lstStyle/>
                    <a:p>
                      <a:pPr algn="r" fontAlgn="ct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7465</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针对</a:t>
                      </a:r>
                      <a:r>
                        <a:rPr lang="en-US" sz="700" b="0" i="0" u="none" strike="noStrike">
                          <a:solidFill>
                            <a:srgbClr val="000000"/>
                          </a:solidFill>
                          <a:effectLst/>
                          <a:latin typeface="微软雅黑" panose="020B0503020204020204" pitchFamily="34" charset="-122"/>
                          <a:ea typeface="微软雅黑" panose="020B0503020204020204" pitchFamily="34" charset="-122"/>
                        </a:rPr>
                        <a:t>critical assets</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的重点防护</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　</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N/A</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研发</a:t>
                      </a:r>
                      <a:r>
                        <a:rPr lang="en-US" sz="700" b="0" i="0" u="none" strike="noStrike">
                          <a:solidFill>
                            <a:srgbClr val="000000"/>
                          </a:solidFill>
                          <a:effectLst/>
                          <a:latin typeface="微软雅黑" panose="020B0503020204020204" pitchFamily="34" charset="-122"/>
                          <a:ea typeface="微软雅黑" panose="020B0503020204020204" pitchFamily="34" charset="-122"/>
                        </a:rPr>
                        <a:t>FR</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YongZheng Song(</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宋永政</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YongLong Che(</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车永龙</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Han Xu (</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徐涵</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xmlns="" val="2420128292"/>
                  </a:ext>
                </a:extLst>
              </a:tr>
              <a:tr h="63427">
                <a:tc>
                  <a:txBody>
                    <a:bodyPr/>
                    <a:lstStyle/>
                    <a:p>
                      <a:pPr algn="r" fontAlgn="ct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7463</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host profiling</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维度优化</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　</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N/A</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研发</a:t>
                      </a:r>
                      <a:r>
                        <a:rPr lang="en-US" sz="700" b="0" i="0" u="none" strike="noStrike">
                          <a:solidFill>
                            <a:srgbClr val="000000"/>
                          </a:solidFill>
                          <a:effectLst/>
                          <a:latin typeface="微软雅黑" panose="020B0503020204020204" pitchFamily="34" charset="-122"/>
                          <a:ea typeface="微软雅黑" panose="020B0503020204020204" pitchFamily="34" charset="-122"/>
                        </a:rPr>
                        <a:t>FR</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WenBinPan(</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潘文彬</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YongLong Che(</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车永龙</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Han Xu (</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徐涵</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xmlns="" val="3682801920"/>
                  </a:ext>
                </a:extLst>
              </a:tr>
              <a:tr h="63427">
                <a:tc>
                  <a:txBody>
                    <a:bodyPr/>
                    <a:lstStyle/>
                    <a:p>
                      <a:pPr algn="r" fontAlgn="ct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7461</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hostd</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优化</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　</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N/A</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研发</a:t>
                      </a:r>
                      <a:r>
                        <a:rPr lang="en-US" sz="700" b="0" i="0" u="none" strike="noStrike">
                          <a:solidFill>
                            <a:srgbClr val="000000"/>
                          </a:solidFill>
                          <a:effectLst/>
                          <a:latin typeface="微软雅黑" panose="020B0503020204020204" pitchFamily="34" charset="-122"/>
                          <a:ea typeface="微软雅黑" panose="020B0503020204020204" pitchFamily="34" charset="-122"/>
                        </a:rPr>
                        <a:t>FR</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JianXue Su(</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苏建学</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LuMing Qin(</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覃璐明</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Han Xu (</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徐涵</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xmlns="" val="2549054561"/>
                  </a:ext>
                </a:extLst>
              </a:tr>
              <a:tr h="63427">
                <a:tc>
                  <a:txBody>
                    <a:bodyPr/>
                    <a:lstStyle/>
                    <a:p>
                      <a:pPr algn="r" fontAlgn="ct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7459</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Defender debug </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功能增强</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　</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N/A</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研发</a:t>
                      </a:r>
                      <a:r>
                        <a:rPr lang="en-US" sz="700" b="0" i="0" u="none" strike="noStrike">
                          <a:solidFill>
                            <a:srgbClr val="000000"/>
                          </a:solidFill>
                          <a:effectLst/>
                          <a:latin typeface="微软雅黑" panose="020B0503020204020204" pitchFamily="34" charset="-122"/>
                          <a:ea typeface="微软雅黑" panose="020B0503020204020204" pitchFamily="34" charset="-122"/>
                        </a:rPr>
                        <a:t>FR</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WenBinPan(</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潘文彬</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YongLong Che(</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车永龙</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Han Xu (</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徐涵</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xmlns="" val="1571738733"/>
                  </a:ext>
                </a:extLst>
              </a:tr>
              <a:tr h="124670">
                <a:tc>
                  <a:txBody>
                    <a:bodyPr/>
                    <a:lstStyle/>
                    <a:p>
                      <a:pPr algn="r" fontAlgn="ct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7457</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基于可疑事件的多层次关联分析以及因此产生的对于</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RM</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重构</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　</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N/A</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研发</a:t>
                      </a:r>
                      <a:r>
                        <a:rPr lang="en-US" sz="700" b="0" i="0" u="none" strike="noStrike">
                          <a:solidFill>
                            <a:srgbClr val="000000"/>
                          </a:solidFill>
                          <a:effectLst/>
                          <a:latin typeface="微软雅黑" panose="020B0503020204020204" pitchFamily="34" charset="-122"/>
                          <a:ea typeface="微软雅黑" panose="020B0503020204020204" pitchFamily="34" charset="-122"/>
                        </a:rPr>
                        <a:t>FR</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WenBinPan(</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潘文彬</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YongLong Che(</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车永龙</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Han Xu (</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徐涵</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xmlns="" val="1614883348"/>
                  </a:ext>
                </a:extLst>
              </a:tr>
              <a:tr h="72749">
                <a:tc>
                  <a:txBody>
                    <a:bodyPr/>
                    <a:lstStyle/>
                    <a:p>
                      <a:pPr algn="r" fontAlgn="ct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7455</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威胁分析上传云端</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　</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N/A</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研发</a:t>
                      </a:r>
                      <a:r>
                        <a:rPr lang="en-US" sz="700" b="0" i="0" u="none" strike="noStrike">
                          <a:solidFill>
                            <a:srgbClr val="000000"/>
                          </a:solidFill>
                          <a:effectLst/>
                          <a:latin typeface="微软雅黑" panose="020B0503020204020204" pitchFamily="34" charset="-122"/>
                          <a:ea typeface="微软雅黑" panose="020B0503020204020204" pitchFamily="34" charset="-122"/>
                        </a:rPr>
                        <a:t>FR</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JingQing Wang (</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王镜清</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LuMing Qin(</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覃璐明</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Han Xu (</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徐涵</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xmlns="" val="1283817847"/>
                  </a:ext>
                </a:extLst>
              </a:tr>
              <a:tr h="63427">
                <a:tc>
                  <a:txBody>
                    <a:bodyPr/>
                    <a:lstStyle/>
                    <a:p>
                      <a:pPr algn="r" fontAlgn="ct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7453</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Mitigation</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功能优化</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　</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N/A</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研发</a:t>
                      </a:r>
                      <a:r>
                        <a:rPr lang="en-US" sz="700" b="0" i="0" u="none" strike="noStrike">
                          <a:solidFill>
                            <a:srgbClr val="000000"/>
                          </a:solidFill>
                          <a:effectLst/>
                          <a:latin typeface="微软雅黑" panose="020B0503020204020204" pitchFamily="34" charset="-122"/>
                          <a:ea typeface="微软雅黑" panose="020B0503020204020204" pitchFamily="34" charset="-122"/>
                        </a:rPr>
                        <a:t>FR</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XiaoDong Liu(</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刘小东</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YongLong Che(</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车永龙</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Han Xu (</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徐涵</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xmlns="" val="1673334376"/>
                  </a:ext>
                </a:extLst>
              </a:tr>
              <a:tr h="72749">
                <a:tc>
                  <a:txBody>
                    <a:bodyPr/>
                    <a:lstStyle/>
                    <a:p>
                      <a:pPr algn="r" fontAlgn="ct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7451</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DDOS cavium</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端内存及</a:t>
                      </a:r>
                      <a:r>
                        <a:rPr lang="en-US" sz="700" b="0" i="0" u="none" strike="noStrike">
                          <a:solidFill>
                            <a:srgbClr val="000000"/>
                          </a:solidFill>
                          <a:effectLst/>
                          <a:latin typeface="微软雅黑" panose="020B0503020204020204" pitchFamily="34" charset="-122"/>
                          <a:ea typeface="微软雅黑" panose="020B0503020204020204" pitchFamily="34" charset="-122"/>
                        </a:rPr>
                        <a:t>IPFIX</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消息发送优化</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　</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N/A</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研发</a:t>
                      </a:r>
                      <a:r>
                        <a:rPr lang="en-US" sz="700" b="0" i="0" u="none" strike="noStrike">
                          <a:solidFill>
                            <a:srgbClr val="000000"/>
                          </a:solidFill>
                          <a:effectLst/>
                          <a:latin typeface="微软雅黑" panose="020B0503020204020204" pitchFamily="34" charset="-122"/>
                          <a:ea typeface="微软雅黑" panose="020B0503020204020204" pitchFamily="34" charset="-122"/>
                        </a:rPr>
                        <a:t>FR</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XiaoDong Liu(</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刘小东</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YongLong Che(</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车永龙</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Han Xu (</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徐涵</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xmlns="" val="1992690088"/>
                  </a:ext>
                </a:extLst>
              </a:tr>
              <a:tr h="72749">
                <a:tc>
                  <a:txBody>
                    <a:bodyPr/>
                    <a:lstStyle/>
                    <a:p>
                      <a:pPr algn="r" fontAlgn="ctr"/>
                      <a:r>
                        <a:rPr lang="en-US" altLang="zh-CN" sz="700" b="0" i="0" u="none" strike="noStrike">
                          <a:solidFill>
                            <a:schemeClr val="bg1"/>
                          </a:solidFill>
                          <a:effectLst/>
                          <a:latin typeface="微软雅黑" panose="020B0503020204020204" pitchFamily="34" charset="-122"/>
                          <a:ea typeface="微软雅黑" panose="020B0503020204020204" pitchFamily="34" charset="-122"/>
                        </a:rPr>
                        <a:t>7449</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CVE</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认证的需求：增加</a:t>
                      </a:r>
                      <a:r>
                        <a:rPr lang="en-US" sz="700" b="0" i="0" u="none" strike="noStrike">
                          <a:solidFill>
                            <a:schemeClr val="bg1"/>
                          </a:solidFill>
                          <a:effectLst/>
                          <a:latin typeface="微软雅黑" panose="020B0503020204020204" pitchFamily="34" charset="-122"/>
                          <a:ea typeface="微软雅黑" panose="020B0503020204020204" pitchFamily="34" charset="-122"/>
                        </a:rPr>
                        <a:t>CVE ID</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和</a:t>
                      </a:r>
                      <a:r>
                        <a:rPr lang="en-US" sz="700" b="0" i="0" u="none" strike="noStrike">
                          <a:solidFill>
                            <a:schemeClr val="bg1"/>
                          </a:solidFill>
                          <a:effectLst/>
                          <a:latin typeface="微软雅黑" panose="020B0503020204020204" pitchFamily="34" charset="-122"/>
                          <a:ea typeface="微软雅黑" panose="020B0503020204020204" pitchFamily="34" charset="-122"/>
                        </a:rPr>
                        <a:t>BugTrap</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信息</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不需要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需求已经明确</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BingXiu Jiao(</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焦冰修</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LuMing Qin(</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覃璐明</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Peng Yao</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256311611"/>
                  </a:ext>
                </a:extLst>
              </a:tr>
              <a:tr h="63427">
                <a:tc>
                  <a:txBody>
                    <a:bodyPr/>
                    <a:lstStyle/>
                    <a:p>
                      <a:pPr algn="r" fontAlgn="ctr"/>
                      <a:r>
                        <a:rPr lang="en-US" altLang="zh-CN" sz="700" b="0" i="0" u="sng" strike="noStrike">
                          <a:solidFill>
                            <a:schemeClr val="bg1"/>
                          </a:solidFill>
                          <a:effectLst/>
                          <a:latin typeface="微软雅黑" panose="020B0503020204020204" pitchFamily="34" charset="-122"/>
                          <a:ea typeface="微软雅黑" panose="020B0503020204020204" pitchFamily="34" charset="-122"/>
                          <a:hlinkClick r:id="rId2"/>
                        </a:rPr>
                        <a:t>7447</a:t>
                      </a:r>
                      <a:endParaRPr lang="zh-CN" altLang="en-US" sz="700" b="0" i="0" u="sng" strike="noStrike">
                        <a:solidFill>
                          <a:schemeClr val="bg1"/>
                        </a:solidFill>
                        <a:effectLst/>
                        <a:latin typeface="微软雅黑" panose="020B0503020204020204" pitchFamily="34" charset="-122"/>
                        <a:ea typeface="微软雅黑" panose="020B0503020204020204" pitchFamily="34" charset="-122"/>
                      </a:endParaRP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700" b="0" i="0" u="none" strike="noStrike">
                          <a:solidFill>
                            <a:schemeClr val="bg1"/>
                          </a:solidFill>
                          <a:effectLst/>
                          <a:latin typeface="微软雅黑" panose="020B0503020204020204" pitchFamily="34" charset="-122"/>
                          <a:ea typeface="微软雅黑" panose="020B0503020204020204" pitchFamily="34" charset="-122"/>
                        </a:rPr>
                        <a:t>E</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系列报表功能</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 </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报表项定义</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编写中</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9">
                  <a:txBody>
                    <a:bodyPr/>
                    <a:lstStyle/>
                    <a:p>
                      <a:pPr algn="ctr" fontAlgn="ctr"/>
                      <a:r>
                        <a:rPr lang="en-US" altLang="zh-CN" sz="700" b="0" i="0" u="none" strike="noStrike">
                          <a:solidFill>
                            <a:schemeClr val="bg1"/>
                          </a:solidFill>
                          <a:effectLst/>
                          <a:latin typeface="微软雅黑" panose="020B0503020204020204" pitchFamily="34" charset="-122"/>
                          <a:ea typeface="微软雅黑" panose="020B0503020204020204" pitchFamily="34" charset="-122"/>
                        </a:rPr>
                        <a:t>PRD</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已经完成，</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1</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月</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8</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日评审</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Unspecified</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YongLong Che(</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车永龙</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DengLei Cui(</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崔登磊</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79429283"/>
                  </a:ext>
                </a:extLst>
              </a:tr>
              <a:tr h="63427">
                <a:tc>
                  <a:txBody>
                    <a:bodyPr/>
                    <a:lstStyle/>
                    <a:p>
                      <a:pPr algn="r" fontAlgn="ctr"/>
                      <a:r>
                        <a:rPr lang="en-US" altLang="zh-CN" sz="700" b="0" i="0" u="sng" strike="noStrike">
                          <a:solidFill>
                            <a:schemeClr val="bg1"/>
                          </a:solidFill>
                          <a:effectLst/>
                          <a:latin typeface="微软雅黑" panose="020B0503020204020204" pitchFamily="34" charset="-122"/>
                          <a:ea typeface="微软雅黑" panose="020B0503020204020204" pitchFamily="34" charset="-122"/>
                          <a:hlinkClick r:id="rId3"/>
                        </a:rPr>
                        <a:t>7445</a:t>
                      </a:r>
                      <a:endParaRPr lang="zh-CN" altLang="en-US" sz="700" b="0" i="0" u="sng" strike="noStrike">
                        <a:solidFill>
                          <a:schemeClr val="bg1"/>
                        </a:solidFill>
                        <a:effectLst/>
                        <a:latin typeface="微软雅黑" panose="020B0503020204020204" pitchFamily="34" charset="-122"/>
                        <a:ea typeface="微软雅黑" panose="020B0503020204020204" pitchFamily="34" charset="-122"/>
                      </a:endParaRP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700" b="0" i="0" u="none" strike="noStrike">
                          <a:solidFill>
                            <a:schemeClr val="bg1"/>
                          </a:solidFill>
                          <a:effectLst/>
                          <a:latin typeface="微软雅黑" panose="020B0503020204020204" pitchFamily="34" charset="-122"/>
                          <a:ea typeface="微软雅黑" panose="020B0503020204020204" pitchFamily="34" charset="-122"/>
                        </a:rPr>
                        <a:t>E</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系列报表功能</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 </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报表汇总</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编写中</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Unspecified</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YongLong Che(</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车永龙</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DengLei Cui(</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崔登磊</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300827229"/>
                  </a:ext>
                </a:extLst>
              </a:tr>
              <a:tr h="63427">
                <a:tc>
                  <a:txBody>
                    <a:bodyPr/>
                    <a:lstStyle/>
                    <a:p>
                      <a:pPr algn="r" fontAlgn="ctr"/>
                      <a:r>
                        <a:rPr lang="en-US" altLang="zh-CN" sz="700" b="0" i="0" u="sng" strike="noStrike">
                          <a:solidFill>
                            <a:schemeClr val="bg1"/>
                          </a:solidFill>
                          <a:effectLst/>
                          <a:latin typeface="微软雅黑" panose="020B0503020204020204" pitchFamily="34" charset="-122"/>
                          <a:ea typeface="微软雅黑" panose="020B0503020204020204" pitchFamily="34" charset="-122"/>
                          <a:hlinkClick r:id="rId4"/>
                        </a:rPr>
                        <a:t>7443</a:t>
                      </a:r>
                      <a:endParaRPr lang="zh-CN" altLang="en-US" sz="700" b="0" i="0" u="sng" strike="noStrike">
                        <a:solidFill>
                          <a:schemeClr val="bg1"/>
                        </a:solidFill>
                        <a:effectLst/>
                        <a:latin typeface="微软雅黑" panose="020B0503020204020204" pitchFamily="34" charset="-122"/>
                        <a:ea typeface="微软雅黑" panose="020B0503020204020204" pitchFamily="34" charset="-122"/>
                      </a:endParaRP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700" b="0" i="0" u="none" strike="noStrike">
                          <a:solidFill>
                            <a:schemeClr val="bg1"/>
                          </a:solidFill>
                          <a:effectLst/>
                          <a:latin typeface="微软雅黑" panose="020B0503020204020204" pitchFamily="34" charset="-122"/>
                          <a:ea typeface="微软雅黑" panose="020B0503020204020204" pitchFamily="34" charset="-122"/>
                        </a:rPr>
                        <a:t>E</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系列报表功能</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配置页面</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编写中</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Unspecified</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YongLong Che(</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车永龙</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DengLei Cui(</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崔登磊</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855544569"/>
                  </a:ext>
                </a:extLst>
              </a:tr>
              <a:tr h="63427">
                <a:tc>
                  <a:txBody>
                    <a:bodyPr/>
                    <a:lstStyle/>
                    <a:p>
                      <a:pPr algn="r" fontAlgn="ctr"/>
                      <a:r>
                        <a:rPr lang="en-US" altLang="zh-CN" sz="700" b="0" i="0" u="sng" strike="noStrike">
                          <a:solidFill>
                            <a:schemeClr val="bg1"/>
                          </a:solidFill>
                          <a:effectLst/>
                          <a:latin typeface="微软雅黑" panose="020B0503020204020204" pitchFamily="34" charset="-122"/>
                          <a:ea typeface="微软雅黑" panose="020B0503020204020204" pitchFamily="34" charset="-122"/>
                          <a:hlinkClick r:id="rId5"/>
                        </a:rPr>
                        <a:t>7441</a:t>
                      </a:r>
                      <a:endParaRPr lang="zh-CN" altLang="en-US" sz="700" b="0" i="0" u="sng" strike="noStrike">
                        <a:solidFill>
                          <a:schemeClr val="bg1"/>
                        </a:solidFill>
                        <a:effectLst/>
                        <a:latin typeface="微软雅黑" panose="020B0503020204020204" pitchFamily="34" charset="-122"/>
                        <a:ea typeface="微软雅黑" panose="020B0503020204020204" pitchFamily="34" charset="-122"/>
                      </a:endParaRP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700" b="0" i="0" u="none" strike="noStrike">
                          <a:solidFill>
                            <a:schemeClr val="bg1"/>
                          </a:solidFill>
                          <a:effectLst/>
                          <a:latin typeface="微软雅黑" panose="020B0503020204020204" pitchFamily="34" charset="-122"/>
                          <a:ea typeface="微软雅黑" panose="020B0503020204020204" pitchFamily="34" charset="-122"/>
                        </a:rPr>
                        <a:t>E</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系列报表功能</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编写中</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Unspecified</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YongLong Che(</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车永龙</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DengLei Cui(</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崔登磊</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34259222"/>
                  </a:ext>
                </a:extLst>
              </a:tr>
              <a:tr h="63427">
                <a:tc>
                  <a:txBody>
                    <a:bodyPr/>
                    <a:lstStyle/>
                    <a:p>
                      <a:pPr algn="r" fontAlgn="ctr"/>
                      <a:r>
                        <a:rPr lang="en-US" altLang="zh-CN" sz="700" b="0" i="0" u="sng" strike="noStrike">
                          <a:solidFill>
                            <a:schemeClr val="bg1"/>
                          </a:solidFill>
                          <a:effectLst/>
                          <a:latin typeface="微软雅黑" panose="020B0503020204020204" pitchFamily="34" charset="-122"/>
                          <a:ea typeface="微软雅黑" panose="020B0503020204020204" pitchFamily="34" charset="-122"/>
                          <a:hlinkClick r:id="rId6"/>
                        </a:rPr>
                        <a:t>7439</a:t>
                      </a:r>
                      <a:endParaRPr lang="zh-CN" altLang="en-US" sz="700" b="0" i="0" u="sng" strike="noStrike">
                        <a:solidFill>
                          <a:schemeClr val="bg1"/>
                        </a:solidFill>
                        <a:effectLst/>
                        <a:latin typeface="微软雅黑" panose="020B0503020204020204" pitchFamily="34" charset="-122"/>
                        <a:ea typeface="微软雅黑" panose="020B0503020204020204" pitchFamily="34" charset="-122"/>
                      </a:endParaRP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700" b="0" i="0" u="none" strike="noStrike">
                          <a:solidFill>
                            <a:schemeClr val="bg1"/>
                          </a:solidFill>
                          <a:effectLst/>
                          <a:latin typeface="微软雅黑" panose="020B0503020204020204" pitchFamily="34" charset="-122"/>
                          <a:ea typeface="微软雅黑" panose="020B0503020204020204" pitchFamily="34" charset="-122"/>
                        </a:rPr>
                        <a:t>T</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系列报表增强</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报表模板更新</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编写中</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Unspecified</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YongLong Che(</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车永龙</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DengLei Cui(</a:t>
                      </a:r>
                      <a:r>
                        <a:rPr lang="zh-CN" altLang="en-US" sz="700" b="0" i="0" u="none" strike="noStrike" dirty="0">
                          <a:solidFill>
                            <a:schemeClr val="bg1"/>
                          </a:solidFill>
                          <a:effectLst/>
                          <a:latin typeface="微软雅黑" panose="020B0503020204020204" pitchFamily="34" charset="-122"/>
                          <a:ea typeface="微软雅黑" panose="020B0503020204020204" pitchFamily="34" charset="-122"/>
                        </a:rPr>
                        <a:t>崔登磊</a:t>
                      </a:r>
                      <a:r>
                        <a:rPr lang="en-US" altLang="zh-CN" sz="700" b="0" i="0" u="none" strike="noStrike" dirty="0">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28493971"/>
                  </a:ext>
                </a:extLst>
              </a:tr>
              <a:tr h="63427">
                <a:tc>
                  <a:txBody>
                    <a:bodyPr/>
                    <a:lstStyle/>
                    <a:p>
                      <a:pPr algn="r" fontAlgn="ctr"/>
                      <a:r>
                        <a:rPr lang="en-US" altLang="zh-CN" sz="700" b="0" i="0" u="sng" strike="noStrike">
                          <a:solidFill>
                            <a:schemeClr val="bg1"/>
                          </a:solidFill>
                          <a:effectLst/>
                          <a:latin typeface="微软雅黑" panose="020B0503020204020204" pitchFamily="34" charset="-122"/>
                          <a:ea typeface="微软雅黑" panose="020B0503020204020204" pitchFamily="34" charset="-122"/>
                          <a:hlinkClick r:id="rId7"/>
                        </a:rPr>
                        <a:t>7437</a:t>
                      </a:r>
                      <a:endParaRPr lang="zh-CN" altLang="en-US" sz="700" b="0" i="0" u="sng" strike="noStrike">
                        <a:solidFill>
                          <a:schemeClr val="bg1"/>
                        </a:solidFill>
                        <a:effectLst/>
                        <a:latin typeface="微软雅黑" panose="020B0503020204020204" pitchFamily="34" charset="-122"/>
                        <a:ea typeface="微软雅黑" panose="020B0503020204020204" pitchFamily="34" charset="-122"/>
                      </a:endParaRP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700" b="0" i="0" u="none" strike="noStrike">
                          <a:solidFill>
                            <a:schemeClr val="bg1"/>
                          </a:solidFill>
                          <a:effectLst/>
                          <a:latin typeface="微软雅黑" panose="020B0503020204020204" pitchFamily="34" charset="-122"/>
                          <a:ea typeface="微软雅黑" panose="020B0503020204020204" pitchFamily="34" charset="-122"/>
                        </a:rPr>
                        <a:t>T</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系列报表增强</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预定义报表模板</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编写中</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Unspecified</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YongLong Che(</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车永龙</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DengLei Cui(</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崔登磊</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020860014"/>
                  </a:ext>
                </a:extLst>
              </a:tr>
              <a:tr h="63427">
                <a:tc>
                  <a:txBody>
                    <a:bodyPr/>
                    <a:lstStyle/>
                    <a:p>
                      <a:pPr algn="r" fontAlgn="ctr"/>
                      <a:r>
                        <a:rPr lang="en-US" altLang="zh-CN" sz="700" b="0" i="0" u="sng" strike="noStrike">
                          <a:solidFill>
                            <a:schemeClr val="bg1"/>
                          </a:solidFill>
                          <a:effectLst/>
                          <a:latin typeface="微软雅黑" panose="020B0503020204020204" pitchFamily="34" charset="-122"/>
                          <a:ea typeface="微软雅黑" panose="020B0503020204020204" pitchFamily="34" charset="-122"/>
                          <a:hlinkClick r:id="rId8"/>
                        </a:rPr>
                        <a:t>7435</a:t>
                      </a:r>
                      <a:endParaRPr lang="zh-CN" altLang="en-US" sz="700" b="0" i="0" u="sng" strike="noStrike">
                        <a:solidFill>
                          <a:schemeClr val="bg1"/>
                        </a:solidFill>
                        <a:effectLst/>
                        <a:latin typeface="微软雅黑" panose="020B0503020204020204" pitchFamily="34" charset="-122"/>
                        <a:ea typeface="微软雅黑" panose="020B0503020204020204" pitchFamily="34" charset="-122"/>
                      </a:endParaRP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700" b="0" i="0" u="none" strike="noStrike">
                          <a:solidFill>
                            <a:schemeClr val="bg1"/>
                          </a:solidFill>
                          <a:effectLst/>
                          <a:latin typeface="微软雅黑" panose="020B0503020204020204" pitchFamily="34" charset="-122"/>
                          <a:ea typeface="微软雅黑" panose="020B0503020204020204" pitchFamily="34" charset="-122"/>
                        </a:rPr>
                        <a:t>T</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系列报表增强</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配置页面调整</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编写中</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Unspecified</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YongLong Che(</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车永龙</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DengLei Cui(</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崔登磊</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347497947"/>
                  </a:ext>
                </a:extLst>
              </a:tr>
              <a:tr h="63427">
                <a:tc>
                  <a:txBody>
                    <a:bodyPr/>
                    <a:lstStyle/>
                    <a:p>
                      <a:pPr algn="r" fontAlgn="ctr"/>
                      <a:r>
                        <a:rPr lang="en-US" altLang="zh-CN" sz="700" b="0" i="0" u="sng" strike="noStrike">
                          <a:solidFill>
                            <a:schemeClr val="bg1"/>
                          </a:solidFill>
                          <a:effectLst/>
                          <a:latin typeface="微软雅黑" panose="020B0503020204020204" pitchFamily="34" charset="-122"/>
                          <a:ea typeface="微软雅黑" panose="020B0503020204020204" pitchFamily="34" charset="-122"/>
                          <a:hlinkClick r:id="rId9"/>
                        </a:rPr>
                        <a:t>7433</a:t>
                      </a:r>
                      <a:endParaRPr lang="zh-CN" altLang="en-US" sz="700" b="0" i="0" u="sng" strike="noStrike">
                        <a:solidFill>
                          <a:schemeClr val="bg1"/>
                        </a:solidFill>
                        <a:effectLst/>
                        <a:latin typeface="微软雅黑" panose="020B0503020204020204" pitchFamily="34" charset="-122"/>
                        <a:ea typeface="微软雅黑" panose="020B0503020204020204" pitchFamily="34" charset="-122"/>
                      </a:endParaRP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700" b="0" i="0" u="none" strike="noStrike">
                          <a:solidFill>
                            <a:schemeClr val="bg1"/>
                          </a:solidFill>
                          <a:effectLst/>
                          <a:latin typeface="微软雅黑" panose="020B0503020204020204" pitchFamily="34" charset="-122"/>
                          <a:ea typeface="微软雅黑" panose="020B0503020204020204" pitchFamily="34" charset="-122"/>
                        </a:rPr>
                        <a:t>T</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系列报表增强</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调整快捷任务</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编写中</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Unspecified</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YongLong Che(</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车永龙</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DengLei Cui(</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崔登磊</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938655896"/>
                  </a:ext>
                </a:extLst>
              </a:tr>
              <a:tr h="63427">
                <a:tc>
                  <a:txBody>
                    <a:bodyPr/>
                    <a:lstStyle/>
                    <a:p>
                      <a:pPr algn="r" fontAlgn="ctr"/>
                      <a:r>
                        <a:rPr lang="en-US" altLang="zh-CN" sz="700" b="0" i="0" u="sng" strike="noStrike">
                          <a:solidFill>
                            <a:schemeClr val="bg1"/>
                          </a:solidFill>
                          <a:effectLst/>
                          <a:latin typeface="微软雅黑" panose="020B0503020204020204" pitchFamily="34" charset="-122"/>
                          <a:ea typeface="微软雅黑" panose="020B0503020204020204" pitchFamily="34" charset="-122"/>
                          <a:hlinkClick r:id="rId10"/>
                        </a:rPr>
                        <a:t>7431</a:t>
                      </a:r>
                      <a:endParaRPr lang="zh-CN" altLang="en-US" sz="700" b="0" i="0" u="sng" strike="noStrike">
                        <a:solidFill>
                          <a:schemeClr val="bg1"/>
                        </a:solidFill>
                        <a:effectLst/>
                        <a:latin typeface="微软雅黑" panose="020B0503020204020204" pitchFamily="34" charset="-122"/>
                        <a:ea typeface="微软雅黑" panose="020B0503020204020204" pitchFamily="34" charset="-122"/>
                      </a:endParaRP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700" b="0" i="0" u="none" strike="noStrike">
                          <a:solidFill>
                            <a:schemeClr val="bg1"/>
                          </a:solidFill>
                          <a:effectLst/>
                          <a:latin typeface="微软雅黑" panose="020B0503020204020204" pitchFamily="34" charset="-122"/>
                          <a:ea typeface="微软雅黑" panose="020B0503020204020204" pitchFamily="34" charset="-122"/>
                        </a:rPr>
                        <a:t>T</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系列报表增强</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编写中</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Unspecified</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YongLong Che(</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车永龙</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DengLei Cui(</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崔登磊</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4366024"/>
                  </a:ext>
                </a:extLst>
              </a:tr>
              <a:tr h="63427">
                <a:tc>
                  <a:txBody>
                    <a:bodyPr/>
                    <a:lstStyle/>
                    <a:p>
                      <a:pPr algn="r" fontAlgn="ctr"/>
                      <a:r>
                        <a:rPr lang="en-US" altLang="zh-CN" sz="700" b="0" i="0" u="sng" strike="noStrike">
                          <a:solidFill>
                            <a:schemeClr val="bg1"/>
                          </a:solidFill>
                          <a:effectLst/>
                          <a:latin typeface="微软雅黑" panose="020B0503020204020204" pitchFamily="34" charset="-122"/>
                          <a:ea typeface="微软雅黑" panose="020B0503020204020204" pitchFamily="34" charset="-122"/>
                        </a:rPr>
                        <a:t>7411</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Vsys</a:t>
                      </a:r>
                      <a:r>
                        <a:rPr lang="zh-CN" altLang="en-US" sz="700" b="0" i="0" u="none" strike="noStrike" dirty="0">
                          <a:solidFill>
                            <a:schemeClr val="bg1"/>
                          </a:solidFill>
                          <a:effectLst/>
                          <a:latin typeface="微软雅黑" panose="020B0503020204020204" pitchFamily="34" charset="-122"/>
                          <a:ea typeface="微软雅黑" panose="020B0503020204020204" pitchFamily="34" charset="-122"/>
                        </a:rPr>
                        <a:t>支持</a:t>
                      </a:r>
                      <a:r>
                        <a:rPr lang="en-US" sz="700" b="0" i="0" u="none" strike="noStrike" dirty="0">
                          <a:solidFill>
                            <a:schemeClr val="bg1"/>
                          </a:solidFill>
                          <a:effectLst/>
                          <a:latin typeface="微软雅黑" panose="020B0503020204020204" pitchFamily="34" charset="-122"/>
                          <a:ea typeface="微软雅黑" panose="020B0503020204020204" pitchFamily="34" charset="-122"/>
                        </a:rPr>
                        <a:t>session limit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不需要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需求已经明确</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Zhuo Xu(</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徐卓</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Lin Feng(</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冯琳</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Han Xu (</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徐涵</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35319103"/>
                  </a:ext>
                </a:extLst>
              </a:tr>
              <a:tr h="63427">
                <a:tc>
                  <a:txBody>
                    <a:bodyPr/>
                    <a:lstStyle/>
                    <a:p>
                      <a:pPr algn="r" fontAlgn="ctr"/>
                      <a:r>
                        <a:rPr lang="en-US" altLang="zh-CN" sz="700" b="0" i="0" u="sng" strike="noStrike">
                          <a:solidFill>
                            <a:schemeClr val="bg1"/>
                          </a:solidFill>
                          <a:effectLst/>
                          <a:latin typeface="微软雅黑" panose="020B0503020204020204" pitchFamily="34" charset="-122"/>
                          <a:ea typeface="微软雅黑" panose="020B0503020204020204" pitchFamily="34" charset="-122"/>
                        </a:rPr>
                        <a:t>7409</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辅助</a:t>
                      </a:r>
                      <a:r>
                        <a:rPr lang="en-US" sz="700" b="0" i="0" u="none" strike="noStrike">
                          <a:solidFill>
                            <a:schemeClr val="bg1"/>
                          </a:solidFill>
                          <a:effectLst/>
                          <a:latin typeface="微软雅黑" panose="020B0503020204020204" pitchFamily="34" charset="-122"/>
                          <a:ea typeface="微软雅黑" panose="020B0503020204020204" pitchFamily="34" charset="-122"/>
                        </a:rPr>
                        <a:t>FR 6353 - </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支持</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1000</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的</a:t>
                      </a:r>
                      <a:r>
                        <a:rPr lang="en-US" sz="700" b="0" i="0" u="none" strike="noStrike">
                          <a:solidFill>
                            <a:schemeClr val="bg1"/>
                          </a:solidFill>
                          <a:effectLst/>
                          <a:latin typeface="微软雅黑" panose="020B0503020204020204" pitchFamily="34" charset="-122"/>
                          <a:ea typeface="微软雅黑" panose="020B0503020204020204" pitchFamily="34" charset="-122"/>
                        </a:rPr>
                        <a:t>DHCP-Relay</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　</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　</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新增</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LinYang Shu(</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束林扬</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ShangNeng Liu(</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刘上能</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Han Xu (</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徐涵</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1" i="0" u="none" strike="noStrike" dirty="0">
                          <a:solidFill>
                            <a:schemeClr val="bg1"/>
                          </a:solidFill>
                          <a:effectLst/>
                          <a:latin typeface="微软雅黑" panose="020B0503020204020204" pitchFamily="34" charset="-122"/>
                          <a:ea typeface="微软雅黑" panose="020B0503020204020204" pitchFamily="34" charset="-122"/>
                        </a:rPr>
                        <a:t>Emergency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1340601"/>
                  </a:ext>
                </a:extLst>
              </a:tr>
              <a:tr h="63427">
                <a:tc>
                  <a:txBody>
                    <a:bodyPr/>
                    <a:lstStyle/>
                    <a:p>
                      <a:pPr algn="r" fontAlgn="ctr"/>
                      <a:r>
                        <a:rPr lang="en-US" altLang="zh-CN" sz="700" b="0" i="0" u="sng" strike="noStrike">
                          <a:solidFill>
                            <a:schemeClr val="bg1"/>
                          </a:solidFill>
                          <a:effectLst/>
                          <a:latin typeface="微软雅黑" panose="020B0503020204020204" pitchFamily="34" charset="-122"/>
                          <a:ea typeface="微软雅黑" panose="020B0503020204020204" pitchFamily="34" charset="-122"/>
                          <a:hlinkClick r:id="rId11"/>
                        </a:rPr>
                        <a:t>7407</a:t>
                      </a:r>
                      <a:endParaRPr lang="zh-CN" altLang="en-US" sz="700" b="0" i="0" u="sng" strike="noStrike">
                        <a:solidFill>
                          <a:schemeClr val="bg1"/>
                        </a:solidFill>
                        <a:effectLst/>
                        <a:latin typeface="微软雅黑" panose="020B0503020204020204" pitchFamily="34" charset="-122"/>
                        <a:ea typeface="微软雅黑" panose="020B0503020204020204" pitchFamily="34" charset="-122"/>
                      </a:endParaRP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路由</a:t>
                      </a:r>
                      <a:r>
                        <a:rPr lang="en-US" sz="700" b="0" i="0" u="none" strike="noStrike">
                          <a:solidFill>
                            <a:schemeClr val="bg1"/>
                          </a:solidFill>
                          <a:effectLst/>
                          <a:latin typeface="微软雅黑" panose="020B0503020204020204" pitchFamily="34" charset="-122"/>
                          <a:ea typeface="微软雅黑" panose="020B0503020204020204" pitchFamily="34" charset="-122"/>
                        </a:rPr>
                        <a:t>libevent</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与</a:t>
                      </a:r>
                      <a:r>
                        <a:rPr lang="en-US" sz="700" b="0" i="0" u="none" strike="noStrike">
                          <a:solidFill>
                            <a:schemeClr val="bg1"/>
                          </a:solidFill>
                          <a:effectLst/>
                          <a:latin typeface="微软雅黑" panose="020B0503020204020204" pitchFamily="34" charset="-122"/>
                          <a:ea typeface="微软雅黑" panose="020B0503020204020204" pitchFamily="34" charset="-122"/>
                        </a:rPr>
                        <a:t>epoll</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优化调整</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　</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N/A</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研发</a:t>
                      </a:r>
                      <a:r>
                        <a:rPr lang="en-US" sz="700" b="0" i="0" u="none" strike="noStrike">
                          <a:solidFill>
                            <a:schemeClr val="bg1"/>
                          </a:solidFill>
                          <a:effectLst/>
                          <a:latin typeface="微软雅黑" panose="020B0503020204020204" pitchFamily="34" charset="-122"/>
                          <a:ea typeface="微软雅黑" panose="020B0503020204020204" pitchFamily="34" charset="-122"/>
                        </a:rPr>
                        <a:t>FR</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QingYao Sun(</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孙庆尧</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Peng Cao(</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曹鹏</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Han Xu (</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徐涵</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xmlns="" val="4116049566"/>
                  </a:ext>
                </a:extLst>
              </a:tr>
              <a:tr h="63427">
                <a:tc>
                  <a:txBody>
                    <a:bodyPr/>
                    <a:lstStyle/>
                    <a:p>
                      <a:pPr algn="r" fontAlgn="ctr"/>
                      <a:r>
                        <a:rPr lang="en-US" altLang="zh-CN" sz="700" b="0" i="0" u="sng" strike="noStrike">
                          <a:solidFill>
                            <a:schemeClr val="bg1"/>
                          </a:solidFill>
                          <a:effectLst/>
                          <a:latin typeface="微软雅黑" panose="020B0503020204020204" pitchFamily="34" charset="-122"/>
                          <a:ea typeface="微软雅黑" panose="020B0503020204020204" pitchFamily="34" charset="-122"/>
                          <a:hlinkClick r:id="rId12"/>
                        </a:rPr>
                        <a:t>7381</a:t>
                      </a:r>
                      <a:endParaRPr lang="zh-CN" altLang="en-US" sz="700" b="0" i="0" u="sng" strike="noStrike">
                        <a:solidFill>
                          <a:schemeClr val="bg1"/>
                        </a:solidFill>
                        <a:effectLst/>
                        <a:latin typeface="微软雅黑" panose="020B0503020204020204" pitchFamily="34" charset="-122"/>
                        <a:ea typeface="微软雅黑" panose="020B0503020204020204" pitchFamily="34" charset="-122"/>
                      </a:endParaRP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基于</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xauth</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方式的</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VPN</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能够跟</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AD</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结合</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不需要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　</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Shuai Li(</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李帅</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Jing Du(</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杜晶</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DengLei Cui(</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崔登磊</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97756408"/>
                  </a:ext>
                </a:extLst>
              </a:tr>
              <a:tr h="124670">
                <a:tc>
                  <a:txBody>
                    <a:bodyPr/>
                    <a:lstStyle/>
                    <a:p>
                      <a:pPr algn="r" fontAlgn="ctr"/>
                      <a:r>
                        <a:rPr lang="en-US" altLang="zh-CN" sz="700" b="0" i="0" u="sng" strike="noStrike">
                          <a:solidFill>
                            <a:srgbClr val="000000"/>
                          </a:solidFill>
                          <a:effectLst/>
                          <a:latin typeface="微软雅黑" panose="020B0503020204020204" pitchFamily="34" charset="-122"/>
                          <a:ea typeface="微软雅黑" panose="020B0503020204020204" pitchFamily="34" charset="-122"/>
                          <a:hlinkClick r:id="rId13"/>
                        </a:rPr>
                        <a:t>7357</a:t>
                      </a:r>
                      <a:endParaRPr lang="zh-CN" altLang="en-US" sz="700" b="0" i="0" u="sng" strike="noStrike">
                        <a:solidFill>
                          <a:srgbClr val="000000"/>
                        </a:solidFill>
                        <a:effectLst/>
                        <a:latin typeface="微软雅黑" panose="020B0503020204020204" pitchFamily="34" charset="-122"/>
                        <a:ea typeface="微软雅黑" panose="020B0503020204020204" pitchFamily="34" charset="-122"/>
                      </a:endParaRP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T</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平台统计改进</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-UI</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　</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N/A</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dirty="0">
                          <a:solidFill>
                            <a:srgbClr val="000000"/>
                          </a:solidFill>
                          <a:effectLst/>
                          <a:latin typeface="微软雅黑" panose="020B0503020204020204" pitchFamily="34" charset="-122"/>
                          <a:ea typeface="微软雅黑" panose="020B0503020204020204" pitchFamily="34" charset="-122"/>
                        </a:rPr>
                        <a:t>研发</a:t>
                      </a:r>
                      <a:r>
                        <a:rPr lang="en-US" sz="700" b="0" i="0" u="none" strike="noStrike" dirty="0">
                          <a:solidFill>
                            <a:srgbClr val="000000"/>
                          </a:solidFill>
                          <a:effectLst/>
                          <a:latin typeface="微软雅黑" panose="020B0503020204020204" pitchFamily="34" charset="-122"/>
                          <a:ea typeface="微软雅黑" panose="020B0503020204020204" pitchFamily="34" charset="-122"/>
                        </a:rPr>
                        <a:t>FR</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YongZheng Song(</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宋永政</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YongLong Che(</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车永龙</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DengLei Cui(</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崔登磊</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dirty="0">
                          <a:solidFill>
                            <a:srgbClr val="000000"/>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xmlns="" val="1636357787"/>
                  </a:ext>
                </a:extLst>
              </a:tr>
              <a:tr h="63427">
                <a:tc>
                  <a:txBody>
                    <a:bodyPr/>
                    <a:lstStyle/>
                    <a:p>
                      <a:pPr algn="r" fontAlgn="ctr"/>
                      <a:r>
                        <a:rPr lang="en-US" altLang="zh-CN" sz="700" b="0" i="0" u="sng" strike="noStrike">
                          <a:solidFill>
                            <a:srgbClr val="000000"/>
                          </a:solidFill>
                          <a:effectLst/>
                          <a:latin typeface="微软雅黑" panose="020B0503020204020204" pitchFamily="34" charset="-122"/>
                          <a:ea typeface="微软雅黑" panose="020B0503020204020204" pitchFamily="34" charset="-122"/>
                          <a:hlinkClick r:id="rId14"/>
                        </a:rPr>
                        <a:t>7355</a:t>
                      </a:r>
                      <a:endParaRPr lang="zh-CN" altLang="en-US" sz="700" b="0" i="0" u="sng" strike="noStrike">
                        <a:solidFill>
                          <a:srgbClr val="000000"/>
                        </a:solidFill>
                        <a:effectLst/>
                        <a:latin typeface="微软雅黑" panose="020B0503020204020204" pitchFamily="34" charset="-122"/>
                        <a:ea typeface="微软雅黑" panose="020B0503020204020204" pitchFamily="34" charset="-122"/>
                      </a:endParaRP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T</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平台统计改进</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后台</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　</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N/A</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研发</a:t>
                      </a:r>
                      <a:r>
                        <a:rPr lang="en-US" sz="700" b="0" i="0" u="none" strike="noStrike">
                          <a:solidFill>
                            <a:srgbClr val="000000"/>
                          </a:solidFill>
                          <a:effectLst/>
                          <a:latin typeface="微软雅黑" panose="020B0503020204020204" pitchFamily="34" charset="-122"/>
                          <a:ea typeface="微软雅黑" panose="020B0503020204020204" pitchFamily="34" charset="-122"/>
                        </a:rPr>
                        <a:t>FR</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Long Gao(</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高龙</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YongLong Che(</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车永龙</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DengLei Cui(</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崔登磊</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xmlns="" val="796298048"/>
                  </a:ext>
                </a:extLst>
              </a:tr>
              <a:tr h="63427">
                <a:tc>
                  <a:txBody>
                    <a:bodyPr/>
                    <a:lstStyle/>
                    <a:p>
                      <a:pPr algn="r" fontAlgn="ctr"/>
                      <a:r>
                        <a:rPr lang="en-US" altLang="zh-CN" sz="700" b="0" i="0" u="sng" strike="noStrike">
                          <a:solidFill>
                            <a:srgbClr val="000000"/>
                          </a:solidFill>
                          <a:effectLst/>
                          <a:latin typeface="微软雅黑" panose="020B0503020204020204" pitchFamily="34" charset="-122"/>
                          <a:ea typeface="微软雅黑" panose="020B0503020204020204" pitchFamily="34" charset="-122"/>
                          <a:hlinkClick r:id="rId15"/>
                        </a:rPr>
                        <a:t>7353</a:t>
                      </a:r>
                      <a:endParaRPr lang="zh-CN" altLang="en-US" sz="700" b="0" i="0" u="sng" strike="noStrike">
                        <a:solidFill>
                          <a:srgbClr val="000000"/>
                        </a:solidFill>
                        <a:effectLst/>
                        <a:latin typeface="微软雅黑" panose="020B0503020204020204" pitchFamily="34" charset="-122"/>
                        <a:ea typeface="微软雅黑" panose="020B0503020204020204" pitchFamily="34" charset="-122"/>
                      </a:endParaRP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T</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平台统计改进</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　</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N/A</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研发</a:t>
                      </a:r>
                      <a:r>
                        <a:rPr lang="en-US" sz="700" b="0" i="0" u="none" strike="noStrike">
                          <a:solidFill>
                            <a:srgbClr val="000000"/>
                          </a:solidFill>
                          <a:effectLst/>
                          <a:latin typeface="微软雅黑" panose="020B0503020204020204" pitchFamily="34" charset="-122"/>
                          <a:ea typeface="微软雅黑" panose="020B0503020204020204" pitchFamily="34" charset="-122"/>
                        </a:rPr>
                        <a:t>FR</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dirty="0">
                          <a:solidFill>
                            <a:srgbClr val="000000"/>
                          </a:solidFill>
                          <a:effectLst/>
                          <a:latin typeface="微软雅黑" panose="020B0503020204020204" pitchFamily="34" charset="-122"/>
                          <a:ea typeface="微软雅黑" panose="020B0503020204020204" pitchFamily="34" charset="-122"/>
                        </a:rPr>
                        <a:t>WenBinPan(</a:t>
                      </a:r>
                      <a:r>
                        <a:rPr lang="zh-CN" altLang="en-US" sz="700" b="0" i="0" u="none" strike="noStrike" dirty="0">
                          <a:solidFill>
                            <a:srgbClr val="000000"/>
                          </a:solidFill>
                          <a:effectLst/>
                          <a:latin typeface="微软雅黑" panose="020B0503020204020204" pitchFamily="34" charset="-122"/>
                          <a:ea typeface="微软雅黑" panose="020B0503020204020204" pitchFamily="34" charset="-122"/>
                        </a:rPr>
                        <a:t>潘文彬</a:t>
                      </a:r>
                      <a:r>
                        <a:rPr lang="en-US" altLang="zh-CN" sz="7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YongLong Che(</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车永龙</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DengLei Cui(</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崔登磊</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xmlns="" val="9811936"/>
                  </a:ext>
                </a:extLst>
              </a:tr>
              <a:tr h="72749">
                <a:tc>
                  <a:txBody>
                    <a:bodyPr/>
                    <a:lstStyle/>
                    <a:p>
                      <a:pPr algn="r" fontAlgn="ctr"/>
                      <a:r>
                        <a:rPr lang="en-US" altLang="zh-CN" sz="700" b="0" i="0" u="sng" strike="noStrike" dirty="0">
                          <a:solidFill>
                            <a:schemeClr val="bg1"/>
                          </a:solidFill>
                          <a:effectLst/>
                          <a:latin typeface="微软雅黑" panose="020B0503020204020204" pitchFamily="34" charset="-122"/>
                          <a:ea typeface="微软雅黑" panose="020B0503020204020204" pitchFamily="34" charset="-122"/>
                          <a:hlinkClick r:id="rId16"/>
                        </a:rPr>
                        <a:t>7327</a:t>
                      </a:r>
                      <a:endParaRPr lang="zh-CN" altLang="en-US" sz="700" b="0" i="0" u="sng" strike="noStrike" dirty="0">
                        <a:solidFill>
                          <a:schemeClr val="bg1"/>
                        </a:solidFill>
                        <a:effectLst/>
                        <a:latin typeface="微软雅黑" panose="020B0503020204020204" pitchFamily="34" charset="-122"/>
                        <a:ea typeface="微软雅黑" panose="020B0503020204020204" pitchFamily="34" charset="-122"/>
                      </a:endParaRP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Vsys</a:t>
                      </a:r>
                      <a:r>
                        <a:rPr lang="zh-CN" altLang="en-US" sz="700" b="0" i="0" u="none" strike="noStrike" dirty="0">
                          <a:solidFill>
                            <a:schemeClr val="bg1"/>
                          </a:solidFill>
                          <a:effectLst/>
                          <a:latin typeface="微软雅黑" panose="020B0503020204020204" pitchFamily="34" charset="-122"/>
                          <a:ea typeface="微软雅黑" panose="020B0503020204020204" pitchFamily="34" charset="-122"/>
                        </a:rPr>
                        <a:t>支持</a:t>
                      </a:r>
                      <a:r>
                        <a:rPr lang="en-US" sz="700" b="0" i="0" u="none" strike="noStrike" dirty="0">
                          <a:solidFill>
                            <a:schemeClr val="bg1"/>
                          </a:solidFill>
                          <a:effectLst/>
                          <a:latin typeface="微软雅黑" panose="020B0503020204020204" pitchFamily="34" charset="-122"/>
                          <a:ea typeface="微软雅黑" panose="020B0503020204020204" pitchFamily="34" charset="-122"/>
                        </a:rPr>
                        <a:t>URL</a:t>
                      </a:r>
                      <a:r>
                        <a:rPr lang="zh-CN" altLang="en-US" sz="700" b="0" i="0" u="none" strike="noStrike" dirty="0">
                          <a:solidFill>
                            <a:schemeClr val="bg1"/>
                          </a:solidFill>
                          <a:effectLst/>
                          <a:latin typeface="微软雅黑" panose="020B0503020204020204" pitchFamily="34" charset="-122"/>
                          <a:ea typeface="微软雅黑" panose="020B0503020204020204" pitchFamily="34" charset="-122"/>
                        </a:rPr>
                        <a:t>过滤</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已提供</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需求已经明确</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GangQiang Pei(</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裴刚强</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LuMing Qin(</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覃璐明</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Han Xu (</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徐涵</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05945514"/>
                  </a:ext>
                </a:extLst>
              </a:tr>
              <a:tr h="124670">
                <a:tc>
                  <a:txBody>
                    <a:bodyPr/>
                    <a:lstStyle/>
                    <a:p>
                      <a:pPr algn="r" fontAlgn="ctr"/>
                      <a:r>
                        <a:rPr lang="en-US" altLang="zh-CN" sz="700" b="0" i="0" u="sng" strike="noStrike" dirty="0">
                          <a:solidFill>
                            <a:schemeClr val="bg1"/>
                          </a:solidFill>
                          <a:effectLst/>
                          <a:latin typeface="微软雅黑" panose="020B0503020204020204" pitchFamily="34" charset="-122"/>
                          <a:ea typeface="微软雅黑" panose="020B0503020204020204" pitchFamily="34" charset="-122"/>
                          <a:hlinkClick r:id="rId17"/>
                        </a:rPr>
                        <a:t>7325</a:t>
                      </a:r>
                      <a:endParaRPr lang="zh-CN" altLang="en-US" sz="700" b="0" i="0" u="sng" strike="noStrike" dirty="0">
                        <a:solidFill>
                          <a:schemeClr val="bg1"/>
                        </a:solidFill>
                        <a:effectLst/>
                        <a:latin typeface="微软雅黑" panose="020B0503020204020204" pitchFamily="34" charset="-122"/>
                        <a:ea typeface="微软雅黑" panose="020B0503020204020204" pitchFamily="34" charset="-122"/>
                      </a:endParaRP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dirty="0">
                          <a:solidFill>
                            <a:schemeClr val="bg1"/>
                          </a:solidFill>
                          <a:effectLst/>
                          <a:latin typeface="微软雅黑" panose="020B0503020204020204" pitchFamily="34" charset="-122"/>
                          <a:ea typeface="微软雅黑" panose="020B0503020204020204" pitchFamily="34" charset="-122"/>
                        </a:rPr>
                        <a:t>可以对</a:t>
                      </a:r>
                      <a:r>
                        <a:rPr lang="en-US" altLang="zh-CN" sz="700" b="0" i="0" u="none" strike="noStrike" dirty="0">
                          <a:solidFill>
                            <a:schemeClr val="bg1"/>
                          </a:solidFill>
                          <a:effectLst/>
                          <a:latin typeface="微软雅黑" panose="020B0503020204020204" pitchFamily="34" charset="-122"/>
                          <a:ea typeface="微软雅黑" panose="020B0503020204020204" pitchFamily="34" charset="-122"/>
                        </a:rPr>
                        <a:t>AD&amp;LDAP </a:t>
                      </a:r>
                      <a:r>
                        <a:rPr lang="zh-CN" altLang="en-US" sz="700" b="0" i="0" u="none" strike="noStrike" dirty="0">
                          <a:solidFill>
                            <a:schemeClr val="bg1"/>
                          </a:solidFill>
                          <a:effectLst/>
                          <a:latin typeface="微软雅黑" panose="020B0503020204020204" pitchFamily="34" charset="-122"/>
                          <a:ea typeface="微软雅黑" panose="020B0503020204020204" pitchFamily="34" charset="-122"/>
                        </a:rPr>
                        <a:t>基于</a:t>
                      </a:r>
                      <a:r>
                        <a:rPr lang="en-US" altLang="zh-CN" sz="700" b="0" i="0" u="none" strike="noStrike" dirty="0">
                          <a:solidFill>
                            <a:schemeClr val="bg1"/>
                          </a:solidFill>
                          <a:effectLst/>
                          <a:latin typeface="微软雅黑" panose="020B0503020204020204" pitchFamily="34" charset="-122"/>
                          <a:ea typeface="微软雅黑" panose="020B0503020204020204" pitchFamily="34" charset="-122"/>
                        </a:rPr>
                        <a:t>OU</a:t>
                      </a:r>
                      <a:r>
                        <a:rPr lang="zh-CN" altLang="en-US" sz="700" b="0" i="0" u="none" strike="noStrike" dirty="0">
                          <a:solidFill>
                            <a:schemeClr val="bg1"/>
                          </a:solidFill>
                          <a:effectLst/>
                          <a:latin typeface="微软雅黑" panose="020B0503020204020204" pitchFamily="34" charset="-122"/>
                          <a:ea typeface="微软雅黑" panose="020B0503020204020204" pitchFamily="34" charset="-122"/>
                        </a:rPr>
                        <a:t>的组织架构进行同步</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dirty="0">
                          <a:solidFill>
                            <a:schemeClr val="bg1"/>
                          </a:solidFill>
                          <a:effectLst/>
                          <a:latin typeface="微软雅黑" panose="020B0503020204020204" pitchFamily="34" charset="-122"/>
                          <a:ea typeface="微软雅黑" panose="020B0503020204020204" pitchFamily="34" charset="-122"/>
                        </a:rPr>
                        <a:t>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已提供</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需求已经明确</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Shuai Li(</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李帅</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ShangNeng Liu(</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刘上能</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DengLei Cui(</a:t>
                      </a:r>
                      <a:r>
                        <a:rPr lang="zh-CN" altLang="en-US" sz="700" b="0" i="0" u="none" strike="noStrike" dirty="0">
                          <a:solidFill>
                            <a:schemeClr val="bg1"/>
                          </a:solidFill>
                          <a:effectLst/>
                          <a:latin typeface="微软雅黑" panose="020B0503020204020204" pitchFamily="34" charset="-122"/>
                          <a:ea typeface="微软雅黑" panose="020B0503020204020204" pitchFamily="34" charset="-122"/>
                        </a:rPr>
                        <a:t>崔登磊</a:t>
                      </a:r>
                      <a:r>
                        <a:rPr lang="en-US" altLang="zh-CN" sz="700" b="0" i="0" u="none" strike="noStrike" dirty="0">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29080516"/>
                  </a:ext>
                </a:extLst>
              </a:tr>
              <a:tr h="72749">
                <a:tc>
                  <a:txBody>
                    <a:bodyPr/>
                    <a:lstStyle/>
                    <a:p>
                      <a:pPr algn="r" fontAlgn="ctr"/>
                      <a:r>
                        <a:rPr lang="en-US" altLang="zh-CN" sz="700" b="0" i="0" u="sng" strike="noStrike">
                          <a:solidFill>
                            <a:schemeClr val="bg1"/>
                          </a:solidFill>
                          <a:effectLst/>
                          <a:latin typeface="微软雅黑" panose="020B0503020204020204" pitchFamily="34" charset="-122"/>
                          <a:ea typeface="微软雅黑" panose="020B0503020204020204" pitchFamily="34" charset="-122"/>
                          <a:hlinkClick r:id="rId18"/>
                        </a:rPr>
                        <a:t>7323</a:t>
                      </a:r>
                      <a:endParaRPr lang="zh-CN" altLang="en-US" sz="700" b="0" i="0" u="sng" strike="noStrike">
                        <a:solidFill>
                          <a:schemeClr val="bg1"/>
                        </a:solidFill>
                        <a:effectLst/>
                        <a:latin typeface="微软雅黑" panose="020B0503020204020204" pitchFamily="34" charset="-122"/>
                        <a:ea typeface="微软雅黑" panose="020B0503020204020204" pitchFamily="34" charset="-122"/>
                      </a:endParaRP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700" b="0" i="0" u="none" strike="noStrike" dirty="0">
                          <a:solidFill>
                            <a:schemeClr val="bg1"/>
                          </a:solidFill>
                          <a:effectLst/>
                          <a:latin typeface="微软雅黑" panose="020B0503020204020204" pitchFamily="34" charset="-122"/>
                          <a:ea typeface="微软雅黑" panose="020B0503020204020204" pitchFamily="34" charset="-122"/>
                        </a:rPr>
                        <a:t>Vsys</a:t>
                      </a:r>
                      <a:r>
                        <a:rPr lang="zh-CN" altLang="en-US" sz="700" b="0" i="0" u="none" strike="noStrike" dirty="0">
                          <a:solidFill>
                            <a:schemeClr val="bg1"/>
                          </a:solidFill>
                          <a:effectLst/>
                          <a:latin typeface="微软雅黑" panose="020B0503020204020204" pitchFamily="34" charset="-122"/>
                          <a:ea typeface="微软雅黑" panose="020B0503020204020204" pitchFamily="34" charset="-122"/>
                        </a:rPr>
                        <a:t>统计功能增强</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已提供</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需求已经明确</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Lei Peng(</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彭磊</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Shouxian Zhang(</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张守贤</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Han Xu (</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徐涵</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87915775"/>
                  </a:ext>
                </a:extLst>
              </a:tr>
              <a:tr h="63427">
                <a:tc>
                  <a:txBody>
                    <a:bodyPr/>
                    <a:lstStyle/>
                    <a:p>
                      <a:pPr algn="r" fontAlgn="ctr"/>
                      <a:r>
                        <a:rPr lang="en-US" altLang="zh-CN" sz="700" b="0" i="0" u="sng" strike="noStrike">
                          <a:solidFill>
                            <a:schemeClr val="bg1"/>
                          </a:solidFill>
                          <a:effectLst/>
                          <a:latin typeface="微软雅黑" panose="020B0503020204020204" pitchFamily="34" charset="-122"/>
                          <a:ea typeface="微软雅黑" panose="020B0503020204020204" pitchFamily="34" charset="-122"/>
                          <a:hlinkClick r:id="rId19"/>
                        </a:rPr>
                        <a:t>7321</a:t>
                      </a:r>
                      <a:endParaRPr lang="zh-CN" altLang="en-US" sz="700" b="0" i="0" u="sng" strike="noStrike">
                        <a:solidFill>
                          <a:schemeClr val="bg1"/>
                        </a:solidFill>
                        <a:effectLst/>
                        <a:latin typeface="微软雅黑" panose="020B0503020204020204" pitchFamily="34" charset="-122"/>
                        <a:ea typeface="微软雅黑" panose="020B0503020204020204" pitchFamily="34" charset="-122"/>
                      </a:endParaRP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Vsys</a:t>
                      </a:r>
                      <a:r>
                        <a:rPr lang="zh-CN" altLang="en-US" sz="700" b="0" i="0" u="none" strike="noStrike" dirty="0">
                          <a:solidFill>
                            <a:schemeClr val="bg1"/>
                          </a:solidFill>
                          <a:effectLst/>
                          <a:latin typeface="微软雅黑" panose="020B0503020204020204" pitchFamily="34" charset="-122"/>
                          <a:ea typeface="微软雅黑" panose="020B0503020204020204" pitchFamily="34" charset="-122"/>
                        </a:rPr>
                        <a:t>支持</a:t>
                      </a:r>
                      <a:r>
                        <a:rPr lang="en-US" sz="700" b="0" i="0" u="none" strike="noStrike" dirty="0">
                          <a:solidFill>
                            <a:schemeClr val="bg1"/>
                          </a:solidFill>
                          <a:effectLst/>
                          <a:latin typeface="微软雅黑" panose="020B0503020204020204" pitchFamily="34" charset="-122"/>
                          <a:ea typeface="微软雅黑" panose="020B0503020204020204" pitchFamily="34" charset="-122"/>
                        </a:rPr>
                        <a:t>AV</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已提供</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需求已经明确</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YuChen Zhou(</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周宇辰</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LuMing Qin(</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覃璐明</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Han Xu (</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徐涵</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418604386"/>
                  </a:ext>
                </a:extLst>
              </a:tr>
              <a:tr h="63427">
                <a:tc>
                  <a:txBody>
                    <a:bodyPr/>
                    <a:lstStyle/>
                    <a:p>
                      <a:pPr algn="r" fontAlgn="ctr"/>
                      <a:r>
                        <a:rPr lang="en-US" altLang="zh-CN" sz="700" b="0" i="0" u="sng" strike="noStrike">
                          <a:solidFill>
                            <a:schemeClr val="bg1"/>
                          </a:solidFill>
                          <a:effectLst/>
                          <a:latin typeface="微软雅黑" panose="020B0503020204020204" pitchFamily="34" charset="-122"/>
                          <a:ea typeface="微软雅黑" panose="020B0503020204020204" pitchFamily="34" charset="-122"/>
                          <a:hlinkClick r:id="rId20"/>
                        </a:rPr>
                        <a:t>7319</a:t>
                      </a:r>
                      <a:endParaRPr lang="zh-CN" altLang="en-US" sz="700" b="0" i="0" u="sng" strike="noStrike">
                        <a:solidFill>
                          <a:schemeClr val="bg1"/>
                        </a:solidFill>
                        <a:effectLst/>
                        <a:latin typeface="微软雅黑" panose="020B0503020204020204" pitchFamily="34" charset="-122"/>
                        <a:ea typeface="微软雅黑" panose="020B0503020204020204" pitchFamily="34" charset="-122"/>
                      </a:endParaRP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Vsys</a:t>
                      </a:r>
                      <a:r>
                        <a:rPr lang="zh-CN" altLang="en-US" sz="700" b="0" i="0" u="none" strike="noStrike" dirty="0">
                          <a:solidFill>
                            <a:schemeClr val="bg1"/>
                          </a:solidFill>
                          <a:effectLst/>
                          <a:latin typeface="微软雅黑" panose="020B0503020204020204" pitchFamily="34" charset="-122"/>
                          <a:ea typeface="微软雅黑" panose="020B0503020204020204" pitchFamily="34" charset="-122"/>
                        </a:rPr>
                        <a:t>支持</a:t>
                      </a:r>
                      <a:r>
                        <a:rPr lang="en-US" sz="700" b="0" i="0" u="none" strike="noStrike" dirty="0">
                          <a:solidFill>
                            <a:schemeClr val="bg1"/>
                          </a:solidFill>
                          <a:effectLst/>
                          <a:latin typeface="微软雅黑" panose="020B0503020204020204" pitchFamily="34" charset="-122"/>
                          <a:ea typeface="微软雅黑" panose="020B0503020204020204" pitchFamily="34" charset="-122"/>
                        </a:rPr>
                        <a:t>IPS</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已提供</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需求已经明确</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XiaoWei Wu(</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吴晓伟</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LuMing Qin(</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覃璐明</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Han Xu (</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徐涵</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158059376"/>
                  </a:ext>
                </a:extLst>
              </a:tr>
              <a:tr h="63427">
                <a:tc>
                  <a:txBody>
                    <a:bodyPr/>
                    <a:lstStyle/>
                    <a:p>
                      <a:pPr algn="r" fontAlgn="ctr"/>
                      <a:r>
                        <a:rPr lang="en-US" altLang="zh-CN" sz="700" b="0" i="0" u="sng" strike="noStrike">
                          <a:solidFill>
                            <a:srgbClr val="000000"/>
                          </a:solidFill>
                          <a:effectLst/>
                          <a:latin typeface="微软雅黑" panose="020B0503020204020204" pitchFamily="34" charset="-122"/>
                          <a:ea typeface="微软雅黑" panose="020B0503020204020204" pitchFamily="34" charset="-122"/>
                        </a:rPr>
                        <a:t>7313</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altLang="zh-CN" sz="700" b="0" i="0" u="none" strike="noStrike" dirty="0">
                          <a:solidFill>
                            <a:srgbClr val="000000"/>
                          </a:solidFill>
                          <a:effectLst/>
                          <a:latin typeface="微软雅黑" panose="020B0503020204020204" pitchFamily="34" charset="-122"/>
                          <a:ea typeface="微软雅黑" panose="020B0503020204020204" pitchFamily="34" charset="-122"/>
                        </a:rPr>
                        <a:t>IPS</a:t>
                      </a:r>
                      <a:r>
                        <a:rPr lang="zh-CN" altLang="en-US" sz="700" b="0" i="0" u="none" strike="noStrike" dirty="0">
                          <a:solidFill>
                            <a:srgbClr val="000000"/>
                          </a:solidFill>
                          <a:effectLst/>
                          <a:latin typeface="微软雅黑" panose="020B0503020204020204" pitchFamily="34" charset="-122"/>
                          <a:ea typeface="微软雅黑" panose="020B0503020204020204" pitchFamily="34" charset="-122"/>
                        </a:rPr>
                        <a:t>单品合入</a:t>
                      </a:r>
                      <a:r>
                        <a:rPr lang="en-US" altLang="zh-CN" sz="700" b="0" i="0" u="none" strike="noStrike" dirty="0">
                          <a:solidFill>
                            <a:srgbClr val="000000"/>
                          </a:solidFill>
                          <a:effectLst/>
                          <a:latin typeface="微软雅黑" panose="020B0503020204020204" pitchFamily="34" charset="-122"/>
                          <a:ea typeface="微软雅黑" panose="020B0503020204020204" pitchFamily="34" charset="-122"/>
                        </a:rPr>
                        <a:t>StoneOS</a:t>
                      </a:r>
                      <a:r>
                        <a:rPr lang="zh-CN" altLang="en-US" sz="700" b="0" i="0" u="none" strike="noStrike" dirty="0">
                          <a:solidFill>
                            <a:srgbClr val="000000"/>
                          </a:solidFill>
                          <a:effectLst/>
                          <a:latin typeface="微软雅黑" panose="020B0503020204020204" pitchFamily="34" charset="-122"/>
                          <a:ea typeface="微软雅黑" panose="020B0503020204020204" pitchFamily="34" charset="-122"/>
                        </a:rPr>
                        <a:t>主线</a:t>
                      </a:r>
                      <a:r>
                        <a:rPr lang="en-US" altLang="zh-CN" sz="7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700" b="0" i="0" u="none" strike="noStrike" dirty="0">
                          <a:solidFill>
                            <a:srgbClr val="000000"/>
                          </a:solidFill>
                          <a:effectLst/>
                          <a:latin typeface="微软雅黑" panose="020B0503020204020204" pitchFamily="34" charset="-122"/>
                          <a:ea typeface="微软雅黑" panose="020B0503020204020204" pitchFamily="34" charset="-122"/>
                        </a:rPr>
                        <a:t>上层软件</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N/A</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研发</a:t>
                      </a:r>
                      <a:r>
                        <a:rPr lang="en-US" sz="700" b="0" i="0" u="none" strike="noStrike">
                          <a:solidFill>
                            <a:srgbClr val="000000"/>
                          </a:solidFill>
                          <a:effectLst/>
                          <a:latin typeface="微软雅黑" panose="020B0503020204020204" pitchFamily="34" charset="-122"/>
                          <a:ea typeface="微软雅黑" panose="020B0503020204020204" pitchFamily="34" charset="-122"/>
                        </a:rPr>
                        <a:t>FR</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YanYong Fu(</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付炎永</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LuMing Qin(</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覃璐明</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Peng Yao</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xmlns="" val="334073010"/>
                  </a:ext>
                </a:extLst>
              </a:tr>
              <a:tr h="63427">
                <a:tc>
                  <a:txBody>
                    <a:bodyPr/>
                    <a:lstStyle/>
                    <a:p>
                      <a:pPr algn="r" fontAlgn="ctr"/>
                      <a:r>
                        <a:rPr lang="en-US" altLang="zh-CN" sz="700" b="0" i="0" u="sng" strike="noStrike">
                          <a:solidFill>
                            <a:srgbClr val="000000"/>
                          </a:solidFill>
                          <a:effectLst/>
                          <a:latin typeface="微软雅黑" panose="020B0503020204020204" pitchFamily="34" charset="-122"/>
                          <a:ea typeface="微软雅黑" panose="020B0503020204020204" pitchFamily="34" charset="-122"/>
                        </a:rPr>
                        <a:t>7311</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dirty="0">
                          <a:solidFill>
                            <a:srgbClr val="000000"/>
                          </a:solidFill>
                          <a:effectLst/>
                          <a:latin typeface="微软雅黑" panose="020B0503020204020204" pitchFamily="34" charset="-122"/>
                          <a:ea typeface="微软雅黑" panose="020B0503020204020204" pitchFamily="34" charset="-122"/>
                        </a:rPr>
                        <a:t>IPS</a:t>
                      </a:r>
                      <a:r>
                        <a:rPr lang="zh-CN" altLang="en-US" sz="700" b="0" i="0" u="none" strike="noStrike" dirty="0">
                          <a:solidFill>
                            <a:srgbClr val="000000"/>
                          </a:solidFill>
                          <a:effectLst/>
                          <a:latin typeface="微软雅黑" panose="020B0503020204020204" pitchFamily="34" charset="-122"/>
                          <a:ea typeface="微软雅黑" panose="020B0503020204020204" pitchFamily="34" charset="-122"/>
                        </a:rPr>
                        <a:t>单品合入</a:t>
                      </a:r>
                      <a:r>
                        <a:rPr lang="en-US" sz="700" b="0" i="0" u="none" strike="noStrike" dirty="0">
                          <a:solidFill>
                            <a:srgbClr val="000000"/>
                          </a:solidFill>
                          <a:effectLst/>
                          <a:latin typeface="微软雅黑" panose="020B0503020204020204" pitchFamily="34" charset="-122"/>
                          <a:ea typeface="微软雅黑" panose="020B0503020204020204" pitchFamily="34" charset="-122"/>
                        </a:rPr>
                        <a:t>StoneOS</a:t>
                      </a:r>
                      <a:r>
                        <a:rPr lang="zh-CN" altLang="en-US" sz="700" b="0" i="0" u="none" strike="noStrike" dirty="0">
                          <a:solidFill>
                            <a:srgbClr val="000000"/>
                          </a:solidFill>
                          <a:effectLst/>
                          <a:latin typeface="微软雅黑" panose="020B0503020204020204" pitchFamily="34" charset="-122"/>
                          <a:ea typeface="微软雅黑" panose="020B0503020204020204" pitchFamily="34" charset="-122"/>
                        </a:rPr>
                        <a:t>主线</a:t>
                      </a:r>
                      <a:r>
                        <a:rPr lang="en-US" altLang="zh-CN" sz="700" b="0" i="0" u="none" strike="noStrike" dirty="0">
                          <a:solidFill>
                            <a:srgbClr val="000000"/>
                          </a:solidFill>
                          <a:effectLst/>
                          <a:latin typeface="微软雅黑" panose="020B0503020204020204" pitchFamily="34" charset="-122"/>
                          <a:ea typeface="微软雅黑" panose="020B0503020204020204" pitchFamily="34" charset="-122"/>
                        </a:rPr>
                        <a:t>-</a:t>
                      </a:r>
                      <a:r>
                        <a:rPr lang="en-US" sz="700" b="0" i="0" u="none" strike="noStrike" dirty="0">
                          <a:solidFill>
                            <a:srgbClr val="000000"/>
                          </a:solidFill>
                          <a:effectLst/>
                          <a:latin typeface="微软雅黑" panose="020B0503020204020204" pitchFamily="34" charset="-122"/>
                          <a:ea typeface="微软雅黑" panose="020B0503020204020204" pitchFamily="34" charset="-122"/>
                        </a:rPr>
                        <a:t>UI</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N/A</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研发</a:t>
                      </a:r>
                      <a:r>
                        <a:rPr lang="en-US" sz="700" b="0" i="0" u="none" strike="noStrike">
                          <a:solidFill>
                            <a:srgbClr val="000000"/>
                          </a:solidFill>
                          <a:effectLst/>
                          <a:latin typeface="微软雅黑" panose="020B0503020204020204" pitchFamily="34" charset="-122"/>
                          <a:ea typeface="微软雅黑" panose="020B0503020204020204" pitchFamily="34" charset="-122"/>
                        </a:rPr>
                        <a:t>FR</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XueZhi Song(</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宋学志</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LuMing Qin(</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覃璐明</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Peng Yao</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dirty="0">
                          <a:solidFill>
                            <a:srgbClr val="000000"/>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xmlns="" val="492214980"/>
                  </a:ext>
                </a:extLst>
              </a:tr>
              <a:tr h="63427">
                <a:tc>
                  <a:txBody>
                    <a:bodyPr/>
                    <a:lstStyle/>
                    <a:p>
                      <a:pPr algn="r" fontAlgn="ctr"/>
                      <a:r>
                        <a:rPr lang="en-US" altLang="zh-CN" sz="700" b="0" i="0" u="sng" strike="noStrike">
                          <a:solidFill>
                            <a:srgbClr val="000000"/>
                          </a:solidFill>
                          <a:effectLst/>
                          <a:latin typeface="微软雅黑" panose="020B0503020204020204" pitchFamily="34" charset="-122"/>
                          <a:ea typeface="微软雅黑" panose="020B0503020204020204" pitchFamily="34" charset="-122"/>
                        </a:rPr>
                        <a:t>7309</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dirty="0">
                          <a:solidFill>
                            <a:srgbClr val="000000"/>
                          </a:solidFill>
                          <a:effectLst/>
                          <a:latin typeface="微软雅黑" panose="020B0503020204020204" pitchFamily="34" charset="-122"/>
                          <a:ea typeface="微软雅黑" panose="020B0503020204020204" pitchFamily="34" charset="-122"/>
                        </a:rPr>
                        <a:t>IPS</a:t>
                      </a:r>
                      <a:r>
                        <a:rPr lang="zh-CN" altLang="en-US" sz="700" b="0" i="0" u="none" strike="noStrike" dirty="0">
                          <a:solidFill>
                            <a:srgbClr val="000000"/>
                          </a:solidFill>
                          <a:effectLst/>
                          <a:latin typeface="微软雅黑" panose="020B0503020204020204" pitchFamily="34" charset="-122"/>
                          <a:ea typeface="微软雅黑" panose="020B0503020204020204" pitchFamily="34" charset="-122"/>
                        </a:rPr>
                        <a:t>单品合入</a:t>
                      </a:r>
                      <a:r>
                        <a:rPr lang="en-US" sz="700" b="0" i="0" u="none" strike="noStrike" dirty="0">
                          <a:solidFill>
                            <a:srgbClr val="000000"/>
                          </a:solidFill>
                          <a:effectLst/>
                          <a:latin typeface="微软雅黑" panose="020B0503020204020204" pitchFamily="34" charset="-122"/>
                          <a:ea typeface="微软雅黑" panose="020B0503020204020204" pitchFamily="34" charset="-122"/>
                        </a:rPr>
                        <a:t>StoneOS</a:t>
                      </a:r>
                      <a:r>
                        <a:rPr lang="zh-CN" altLang="en-US" sz="700" b="0" i="0" u="none" strike="noStrike" dirty="0">
                          <a:solidFill>
                            <a:srgbClr val="000000"/>
                          </a:solidFill>
                          <a:effectLst/>
                          <a:latin typeface="微软雅黑" panose="020B0503020204020204" pitchFamily="34" charset="-122"/>
                          <a:ea typeface="微软雅黑" panose="020B0503020204020204" pitchFamily="34" charset="-122"/>
                        </a:rPr>
                        <a:t>主线</a:t>
                      </a:r>
                      <a:r>
                        <a:rPr lang="en-US" altLang="zh-CN" sz="7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700" b="0" i="0" u="none" strike="noStrike" dirty="0">
                          <a:solidFill>
                            <a:srgbClr val="000000"/>
                          </a:solidFill>
                          <a:effectLst/>
                          <a:latin typeface="微软雅黑" panose="020B0503020204020204" pitchFamily="34" charset="-122"/>
                          <a:ea typeface="微软雅黑" panose="020B0503020204020204" pitchFamily="34" charset="-122"/>
                        </a:rPr>
                        <a:t>平台</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不需要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N/A</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研发</a:t>
                      </a:r>
                      <a:r>
                        <a:rPr lang="en-US" sz="700" b="0" i="0" u="none" strike="noStrike">
                          <a:solidFill>
                            <a:srgbClr val="000000"/>
                          </a:solidFill>
                          <a:effectLst/>
                          <a:latin typeface="微软雅黑" panose="020B0503020204020204" pitchFamily="34" charset="-122"/>
                          <a:ea typeface="微软雅黑" panose="020B0503020204020204" pitchFamily="34" charset="-122"/>
                        </a:rPr>
                        <a:t>FR</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Ke Xu(</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许可</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LuMing Qin(</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覃璐明</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Peng Yao</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xmlns="" val="4254361858"/>
                  </a:ext>
                </a:extLst>
              </a:tr>
              <a:tr h="63427">
                <a:tc>
                  <a:txBody>
                    <a:bodyPr/>
                    <a:lstStyle/>
                    <a:p>
                      <a:pPr algn="r" fontAlgn="ctr"/>
                      <a:r>
                        <a:rPr lang="en-US" altLang="zh-CN" sz="700" b="0" i="0" u="sng" strike="noStrike">
                          <a:solidFill>
                            <a:srgbClr val="000000"/>
                          </a:solidFill>
                          <a:effectLst/>
                          <a:latin typeface="微软雅黑" panose="020B0503020204020204" pitchFamily="34" charset="-122"/>
                          <a:ea typeface="微软雅黑" panose="020B0503020204020204" pitchFamily="34" charset="-122"/>
                          <a:hlinkClick r:id="rId21"/>
                        </a:rPr>
                        <a:t>7305</a:t>
                      </a:r>
                      <a:endParaRPr lang="zh-CN" altLang="en-US" sz="700" b="0" i="0" u="sng" strike="noStrike">
                        <a:solidFill>
                          <a:srgbClr val="000000"/>
                        </a:solidFill>
                        <a:effectLst/>
                        <a:latin typeface="微软雅黑" panose="020B0503020204020204" pitchFamily="34" charset="-122"/>
                        <a:ea typeface="微软雅黑" panose="020B0503020204020204" pitchFamily="34" charset="-122"/>
                      </a:endParaRP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dirty="0">
                          <a:solidFill>
                            <a:srgbClr val="000000"/>
                          </a:solidFill>
                          <a:effectLst/>
                          <a:latin typeface="微软雅黑" panose="020B0503020204020204" pitchFamily="34" charset="-122"/>
                          <a:ea typeface="微软雅黑" panose="020B0503020204020204" pitchFamily="34" charset="-122"/>
                        </a:rPr>
                        <a:t>IPS</a:t>
                      </a:r>
                      <a:r>
                        <a:rPr lang="zh-CN" altLang="en-US" sz="700" b="0" i="0" u="none" strike="noStrike" dirty="0">
                          <a:solidFill>
                            <a:srgbClr val="000000"/>
                          </a:solidFill>
                          <a:effectLst/>
                          <a:latin typeface="微软雅黑" panose="020B0503020204020204" pitchFamily="34" charset="-122"/>
                          <a:ea typeface="微软雅黑" panose="020B0503020204020204" pitchFamily="34" charset="-122"/>
                        </a:rPr>
                        <a:t>单品合入</a:t>
                      </a:r>
                      <a:r>
                        <a:rPr lang="en-US" sz="700" b="0" i="0" u="none" strike="noStrike" dirty="0">
                          <a:solidFill>
                            <a:srgbClr val="000000"/>
                          </a:solidFill>
                          <a:effectLst/>
                          <a:latin typeface="微软雅黑" panose="020B0503020204020204" pitchFamily="34" charset="-122"/>
                          <a:ea typeface="微软雅黑" panose="020B0503020204020204" pitchFamily="34" charset="-122"/>
                        </a:rPr>
                        <a:t>StoneOS</a:t>
                      </a:r>
                      <a:r>
                        <a:rPr lang="zh-CN" altLang="en-US" sz="700" b="0" i="0" u="none" strike="noStrike" dirty="0">
                          <a:solidFill>
                            <a:srgbClr val="000000"/>
                          </a:solidFill>
                          <a:effectLst/>
                          <a:latin typeface="微软雅黑" panose="020B0503020204020204" pitchFamily="34" charset="-122"/>
                          <a:ea typeface="微软雅黑" panose="020B0503020204020204" pitchFamily="34" charset="-122"/>
                        </a:rPr>
                        <a:t>主线</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不需要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N/A</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研发</a:t>
                      </a:r>
                      <a:r>
                        <a:rPr lang="en-US" sz="700" b="0" i="0" u="none" strike="noStrike">
                          <a:solidFill>
                            <a:srgbClr val="000000"/>
                          </a:solidFill>
                          <a:effectLst/>
                          <a:latin typeface="微软雅黑" panose="020B0503020204020204" pitchFamily="34" charset="-122"/>
                          <a:ea typeface="微软雅黑" panose="020B0503020204020204" pitchFamily="34" charset="-122"/>
                        </a:rPr>
                        <a:t>FR</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Sheng Yang(</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杨升</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LuMing Qin(</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覃璐明</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Peng Yao</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xmlns="" val="567433810"/>
                  </a:ext>
                </a:extLst>
              </a:tr>
              <a:tr h="124670">
                <a:tc>
                  <a:txBody>
                    <a:bodyPr/>
                    <a:lstStyle/>
                    <a:p>
                      <a:pPr algn="r" fontAlgn="ct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7241</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长连接超时时间</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signature</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配置局限性</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不承诺</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不需要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需求已经清楚，实现方案及是否承诺待定</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Unspecified </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YaQiang Si(</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司亚强</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 </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Han Xu (</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徐涵</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1" i="0" u="none" strike="noStrike">
                          <a:solidFill>
                            <a:srgbClr val="000000"/>
                          </a:solidFill>
                          <a:effectLst/>
                          <a:latin typeface="微软雅黑" panose="020B0503020204020204" pitchFamily="34" charset="-122"/>
                          <a:ea typeface="微软雅黑" panose="020B0503020204020204" pitchFamily="34" charset="-122"/>
                        </a:rPr>
                        <a:t>Emergency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xmlns="" val="3317834492"/>
                  </a:ext>
                </a:extLst>
              </a:tr>
              <a:tr h="63427">
                <a:tc>
                  <a:txBody>
                    <a:bodyPr/>
                    <a:lstStyle/>
                    <a:p>
                      <a:pPr algn="r" fontAlgn="ctr"/>
                      <a:r>
                        <a:rPr lang="en-US" altLang="zh-CN" sz="700" b="0" i="0" u="none" strike="noStrike">
                          <a:solidFill>
                            <a:schemeClr val="bg1"/>
                          </a:solidFill>
                          <a:effectLst/>
                          <a:latin typeface="微软雅黑" panose="020B0503020204020204" pitchFamily="34" charset="-122"/>
                          <a:ea typeface="微软雅黑" panose="020B0503020204020204" pitchFamily="34" charset="-122"/>
                        </a:rPr>
                        <a:t>7089</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聚合子接口支持</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PPPoE</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拨号</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已提供</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需求已经明确</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LiTing Tao(</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陶丽婷</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MingJun Jing(</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井明军</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Han Xu (</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徐涵</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1" i="0" u="none" strike="noStrike">
                          <a:solidFill>
                            <a:schemeClr val="bg1"/>
                          </a:solidFill>
                          <a:effectLst/>
                          <a:latin typeface="微软雅黑" panose="020B0503020204020204" pitchFamily="34" charset="-122"/>
                          <a:ea typeface="微软雅黑" panose="020B0503020204020204" pitchFamily="34" charset="-122"/>
                        </a:rPr>
                        <a:t>Emergency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597655123"/>
                  </a:ext>
                </a:extLst>
              </a:tr>
              <a:tr h="63427">
                <a:tc>
                  <a:txBody>
                    <a:bodyPr/>
                    <a:lstStyle/>
                    <a:p>
                      <a:pPr algn="r" fontAlgn="ctr"/>
                      <a:r>
                        <a:rPr lang="en-US" altLang="zh-CN" sz="700" b="0" i="0" u="none" strike="noStrike">
                          <a:solidFill>
                            <a:schemeClr val="bg1"/>
                          </a:solidFill>
                          <a:effectLst/>
                          <a:latin typeface="微软雅黑" panose="020B0503020204020204" pitchFamily="34" charset="-122"/>
                          <a:ea typeface="微软雅黑" panose="020B0503020204020204" pitchFamily="34" charset="-122"/>
                        </a:rPr>
                        <a:t>7087</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X7180</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支持</a:t>
                      </a:r>
                      <a:r>
                        <a:rPr lang="en-US" sz="700" b="0" i="0" u="none" strike="noStrike">
                          <a:solidFill>
                            <a:schemeClr val="bg1"/>
                          </a:solidFill>
                          <a:effectLst/>
                          <a:latin typeface="微软雅黑" panose="020B0503020204020204" pitchFamily="34" charset="-122"/>
                          <a:ea typeface="微软雅黑" panose="020B0503020204020204" pitchFamily="34" charset="-122"/>
                        </a:rPr>
                        <a:t>PPPoE</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拨号</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已提供</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需求已经明确</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LiTing Tao(</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陶丽婷</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MingJun Jing(</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井明军</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Han Xu (</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徐涵</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1" i="0" u="none" strike="noStrike">
                          <a:solidFill>
                            <a:schemeClr val="bg1"/>
                          </a:solidFill>
                          <a:effectLst/>
                          <a:latin typeface="微软雅黑" panose="020B0503020204020204" pitchFamily="34" charset="-122"/>
                          <a:ea typeface="微软雅黑" panose="020B0503020204020204" pitchFamily="34" charset="-122"/>
                        </a:rPr>
                        <a:t>Emergency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51024584"/>
                  </a:ext>
                </a:extLst>
              </a:tr>
              <a:tr h="63427">
                <a:tc>
                  <a:txBody>
                    <a:bodyPr/>
                    <a:lstStyle/>
                    <a:p>
                      <a:pPr algn="r" fontAlgn="ctr"/>
                      <a:r>
                        <a:rPr lang="en-US" altLang="zh-CN" sz="700" b="0" i="0" u="sng" strike="noStrike">
                          <a:solidFill>
                            <a:schemeClr val="bg1"/>
                          </a:solidFill>
                          <a:effectLst/>
                          <a:latin typeface="微软雅黑" panose="020B0503020204020204" pitchFamily="34" charset="-122"/>
                          <a:ea typeface="微软雅黑" panose="020B0503020204020204" pitchFamily="34" charset="-122"/>
                          <a:hlinkClick r:id="rId22"/>
                        </a:rPr>
                        <a:t>6763</a:t>
                      </a:r>
                      <a:endParaRPr lang="zh-CN" altLang="en-US" sz="700" b="0" i="0" u="sng" strike="noStrike">
                        <a:solidFill>
                          <a:schemeClr val="bg1"/>
                        </a:solidFill>
                        <a:effectLst/>
                        <a:latin typeface="微软雅黑" panose="020B0503020204020204" pitchFamily="34" charset="-122"/>
                        <a:ea typeface="微软雅黑" panose="020B0503020204020204" pitchFamily="34" charset="-122"/>
                      </a:endParaRP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700" b="0" i="0" u="none" strike="noStrike">
                          <a:solidFill>
                            <a:schemeClr val="bg1"/>
                          </a:solidFill>
                          <a:effectLst/>
                          <a:latin typeface="微软雅黑" panose="020B0503020204020204" pitchFamily="34" charset="-122"/>
                          <a:ea typeface="微软雅黑" panose="020B0503020204020204" pitchFamily="34" charset="-122"/>
                        </a:rPr>
                        <a:t>portal</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重定向支持强制弹认证页面功能</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不需要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不需要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需求已经明确</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Qian Li(</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李潜</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ShangNeng Liu(</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刘上能</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DengLei Cui(</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崔登磊</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00799715"/>
                  </a:ext>
                </a:extLst>
              </a:tr>
              <a:tr h="63427">
                <a:tc>
                  <a:txBody>
                    <a:bodyPr/>
                    <a:lstStyle/>
                    <a:p>
                      <a:pPr algn="r" fontAlgn="ctr"/>
                      <a:r>
                        <a:rPr lang="en-US" altLang="zh-CN" sz="700" b="0" i="0" u="sng" strike="noStrike">
                          <a:solidFill>
                            <a:srgbClr val="000000"/>
                          </a:solidFill>
                          <a:effectLst/>
                          <a:latin typeface="微软雅黑" panose="020B0503020204020204" pitchFamily="34" charset="-122"/>
                          <a:ea typeface="微软雅黑" panose="020B0503020204020204" pitchFamily="34" charset="-122"/>
                          <a:hlinkClick r:id="rId23"/>
                        </a:rPr>
                        <a:t>6469</a:t>
                      </a:r>
                      <a:endParaRPr lang="zh-CN" altLang="en-US" sz="700" b="0" i="0" u="sng" strike="noStrike">
                        <a:solidFill>
                          <a:srgbClr val="000000"/>
                        </a:solidFill>
                        <a:effectLst/>
                        <a:latin typeface="微软雅黑" panose="020B0503020204020204" pitchFamily="34" charset="-122"/>
                        <a:ea typeface="微软雅黑" panose="020B0503020204020204" pitchFamily="34" charset="-122"/>
                      </a:endParaRP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vfw</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支持</a:t>
                      </a:r>
                      <a:r>
                        <a:rPr lang="en-US" sz="700" b="0" i="0" u="none" strike="noStrike">
                          <a:solidFill>
                            <a:srgbClr val="000000"/>
                          </a:solidFill>
                          <a:effectLst/>
                          <a:latin typeface="微软雅黑" panose="020B0503020204020204" pitchFamily="34" charset="-122"/>
                          <a:ea typeface="微软雅黑" panose="020B0503020204020204" pitchFamily="34" charset="-122"/>
                        </a:rPr>
                        <a:t>IPv6</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不需要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N/A</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研发</a:t>
                      </a:r>
                      <a:r>
                        <a:rPr lang="en-US" sz="700" b="0" i="0" u="none" strike="noStrike">
                          <a:solidFill>
                            <a:srgbClr val="000000"/>
                          </a:solidFill>
                          <a:effectLst/>
                          <a:latin typeface="微软雅黑" panose="020B0503020204020204" pitchFamily="34" charset="-122"/>
                          <a:ea typeface="微软雅黑" panose="020B0503020204020204" pitchFamily="34" charset="-122"/>
                        </a:rPr>
                        <a:t>FR</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Zhang Zhang (</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张彰</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ShangNeng Liu(</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刘上能</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a:solidFill>
                            <a:srgbClr val="000000"/>
                          </a:solidFill>
                          <a:effectLst/>
                          <a:latin typeface="微软雅黑" panose="020B0503020204020204" pitchFamily="34" charset="-122"/>
                          <a:ea typeface="微软雅黑" panose="020B0503020204020204" pitchFamily="34" charset="-122"/>
                        </a:rPr>
                        <a:t>meng huang(</a:t>
                      </a: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黄猛</a:t>
                      </a:r>
                      <a:r>
                        <a:rPr lang="en-US" altLang="zh-CN" sz="700" b="0" i="0" u="none" strike="noStrike">
                          <a:solidFill>
                            <a:srgbClr val="000000"/>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r>
                        <a:rPr lang="en-US" sz="700" b="0" i="0" u="none" strike="noStrike" dirty="0">
                          <a:solidFill>
                            <a:srgbClr val="000000"/>
                          </a:solidFill>
                          <a:effectLst/>
                          <a:latin typeface="微软雅黑" panose="020B0503020204020204" pitchFamily="34" charset="-122"/>
                          <a:ea typeface="微软雅黑" panose="020B0503020204020204" pitchFamily="34" charset="-122"/>
                        </a:rPr>
                        <a:t>Feature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xmlns="" val="1615132876"/>
                  </a:ext>
                </a:extLst>
              </a:tr>
              <a:tr h="63427">
                <a:tc>
                  <a:txBody>
                    <a:bodyPr/>
                    <a:lstStyle/>
                    <a:p>
                      <a:pPr algn="r" fontAlgn="ctr"/>
                      <a:r>
                        <a:rPr lang="en-US" altLang="zh-CN" sz="700" b="0" i="0" u="sng" strike="noStrike" dirty="0">
                          <a:solidFill>
                            <a:schemeClr val="bg1"/>
                          </a:solidFill>
                          <a:effectLst/>
                          <a:latin typeface="微软雅黑" panose="020B0503020204020204" pitchFamily="34" charset="-122"/>
                          <a:ea typeface="微软雅黑" panose="020B0503020204020204" pitchFamily="34" charset="-122"/>
                        </a:rPr>
                        <a:t>6353</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dirty="0">
                          <a:solidFill>
                            <a:schemeClr val="bg1"/>
                          </a:solidFill>
                          <a:effectLst/>
                          <a:latin typeface="微软雅黑" panose="020B0503020204020204" pitchFamily="34" charset="-122"/>
                          <a:ea typeface="微软雅黑" panose="020B0503020204020204" pitchFamily="34" charset="-122"/>
                        </a:rPr>
                        <a:t>支持</a:t>
                      </a:r>
                      <a:r>
                        <a:rPr lang="en-US" altLang="zh-CN" sz="700" b="0" i="0" u="none" strike="noStrike" dirty="0">
                          <a:solidFill>
                            <a:schemeClr val="bg1"/>
                          </a:solidFill>
                          <a:effectLst/>
                          <a:latin typeface="微软雅黑" panose="020B0503020204020204" pitchFamily="34" charset="-122"/>
                          <a:ea typeface="微软雅黑" panose="020B0503020204020204" pitchFamily="34" charset="-122"/>
                        </a:rPr>
                        <a:t>1000+</a:t>
                      </a:r>
                      <a:r>
                        <a:rPr lang="zh-CN" altLang="en-US" sz="700" b="0" i="0" u="none" strike="noStrike" dirty="0">
                          <a:solidFill>
                            <a:schemeClr val="bg1"/>
                          </a:solidFill>
                          <a:effectLst/>
                          <a:latin typeface="微软雅黑" panose="020B0503020204020204" pitchFamily="34" charset="-122"/>
                          <a:ea typeface="微软雅黑" panose="020B0503020204020204" pitchFamily="34" charset="-122"/>
                        </a:rPr>
                        <a:t>的</a:t>
                      </a:r>
                      <a:r>
                        <a:rPr lang="en-US" altLang="zh-CN" sz="700" b="0" i="0" u="none" strike="noStrike" dirty="0">
                          <a:solidFill>
                            <a:schemeClr val="bg1"/>
                          </a:solidFill>
                          <a:effectLst/>
                          <a:latin typeface="微软雅黑" panose="020B0503020204020204" pitchFamily="34" charset="-122"/>
                          <a:ea typeface="微软雅黑" panose="020B0503020204020204" pitchFamily="34" charset="-122"/>
                        </a:rPr>
                        <a:t>PPPOE</a:t>
                      </a:r>
                      <a:r>
                        <a:rPr lang="zh-CN" altLang="en-US" sz="700" b="0" i="0" u="none" strike="noStrike" dirty="0">
                          <a:solidFill>
                            <a:schemeClr val="bg1"/>
                          </a:solidFill>
                          <a:effectLst/>
                          <a:latin typeface="微软雅黑" panose="020B0503020204020204" pitchFamily="34" charset="-122"/>
                          <a:ea typeface="微软雅黑" panose="020B0503020204020204" pitchFamily="34" charset="-122"/>
                        </a:rPr>
                        <a:t>拨号</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chemeClr val="bg1"/>
                          </a:solidFill>
                          <a:effectLst/>
                          <a:latin typeface="微软雅黑" panose="020B0503020204020204" pitchFamily="34" charset="-122"/>
                          <a:ea typeface="微软雅黑" panose="020B0503020204020204" pitchFamily="34" charset="-122"/>
                        </a:rPr>
                        <a:t>需要</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dirty="0">
                          <a:solidFill>
                            <a:schemeClr val="bg1"/>
                          </a:solidFill>
                          <a:effectLst/>
                          <a:latin typeface="微软雅黑" panose="020B0503020204020204" pitchFamily="34" charset="-122"/>
                          <a:ea typeface="微软雅黑" panose="020B0503020204020204" pitchFamily="34" charset="-122"/>
                        </a:rPr>
                        <a:t>已提供</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dirty="0">
                          <a:solidFill>
                            <a:schemeClr val="bg1"/>
                          </a:solidFill>
                          <a:effectLst/>
                          <a:latin typeface="微软雅黑" panose="020B0503020204020204" pitchFamily="34" charset="-122"/>
                          <a:ea typeface="微软雅黑" panose="020B0503020204020204" pitchFamily="34" charset="-122"/>
                        </a:rPr>
                        <a:t>需求已经明确</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Qian Li(</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李潜</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MingJun Jing(</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井明军</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chemeClr val="bg1"/>
                          </a:solidFill>
                          <a:effectLst/>
                          <a:latin typeface="微软雅黑" panose="020B0503020204020204" pitchFamily="34" charset="-122"/>
                          <a:ea typeface="微软雅黑" panose="020B0503020204020204" pitchFamily="34" charset="-122"/>
                        </a:rPr>
                        <a:t>Han Xu (</a:t>
                      </a:r>
                      <a:r>
                        <a:rPr lang="zh-CN" altLang="en-US" sz="700" b="0" i="0" u="none" strike="noStrike">
                          <a:solidFill>
                            <a:schemeClr val="bg1"/>
                          </a:solidFill>
                          <a:effectLst/>
                          <a:latin typeface="微软雅黑" panose="020B0503020204020204" pitchFamily="34" charset="-122"/>
                          <a:ea typeface="微软雅黑" panose="020B0503020204020204" pitchFamily="34" charset="-122"/>
                        </a:rPr>
                        <a:t>徐涵</a:t>
                      </a:r>
                      <a:r>
                        <a:rPr lang="en-US" altLang="zh-CN" sz="700" b="0" i="0" u="none" strike="noStrike">
                          <a:solidFill>
                            <a:schemeClr val="bg1"/>
                          </a:solidFill>
                          <a:effectLst/>
                          <a:latin typeface="微软雅黑" panose="020B0503020204020204" pitchFamily="34" charset="-122"/>
                          <a:ea typeface="微软雅黑" panose="020B0503020204020204" pitchFamily="34" charset="-122"/>
                        </a:rPr>
                        <a: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1" i="0" u="none" strike="noStrike" dirty="0">
                          <a:solidFill>
                            <a:schemeClr val="bg1"/>
                          </a:solidFill>
                          <a:effectLst/>
                          <a:latin typeface="微软雅黑" panose="020B0503020204020204" pitchFamily="34" charset="-122"/>
                          <a:ea typeface="微软雅黑" panose="020B0503020204020204" pitchFamily="34" charset="-122"/>
                        </a:rPr>
                        <a:t>Emergency Request</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36738982"/>
                  </a:ext>
                </a:extLst>
              </a:tr>
              <a:tr h="63427">
                <a:tc>
                  <a:txBody>
                    <a:bodyPr/>
                    <a:lstStyle/>
                    <a:p>
                      <a:pPr algn="l" fontAlgn="ctr"/>
                      <a:endParaRPr lang="zh-CN" altLang="en-US" sz="700" b="0" i="0" u="none" strike="noStrike">
                        <a:solidFill>
                          <a:schemeClr val="bg1"/>
                        </a:solidFill>
                        <a:effectLst/>
                        <a:latin typeface="宋体" panose="02010600030101010101" pitchFamily="2" charset="-122"/>
                        <a:ea typeface="宋体" panose="02010600030101010101" pitchFamily="2" charset="-122"/>
                      </a:endParaRPr>
                    </a:p>
                  </a:txBody>
                  <a:tcPr marL="3803" marR="3803" marT="380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700" b="0" i="0" u="none" strike="noStrike" dirty="0">
                        <a:solidFill>
                          <a:schemeClr val="bg1"/>
                        </a:solidFill>
                        <a:effectLst/>
                        <a:latin typeface="宋体" panose="02010600030101010101" pitchFamily="2" charset="-122"/>
                        <a:ea typeface="宋体" panose="02010600030101010101" pitchFamily="2" charset="-122"/>
                      </a:endParaRPr>
                    </a:p>
                  </a:txBody>
                  <a:tcPr marL="3803" marR="3803" marT="380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700" b="0" i="0" u="none" strike="noStrike">
                        <a:solidFill>
                          <a:schemeClr val="bg1"/>
                        </a:solidFill>
                        <a:effectLst/>
                        <a:latin typeface="宋体" panose="02010600030101010101" pitchFamily="2" charset="-122"/>
                        <a:ea typeface="宋体" panose="02010600030101010101" pitchFamily="2" charset="-122"/>
                      </a:endParaRPr>
                    </a:p>
                  </a:txBody>
                  <a:tcPr marL="3803" marR="3803" marT="380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700" b="0" i="0" u="none" strike="noStrike">
                        <a:solidFill>
                          <a:schemeClr val="bg1"/>
                        </a:solidFill>
                        <a:effectLst/>
                        <a:latin typeface="宋体" panose="02010600030101010101" pitchFamily="2" charset="-122"/>
                        <a:ea typeface="宋体" panose="02010600030101010101" pitchFamily="2" charset="-122"/>
                      </a:endParaRPr>
                    </a:p>
                  </a:txBody>
                  <a:tcPr marL="3803" marR="3803" marT="380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700" b="0" i="0" u="none" strike="noStrike">
                        <a:solidFill>
                          <a:schemeClr val="bg1"/>
                        </a:solidFill>
                        <a:effectLst/>
                        <a:latin typeface="宋体" panose="02010600030101010101" pitchFamily="2" charset="-122"/>
                        <a:ea typeface="宋体" panose="02010600030101010101" pitchFamily="2" charset="-122"/>
                      </a:endParaRPr>
                    </a:p>
                  </a:txBody>
                  <a:tcPr marL="3803" marR="3803" marT="380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700" b="0" i="0" u="none" strike="noStrike">
                        <a:solidFill>
                          <a:schemeClr val="bg1"/>
                        </a:solidFill>
                        <a:effectLst/>
                        <a:latin typeface="宋体" panose="02010600030101010101" pitchFamily="2" charset="-122"/>
                        <a:ea typeface="宋体" panose="02010600030101010101" pitchFamily="2" charset="-122"/>
                      </a:endParaRPr>
                    </a:p>
                  </a:txBody>
                  <a:tcPr marL="3803" marR="3803" marT="380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700" b="0" i="0" u="none" strike="noStrike">
                        <a:solidFill>
                          <a:schemeClr val="bg1"/>
                        </a:solidFill>
                        <a:effectLst/>
                        <a:latin typeface="宋体" panose="02010600030101010101" pitchFamily="2" charset="-122"/>
                        <a:ea typeface="宋体" panose="02010600030101010101" pitchFamily="2" charset="-122"/>
                      </a:endParaRPr>
                    </a:p>
                  </a:txBody>
                  <a:tcPr marL="3803" marR="3803" marT="380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700" b="0" i="0" u="none" strike="noStrike">
                        <a:solidFill>
                          <a:schemeClr val="bg1"/>
                        </a:solidFill>
                        <a:effectLst/>
                        <a:latin typeface="宋体" panose="02010600030101010101" pitchFamily="2" charset="-122"/>
                        <a:ea typeface="宋体" panose="02010600030101010101" pitchFamily="2" charset="-122"/>
                      </a:endParaRPr>
                    </a:p>
                  </a:txBody>
                  <a:tcPr marL="3803" marR="3803" marT="3803"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700" b="0" i="0" u="none" strike="noStrike" dirty="0">
                        <a:solidFill>
                          <a:schemeClr val="bg1"/>
                        </a:solidFill>
                        <a:effectLst/>
                        <a:latin typeface="宋体" panose="02010600030101010101" pitchFamily="2" charset="-122"/>
                        <a:ea typeface="宋体" panose="02010600030101010101" pitchFamily="2" charset="-122"/>
                      </a:endParaRPr>
                    </a:p>
                  </a:txBody>
                  <a:tcPr marL="3803" marR="3803" marT="3803"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697884667"/>
                  </a:ext>
                </a:extLst>
              </a:tr>
              <a:tr h="63427">
                <a:tc>
                  <a:txBody>
                    <a:bodyPr/>
                    <a:lstStyle/>
                    <a:p>
                      <a:pPr algn="l" fontAlgn="ct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3803" marR="3803" marT="3803" marB="0" anchor="ctr">
                    <a:lnL>
                      <a:noFill/>
                    </a:lnL>
                    <a:lnR>
                      <a:noFill/>
                    </a:lnR>
                    <a:lnT>
                      <a:noFill/>
                    </a:lnT>
                    <a:lnB>
                      <a:noFill/>
                    </a:lnB>
                  </a:tcPr>
                </a:tc>
                <a:tc>
                  <a:txBody>
                    <a:bodyPr/>
                    <a:lstStyle/>
                    <a:p>
                      <a:pPr algn="l" fontAlgn="ct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3803" marR="3803" marT="380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3803" marR="3803" marT="3803" marB="0" anchor="ctr">
                    <a:lnL>
                      <a:noFill/>
                    </a:lnL>
                    <a:lnR>
                      <a:noFill/>
                    </a:lnR>
                    <a:lnT>
                      <a:noFill/>
                    </a:lnT>
                    <a:lnB>
                      <a:noFill/>
                    </a:lnB>
                  </a:tcPr>
                </a:tc>
                <a:tc>
                  <a:txBody>
                    <a:bodyPr/>
                    <a:lstStyle/>
                    <a:p>
                      <a:pPr algn="l" fontAlgn="ct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3803" marR="3803" marT="3803" marB="0" anchor="ctr">
                    <a:lnL>
                      <a:noFill/>
                    </a:lnL>
                    <a:lnR>
                      <a:noFill/>
                    </a:lnR>
                    <a:lnT>
                      <a:noFill/>
                    </a:lnT>
                    <a:lnB>
                      <a:noFill/>
                    </a:lnB>
                  </a:tcPr>
                </a:tc>
                <a:tc>
                  <a:txBody>
                    <a:bodyPr/>
                    <a:lstStyle/>
                    <a:p>
                      <a:pPr algn="l" fontAlgn="ct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3803" marR="3803" marT="3803" marB="0" anchor="ctr">
                    <a:lnL>
                      <a:noFill/>
                    </a:lnL>
                    <a:lnR>
                      <a:noFill/>
                    </a:lnR>
                    <a:lnT>
                      <a:noFill/>
                    </a:lnT>
                    <a:lnB>
                      <a:noFill/>
                    </a:lnB>
                  </a:tcPr>
                </a:tc>
                <a:tc>
                  <a:txBody>
                    <a:bodyPr/>
                    <a:lstStyle/>
                    <a:p>
                      <a:pPr algn="l" fontAlgn="ct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3803" marR="3803" marT="3803" marB="0" anchor="ctr">
                    <a:lnL>
                      <a:noFill/>
                    </a:lnL>
                    <a:lnR>
                      <a:noFill/>
                    </a:lnR>
                    <a:lnT>
                      <a:noFill/>
                    </a:lnT>
                    <a:lnB>
                      <a:noFill/>
                    </a:lnB>
                  </a:tcPr>
                </a:tc>
                <a:tc>
                  <a:txBody>
                    <a:bodyPr/>
                    <a:lstStyle/>
                    <a:p>
                      <a:pPr algn="l" fontAlgn="ct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3803" marR="3803" marT="3803" marB="0" anchor="ctr">
                    <a:lnL>
                      <a:noFill/>
                    </a:lnL>
                    <a:lnR>
                      <a:noFill/>
                    </a:lnR>
                    <a:lnT>
                      <a:noFill/>
                    </a:lnT>
                    <a:lnB>
                      <a:noFill/>
                    </a:lnB>
                  </a:tcPr>
                </a:tc>
                <a:tc>
                  <a:txBody>
                    <a:bodyPr/>
                    <a:lstStyle/>
                    <a:p>
                      <a:pPr algn="l" fontAlgn="ct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3803" marR="3803" marT="3803" marB="0" anchor="ctr">
                    <a:lnL>
                      <a:noFill/>
                    </a:lnL>
                    <a:lnR>
                      <a:noFill/>
                    </a:lnR>
                    <a:lnT>
                      <a:noFill/>
                    </a:lnT>
                    <a:lnB>
                      <a:noFill/>
                    </a:lnB>
                  </a:tcPr>
                </a:tc>
                <a:tc>
                  <a:txBody>
                    <a:bodyPr/>
                    <a:lstStyle/>
                    <a:p>
                      <a:pPr algn="l" fontAlgn="ct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3803" marR="3803" marT="3803" marB="0" anchor="ctr">
                    <a:lnL>
                      <a:noFill/>
                    </a:lnL>
                    <a:lnR>
                      <a:noFill/>
                    </a:lnR>
                    <a:lnT>
                      <a:noFill/>
                    </a:lnT>
                    <a:lnB>
                      <a:noFill/>
                    </a:lnB>
                  </a:tcPr>
                </a:tc>
                <a:extLst>
                  <a:ext uri="{0D108BD9-81ED-4DB2-BD59-A6C34878D82A}">
                    <a16:rowId xmlns:a16="http://schemas.microsoft.com/office/drawing/2014/main" xmlns="" val="2667052904"/>
                  </a:ext>
                </a:extLst>
              </a:tr>
              <a:tr h="63427">
                <a:tc>
                  <a:txBody>
                    <a:bodyPr/>
                    <a:lstStyle/>
                    <a:p>
                      <a:pPr algn="l" fontAlgn="ct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3803" marR="3803" marT="380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700" b="0" i="0" u="none" strike="noStrike" dirty="0">
                          <a:solidFill>
                            <a:schemeClr val="bg1"/>
                          </a:solidFill>
                          <a:effectLst/>
                          <a:latin typeface="微软雅黑" panose="020B0503020204020204" pitchFamily="34" charset="-122"/>
                          <a:ea typeface="微软雅黑" panose="020B0503020204020204" pitchFamily="34" charset="-122"/>
                        </a:rPr>
                        <a:t>PLM</a:t>
                      </a:r>
                      <a:r>
                        <a:rPr lang="zh-CN" altLang="en-US" sz="700" b="0" i="0" u="none" strike="noStrike" dirty="0">
                          <a:solidFill>
                            <a:schemeClr val="bg1"/>
                          </a:solidFill>
                          <a:effectLst/>
                          <a:latin typeface="微软雅黑" panose="020B0503020204020204" pitchFamily="34" charset="-122"/>
                          <a:ea typeface="微软雅黑" panose="020B0503020204020204" pitchFamily="34" charset="-122"/>
                        </a:rPr>
                        <a:t>提出的</a:t>
                      </a:r>
                      <a:r>
                        <a:rPr lang="en-US" sz="700" b="0" i="0" u="none" strike="noStrike" dirty="0">
                          <a:solidFill>
                            <a:schemeClr val="bg1"/>
                          </a:solidFill>
                          <a:effectLst/>
                          <a:latin typeface="微软雅黑" panose="020B0503020204020204" pitchFamily="34" charset="-122"/>
                          <a:ea typeface="微软雅黑" panose="020B0503020204020204" pitchFamily="34" charset="-122"/>
                        </a:rPr>
                        <a:t>FR</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3803" marR="3803" marT="380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3803" marR="3803" marT="3803" marB="0" anchor="ctr">
                    <a:lnL>
                      <a:noFill/>
                    </a:lnL>
                    <a:lnR>
                      <a:noFill/>
                    </a:lnR>
                    <a:lnT>
                      <a:noFill/>
                    </a:lnT>
                    <a:lnB>
                      <a:noFill/>
                    </a:lnB>
                  </a:tcPr>
                </a:tc>
                <a:tc>
                  <a:txBody>
                    <a:bodyPr/>
                    <a:lstStyle/>
                    <a:p>
                      <a:pPr algn="l" fontAlgn="ct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3803" marR="3803" marT="3803" marB="0" anchor="ctr">
                    <a:lnL>
                      <a:noFill/>
                    </a:lnL>
                    <a:lnR>
                      <a:noFill/>
                    </a:lnR>
                    <a:lnT>
                      <a:noFill/>
                    </a:lnT>
                    <a:lnB>
                      <a:noFill/>
                    </a:lnB>
                  </a:tcPr>
                </a:tc>
                <a:tc>
                  <a:txBody>
                    <a:bodyPr/>
                    <a:lstStyle/>
                    <a:p>
                      <a:pPr algn="l" fontAlgn="ctr"/>
                      <a:endParaRPr lang="zh-CN" altLang="en-US" sz="700" b="0" i="0" u="none" strike="noStrike">
                        <a:solidFill>
                          <a:srgbClr val="000000"/>
                        </a:solidFill>
                        <a:effectLst/>
                        <a:latin typeface="微软雅黑" panose="020B0503020204020204" pitchFamily="34" charset="-122"/>
                        <a:ea typeface="微软雅黑" panose="020B0503020204020204" pitchFamily="34" charset="-122"/>
                      </a:endParaRPr>
                    </a:p>
                  </a:txBody>
                  <a:tcPr marL="3803" marR="3803" marT="3803" marB="0" anchor="ctr">
                    <a:lnL>
                      <a:noFill/>
                    </a:lnL>
                    <a:lnR>
                      <a:noFill/>
                    </a:lnR>
                    <a:lnT>
                      <a:noFill/>
                    </a:lnT>
                    <a:lnB>
                      <a:noFill/>
                    </a:lnB>
                  </a:tcPr>
                </a:tc>
                <a:tc>
                  <a:txBody>
                    <a:bodyPr/>
                    <a:lstStyle/>
                    <a:p>
                      <a:pPr algn="l" fontAlgn="ct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3803" marR="3803" marT="3803" marB="0" anchor="ctr">
                    <a:lnL>
                      <a:noFill/>
                    </a:lnL>
                    <a:lnR>
                      <a:noFill/>
                    </a:lnR>
                    <a:lnT>
                      <a:noFill/>
                    </a:lnT>
                    <a:lnB>
                      <a:noFill/>
                    </a:lnB>
                  </a:tcPr>
                </a:tc>
                <a:tc>
                  <a:txBody>
                    <a:bodyPr/>
                    <a:lstStyle/>
                    <a:p>
                      <a:pPr algn="l" fontAlgn="ct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3803" marR="3803" marT="3803" marB="0" anchor="ctr">
                    <a:lnL>
                      <a:noFill/>
                    </a:lnL>
                    <a:lnR>
                      <a:noFill/>
                    </a:lnR>
                    <a:lnT>
                      <a:noFill/>
                    </a:lnT>
                    <a:lnB>
                      <a:noFill/>
                    </a:lnB>
                  </a:tcPr>
                </a:tc>
                <a:tc>
                  <a:txBody>
                    <a:bodyPr/>
                    <a:lstStyle/>
                    <a:p>
                      <a:pPr algn="l" fontAlgn="ct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3803" marR="3803" marT="3803" marB="0" anchor="ctr">
                    <a:lnL>
                      <a:noFill/>
                    </a:lnL>
                    <a:lnR>
                      <a:noFill/>
                    </a:lnR>
                    <a:lnT>
                      <a:noFill/>
                    </a:lnT>
                    <a:lnB>
                      <a:noFill/>
                    </a:lnB>
                  </a:tcPr>
                </a:tc>
                <a:extLst>
                  <a:ext uri="{0D108BD9-81ED-4DB2-BD59-A6C34878D82A}">
                    <a16:rowId xmlns:a16="http://schemas.microsoft.com/office/drawing/2014/main" xmlns="" val="3292796039"/>
                  </a:ext>
                </a:extLst>
              </a:tr>
              <a:tr h="63427">
                <a:tc>
                  <a:txBody>
                    <a:bodyPr/>
                    <a:lstStyle/>
                    <a:p>
                      <a:pPr algn="l" fontAlgn="ct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3803" marR="3803" marT="380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700" b="0" i="0" u="none" strike="noStrike">
                          <a:solidFill>
                            <a:srgbClr val="000000"/>
                          </a:solidFill>
                          <a:effectLst/>
                          <a:latin typeface="微软雅黑" panose="020B0503020204020204" pitchFamily="34" charset="-122"/>
                          <a:ea typeface="微软雅黑" panose="020B0503020204020204" pitchFamily="34" charset="-122"/>
                        </a:rPr>
                        <a:t>研发提出的</a:t>
                      </a:r>
                      <a:r>
                        <a:rPr lang="en-US" sz="700" b="0" i="0" u="none" strike="noStrike">
                          <a:solidFill>
                            <a:srgbClr val="000000"/>
                          </a:solidFill>
                          <a:effectLst/>
                          <a:latin typeface="微软雅黑" panose="020B0503020204020204" pitchFamily="34" charset="-122"/>
                          <a:ea typeface="微软雅黑" panose="020B0503020204020204" pitchFamily="34" charset="-122"/>
                        </a:rPr>
                        <a:t>FR</a:t>
                      </a:r>
                    </a:p>
                  </a:txBody>
                  <a:tcPr marL="3803" marR="3803" marT="3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l" fontAlgn="ct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3803" marR="3803" marT="3803"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3803" marR="3803" marT="3803" marB="0" anchor="ctr">
                    <a:lnL>
                      <a:noFill/>
                    </a:lnL>
                    <a:lnR>
                      <a:noFill/>
                    </a:lnR>
                    <a:lnT>
                      <a:noFill/>
                    </a:lnT>
                    <a:lnB>
                      <a:noFill/>
                    </a:lnB>
                  </a:tcPr>
                </a:tc>
                <a:tc>
                  <a:txBody>
                    <a:bodyPr/>
                    <a:lstStyle/>
                    <a:p>
                      <a:pPr algn="l" fontAlgn="ct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3803" marR="3803" marT="3803" marB="0" anchor="ctr">
                    <a:lnL>
                      <a:noFill/>
                    </a:lnL>
                    <a:lnR>
                      <a:noFill/>
                    </a:lnR>
                    <a:lnT>
                      <a:noFill/>
                    </a:lnT>
                    <a:lnB>
                      <a:noFill/>
                    </a:lnB>
                  </a:tcPr>
                </a:tc>
                <a:tc>
                  <a:txBody>
                    <a:bodyPr/>
                    <a:lstStyle/>
                    <a:p>
                      <a:pPr algn="l" fontAlgn="ctr"/>
                      <a:endParaRPr lang="zh-CN" altLang="en-US" sz="700" b="0" i="0" u="none" strike="noStrike">
                        <a:solidFill>
                          <a:srgbClr val="000000"/>
                        </a:solidFill>
                        <a:effectLst/>
                        <a:latin typeface="微软雅黑" panose="020B0503020204020204" pitchFamily="34" charset="-122"/>
                        <a:ea typeface="微软雅黑" panose="020B0503020204020204" pitchFamily="34" charset="-122"/>
                      </a:endParaRPr>
                    </a:p>
                  </a:txBody>
                  <a:tcPr marL="3803" marR="3803" marT="3803" marB="0" anchor="ctr">
                    <a:lnL>
                      <a:noFill/>
                    </a:lnL>
                    <a:lnR>
                      <a:noFill/>
                    </a:lnR>
                    <a:lnT>
                      <a:noFill/>
                    </a:lnT>
                    <a:lnB>
                      <a:noFill/>
                    </a:lnB>
                  </a:tcPr>
                </a:tc>
                <a:tc>
                  <a:txBody>
                    <a:bodyPr/>
                    <a:lstStyle/>
                    <a:p>
                      <a:pPr algn="l" fontAlgn="ct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3803" marR="3803" marT="3803" marB="0" anchor="ctr">
                    <a:lnL>
                      <a:noFill/>
                    </a:lnL>
                    <a:lnR>
                      <a:noFill/>
                    </a:lnR>
                    <a:lnT>
                      <a:noFill/>
                    </a:lnT>
                    <a:lnB>
                      <a:noFill/>
                    </a:lnB>
                  </a:tcPr>
                </a:tc>
                <a:tc>
                  <a:txBody>
                    <a:bodyPr/>
                    <a:lstStyle/>
                    <a:p>
                      <a:pPr algn="l" fontAlgn="ct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3803" marR="3803" marT="3803" marB="0" anchor="ctr">
                    <a:lnL>
                      <a:noFill/>
                    </a:lnL>
                    <a:lnR>
                      <a:noFill/>
                    </a:lnR>
                    <a:lnT>
                      <a:noFill/>
                    </a:lnT>
                    <a:lnB>
                      <a:noFill/>
                    </a:lnB>
                  </a:tcPr>
                </a:tc>
                <a:tc>
                  <a:txBody>
                    <a:bodyPr/>
                    <a:lstStyle/>
                    <a:p>
                      <a:pPr algn="l" fontAlgn="ct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3803" marR="3803" marT="3803" marB="0" anchor="ctr">
                    <a:lnL>
                      <a:noFill/>
                    </a:lnL>
                    <a:lnR>
                      <a:noFill/>
                    </a:lnR>
                    <a:lnT>
                      <a:noFill/>
                    </a:lnT>
                    <a:lnB>
                      <a:noFill/>
                    </a:lnB>
                  </a:tcPr>
                </a:tc>
                <a:extLst>
                  <a:ext uri="{0D108BD9-81ED-4DB2-BD59-A6C34878D82A}">
                    <a16:rowId xmlns:a16="http://schemas.microsoft.com/office/drawing/2014/main" xmlns="" val="2229037061"/>
                  </a:ext>
                </a:extLst>
              </a:tr>
            </a:tbl>
          </a:graphicData>
        </a:graphic>
      </p:graphicFrame>
    </p:spTree>
    <p:extLst>
      <p:ext uri="{BB962C8B-B14F-4D97-AF65-F5344CB8AC3E}">
        <p14:creationId xmlns:p14="http://schemas.microsoft.com/office/powerpoint/2010/main" val="3895629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Drop FR</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3898729275"/>
              </p:ext>
            </p:extLst>
          </p:nvPr>
        </p:nvGraphicFramePr>
        <p:xfrm>
          <a:off x="611188" y="1124741"/>
          <a:ext cx="8137276" cy="4620488"/>
        </p:xfrm>
        <a:graphic>
          <a:graphicData uri="http://schemas.openxmlformats.org/drawingml/2006/table">
            <a:tbl>
              <a:tblPr>
                <a:tableStyleId>{5C22544A-7EE6-4342-B048-85BDC9FD1C3A}</a:tableStyleId>
              </a:tblPr>
              <a:tblGrid>
                <a:gridCol w="479970">
                  <a:extLst>
                    <a:ext uri="{9D8B030D-6E8A-4147-A177-3AD203B41FA5}">
                      <a16:colId xmlns:a16="http://schemas.microsoft.com/office/drawing/2014/main" xmlns="" val="693638426"/>
                    </a:ext>
                  </a:extLst>
                </a:gridCol>
                <a:gridCol w="1857663">
                  <a:extLst>
                    <a:ext uri="{9D8B030D-6E8A-4147-A177-3AD203B41FA5}">
                      <a16:colId xmlns:a16="http://schemas.microsoft.com/office/drawing/2014/main" xmlns="" val="1261595586"/>
                    </a:ext>
                  </a:extLst>
                </a:gridCol>
                <a:gridCol w="639961">
                  <a:extLst>
                    <a:ext uri="{9D8B030D-6E8A-4147-A177-3AD203B41FA5}">
                      <a16:colId xmlns:a16="http://schemas.microsoft.com/office/drawing/2014/main" xmlns="" val="2598766134"/>
                    </a:ext>
                  </a:extLst>
                </a:gridCol>
                <a:gridCol w="684402">
                  <a:extLst>
                    <a:ext uri="{9D8B030D-6E8A-4147-A177-3AD203B41FA5}">
                      <a16:colId xmlns:a16="http://schemas.microsoft.com/office/drawing/2014/main" xmlns="" val="2124644455"/>
                    </a:ext>
                  </a:extLst>
                </a:gridCol>
                <a:gridCol w="853281">
                  <a:extLst>
                    <a:ext uri="{9D8B030D-6E8A-4147-A177-3AD203B41FA5}">
                      <a16:colId xmlns:a16="http://schemas.microsoft.com/office/drawing/2014/main" xmlns="" val="3562434377"/>
                    </a:ext>
                  </a:extLst>
                </a:gridCol>
                <a:gridCol w="684402">
                  <a:extLst>
                    <a:ext uri="{9D8B030D-6E8A-4147-A177-3AD203B41FA5}">
                      <a16:colId xmlns:a16="http://schemas.microsoft.com/office/drawing/2014/main" xmlns="" val="2361969122"/>
                    </a:ext>
                  </a:extLst>
                </a:gridCol>
                <a:gridCol w="684402">
                  <a:extLst>
                    <a:ext uri="{9D8B030D-6E8A-4147-A177-3AD203B41FA5}">
                      <a16:colId xmlns:a16="http://schemas.microsoft.com/office/drawing/2014/main" xmlns="" val="807492107"/>
                    </a:ext>
                  </a:extLst>
                </a:gridCol>
                <a:gridCol w="1113265">
                  <a:extLst>
                    <a:ext uri="{9D8B030D-6E8A-4147-A177-3AD203B41FA5}">
                      <a16:colId xmlns:a16="http://schemas.microsoft.com/office/drawing/2014/main" xmlns="" val="977385163"/>
                    </a:ext>
                  </a:extLst>
                </a:gridCol>
                <a:gridCol w="1139930">
                  <a:extLst>
                    <a:ext uri="{9D8B030D-6E8A-4147-A177-3AD203B41FA5}">
                      <a16:colId xmlns:a16="http://schemas.microsoft.com/office/drawing/2014/main" xmlns="" val="4129111052"/>
                    </a:ext>
                  </a:extLst>
                </a:gridCol>
              </a:tblGrid>
              <a:tr h="408676">
                <a:tc>
                  <a:txBody>
                    <a:bodyPr/>
                    <a:lstStyle/>
                    <a:p>
                      <a:pPr algn="ctr" fontAlgn="ctr"/>
                      <a:r>
                        <a:rPr lang="en-US" sz="1200" u="none" strike="noStrike">
                          <a:effectLst/>
                        </a:rPr>
                        <a:t>ID</a:t>
                      </a:r>
                      <a:endParaRPr lang="en-US" sz="1200" b="1" i="0" u="none" strike="noStrike">
                        <a:solidFill>
                          <a:srgbClr val="FFFFFF"/>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ctr" fontAlgn="ctr"/>
                      <a:r>
                        <a:rPr lang="en-US" sz="1200" u="none" strike="noStrike">
                          <a:effectLst/>
                        </a:rPr>
                        <a:t>Summary</a:t>
                      </a:r>
                      <a:endParaRPr lang="en-US" sz="1200" b="1" i="0" u="none" strike="noStrike">
                        <a:solidFill>
                          <a:srgbClr val="FFFFFF"/>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ctr" fontAlgn="ctr"/>
                      <a:r>
                        <a:rPr lang="en-US" sz="1200" u="none" strike="noStrike">
                          <a:effectLst/>
                        </a:rPr>
                        <a:t>web UI</a:t>
                      </a:r>
                      <a:r>
                        <a:rPr lang="zh-CN" altLang="en-US" sz="1200" u="none" strike="noStrike">
                          <a:effectLst/>
                        </a:rPr>
                        <a:t>支持</a:t>
                      </a:r>
                      <a:endParaRPr lang="zh-CN" altLang="en-US" sz="1200" b="1" i="0" u="none" strike="noStrike">
                        <a:solidFill>
                          <a:srgbClr val="FFFFFF"/>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ctr" fontAlgn="ctr"/>
                      <a:r>
                        <a:rPr lang="en-US" sz="1200" u="none" strike="noStrike">
                          <a:effectLst/>
                        </a:rPr>
                        <a:t>PRD</a:t>
                      </a:r>
                      <a:endParaRPr lang="en-US" sz="1200" b="1" i="0" u="none" strike="noStrike">
                        <a:solidFill>
                          <a:srgbClr val="FFFFFF"/>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ctr" fontAlgn="ctr"/>
                      <a:r>
                        <a:rPr lang="zh-CN" altLang="en-US" sz="1200" u="none" strike="noStrike">
                          <a:effectLst/>
                        </a:rPr>
                        <a:t>记录</a:t>
                      </a:r>
                      <a:endParaRPr lang="zh-CN" altLang="en-US" sz="1200" b="1" i="0" u="none" strike="noStrike">
                        <a:solidFill>
                          <a:srgbClr val="FFFFFF"/>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ctr" fontAlgn="ctr"/>
                      <a:r>
                        <a:rPr lang="zh-CN" altLang="en-US" sz="1200" u="none" strike="noStrike" dirty="0">
                          <a:effectLst/>
                        </a:rPr>
                        <a:t>开发</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ctr" fontAlgn="ctr"/>
                      <a:r>
                        <a:rPr lang="zh-CN" altLang="en-US" sz="1200" u="none" strike="noStrike">
                          <a:effectLst/>
                        </a:rPr>
                        <a:t>测试</a:t>
                      </a:r>
                      <a:endParaRPr lang="zh-CN" altLang="en-US" sz="1200" b="1" i="0" u="none" strike="noStrike">
                        <a:solidFill>
                          <a:srgbClr val="FFFFFF"/>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ctr" fontAlgn="ctr"/>
                      <a:r>
                        <a:rPr lang="en-US" sz="1200" u="none" strike="noStrike">
                          <a:effectLst/>
                        </a:rPr>
                        <a:t>PLM Owner</a:t>
                      </a:r>
                      <a:endParaRPr lang="en-US" sz="1200" b="1" i="0" u="none" strike="noStrike">
                        <a:solidFill>
                          <a:srgbClr val="FFFFFF"/>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ctr" fontAlgn="ctr"/>
                      <a:r>
                        <a:rPr lang="en-US" sz="1200" u="none" strike="noStrike">
                          <a:effectLst/>
                        </a:rPr>
                        <a:t>FR class</a:t>
                      </a:r>
                      <a:endParaRPr lang="en-US" sz="1200" b="1" i="0" u="none" strike="noStrike">
                        <a:solidFill>
                          <a:srgbClr val="FFFFFF"/>
                        </a:solidFill>
                        <a:effectLst/>
                        <a:latin typeface="微软雅黑" panose="020B0503020204020204" pitchFamily="34" charset="-122"/>
                        <a:ea typeface="微软雅黑" panose="020B0503020204020204" pitchFamily="34" charset="-122"/>
                      </a:endParaRPr>
                    </a:p>
                  </a:txBody>
                  <a:tcPr marL="6031" marR="6031" marT="6031" marB="0" anchor="ctr"/>
                </a:tc>
                <a:extLst>
                  <a:ext uri="{0D108BD9-81ED-4DB2-BD59-A6C34878D82A}">
                    <a16:rowId xmlns:a16="http://schemas.microsoft.com/office/drawing/2014/main" xmlns="" val="4281180177"/>
                  </a:ext>
                </a:extLst>
              </a:tr>
              <a:tr h="224774">
                <a:tc>
                  <a:txBody>
                    <a:bodyPr/>
                    <a:lstStyle/>
                    <a:p>
                      <a:pPr algn="r" fontAlgn="ctr"/>
                      <a:r>
                        <a:rPr lang="en-US" altLang="zh-CN" sz="1200" u="sng" strike="noStrike">
                          <a:effectLst/>
                          <a:hlinkClick r:id="rId2"/>
                        </a:rPr>
                        <a:t>7421</a:t>
                      </a:r>
                      <a:endParaRPr lang="zh-CN" altLang="en-US" sz="1200" b="0" i="0" u="sng"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SSL OFFLOADING SUPPORT</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不需要</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通过</a:t>
                      </a:r>
                      <a:r>
                        <a:rPr lang="en-US" sz="1200" u="none" strike="noStrike">
                          <a:effectLst/>
                        </a:rPr>
                        <a:t>ER</a:t>
                      </a:r>
                      <a:r>
                        <a:rPr lang="zh-CN" altLang="en-US" sz="1200" u="none" strike="noStrike">
                          <a:effectLst/>
                        </a:rPr>
                        <a:t>交付</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Han Xu (</a:t>
                      </a:r>
                      <a:r>
                        <a:rPr lang="zh-CN" altLang="en-US" sz="1200" u="none" strike="noStrike">
                          <a:effectLst/>
                        </a:rPr>
                        <a:t>徐涵</a:t>
                      </a:r>
                      <a:r>
                        <a:rPr lang="en-US" altLang="zh-CN" sz="1200" u="none" strike="noStrike">
                          <a:effectLst/>
                        </a:rPr>
                        <a:t>)</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Emergency Request</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extLst>
                  <a:ext uri="{0D108BD9-81ED-4DB2-BD59-A6C34878D82A}">
                    <a16:rowId xmlns:a16="http://schemas.microsoft.com/office/drawing/2014/main" xmlns="" val="988828749"/>
                  </a:ext>
                </a:extLst>
              </a:tr>
              <a:tr h="224774">
                <a:tc>
                  <a:txBody>
                    <a:bodyPr/>
                    <a:lstStyle/>
                    <a:p>
                      <a:pPr algn="r" fontAlgn="ctr"/>
                      <a:r>
                        <a:rPr lang="en-US" altLang="zh-CN" sz="1200" u="sng" strike="noStrike">
                          <a:effectLst/>
                          <a:hlinkClick r:id="rId3"/>
                        </a:rPr>
                        <a:t>7351</a:t>
                      </a:r>
                      <a:endParaRPr lang="zh-CN" altLang="en-US" sz="1200" b="0" i="0" u="sng"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智能增强</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N/A</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拆分了更多</a:t>
                      </a:r>
                      <a:r>
                        <a:rPr lang="en-US" sz="1200" u="none" strike="noStrike">
                          <a:effectLst/>
                        </a:rPr>
                        <a:t>FR</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Han Xu (</a:t>
                      </a:r>
                      <a:r>
                        <a:rPr lang="zh-CN" altLang="en-US" sz="1200" u="none" strike="noStrike">
                          <a:effectLst/>
                        </a:rPr>
                        <a:t>徐涵</a:t>
                      </a:r>
                      <a:r>
                        <a:rPr lang="en-US" altLang="zh-CN" sz="1200" u="none" strike="noStrike">
                          <a:effectLst/>
                        </a:rPr>
                        <a:t>)</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Feature Request</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extLst>
                  <a:ext uri="{0D108BD9-81ED-4DB2-BD59-A6C34878D82A}">
                    <a16:rowId xmlns:a16="http://schemas.microsoft.com/office/drawing/2014/main" xmlns="" val="2076208257"/>
                  </a:ext>
                </a:extLst>
              </a:tr>
              <a:tr h="224774">
                <a:tc>
                  <a:txBody>
                    <a:bodyPr/>
                    <a:lstStyle/>
                    <a:p>
                      <a:pPr algn="r" fontAlgn="ctr"/>
                      <a:r>
                        <a:rPr lang="en-US" altLang="zh-CN" sz="1200" u="sng" strike="noStrike">
                          <a:effectLst/>
                          <a:hlinkClick r:id="rId4"/>
                        </a:rPr>
                        <a:t>7337</a:t>
                      </a:r>
                      <a:endParaRPr lang="zh-CN" altLang="en-US" sz="1200" b="0" i="0" u="sng"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支持移动设备型号和软件版本识别</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N/A</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不在</a:t>
                      </a:r>
                      <a:r>
                        <a:rPr lang="en-US" sz="1200" u="none" strike="noStrike">
                          <a:effectLst/>
                        </a:rPr>
                        <a:t>Midway</a:t>
                      </a:r>
                      <a:r>
                        <a:rPr lang="zh-CN" altLang="en-US" sz="1200" u="none" strike="noStrike">
                          <a:effectLst/>
                        </a:rPr>
                        <a:t>支持</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Han Xu (</a:t>
                      </a:r>
                      <a:r>
                        <a:rPr lang="zh-CN" altLang="en-US" sz="1200" u="none" strike="noStrike">
                          <a:effectLst/>
                        </a:rPr>
                        <a:t>徐涵</a:t>
                      </a:r>
                      <a:r>
                        <a:rPr lang="en-US" altLang="zh-CN" sz="1200" u="none" strike="noStrike">
                          <a:effectLst/>
                        </a:rPr>
                        <a:t>)</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Feature Request</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extLst>
                  <a:ext uri="{0D108BD9-81ED-4DB2-BD59-A6C34878D82A}">
                    <a16:rowId xmlns:a16="http://schemas.microsoft.com/office/drawing/2014/main" xmlns="" val="1370708995"/>
                  </a:ext>
                </a:extLst>
              </a:tr>
              <a:tr h="449546">
                <a:tc>
                  <a:txBody>
                    <a:bodyPr/>
                    <a:lstStyle/>
                    <a:p>
                      <a:pPr algn="r" fontAlgn="ctr"/>
                      <a:r>
                        <a:rPr lang="en-US" altLang="zh-CN" sz="1200" u="sng" strike="noStrike">
                          <a:effectLst/>
                          <a:hlinkClick r:id="rId5"/>
                        </a:rPr>
                        <a:t>7335</a:t>
                      </a:r>
                      <a:endParaRPr lang="zh-CN" altLang="en-US" sz="1200" b="0" i="0" u="sng"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支持</a:t>
                      </a:r>
                      <a:r>
                        <a:rPr lang="en-US" sz="1200" u="none" strike="noStrike">
                          <a:effectLst/>
                        </a:rPr>
                        <a:t>Open SSL TLS 1.2</a:t>
                      </a:r>
                      <a:r>
                        <a:rPr lang="zh-CN" altLang="en-US" sz="1200" u="none" strike="noStrike">
                          <a:effectLst/>
                        </a:rPr>
                        <a:t>版本</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不需要</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通过</a:t>
                      </a:r>
                      <a:r>
                        <a:rPr lang="en-US" altLang="zh-CN" sz="1200" u="none" strike="noStrike">
                          <a:effectLst/>
                        </a:rPr>
                        <a:t>ER</a:t>
                      </a:r>
                      <a:r>
                        <a:rPr lang="zh-CN" altLang="en-US" sz="1200" u="none" strike="noStrike">
                          <a:effectLst/>
                        </a:rPr>
                        <a:t>交付，</a:t>
                      </a:r>
                      <a:r>
                        <a:rPr lang="en-US" altLang="zh-CN" sz="1200" u="none" strike="noStrike">
                          <a:effectLst/>
                        </a:rPr>
                        <a:t>9</a:t>
                      </a:r>
                      <a:r>
                        <a:rPr lang="zh-CN" altLang="en-US" sz="1200" u="none" strike="noStrike">
                          <a:effectLst/>
                        </a:rPr>
                        <a:t>月中</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Han Xu (</a:t>
                      </a:r>
                      <a:r>
                        <a:rPr lang="zh-CN" altLang="en-US" sz="1200" u="none" strike="noStrike">
                          <a:effectLst/>
                        </a:rPr>
                        <a:t>徐涵</a:t>
                      </a:r>
                      <a:r>
                        <a:rPr lang="en-US" altLang="zh-CN" sz="1200" u="none" strike="noStrike">
                          <a:effectLst/>
                        </a:rPr>
                        <a:t>)</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Feature Request</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extLst>
                  <a:ext uri="{0D108BD9-81ED-4DB2-BD59-A6C34878D82A}">
                    <a16:rowId xmlns:a16="http://schemas.microsoft.com/office/drawing/2014/main" xmlns="" val="2097174830"/>
                  </a:ext>
                </a:extLst>
              </a:tr>
              <a:tr h="224774">
                <a:tc>
                  <a:txBody>
                    <a:bodyPr/>
                    <a:lstStyle/>
                    <a:p>
                      <a:pPr algn="r" fontAlgn="ctr"/>
                      <a:r>
                        <a:rPr lang="en-US" altLang="zh-CN" sz="1200" u="sng" strike="noStrike">
                          <a:effectLst/>
                          <a:hlinkClick r:id="rId6"/>
                        </a:rPr>
                        <a:t>7331</a:t>
                      </a:r>
                      <a:endParaRPr lang="zh-CN" altLang="en-US" sz="1200" b="0" i="0" u="sng"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基于阈值的日志告警</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N/A</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建议</a:t>
                      </a:r>
                      <a:r>
                        <a:rPr lang="en-US" sz="1200" u="none" strike="noStrike">
                          <a:effectLst/>
                        </a:rPr>
                        <a:t>Drop</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Han Xu (</a:t>
                      </a:r>
                      <a:r>
                        <a:rPr lang="zh-CN" altLang="en-US" sz="1200" u="none" strike="noStrike">
                          <a:effectLst/>
                        </a:rPr>
                        <a:t>徐涵</a:t>
                      </a:r>
                      <a:r>
                        <a:rPr lang="en-US" altLang="zh-CN" sz="1200" u="none" strike="noStrike">
                          <a:effectLst/>
                        </a:rPr>
                        <a:t>)</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Feature Request</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extLst>
                  <a:ext uri="{0D108BD9-81ED-4DB2-BD59-A6C34878D82A}">
                    <a16:rowId xmlns:a16="http://schemas.microsoft.com/office/drawing/2014/main" xmlns="" val="3604315631"/>
                  </a:ext>
                </a:extLst>
              </a:tr>
              <a:tr h="224774">
                <a:tc>
                  <a:txBody>
                    <a:bodyPr/>
                    <a:lstStyle/>
                    <a:p>
                      <a:pPr algn="r" fontAlgn="ctr"/>
                      <a:r>
                        <a:rPr lang="en-US" altLang="zh-CN" sz="1200" u="sng" strike="noStrike">
                          <a:effectLst/>
                          <a:hlinkClick r:id="rId7"/>
                        </a:rPr>
                        <a:t>5995</a:t>
                      </a:r>
                      <a:endParaRPr lang="zh-CN" altLang="en-US" sz="1200" b="0" i="0" u="sng"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Content filtering -</a:t>
                      </a:r>
                      <a:r>
                        <a:rPr lang="zh-CN" altLang="en-US" sz="1200" u="none" strike="noStrike">
                          <a:effectLst/>
                        </a:rPr>
                        <a:t>敏感数据的传输控制</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N/A</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不在</a:t>
                      </a:r>
                      <a:r>
                        <a:rPr lang="en-US" sz="1200" u="none" strike="noStrike">
                          <a:effectLst/>
                        </a:rPr>
                        <a:t>Midway</a:t>
                      </a:r>
                      <a:r>
                        <a:rPr lang="zh-CN" altLang="en-US" sz="1200" u="none" strike="noStrike">
                          <a:effectLst/>
                        </a:rPr>
                        <a:t>支持</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Han Xu (</a:t>
                      </a:r>
                      <a:r>
                        <a:rPr lang="zh-CN" altLang="en-US" sz="1200" u="none" strike="noStrike">
                          <a:effectLst/>
                        </a:rPr>
                        <a:t>徐涵</a:t>
                      </a:r>
                      <a:r>
                        <a:rPr lang="en-US" altLang="zh-CN" sz="1200" u="none" strike="noStrike">
                          <a:effectLst/>
                        </a:rPr>
                        <a:t>)</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Feature Request</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extLst>
                  <a:ext uri="{0D108BD9-81ED-4DB2-BD59-A6C34878D82A}">
                    <a16:rowId xmlns:a16="http://schemas.microsoft.com/office/drawing/2014/main" xmlns="" val="1843014736"/>
                  </a:ext>
                </a:extLst>
              </a:tr>
              <a:tr h="224774">
                <a:tc>
                  <a:txBody>
                    <a:bodyPr/>
                    <a:lstStyle/>
                    <a:p>
                      <a:pPr algn="r" fontAlgn="ctr"/>
                      <a:r>
                        <a:rPr lang="en-US" altLang="zh-CN" sz="1200" u="sng" strike="noStrike">
                          <a:effectLst/>
                          <a:hlinkClick r:id="rId8"/>
                        </a:rPr>
                        <a:t>5819</a:t>
                      </a:r>
                      <a:endParaRPr lang="zh-CN" altLang="en-US" sz="1200" b="0" i="0" u="sng"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altLang="zh-CN" sz="1200" u="none" strike="noStrike">
                          <a:effectLst/>
                        </a:rPr>
                        <a:t>Policy - </a:t>
                      </a:r>
                      <a:r>
                        <a:rPr lang="zh-CN" altLang="en-US" sz="1200" u="none" strike="noStrike">
                          <a:effectLst/>
                        </a:rPr>
                        <a:t>设备类型识别和管控</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N/A</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不在</a:t>
                      </a:r>
                      <a:r>
                        <a:rPr lang="en-US" sz="1200" u="none" strike="noStrike">
                          <a:effectLst/>
                        </a:rPr>
                        <a:t>Midway</a:t>
                      </a:r>
                      <a:r>
                        <a:rPr lang="zh-CN" altLang="en-US" sz="1200" u="none" strike="noStrike">
                          <a:effectLst/>
                        </a:rPr>
                        <a:t>支持</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Han Xu (</a:t>
                      </a:r>
                      <a:r>
                        <a:rPr lang="zh-CN" altLang="en-US" sz="1200" u="none" strike="noStrike">
                          <a:effectLst/>
                        </a:rPr>
                        <a:t>徐涵</a:t>
                      </a:r>
                      <a:r>
                        <a:rPr lang="en-US" altLang="zh-CN" sz="1200" u="none" strike="noStrike">
                          <a:effectLst/>
                        </a:rPr>
                        <a:t>)</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Feature Request</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extLst>
                  <a:ext uri="{0D108BD9-81ED-4DB2-BD59-A6C34878D82A}">
                    <a16:rowId xmlns:a16="http://schemas.microsoft.com/office/drawing/2014/main" xmlns="" val="373954870"/>
                  </a:ext>
                </a:extLst>
              </a:tr>
              <a:tr h="224774">
                <a:tc>
                  <a:txBody>
                    <a:bodyPr/>
                    <a:lstStyle/>
                    <a:p>
                      <a:pPr algn="r" fontAlgn="ctr"/>
                      <a:r>
                        <a:rPr lang="en-US" altLang="zh-CN" sz="1200" u="sng" strike="noStrike">
                          <a:effectLst/>
                          <a:hlinkClick r:id="rId9"/>
                        </a:rPr>
                        <a:t>5779</a:t>
                      </a:r>
                      <a:endParaRPr lang="zh-CN" altLang="en-US" sz="1200" b="0" i="0" u="sng"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altLang="zh-CN" sz="1200" u="none" strike="noStrike">
                          <a:effectLst/>
                        </a:rPr>
                        <a:t>TF</a:t>
                      </a:r>
                      <a:r>
                        <a:rPr lang="zh-CN" altLang="en-US" sz="1200" u="none" strike="noStrike">
                          <a:effectLst/>
                        </a:rPr>
                        <a:t>监控与</a:t>
                      </a:r>
                      <a:r>
                        <a:rPr lang="en-US" altLang="zh-CN" sz="1200" u="none" strike="noStrike">
                          <a:effectLst/>
                        </a:rPr>
                        <a:t>M</a:t>
                      </a:r>
                      <a:r>
                        <a:rPr lang="zh-CN" altLang="en-US" sz="1200" u="none" strike="noStrike">
                          <a:effectLst/>
                        </a:rPr>
                        <a:t>统计集整合</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不需要</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研发</a:t>
                      </a:r>
                      <a:r>
                        <a:rPr lang="en-US" sz="1200" u="none" strike="noStrike">
                          <a:effectLst/>
                        </a:rPr>
                        <a:t>FR</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Han Xu (</a:t>
                      </a:r>
                      <a:r>
                        <a:rPr lang="zh-CN" altLang="en-US" sz="1200" u="none" strike="noStrike">
                          <a:effectLst/>
                        </a:rPr>
                        <a:t>徐涵</a:t>
                      </a:r>
                      <a:r>
                        <a:rPr lang="en-US" altLang="zh-CN" sz="1200" u="none" strike="noStrike">
                          <a:effectLst/>
                        </a:rPr>
                        <a:t>)</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Feature Request</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extLst>
                  <a:ext uri="{0D108BD9-81ED-4DB2-BD59-A6C34878D82A}">
                    <a16:rowId xmlns:a16="http://schemas.microsoft.com/office/drawing/2014/main" xmlns="" val="3826422815"/>
                  </a:ext>
                </a:extLst>
              </a:tr>
              <a:tr h="449546">
                <a:tc>
                  <a:txBody>
                    <a:bodyPr/>
                    <a:lstStyle/>
                    <a:p>
                      <a:pPr algn="r" fontAlgn="ctr"/>
                      <a:r>
                        <a:rPr lang="en-US" altLang="zh-CN" sz="1200" u="sng" strike="noStrike">
                          <a:effectLst/>
                          <a:hlinkClick r:id="rId10"/>
                        </a:rPr>
                        <a:t>5739</a:t>
                      </a:r>
                      <a:endParaRPr lang="zh-CN" altLang="en-US" sz="1200" b="0" i="0" u="sng"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TCP Reassemble and tcp proxy </a:t>
                      </a:r>
                      <a:r>
                        <a:rPr lang="zh-CN" altLang="en-US" sz="1200" u="none" strike="noStrike">
                          <a:effectLst/>
                        </a:rPr>
                        <a:t>代码优化</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不需要</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研发</a:t>
                      </a:r>
                      <a:r>
                        <a:rPr lang="en-US" sz="1200" u="none" strike="noStrike">
                          <a:effectLst/>
                        </a:rPr>
                        <a:t>FR</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Han Xu (</a:t>
                      </a:r>
                      <a:r>
                        <a:rPr lang="zh-CN" altLang="en-US" sz="1200" u="none" strike="noStrike">
                          <a:effectLst/>
                        </a:rPr>
                        <a:t>徐涵</a:t>
                      </a:r>
                      <a:r>
                        <a:rPr lang="en-US" altLang="zh-CN" sz="1200" u="none" strike="noStrike">
                          <a:effectLst/>
                        </a:rPr>
                        <a:t>)</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Feature Request</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extLst>
                  <a:ext uri="{0D108BD9-81ED-4DB2-BD59-A6C34878D82A}">
                    <a16:rowId xmlns:a16="http://schemas.microsoft.com/office/drawing/2014/main" xmlns="" val="1104784293"/>
                  </a:ext>
                </a:extLst>
              </a:tr>
              <a:tr h="449546">
                <a:tc>
                  <a:txBody>
                    <a:bodyPr/>
                    <a:lstStyle/>
                    <a:p>
                      <a:pPr algn="r" fontAlgn="ctr"/>
                      <a:r>
                        <a:rPr lang="en-US" altLang="zh-CN" sz="1200" u="sng" strike="noStrike">
                          <a:effectLst/>
                          <a:hlinkClick r:id="rId11"/>
                        </a:rPr>
                        <a:t>7299</a:t>
                      </a:r>
                      <a:endParaRPr lang="zh-CN" altLang="en-US" sz="1200" b="0" i="0" u="sng"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dirty="0">
                          <a:effectLst/>
                        </a:rPr>
                        <a:t>支持</a:t>
                      </a:r>
                      <a:r>
                        <a:rPr lang="en-US" altLang="zh-CN" sz="1200" u="none" strike="noStrike" dirty="0">
                          <a:effectLst/>
                        </a:rPr>
                        <a:t>Vsys</a:t>
                      </a:r>
                      <a:r>
                        <a:rPr lang="zh-CN" altLang="en-US" sz="1200" u="none" strike="noStrike" dirty="0">
                          <a:effectLst/>
                        </a:rPr>
                        <a:t>的单独重启</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需要</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已提供</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drop</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Unspecified</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ShangNeng Liu(</a:t>
                      </a:r>
                      <a:r>
                        <a:rPr lang="zh-CN" altLang="en-US" sz="1200" u="none" strike="noStrike">
                          <a:effectLst/>
                        </a:rPr>
                        <a:t>刘上能</a:t>
                      </a:r>
                      <a:r>
                        <a:rPr lang="en-US" altLang="zh-CN" sz="1200" u="none" strike="noStrike">
                          <a:effectLst/>
                        </a:rPr>
                        <a:t>)</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Han Xu (</a:t>
                      </a:r>
                      <a:r>
                        <a:rPr lang="zh-CN" altLang="en-US" sz="1200" u="none" strike="noStrike">
                          <a:effectLst/>
                        </a:rPr>
                        <a:t>徐涵</a:t>
                      </a:r>
                      <a:r>
                        <a:rPr lang="en-US" altLang="zh-CN" sz="1200" u="none" strike="noStrike">
                          <a:effectLst/>
                        </a:rPr>
                        <a:t>)</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Emergency Request</a:t>
                      </a:r>
                      <a:endParaRPr 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extLst>
                  <a:ext uri="{0D108BD9-81ED-4DB2-BD59-A6C34878D82A}">
                    <a16:rowId xmlns:a16="http://schemas.microsoft.com/office/drawing/2014/main" xmlns="" val="3472173029"/>
                  </a:ext>
                </a:extLst>
              </a:tr>
              <a:tr h="449546">
                <a:tc>
                  <a:txBody>
                    <a:bodyPr/>
                    <a:lstStyle/>
                    <a:p>
                      <a:pPr algn="r" fontAlgn="ctr"/>
                      <a:r>
                        <a:rPr lang="en-US" altLang="zh-CN" sz="1200" u="sng" strike="noStrike">
                          <a:effectLst/>
                          <a:hlinkClick r:id="rId12"/>
                        </a:rPr>
                        <a:t>7361</a:t>
                      </a:r>
                      <a:endParaRPr lang="zh-CN" altLang="en-US" sz="1200" b="0" i="0" u="sng"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dirty="0">
                          <a:effectLst/>
                        </a:rPr>
                        <a:t>云智能合入主线</a:t>
                      </a:r>
                      <a:r>
                        <a:rPr lang="en-US" altLang="zh-CN" sz="1200" u="none" strike="noStrike" dirty="0">
                          <a:effectLst/>
                        </a:rPr>
                        <a:t>-</a:t>
                      </a:r>
                      <a:r>
                        <a:rPr lang="en-US" sz="1200" u="none" strike="noStrike" dirty="0">
                          <a:effectLst/>
                        </a:rPr>
                        <a:t>STONEOS</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N/A</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zh-CN" altLang="en-US" sz="1200" u="none" strike="noStrike">
                          <a:effectLst/>
                        </a:rPr>
                        <a:t>在</a:t>
                      </a:r>
                      <a:r>
                        <a:rPr lang="en-US" sz="1200" u="none" strike="noStrike">
                          <a:effectLst/>
                        </a:rPr>
                        <a:t>P1</a:t>
                      </a:r>
                      <a:r>
                        <a:rPr lang="zh-CN" altLang="en-US" sz="1200" u="none" strike="noStrike">
                          <a:effectLst/>
                        </a:rPr>
                        <a:t>发布，合入</a:t>
                      </a:r>
                      <a:r>
                        <a:rPr lang="en-US" sz="1200" u="none" strike="noStrike">
                          <a:effectLst/>
                        </a:rPr>
                        <a:t>Midway</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Ya Liu(</a:t>
                      </a:r>
                      <a:r>
                        <a:rPr lang="zh-CN" altLang="en-US" sz="1200" u="none" strike="noStrike">
                          <a:effectLst/>
                        </a:rPr>
                        <a:t>刘亚</a:t>
                      </a:r>
                      <a:r>
                        <a:rPr lang="en-US" altLang="zh-CN" sz="1200" u="none" strike="noStrike">
                          <a:effectLst/>
                        </a:rPr>
                        <a:t>)</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DaWei Liu(</a:t>
                      </a:r>
                      <a:r>
                        <a:rPr lang="zh-CN" altLang="en-US" sz="1200" u="none" strike="noStrike">
                          <a:effectLst/>
                        </a:rPr>
                        <a:t>刘大伟</a:t>
                      </a:r>
                      <a:r>
                        <a:rPr lang="en-US" altLang="zh-CN" sz="1200" u="none" strike="noStrike">
                          <a:effectLst/>
                        </a:rPr>
                        <a:t>)</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a:effectLst/>
                        </a:rPr>
                        <a:t>Han Xu (</a:t>
                      </a:r>
                      <a:r>
                        <a:rPr lang="zh-CN" altLang="en-US" sz="1200" u="none" strike="noStrike">
                          <a:effectLst/>
                        </a:rPr>
                        <a:t>徐涵</a:t>
                      </a:r>
                      <a:r>
                        <a:rPr lang="en-US" altLang="zh-CN" sz="1200" u="none" strike="noStrike">
                          <a:effectLst/>
                        </a:rPr>
                        <a:t>)</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tc>
                  <a:txBody>
                    <a:bodyPr/>
                    <a:lstStyle/>
                    <a:p>
                      <a:pPr algn="l" fontAlgn="ctr"/>
                      <a:r>
                        <a:rPr lang="en-US" sz="1200" u="none" strike="noStrike" dirty="0">
                          <a:effectLst/>
                        </a:rPr>
                        <a:t>Feature Request</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031" marR="6031" marT="6031" marB="0" anchor="ctr"/>
                </a:tc>
                <a:extLst>
                  <a:ext uri="{0D108BD9-81ED-4DB2-BD59-A6C34878D82A}">
                    <a16:rowId xmlns:a16="http://schemas.microsoft.com/office/drawing/2014/main" xmlns="" val="3415592031"/>
                  </a:ext>
                </a:extLst>
              </a:tr>
            </a:tbl>
          </a:graphicData>
        </a:graphic>
      </p:graphicFrame>
    </p:spTree>
    <p:extLst>
      <p:ext uri="{BB962C8B-B14F-4D97-AF65-F5344CB8AC3E}">
        <p14:creationId xmlns:p14="http://schemas.microsoft.com/office/powerpoint/2010/main" val="2217878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Drop</a:t>
            </a:r>
            <a:r>
              <a:rPr lang="zh-CN" altLang="en-US" dirty="0" smtClean="0">
                <a:latin typeface="Arial" panose="020B0604020202020204" pitchFamily="34" charset="0"/>
                <a:cs typeface="Arial" panose="020B0604020202020204" pitchFamily="34" charset="0"/>
              </a:rPr>
              <a:t>的需求</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974488252"/>
              </p:ext>
            </p:extLst>
          </p:nvPr>
        </p:nvGraphicFramePr>
        <p:xfrm>
          <a:off x="323528" y="692696"/>
          <a:ext cx="8820472" cy="6489119"/>
        </p:xfrm>
        <a:graphic>
          <a:graphicData uri="http://schemas.openxmlformats.org/drawingml/2006/table">
            <a:tbl>
              <a:tblPr>
                <a:tableStyleId>{5C22544A-7EE6-4342-B048-85BDC9FD1C3A}</a:tableStyleId>
              </a:tblPr>
              <a:tblGrid>
                <a:gridCol w="270413">
                  <a:extLst>
                    <a:ext uri="{9D8B030D-6E8A-4147-A177-3AD203B41FA5}">
                      <a16:colId xmlns:a16="http://schemas.microsoft.com/office/drawing/2014/main" xmlns="" val="4184015088"/>
                    </a:ext>
                  </a:extLst>
                </a:gridCol>
                <a:gridCol w="400547">
                  <a:extLst>
                    <a:ext uri="{9D8B030D-6E8A-4147-A177-3AD203B41FA5}">
                      <a16:colId xmlns:a16="http://schemas.microsoft.com/office/drawing/2014/main" xmlns="" val="2727117293"/>
                    </a:ext>
                  </a:extLst>
                </a:gridCol>
                <a:gridCol w="554342">
                  <a:extLst>
                    <a:ext uri="{9D8B030D-6E8A-4147-A177-3AD203B41FA5}">
                      <a16:colId xmlns:a16="http://schemas.microsoft.com/office/drawing/2014/main" xmlns="" val="2415313754"/>
                    </a:ext>
                  </a:extLst>
                </a:gridCol>
                <a:gridCol w="2305250">
                  <a:extLst>
                    <a:ext uri="{9D8B030D-6E8A-4147-A177-3AD203B41FA5}">
                      <a16:colId xmlns:a16="http://schemas.microsoft.com/office/drawing/2014/main" xmlns="" val="4134075587"/>
                    </a:ext>
                  </a:extLst>
                </a:gridCol>
                <a:gridCol w="953199">
                  <a:extLst>
                    <a:ext uri="{9D8B030D-6E8A-4147-A177-3AD203B41FA5}">
                      <a16:colId xmlns:a16="http://schemas.microsoft.com/office/drawing/2014/main" xmlns="" val="4074230702"/>
                    </a:ext>
                  </a:extLst>
                </a:gridCol>
                <a:gridCol w="953199">
                  <a:extLst>
                    <a:ext uri="{9D8B030D-6E8A-4147-A177-3AD203B41FA5}">
                      <a16:colId xmlns:a16="http://schemas.microsoft.com/office/drawing/2014/main" xmlns="" val="2143613473"/>
                    </a:ext>
                  </a:extLst>
                </a:gridCol>
                <a:gridCol w="750392">
                  <a:extLst>
                    <a:ext uri="{9D8B030D-6E8A-4147-A177-3AD203B41FA5}">
                      <a16:colId xmlns:a16="http://schemas.microsoft.com/office/drawing/2014/main" xmlns="" val="418860120"/>
                    </a:ext>
                  </a:extLst>
                </a:gridCol>
                <a:gridCol w="380265">
                  <a:extLst>
                    <a:ext uri="{9D8B030D-6E8A-4147-A177-3AD203B41FA5}">
                      <a16:colId xmlns:a16="http://schemas.microsoft.com/office/drawing/2014/main" xmlns="" val="2918415372"/>
                    </a:ext>
                  </a:extLst>
                </a:gridCol>
                <a:gridCol w="380265">
                  <a:extLst>
                    <a:ext uri="{9D8B030D-6E8A-4147-A177-3AD203B41FA5}">
                      <a16:colId xmlns:a16="http://schemas.microsoft.com/office/drawing/2014/main" xmlns="" val="2064815191"/>
                    </a:ext>
                  </a:extLst>
                </a:gridCol>
                <a:gridCol w="371817">
                  <a:extLst>
                    <a:ext uri="{9D8B030D-6E8A-4147-A177-3AD203B41FA5}">
                      <a16:colId xmlns:a16="http://schemas.microsoft.com/office/drawing/2014/main" xmlns="" val="3229467431"/>
                    </a:ext>
                  </a:extLst>
                </a:gridCol>
                <a:gridCol w="223090">
                  <a:extLst>
                    <a:ext uri="{9D8B030D-6E8A-4147-A177-3AD203B41FA5}">
                      <a16:colId xmlns:a16="http://schemas.microsoft.com/office/drawing/2014/main" xmlns="" val="1821527700"/>
                    </a:ext>
                  </a:extLst>
                </a:gridCol>
                <a:gridCol w="398857">
                  <a:extLst>
                    <a:ext uri="{9D8B030D-6E8A-4147-A177-3AD203B41FA5}">
                      <a16:colId xmlns:a16="http://schemas.microsoft.com/office/drawing/2014/main" xmlns="" val="1284587871"/>
                    </a:ext>
                  </a:extLst>
                </a:gridCol>
                <a:gridCol w="878836">
                  <a:extLst>
                    <a:ext uri="{9D8B030D-6E8A-4147-A177-3AD203B41FA5}">
                      <a16:colId xmlns:a16="http://schemas.microsoft.com/office/drawing/2014/main" xmlns="" val="484500198"/>
                    </a:ext>
                  </a:extLst>
                </a:gridCol>
              </a:tblGrid>
              <a:tr h="31132">
                <a:tc>
                  <a:txBody>
                    <a:bodyPr/>
                    <a:lstStyle/>
                    <a:p>
                      <a:pPr algn="l" fontAlgn="ctr"/>
                      <a:r>
                        <a:rPr lang="en-US" sz="300" u="none" strike="noStrike">
                          <a:effectLst/>
                        </a:rPr>
                        <a:t>FR ID</a:t>
                      </a:r>
                      <a:endParaRPr 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Sub Category</a:t>
                      </a:r>
                      <a:endParaRPr 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Feature Summary</a:t>
                      </a:r>
                      <a:endParaRPr 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Feature Description </a:t>
                      </a:r>
                      <a:endParaRPr 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例会讨论纪要</a:t>
                      </a:r>
                      <a:endParaRPr lang="zh-CN" alt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PLM</a:t>
                      </a:r>
                      <a:r>
                        <a:rPr lang="zh-CN" altLang="en-US" sz="300" u="none" strike="noStrike">
                          <a:effectLst/>
                        </a:rPr>
                        <a:t>反馈</a:t>
                      </a:r>
                      <a:endParaRPr lang="zh-CN" alt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研发反馈</a:t>
                      </a:r>
                      <a:endParaRPr lang="zh-CN" alt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SW manager</a:t>
                      </a:r>
                      <a:endParaRPr 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QA manager</a:t>
                      </a:r>
                      <a:endParaRPr 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产品线</a:t>
                      </a:r>
                      <a:endParaRPr lang="zh-CN" alt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PLM </a:t>
                      </a:r>
                      <a:endParaRPr 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Priority</a:t>
                      </a:r>
                      <a:endParaRPr 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ctr" fontAlgn="ctr"/>
                      <a:r>
                        <a:rPr lang="zh-CN" altLang="en-US" sz="300" u="none" strike="noStrike">
                          <a:effectLst/>
                        </a:rPr>
                        <a:t>备注</a:t>
                      </a:r>
                      <a:endParaRPr lang="zh-CN" alt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1022234753"/>
                  </a:ext>
                </a:extLst>
              </a:tr>
              <a:tr h="122454">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IPS</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dirty="0">
                          <a:effectLst/>
                        </a:rPr>
                        <a:t>自动化</a:t>
                      </a:r>
                      <a:r>
                        <a:rPr lang="en-US" altLang="zh-CN" sz="300" u="none" strike="noStrike" dirty="0">
                          <a:effectLst/>
                        </a:rPr>
                        <a:t>IPS</a:t>
                      </a:r>
                      <a:r>
                        <a:rPr lang="zh-CN" altLang="en-US" sz="300" u="none" strike="noStrike" dirty="0">
                          <a:effectLst/>
                        </a:rPr>
                        <a:t>特征生产工具（仅</a:t>
                      </a:r>
                      <a:r>
                        <a:rPr lang="en-US" altLang="zh-CN" sz="300" u="none" strike="noStrike" dirty="0">
                          <a:effectLst/>
                        </a:rPr>
                        <a:t>StoneOS</a:t>
                      </a:r>
                      <a:r>
                        <a:rPr lang="zh-CN" altLang="en-US" sz="300" u="none" strike="noStrike" dirty="0">
                          <a:effectLst/>
                        </a:rPr>
                        <a:t>端可能需要配合的改动）</a:t>
                      </a:r>
                      <a:endParaRPr lang="zh-CN" alt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dirty="0">
                          <a:effectLst/>
                        </a:rPr>
                        <a:t>部分客户由于有一些老的应用系统，存在一些比较老</a:t>
                      </a:r>
                      <a:r>
                        <a:rPr lang="en-US" altLang="zh-CN" sz="300" u="none" strike="noStrike" dirty="0">
                          <a:effectLst/>
                        </a:rPr>
                        <a:t>/</a:t>
                      </a:r>
                      <a:r>
                        <a:rPr lang="zh-CN" altLang="en-US" sz="300" u="none" strike="noStrike" dirty="0">
                          <a:effectLst/>
                        </a:rPr>
                        <a:t>不流行的漏洞，（比如清华大学或者</a:t>
                      </a:r>
                      <a:r>
                        <a:rPr lang="en-US" altLang="zh-CN" sz="300" u="none" strike="noStrike" dirty="0">
                          <a:effectLst/>
                        </a:rPr>
                        <a:t>XX</a:t>
                      </a:r>
                      <a:r>
                        <a:rPr lang="zh-CN" altLang="en-US" sz="300" u="none" strike="noStrike" dirty="0">
                          <a:effectLst/>
                        </a:rPr>
                        <a:t>证券客户），我们希望有针对性的解决方案：</a:t>
                      </a:r>
                      <a:br>
                        <a:rPr lang="zh-CN" altLang="en-US" sz="300" u="none" strike="noStrike" dirty="0">
                          <a:effectLst/>
                        </a:rPr>
                      </a:br>
                      <a:r>
                        <a:rPr lang="en-US" altLang="zh-CN" sz="300" u="none" strike="noStrike" dirty="0">
                          <a:effectLst/>
                        </a:rPr>
                        <a:t>1</a:t>
                      </a:r>
                      <a:r>
                        <a:rPr lang="zh-CN" altLang="en-US" sz="300" u="none" strike="noStrike" dirty="0">
                          <a:effectLst/>
                        </a:rPr>
                        <a:t>、希望有一个针对性漏洞扫描工作或者漏洞的自动化特征分析和生产工具；</a:t>
                      </a:r>
                      <a:br>
                        <a:rPr lang="zh-CN" altLang="en-US" sz="300" u="none" strike="noStrike" dirty="0">
                          <a:effectLst/>
                        </a:rPr>
                      </a:br>
                      <a:r>
                        <a:rPr lang="en-US" altLang="zh-CN" sz="300" u="none" strike="noStrike" dirty="0">
                          <a:effectLst/>
                        </a:rPr>
                        <a:t>2</a:t>
                      </a:r>
                      <a:r>
                        <a:rPr lang="zh-CN" altLang="en-US" sz="300" u="none" strike="noStrike" dirty="0">
                          <a:effectLst/>
                        </a:rPr>
                        <a:t>、根据漏洞具体情况选择性增加到发布库中还是仅仅是为这一类特定客户使用，这样能快速响应很多客户的需求，甚至定制化的需求，提高客户的使用体验。</a:t>
                      </a:r>
                      <a:endParaRPr lang="zh-CN" alt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rowSpan="2">
                  <a:txBody>
                    <a:bodyPr/>
                    <a:lstStyle/>
                    <a:p>
                      <a:pPr algn="ctr" fontAlgn="ctr"/>
                      <a:r>
                        <a:rPr lang="zh-CN" altLang="en-US" sz="300" u="none" strike="noStrike">
                          <a:effectLst/>
                        </a:rPr>
                        <a:t>不在</a:t>
                      </a:r>
                      <a:r>
                        <a:rPr lang="en-US" altLang="zh-CN" sz="300" u="none" strike="noStrike">
                          <a:effectLst/>
                        </a:rPr>
                        <a:t>Midway</a:t>
                      </a:r>
                      <a:r>
                        <a:rPr lang="zh-CN" altLang="en-US" sz="300" u="none" strike="noStrike">
                          <a:effectLst/>
                        </a:rPr>
                        <a:t>中跟踪。建议单独立项解决。姚鹏和镜清沟通后确定最终方案</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ctr"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ctr"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ctr" fontAlgn="ctr"/>
                      <a:r>
                        <a:rPr lang="en-US" sz="300" u="none" strike="noStrike">
                          <a:effectLst/>
                        </a:rPr>
                        <a:t>drop</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ctr"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全产品线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林楠</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altLang="zh-CN" sz="300" u="none" strike="noStrike">
                          <a:effectLst/>
                        </a:rPr>
                        <a:t>1</a:t>
                      </a:r>
                      <a:endParaRPr lang="en-US" altLang="zh-CN"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dirty="0">
                          <a:effectLst/>
                        </a:rPr>
                        <a:t>自动化特征库生产工具是单独的发布工具，可供</a:t>
                      </a:r>
                      <a:r>
                        <a:rPr lang="en-US" altLang="zh-CN" sz="300" u="none" strike="noStrike" dirty="0">
                          <a:effectLst/>
                        </a:rPr>
                        <a:t>IPS</a:t>
                      </a:r>
                      <a:r>
                        <a:rPr lang="zh-CN" altLang="en-US" sz="300" u="none" strike="noStrike" dirty="0">
                          <a:effectLst/>
                        </a:rPr>
                        <a:t>单品和</a:t>
                      </a:r>
                      <a:r>
                        <a:rPr lang="en-US" altLang="zh-CN" sz="300" u="none" strike="noStrike" dirty="0">
                          <a:effectLst/>
                        </a:rPr>
                        <a:t>FW</a:t>
                      </a:r>
                      <a:r>
                        <a:rPr lang="zh-CN" altLang="en-US" sz="300" u="none" strike="noStrike" dirty="0">
                          <a:effectLst/>
                        </a:rPr>
                        <a:t>使用，本</a:t>
                      </a:r>
                      <a:r>
                        <a:rPr lang="en-US" altLang="zh-CN" sz="300" u="none" strike="noStrike" dirty="0">
                          <a:effectLst/>
                        </a:rPr>
                        <a:t>FR</a:t>
                      </a:r>
                      <a:r>
                        <a:rPr lang="zh-CN" altLang="en-US" sz="300" u="none" strike="noStrike" dirty="0">
                          <a:effectLst/>
                        </a:rPr>
                        <a:t>仅跟踪配合该功能据，</a:t>
                      </a:r>
                      <a:r>
                        <a:rPr lang="en-US" altLang="zh-CN" sz="300" u="none" strike="noStrike" dirty="0">
                          <a:effectLst/>
                        </a:rPr>
                        <a:t>StoneOS</a:t>
                      </a:r>
                      <a:r>
                        <a:rPr lang="zh-CN" altLang="en-US" sz="300" u="none" strike="noStrike" dirty="0">
                          <a:effectLst/>
                        </a:rPr>
                        <a:t>可能存在的改动</a:t>
                      </a:r>
                      <a:endParaRPr lang="zh-CN" alt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464917549"/>
                  </a:ext>
                </a:extLst>
              </a:tr>
              <a:tr h="183335">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IPS</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NSS Labs</a:t>
                      </a:r>
                      <a:r>
                        <a:rPr lang="zh-CN" altLang="en-US" sz="300" u="none" strike="noStrike">
                          <a:effectLst/>
                        </a:rPr>
                        <a:t>改动完全产品化</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dirty="0">
                          <a:effectLst/>
                        </a:rPr>
                        <a:t>产品目标能保持</a:t>
                      </a:r>
                      <a:r>
                        <a:rPr lang="en-US" altLang="zh-CN" sz="300" u="none" strike="noStrike" dirty="0">
                          <a:effectLst/>
                        </a:rPr>
                        <a:t>NSS Labs</a:t>
                      </a:r>
                      <a:r>
                        <a:rPr lang="zh-CN" altLang="en-US" sz="300" u="none" strike="noStrike" dirty="0">
                          <a:effectLst/>
                        </a:rPr>
                        <a:t>的检测率和快速响应能力，具体的功能要求正在和研发讨论中，希望基于这些讨论整理成</a:t>
                      </a:r>
                      <a:r>
                        <a:rPr lang="en-US" altLang="zh-CN" sz="300" u="none" strike="noStrike" dirty="0">
                          <a:effectLst/>
                        </a:rPr>
                        <a:t>IPS</a:t>
                      </a:r>
                      <a:r>
                        <a:rPr lang="zh-CN" altLang="en-US" sz="300" u="none" strike="noStrike" dirty="0">
                          <a:effectLst/>
                        </a:rPr>
                        <a:t>特征库的发布流程和</a:t>
                      </a:r>
                      <a:r>
                        <a:rPr lang="en-US" altLang="zh-CN" sz="300" u="none" strike="noStrike" dirty="0">
                          <a:effectLst/>
                        </a:rPr>
                        <a:t>StoneOS</a:t>
                      </a:r>
                      <a:r>
                        <a:rPr lang="zh-CN" altLang="en-US" sz="300" u="none" strike="noStrike" dirty="0">
                          <a:effectLst/>
                        </a:rPr>
                        <a:t>的要求，包括但不限于如下的内容：</a:t>
                      </a:r>
                      <a:br>
                        <a:rPr lang="zh-CN" altLang="en-US" sz="300" u="none" strike="noStrike" dirty="0">
                          <a:effectLst/>
                        </a:rPr>
                      </a:br>
                      <a:r>
                        <a:rPr lang="en-US" altLang="zh-CN" sz="300" u="none" strike="noStrike" dirty="0">
                          <a:effectLst/>
                        </a:rPr>
                        <a:t>1</a:t>
                      </a:r>
                      <a:r>
                        <a:rPr lang="zh-CN" altLang="en-US" sz="300" u="none" strike="noStrike" dirty="0">
                          <a:effectLst/>
                        </a:rPr>
                        <a:t>、对于</a:t>
                      </a:r>
                      <a:r>
                        <a:rPr lang="en-US" altLang="zh-CN" sz="300" u="none" strike="noStrike" dirty="0">
                          <a:effectLst/>
                        </a:rPr>
                        <a:t>NSS Lab </a:t>
                      </a:r>
                      <a:r>
                        <a:rPr lang="zh-CN" altLang="en-US" sz="300" u="none" strike="noStrike" dirty="0">
                          <a:effectLst/>
                        </a:rPr>
                        <a:t>测试定制开发的功能，是否全部合入了主线，是否还有未合入的部分？</a:t>
                      </a:r>
                      <a:br>
                        <a:rPr lang="zh-CN" altLang="en-US" sz="300" u="none" strike="noStrike" dirty="0">
                          <a:effectLst/>
                        </a:rPr>
                      </a:br>
                      <a:r>
                        <a:rPr lang="en-US" altLang="zh-CN" sz="300" u="none" strike="noStrike" dirty="0">
                          <a:effectLst/>
                        </a:rPr>
                        <a:t>2</a:t>
                      </a:r>
                      <a:r>
                        <a:rPr lang="zh-CN" altLang="en-US" sz="300" u="none" strike="noStrike" dirty="0">
                          <a:effectLst/>
                        </a:rPr>
                        <a:t>、对于</a:t>
                      </a:r>
                      <a:r>
                        <a:rPr lang="en-US" altLang="zh-CN" sz="300" u="none" strike="noStrike" dirty="0">
                          <a:effectLst/>
                        </a:rPr>
                        <a:t>NSS Lab</a:t>
                      </a:r>
                      <a:r>
                        <a:rPr lang="zh-CN" altLang="en-US" sz="300" u="none" strike="noStrike" dirty="0">
                          <a:effectLst/>
                        </a:rPr>
                        <a:t>测试是否存在我们“取巧”的地方，这些地方如何能做的更实用、好用</a:t>
                      </a:r>
                      <a:br>
                        <a:rPr lang="zh-CN" altLang="en-US" sz="300" u="none" strike="noStrike" dirty="0">
                          <a:effectLst/>
                        </a:rPr>
                      </a:br>
                      <a:r>
                        <a:rPr lang="en-US" altLang="zh-CN" sz="300" u="none" strike="noStrike" dirty="0">
                          <a:effectLst/>
                        </a:rPr>
                        <a:t>3</a:t>
                      </a:r>
                      <a:r>
                        <a:rPr lang="zh-CN" altLang="en-US" sz="300" u="none" strike="noStrike" dirty="0">
                          <a:effectLst/>
                        </a:rPr>
                        <a:t>、对于</a:t>
                      </a:r>
                      <a:r>
                        <a:rPr lang="en-US" altLang="zh-CN" sz="300" u="none" strike="noStrike" dirty="0">
                          <a:effectLst/>
                        </a:rPr>
                        <a:t>NSS Lab</a:t>
                      </a:r>
                      <a:r>
                        <a:rPr lang="zh-CN" altLang="en-US" sz="300" u="none" strike="noStrike" dirty="0">
                          <a:effectLst/>
                        </a:rPr>
                        <a:t>是如何保证检测率的？如何快速响应更新规则的？</a:t>
                      </a:r>
                      <a:br>
                        <a:rPr lang="zh-CN" altLang="en-US" sz="300" u="none" strike="noStrike" dirty="0">
                          <a:effectLst/>
                        </a:rPr>
                      </a:br>
                      <a:r>
                        <a:rPr lang="en-US" altLang="zh-CN" sz="300" u="none" strike="noStrike" dirty="0">
                          <a:effectLst/>
                        </a:rPr>
                        <a:t>4</a:t>
                      </a:r>
                      <a:r>
                        <a:rPr lang="zh-CN" altLang="en-US" sz="300" u="none" strike="noStrike" dirty="0">
                          <a:effectLst/>
                        </a:rPr>
                        <a:t>、其他好的经验，或者后续可以改进的地方、对</a:t>
                      </a:r>
                      <a:r>
                        <a:rPr lang="en-US" altLang="zh-CN" sz="300" u="none" strike="noStrike" dirty="0">
                          <a:effectLst/>
                        </a:rPr>
                        <a:t>NIPS</a:t>
                      </a:r>
                      <a:r>
                        <a:rPr lang="zh-CN" altLang="en-US" sz="300" u="none" strike="noStrike" dirty="0">
                          <a:effectLst/>
                        </a:rPr>
                        <a:t>的建议</a:t>
                      </a:r>
                      <a:endParaRPr lang="zh-CN" alt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vMerge="1">
                  <a:txBody>
                    <a:bodyPr/>
                    <a:lstStyle/>
                    <a:p>
                      <a:endParaRPr lang="zh-CN" altLang="en-US"/>
                    </a:p>
                  </a:txBody>
                  <a:tcPr/>
                </a:tc>
                <a:tc>
                  <a:txBody>
                    <a:bodyPr/>
                    <a:lstStyle/>
                    <a:p>
                      <a:pPr algn="ctr"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ctr"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ctr" fontAlgn="ctr"/>
                      <a:r>
                        <a:rPr lang="en-US" sz="300" u="none" strike="noStrike">
                          <a:effectLst/>
                        </a:rPr>
                        <a:t>drop</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ctr"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全产品线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林楠</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altLang="zh-CN" sz="300" u="none" strike="noStrike">
                          <a:effectLst/>
                        </a:rPr>
                        <a:t>1</a:t>
                      </a:r>
                      <a:endParaRPr lang="en-US" altLang="zh-CN"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altLang="zh-CN" sz="300" u="none" strike="noStrike" dirty="0">
                          <a:effectLst/>
                        </a:rPr>
                        <a:t>NSS Labs</a:t>
                      </a:r>
                      <a:r>
                        <a:rPr lang="zh-CN" altLang="en-US" sz="300" u="none" strike="noStrike" dirty="0">
                          <a:effectLst/>
                        </a:rPr>
                        <a:t>中涉及到快速交付和响应的特征库发布，可能和</a:t>
                      </a:r>
                      <a:r>
                        <a:rPr lang="en-US" altLang="zh-CN" sz="300" u="none" strike="noStrike" dirty="0">
                          <a:effectLst/>
                        </a:rPr>
                        <a:t>StoneOS</a:t>
                      </a:r>
                      <a:r>
                        <a:rPr lang="zh-CN" altLang="en-US" sz="300" u="none" strike="noStrike" dirty="0">
                          <a:effectLst/>
                        </a:rPr>
                        <a:t>无关，待和研发详细沟通和明确</a:t>
                      </a:r>
                      <a:r>
                        <a:rPr lang="en-US" altLang="zh-CN" sz="300" u="none" strike="noStrike" dirty="0">
                          <a:effectLst/>
                        </a:rPr>
                        <a:t>OS</a:t>
                      </a:r>
                      <a:r>
                        <a:rPr lang="zh-CN" altLang="en-US" sz="300" u="none" strike="noStrike" dirty="0">
                          <a:effectLst/>
                        </a:rPr>
                        <a:t>端工作。</a:t>
                      </a:r>
                      <a:endParaRPr lang="zh-CN" alt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3587391485"/>
                  </a:ext>
                </a:extLst>
              </a:tr>
              <a:tr h="92013">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AV</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通过充分利用安天特征库提高</a:t>
                      </a:r>
                      <a:r>
                        <a:rPr lang="en-US" altLang="zh-CN" sz="300" u="none" strike="noStrike">
                          <a:effectLst/>
                        </a:rPr>
                        <a:t>AV</a:t>
                      </a:r>
                      <a:r>
                        <a:rPr lang="zh-CN" altLang="en-US" sz="300" u="none" strike="noStrike">
                          <a:effectLst/>
                        </a:rPr>
                        <a:t>检测率</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当前与安天合作的</a:t>
                      </a:r>
                      <a:r>
                        <a:rPr lang="en-US" altLang="zh-CN" sz="300" u="none" strike="noStrike">
                          <a:effectLst/>
                        </a:rPr>
                        <a:t>AV</a:t>
                      </a:r>
                      <a:r>
                        <a:rPr lang="zh-CN" altLang="en-US" sz="300" u="none" strike="noStrike">
                          <a:effectLst/>
                        </a:rPr>
                        <a:t>特征库总量有</a:t>
                      </a:r>
                      <a:r>
                        <a:rPr lang="en-US" altLang="zh-CN" sz="300" u="none" strike="noStrike">
                          <a:effectLst/>
                        </a:rPr>
                        <a:t>500</a:t>
                      </a:r>
                      <a:r>
                        <a:rPr lang="zh-CN" altLang="en-US" sz="300" u="none" strike="noStrike">
                          <a:effectLst/>
                        </a:rPr>
                        <a:t>多万，目前在设备上用到</a:t>
                      </a:r>
                      <a:r>
                        <a:rPr lang="en-US" altLang="zh-CN" sz="300" u="none" strike="noStrike">
                          <a:effectLst/>
                        </a:rPr>
                        <a:t>200</a:t>
                      </a:r>
                      <a:r>
                        <a:rPr lang="zh-CN" altLang="en-US" sz="300" u="none" strike="noStrike">
                          <a:effectLst/>
                        </a:rPr>
                        <a:t>万（最大使用量），同时，库中包含了</a:t>
                      </a:r>
                      <a:r>
                        <a:rPr lang="en-US" altLang="zh-CN" sz="300" u="none" strike="noStrike">
                          <a:effectLst/>
                        </a:rPr>
                        <a:t>680</a:t>
                      </a:r>
                      <a:r>
                        <a:rPr lang="zh-CN" altLang="en-US" sz="300" u="none" strike="noStrike">
                          <a:effectLst/>
                        </a:rPr>
                        <a:t>万条，目前仅用了</a:t>
                      </a:r>
                      <a:r>
                        <a:rPr lang="en-US" altLang="zh-CN" sz="300" u="none" strike="noStrike">
                          <a:effectLst/>
                        </a:rPr>
                        <a:t>100</a:t>
                      </a:r>
                      <a:r>
                        <a:rPr lang="zh-CN" altLang="en-US" sz="300" u="none" strike="noStrike">
                          <a:effectLst/>
                        </a:rPr>
                        <a:t>万，受限于当前的产品技术方案、本地平台的内存限制等原因，无法全部加载。希望能充分利用这部分规则，提升</a:t>
                      </a:r>
                      <a:r>
                        <a:rPr lang="en-US" altLang="zh-CN" sz="300" u="none" strike="noStrike">
                          <a:effectLst/>
                        </a:rPr>
                        <a:t>AV</a:t>
                      </a:r>
                      <a:r>
                        <a:rPr lang="zh-CN" altLang="en-US" sz="300" u="none" strike="noStrike">
                          <a:effectLst/>
                        </a:rPr>
                        <a:t>检测率。</a:t>
                      </a:r>
                      <a:br>
                        <a:rPr lang="zh-CN" altLang="en-US" sz="300" u="none" strike="noStrike">
                          <a:effectLst/>
                        </a:rPr>
                      </a:br>
                      <a:r>
                        <a:rPr lang="zh-CN" altLang="en-US" sz="300" u="none" strike="noStrike">
                          <a:effectLst/>
                        </a:rPr>
                        <a:t>（具体的技术实现方案之前和研发有过探讨，比如之前研发提过的</a:t>
                      </a:r>
                      <a:r>
                        <a:rPr lang="en-US" altLang="zh-CN" sz="300" u="none" strike="noStrike">
                          <a:effectLst/>
                        </a:rPr>
                        <a:t>cloud base AV scan</a:t>
                      </a:r>
                      <a:r>
                        <a:rPr lang="zh-CN" altLang="en-US" sz="300" u="none" strike="noStrike">
                          <a:effectLst/>
                        </a:rPr>
                        <a:t>等方案）</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rowSpan="3">
                  <a:txBody>
                    <a:bodyPr/>
                    <a:lstStyle/>
                    <a:p>
                      <a:pPr algn="l" fontAlgn="ctr"/>
                      <a:r>
                        <a:rPr lang="zh-CN" altLang="en-US" sz="300" u="none" strike="noStrike">
                          <a:effectLst/>
                        </a:rPr>
                        <a:t>不支持</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不承诺</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drop</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全产品线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姚鹏</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altLang="zh-CN" sz="300" u="none" strike="noStrike">
                          <a:effectLst/>
                        </a:rPr>
                        <a:t>2</a:t>
                      </a:r>
                      <a:endParaRPr lang="en-US" altLang="zh-CN"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Midway</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171735615"/>
                  </a:ext>
                </a:extLst>
              </a:tr>
              <a:tr h="92013">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IPS</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altLang="zh-CN" sz="300" u="none" strike="noStrike">
                          <a:effectLst/>
                        </a:rPr>
                        <a:t>X</a:t>
                      </a:r>
                      <a:r>
                        <a:rPr lang="zh-CN" altLang="en-US" sz="300" u="none" strike="noStrike">
                          <a:effectLst/>
                        </a:rPr>
                        <a:t>系列暴力破解功能补齐（同</a:t>
                      </a:r>
                      <a:r>
                        <a:rPr lang="en-US" altLang="zh-CN" sz="300" u="none" strike="noStrike">
                          <a:effectLst/>
                        </a:rPr>
                        <a:t>E</a:t>
                      </a:r>
                      <a:r>
                        <a:rPr lang="zh-CN" altLang="en-US" sz="300" u="none" strike="noStrike">
                          <a:effectLst/>
                        </a:rPr>
                        <a:t>系列）</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altLang="zh-CN" sz="300" u="none" strike="noStrike">
                          <a:effectLst/>
                        </a:rPr>
                        <a:t>1</a:t>
                      </a:r>
                      <a:r>
                        <a:rPr lang="zh-CN" altLang="en-US" sz="300" u="none" strike="noStrike">
                          <a:effectLst/>
                        </a:rPr>
                        <a:t>、</a:t>
                      </a:r>
                      <a:r>
                        <a:rPr lang="en-US" altLang="zh-CN" sz="300" u="none" strike="noStrike">
                          <a:effectLst/>
                        </a:rPr>
                        <a:t>IPS</a:t>
                      </a:r>
                      <a:r>
                        <a:rPr lang="zh-CN" altLang="en-US" sz="300" u="none" strike="noStrike">
                          <a:effectLst/>
                        </a:rPr>
                        <a:t>功能模块中相关协议（如</a:t>
                      </a:r>
                      <a:r>
                        <a:rPr lang="en-US" altLang="zh-CN" sz="300" u="none" strike="noStrike">
                          <a:effectLst/>
                        </a:rPr>
                        <a:t>FTP</a:t>
                      </a:r>
                      <a:r>
                        <a:rPr lang="zh-CN" altLang="en-US" sz="300" u="none" strike="noStrike">
                          <a:effectLst/>
                        </a:rPr>
                        <a:t>，</a:t>
                      </a:r>
                      <a:r>
                        <a:rPr lang="en-US" altLang="zh-CN" sz="300" u="none" strike="noStrike">
                          <a:effectLst/>
                        </a:rPr>
                        <a:t>telnet</a:t>
                      </a:r>
                      <a:r>
                        <a:rPr lang="zh-CN" altLang="en-US" sz="300" u="none" strike="noStrike">
                          <a:effectLst/>
                        </a:rPr>
                        <a:t>，</a:t>
                      </a:r>
                      <a:r>
                        <a:rPr lang="en-US" altLang="zh-CN" sz="300" u="none" strike="noStrike">
                          <a:effectLst/>
                        </a:rPr>
                        <a:t>POP3</a:t>
                      </a:r>
                      <a:r>
                        <a:rPr lang="zh-CN" altLang="en-US" sz="300" u="none" strike="noStrike">
                          <a:effectLst/>
                        </a:rPr>
                        <a:t>等协议）的暴力破解功能目前仅仅在</a:t>
                      </a:r>
                      <a:r>
                        <a:rPr lang="en-US" altLang="zh-CN" sz="300" u="none" strike="noStrike">
                          <a:effectLst/>
                        </a:rPr>
                        <a:t>M/E/T</a:t>
                      </a:r>
                      <a:r>
                        <a:rPr lang="zh-CN" altLang="en-US" sz="300" u="none" strike="noStrike">
                          <a:effectLst/>
                        </a:rPr>
                        <a:t>平台支持。</a:t>
                      </a:r>
                      <a:br>
                        <a:rPr lang="zh-CN" altLang="en-US" sz="300" u="none" strike="noStrike">
                          <a:effectLst/>
                        </a:rPr>
                      </a:br>
                      <a:r>
                        <a:rPr lang="en-US" altLang="zh-CN" sz="300" u="none" strike="noStrike">
                          <a:effectLst/>
                        </a:rPr>
                        <a:t>2</a:t>
                      </a:r>
                      <a:r>
                        <a:rPr lang="zh-CN" altLang="en-US" sz="300" u="none" strike="noStrike">
                          <a:effectLst/>
                        </a:rPr>
                        <a:t>、虽然在</a:t>
                      </a:r>
                      <a:r>
                        <a:rPr lang="en-US" altLang="zh-CN" sz="300" u="none" strike="noStrike">
                          <a:effectLst/>
                        </a:rPr>
                        <a:t>Hawaii</a:t>
                      </a:r>
                      <a:r>
                        <a:rPr lang="zh-CN" altLang="en-US" sz="300" u="none" strike="noStrike">
                          <a:effectLst/>
                        </a:rPr>
                        <a:t>版本发布时我们在</a:t>
                      </a:r>
                      <a:r>
                        <a:rPr lang="en-US" altLang="zh-CN" sz="300" u="none" strike="noStrike">
                          <a:effectLst/>
                        </a:rPr>
                        <a:t>X</a:t>
                      </a:r>
                      <a:r>
                        <a:rPr lang="zh-CN" altLang="en-US" sz="300" u="none" strike="noStrike">
                          <a:effectLst/>
                        </a:rPr>
                        <a:t>平台上支持了</a:t>
                      </a:r>
                      <a:r>
                        <a:rPr lang="en-US" altLang="zh-CN" sz="300" u="none" strike="noStrike">
                          <a:effectLst/>
                        </a:rPr>
                        <a:t>IPS</a:t>
                      </a:r>
                      <a:r>
                        <a:rPr lang="zh-CN" altLang="en-US" sz="300" u="none" strike="noStrike">
                          <a:effectLst/>
                        </a:rPr>
                        <a:t>功能，但是针对上述具体协议的暴力破解功能由于技术和资源问题暂时未支持。</a:t>
                      </a:r>
                      <a:br>
                        <a:rPr lang="zh-CN" altLang="en-US" sz="300" u="none" strike="noStrike">
                          <a:effectLst/>
                        </a:rPr>
                      </a:br>
                      <a:r>
                        <a:rPr lang="en-US" altLang="zh-CN" sz="300" u="none" strike="noStrike">
                          <a:effectLst/>
                        </a:rPr>
                        <a:t>3</a:t>
                      </a:r>
                      <a:r>
                        <a:rPr lang="zh-CN" altLang="en-US" sz="300" u="none" strike="noStrike">
                          <a:effectLst/>
                        </a:rPr>
                        <a:t>、当前希望在</a:t>
                      </a:r>
                      <a:r>
                        <a:rPr lang="en-US" altLang="zh-CN" sz="300" u="none" strike="noStrike">
                          <a:effectLst/>
                        </a:rPr>
                        <a:t>X</a:t>
                      </a:r>
                      <a:r>
                        <a:rPr lang="zh-CN" altLang="en-US" sz="300" u="none" strike="noStrike">
                          <a:effectLst/>
                        </a:rPr>
                        <a:t>上补齐该缺失功能。</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vMerge="1">
                  <a:txBody>
                    <a:bodyPr/>
                    <a:lstStyle/>
                    <a:p>
                      <a:endParaRPr lang="zh-CN" altLang="en-US"/>
                    </a:p>
                  </a:txBody>
                  <a:tcP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不承诺</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drop</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FW </a:t>
                      </a:r>
                      <a:r>
                        <a:rPr lang="zh-CN" altLang="en-US" sz="300" u="none" strike="noStrike">
                          <a:effectLst/>
                        </a:rPr>
                        <a:t>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林楠</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altLang="zh-CN" sz="300" u="none" strike="noStrike">
                          <a:effectLst/>
                        </a:rPr>
                        <a:t>3</a:t>
                      </a:r>
                      <a:endParaRPr lang="en-US" altLang="zh-CN"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详细细节正在和研发讨论和同步，希望根据投入产出（优化效果）比来决策是否需要优化该</a:t>
                      </a:r>
                      <a:r>
                        <a:rPr lang="en-US" altLang="zh-CN" sz="300" u="none" strike="noStrike">
                          <a:effectLst/>
                        </a:rPr>
                        <a:t>FR</a:t>
                      </a:r>
                      <a:endParaRPr lang="en-US" altLang="zh-CN"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4242753658"/>
                  </a:ext>
                </a:extLst>
              </a:tr>
              <a:tr h="61573">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IPS</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altLang="zh-CN" sz="300" u="none" strike="noStrike">
                          <a:effectLst/>
                        </a:rPr>
                        <a:t>X</a:t>
                      </a:r>
                      <a:r>
                        <a:rPr lang="zh-CN" altLang="en-US" sz="300" u="none" strike="noStrike">
                          <a:effectLst/>
                        </a:rPr>
                        <a:t>系列</a:t>
                      </a:r>
                      <a:r>
                        <a:rPr lang="en-US" altLang="zh-CN" sz="300" u="none" strike="noStrike">
                          <a:effectLst/>
                        </a:rPr>
                        <a:t>CC</a:t>
                      </a:r>
                      <a:r>
                        <a:rPr lang="zh-CN" altLang="en-US" sz="300" u="none" strike="noStrike">
                          <a:effectLst/>
                        </a:rPr>
                        <a:t>防护功能补齐（同</a:t>
                      </a:r>
                      <a:r>
                        <a:rPr lang="en-US" altLang="zh-CN" sz="300" u="none" strike="noStrike">
                          <a:effectLst/>
                        </a:rPr>
                        <a:t>E</a:t>
                      </a:r>
                      <a:r>
                        <a:rPr lang="zh-CN" altLang="en-US" sz="300" u="none" strike="noStrike">
                          <a:effectLst/>
                        </a:rPr>
                        <a:t>系列）</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在</a:t>
                      </a:r>
                      <a:r>
                        <a:rPr lang="en-US" altLang="zh-CN" sz="300" u="none" strike="noStrike">
                          <a:effectLst/>
                        </a:rPr>
                        <a:t>Hawaii</a:t>
                      </a:r>
                      <a:r>
                        <a:rPr lang="zh-CN" altLang="en-US" sz="300" u="none" strike="noStrike">
                          <a:effectLst/>
                        </a:rPr>
                        <a:t>版本发布时我们在</a:t>
                      </a:r>
                      <a:r>
                        <a:rPr lang="en-US" altLang="zh-CN" sz="300" u="none" strike="noStrike">
                          <a:effectLst/>
                        </a:rPr>
                        <a:t>X</a:t>
                      </a:r>
                      <a:r>
                        <a:rPr lang="zh-CN" altLang="en-US" sz="300" u="none" strike="noStrike">
                          <a:effectLst/>
                        </a:rPr>
                        <a:t>平台支持了</a:t>
                      </a:r>
                      <a:r>
                        <a:rPr lang="en-US" altLang="zh-CN" sz="300" u="none" strike="noStrike">
                          <a:effectLst/>
                        </a:rPr>
                        <a:t>IPS</a:t>
                      </a:r>
                      <a:r>
                        <a:rPr lang="zh-CN" altLang="en-US" sz="300" u="none" strike="noStrike">
                          <a:effectLst/>
                        </a:rPr>
                        <a:t>功能，其中的</a:t>
                      </a:r>
                      <a:r>
                        <a:rPr lang="en-US" altLang="zh-CN" sz="300" u="none" strike="noStrike">
                          <a:effectLst/>
                        </a:rPr>
                        <a:t>CC</a:t>
                      </a:r>
                      <a:r>
                        <a:rPr lang="zh-CN" altLang="en-US" sz="300" u="none" strike="noStrike">
                          <a:effectLst/>
                        </a:rPr>
                        <a:t>攻击防护功能有缺陷；</a:t>
                      </a:r>
                      <a:br>
                        <a:rPr lang="zh-CN" altLang="en-US" sz="300" u="none" strike="noStrike">
                          <a:effectLst/>
                        </a:rPr>
                      </a:br>
                      <a:r>
                        <a:rPr lang="zh-CN" altLang="en-US" sz="300" u="none" strike="noStrike">
                          <a:effectLst/>
                        </a:rPr>
                        <a:t>主要是因为</a:t>
                      </a:r>
                      <a:r>
                        <a:rPr lang="en-US" altLang="zh-CN" sz="300" u="none" strike="noStrike">
                          <a:effectLst/>
                        </a:rPr>
                        <a:t>X</a:t>
                      </a:r>
                      <a:r>
                        <a:rPr lang="zh-CN" altLang="en-US" sz="300" u="none" strike="noStrike">
                          <a:effectLst/>
                        </a:rPr>
                        <a:t>平台涉及到多板卡，目前没有很好的针对多板卡均分流量进行合理处理，导致</a:t>
                      </a:r>
                      <a:r>
                        <a:rPr lang="en-US" altLang="zh-CN" sz="300" u="none" strike="noStrike">
                          <a:effectLst/>
                        </a:rPr>
                        <a:t>CC</a:t>
                      </a:r>
                      <a:r>
                        <a:rPr lang="zh-CN" altLang="en-US" sz="300" u="none" strike="noStrike">
                          <a:effectLst/>
                        </a:rPr>
                        <a:t>检测的检测率会受影响。</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vMerge="1">
                  <a:txBody>
                    <a:bodyPr/>
                    <a:lstStyle/>
                    <a:p>
                      <a:endParaRPr lang="zh-CN" altLang="en-US"/>
                    </a:p>
                  </a:txBody>
                  <a:tcP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不承诺</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drop</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FW </a:t>
                      </a:r>
                      <a:r>
                        <a:rPr lang="zh-CN" altLang="en-US" sz="300" u="none" strike="noStrike">
                          <a:effectLst/>
                        </a:rPr>
                        <a:t>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林楠</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altLang="zh-CN" sz="300" u="none" strike="noStrike">
                          <a:effectLst/>
                        </a:rPr>
                        <a:t>3</a:t>
                      </a:r>
                      <a:endParaRPr lang="en-US" altLang="zh-CN"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详细细节正在和研发讨论和同步，希望根据投入产出（优化效果）比来决策是否需要优化该</a:t>
                      </a:r>
                      <a:r>
                        <a:rPr lang="en-US" altLang="zh-CN" sz="300" u="none" strike="noStrike">
                          <a:effectLst/>
                        </a:rPr>
                        <a:t>FR</a:t>
                      </a:r>
                      <a:endParaRPr lang="en-US" altLang="zh-CN"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1325253160"/>
                  </a:ext>
                </a:extLst>
              </a:tr>
              <a:tr h="31132">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2262260523"/>
                  </a:ext>
                </a:extLst>
              </a:tr>
              <a:tr h="31132">
                <a:tc>
                  <a:txBody>
                    <a:bodyPr/>
                    <a:lstStyle/>
                    <a:p>
                      <a:pPr algn="l" fontAlgn="ctr"/>
                      <a:r>
                        <a:rPr lang="en-US" sz="300" u="none" strike="noStrike">
                          <a:effectLst/>
                        </a:rPr>
                        <a:t>FR ID</a:t>
                      </a:r>
                      <a:endParaRPr 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Sub Category</a:t>
                      </a:r>
                      <a:endParaRPr 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Feature Summary</a:t>
                      </a:r>
                      <a:endParaRPr 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Feature Description </a:t>
                      </a:r>
                      <a:endParaRPr 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例会讨论纪要</a:t>
                      </a:r>
                      <a:endParaRPr lang="zh-CN" alt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PLM</a:t>
                      </a:r>
                      <a:r>
                        <a:rPr lang="zh-CN" altLang="en-US" sz="300" u="none" strike="noStrike">
                          <a:effectLst/>
                        </a:rPr>
                        <a:t>反馈</a:t>
                      </a:r>
                      <a:endParaRPr lang="zh-CN" alt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研发反馈</a:t>
                      </a:r>
                      <a:endParaRPr lang="zh-CN" alt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QA manager</a:t>
                      </a:r>
                      <a:endParaRPr 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SW manager</a:t>
                      </a:r>
                      <a:endParaRPr 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产品线</a:t>
                      </a:r>
                      <a:endParaRPr lang="zh-CN" alt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PLM </a:t>
                      </a:r>
                      <a:endParaRPr 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Priority</a:t>
                      </a:r>
                      <a:endParaRPr 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ctr" fontAlgn="ctr"/>
                      <a:r>
                        <a:rPr lang="zh-CN" altLang="en-US" sz="300" u="none" strike="noStrike">
                          <a:effectLst/>
                        </a:rPr>
                        <a:t>备注</a:t>
                      </a:r>
                      <a:endParaRPr lang="zh-CN" alt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3677562244"/>
                  </a:ext>
                </a:extLst>
              </a:tr>
              <a:tr h="31132">
                <a:tc>
                  <a:txBody>
                    <a:bodyPr/>
                    <a:lstStyle/>
                    <a:p>
                      <a:pPr algn="l" fontAlgn="b"/>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b"/>
                </a:tc>
                <a:tc>
                  <a:txBody>
                    <a:bodyPr/>
                    <a:lstStyle/>
                    <a:p>
                      <a:pPr algn="l" fontAlgn="ctr"/>
                      <a:r>
                        <a:rPr lang="en-US" sz="300" u="none" strike="noStrike">
                          <a:effectLst/>
                        </a:rPr>
                        <a:t>vFW</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vFW</a:t>
                      </a:r>
                      <a:r>
                        <a:rPr lang="zh-CN" altLang="en-US" sz="300" u="none" strike="noStrike">
                          <a:effectLst/>
                        </a:rPr>
                        <a:t>性能问题</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阿里云</a:t>
                      </a:r>
                      <a:r>
                        <a:rPr lang="en-US" altLang="zh-CN" sz="300" u="none" strike="noStrike">
                          <a:effectLst/>
                        </a:rPr>
                        <a:t>/AWS</a:t>
                      </a:r>
                      <a:r>
                        <a:rPr lang="zh-CN" altLang="en-US" sz="300" u="none" strike="noStrike">
                          <a:effectLst/>
                        </a:rPr>
                        <a:t>环境下，</a:t>
                      </a:r>
                      <a:r>
                        <a:rPr lang="en-US" altLang="zh-CN" sz="300" u="none" strike="noStrike">
                          <a:effectLst/>
                        </a:rPr>
                        <a:t>vFW</a:t>
                      </a:r>
                      <a:r>
                        <a:rPr lang="zh-CN" altLang="en-US" sz="300" u="none" strike="noStrike">
                          <a:effectLst/>
                        </a:rPr>
                        <a:t>性能距离我们对外的标称值相距甚远，这会影响客户的体验，并对云界产品产生质疑。</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rowSpan="2">
                  <a:txBody>
                    <a:bodyPr/>
                    <a:lstStyle/>
                    <a:p>
                      <a:pPr algn="ctr" fontAlgn="ctr"/>
                      <a:r>
                        <a:rPr lang="zh-CN" altLang="en-US" sz="300" u="none" strike="noStrike">
                          <a:effectLst/>
                        </a:rPr>
                        <a:t>线下沟通，根据资源情况，尽量早于</a:t>
                      </a:r>
                      <a:r>
                        <a:rPr lang="en-US" altLang="zh-CN" sz="300" u="none" strike="noStrike">
                          <a:effectLst/>
                        </a:rPr>
                        <a:t>Midway</a:t>
                      </a:r>
                      <a:r>
                        <a:rPr lang="zh-CN" altLang="en-US" sz="300" u="none" strike="noStrike">
                          <a:effectLst/>
                        </a:rPr>
                        <a:t>实现。后合入</a:t>
                      </a:r>
                      <a:r>
                        <a:rPr lang="en-US" altLang="zh-CN" sz="300" u="none" strike="noStrike">
                          <a:effectLst/>
                        </a:rPr>
                        <a:t>Midway</a:t>
                      </a:r>
                      <a:endParaRPr lang="en-US" altLang="zh-CN"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ctr"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不承诺</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drop</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ALL</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虚拟化产品线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黄猛</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ctr" fontAlgn="ctr"/>
                      <a:r>
                        <a:rPr lang="en-US" altLang="zh-CN" sz="300" u="none" strike="noStrike">
                          <a:effectLst/>
                        </a:rPr>
                        <a:t>1</a:t>
                      </a:r>
                      <a:endParaRPr lang="en-US" altLang="zh-CN"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b"/>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b"/>
                </a:tc>
                <a:extLst>
                  <a:ext uri="{0D108BD9-81ED-4DB2-BD59-A6C34878D82A}">
                    <a16:rowId xmlns:a16="http://schemas.microsoft.com/office/drawing/2014/main" xmlns="" val="1227953589"/>
                  </a:ext>
                </a:extLst>
              </a:tr>
              <a:tr h="61573">
                <a:tc>
                  <a:txBody>
                    <a:bodyPr/>
                    <a:lstStyle/>
                    <a:p>
                      <a:pPr algn="l" fontAlgn="b"/>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b"/>
                </a:tc>
                <a:tc>
                  <a:txBody>
                    <a:bodyPr/>
                    <a:lstStyle/>
                    <a:p>
                      <a:pPr algn="l" fontAlgn="ctr"/>
                      <a:r>
                        <a:rPr lang="en-US" sz="300" u="none" strike="noStrike">
                          <a:effectLst/>
                        </a:rPr>
                        <a:t>vFW</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altLang="zh-CN" sz="300" u="none" strike="noStrike">
                          <a:effectLst/>
                        </a:rPr>
                        <a:t>vFW</a:t>
                      </a:r>
                      <a:r>
                        <a:rPr lang="zh-CN" altLang="en-US" sz="300" u="none" strike="noStrike">
                          <a:effectLst/>
                        </a:rPr>
                        <a:t>支持公有云下的</a:t>
                      </a:r>
                      <a:r>
                        <a:rPr lang="en-US" altLang="zh-CN" sz="300" u="none" strike="noStrike">
                          <a:effectLst/>
                        </a:rPr>
                        <a:t>HA</a:t>
                      </a:r>
                      <a:r>
                        <a:rPr lang="zh-CN" altLang="en-US" sz="300" u="none" strike="noStrike">
                          <a:effectLst/>
                        </a:rPr>
                        <a:t>组网通讯</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由于阿里云</a:t>
                      </a:r>
                      <a:r>
                        <a:rPr lang="en-US" altLang="zh-CN" sz="300" u="none" strike="noStrike">
                          <a:effectLst/>
                        </a:rPr>
                        <a:t>/AWS</a:t>
                      </a:r>
                      <a:r>
                        <a:rPr lang="zh-CN" altLang="en-US" sz="300" u="none" strike="noStrike">
                          <a:effectLst/>
                        </a:rPr>
                        <a:t>公有云环境的存在</a:t>
                      </a:r>
                      <a:r>
                        <a:rPr lang="en-US" altLang="zh-CN" sz="300" u="none" strike="noStrike">
                          <a:effectLst/>
                        </a:rPr>
                        <a:t>IP</a:t>
                      </a:r>
                      <a:r>
                        <a:rPr lang="zh-CN" altLang="en-US" sz="300" u="none" strike="noStrike">
                          <a:effectLst/>
                        </a:rPr>
                        <a:t>和</a:t>
                      </a:r>
                      <a:r>
                        <a:rPr lang="en-US" altLang="zh-CN" sz="300" u="none" strike="noStrike">
                          <a:effectLst/>
                        </a:rPr>
                        <a:t>MAC</a:t>
                      </a:r>
                      <a:r>
                        <a:rPr lang="zh-CN" altLang="en-US" sz="300" u="none" strike="noStrike">
                          <a:effectLst/>
                        </a:rPr>
                        <a:t>绑定问题，导致</a:t>
                      </a:r>
                      <a:r>
                        <a:rPr lang="en-US" altLang="zh-CN" sz="300" u="none" strike="noStrike">
                          <a:effectLst/>
                        </a:rPr>
                        <a:t>HA</a:t>
                      </a:r>
                      <a:r>
                        <a:rPr lang="zh-CN" altLang="en-US" sz="300" u="none" strike="noStrike">
                          <a:effectLst/>
                        </a:rPr>
                        <a:t>（</a:t>
                      </a:r>
                      <a:r>
                        <a:rPr lang="en-US" altLang="zh-CN" sz="300" u="none" strike="noStrike">
                          <a:effectLst/>
                        </a:rPr>
                        <a:t>AP</a:t>
                      </a:r>
                      <a:r>
                        <a:rPr lang="zh-CN" altLang="en-US" sz="300" u="none" strike="noStrike">
                          <a:effectLst/>
                        </a:rPr>
                        <a:t>模式）组网下，</a:t>
                      </a:r>
                      <a:r>
                        <a:rPr lang="en-US" altLang="zh-CN" sz="300" u="none" strike="noStrike">
                          <a:effectLst/>
                        </a:rPr>
                        <a:t>VIP</a:t>
                      </a:r>
                      <a:r>
                        <a:rPr lang="zh-CN" altLang="en-US" sz="300" u="none" strike="noStrike">
                          <a:effectLst/>
                        </a:rPr>
                        <a:t>地址与外部网络通讯，需要参考友商</a:t>
                      </a:r>
                      <a:r>
                        <a:rPr lang="en-US" altLang="zh-CN" sz="300" u="none" strike="noStrike">
                          <a:effectLst/>
                        </a:rPr>
                        <a:t>PAN</a:t>
                      </a:r>
                      <a:r>
                        <a:rPr lang="zh-CN" altLang="en-US" sz="300" u="none" strike="noStrike">
                          <a:effectLst/>
                        </a:rPr>
                        <a:t>的实现方式来解决。</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vMerge="1">
                  <a:txBody>
                    <a:bodyPr/>
                    <a:lstStyle/>
                    <a:p>
                      <a:endParaRPr lang="zh-CN" altLang="en-US"/>
                    </a:p>
                  </a:txBody>
                  <a:tcPr/>
                </a:tc>
                <a:tc>
                  <a:txBody>
                    <a:bodyPr/>
                    <a:lstStyle/>
                    <a:p>
                      <a:pPr algn="ctr"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不承诺</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drop</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作涛</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虚拟化产品线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黄猛</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ctr" fontAlgn="ctr"/>
                      <a:r>
                        <a:rPr lang="en-US" altLang="zh-CN" sz="300" u="none" strike="noStrike">
                          <a:effectLst/>
                        </a:rPr>
                        <a:t>1</a:t>
                      </a:r>
                      <a:endParaRPr lang="en-US" altLang="zh-CN"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b"/>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b"/>
                </a:tc>
                <a:extLst>
                  <a:ext uri="{0D108BD9-81ED-4DB2-BD59-A6C34878D82A}">
                    <a16:rowId xmlns:a16="http://schemas.microsoft.com/office/drawing/2014/main" xmlns="" val="2258917211"/>
                  </a:ext>
                </a:extLst>
              </a:tr>
              <a:tr h="61573">
                <a:tc>
                  <a:txBody>
                    <a:bodyPr/>
                    <a:lstStyle/>
                    <a:p>
                      <a:pPr algn="l" fontAlgn="b"/>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b"/>
                </a:tc>
                <a:tc>
                  <a:txBody>
                    <a:bodyPr/>
                    <a:lstStyle/>
                    <a:p>
                      <a:pPr algn="l" fontAlgn="ctr"/>
                      <a:r>
                        <a:rPr lang="en-US" sz="300" u="none" strike="noStrike">
                          <a:effectLst/>
                        </a:rPr>
                        <a:t>vFW</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T</a:t>
                      </a:r>
                      <a:r>
                        <a:rPr lang="zh-CN" altLang="en-US" sz="300" u="none" strike="noStrike">
                          <a:effectLst/>
                        </a:rPr>
                        <a:t>平台智能部分功能移植</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为</a:t>
                      </a:r>
                      <a:r>
                        <a:rPr lang="en-US" altLang="zh-CN" sz="300" u="none" strike="noStrike">
                          <a:effectLst/>
                        </a:rPr>
                        <a:t>vFW</a:t>
                      </a:r>
                      <a:r>
                        <a:rPr lang="zh-CN" altLang="en-US" sz="300" u="none" strike="noStrike">
                          <a:effectLst/>
                        </a:rPr>
                        <a:t>引入</a:t>
                      </a:r>
                      <a:r>
                        <a:rPr lang="en-US" altLang="zh-CN" sz="300" u="none" strike="noStrike">
                          <a:effectLst/>
                        </a:rPr>
                        <a:t>T</a:t>
                      </a:r>
                      <a:r>
                        <a:rPr lang="zh-CN" altLang="en-US" sz="300" u="none" strike="noStrike">
                          <a:effectLst/>
                        </a:rPr>
                        <a:t>平台智能安全引擎，特别是风险安全，威胁地图等监控功能，丰富并增强</a:t>
                      </a:r>
                      <a:r>
                        <a:rPr lang="en-US" altLang="zh-CN" sz="300" u="none" strike="noStrike">
                          <a:effectLst/>
                        </a:rPr>
                        <a:t>vFW</a:t>
                      </a:r>
                      <a:r>
                        <a:rPr lang="zh-CN" altLang="en-US" sz="300" u="none" strike="noStrike">
                          <a:effectLst/>
                        </a:rPr>
                        <a:t>产品功能特性，同时也可以借此来推广我司的智能安全产品。</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不强制在</a:t>
                      </a:r>
                      <a:r>
                        <a:rPr lang="en-US" altLang="zh-CN" sz="300" u="none" strike="noStrike">
                          <a:effectLst/>
                        </a:rPr>
                        <a:t>Midway</a:t>
                      </a:r>
                      <a:r>
                        <a:rPr lang="zh-CN" altLang="en-US" sz="300" u="none" strike="noStrike">
                          <a:effectLst/>
                        </a:rPr>
                        <a:t>中实现。如果有资源，需要再详细讨论实现方式</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不承诺</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drop</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David</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虚拟化产品线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黄猛</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ctr" fontAlgn="ctr"/>
                      <a:r>
                        <a:rPr lang="en-US" altLang="zh-CN" sz="300" u="none" strike="noStrike">
                          <a:effectLst/>
                        </a:rPr>
                        <a:t>2</a:t>
                      </a:r>
                      <a:endParaRPr lang="en-US" altLang="zh-CN"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可由研发决定移植的功能项</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868959093"/>
                  </a:ext>
                </a:extLst>
              </a:tr>
              <a:tr h="31132">
                <a:tc>
                  <a:txBody>
                    <a:bodyPr/>
                    <a:lstStyle/>
                    <a:p>
                      <a:pPr algn="l" fontAlgn="b"/>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b"/>
                </a:tc>
                <a:tc>
                  <a:txBody>
                    <a:bodyPr/>
                    <a:lstStyle/>
                    <a:p>
                      <a:pPr algn="l" fontAlgn="ctr"/>
                      <a:r>
                        <a:rPr lang="en-US" sz="300" u="none" strike="noStrike">
                          <a:effectLst/>
                        </a:rPr>
                        <a:t>vFW</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vFW</a:t>
                      </a:r>
                      <a:r>
                        <a:rPr lang="zh-CN" altLang="en-US" sz="300" u="none" strike="noStrike">
                          <a:effectLst/>
                        </a:rPr>
                        <a:t>支持</a:t>
                      </a:r>
                      <a:r>
                        <a:rPr lang="en-US" sz="300" u="none" strike="noStrike">
                          <a:effectLst/>
                        </a:rPr>
                        <a:t>IPv6</a:t>
                      </a:r>
                      <a:r>
                        <a:rPr lang="zh-CN" altLang="en-US" sz="300" u="none" strike="noStrike">
                          <a:effectLst/>
                        </a:rPr>
                        <a:t>特性</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功能补齐</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不承诺</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不承诺</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drop</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老束</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虚拟化产品线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黄猛</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ctr" fontAlgn="ctr"/>
                      <a:r>
                        <a:rPr lang="en-US" altLang="zh-CN" sz="300" u="none" strike="noStrike">
                          <a:effectLst/>
                        </a:rPr>
                        <a:t>3</a:t>
                      </a:r>
                      <a:endParaRPr lang="en-US" altLang="zh-CN"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b"/>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b"/>
                </a:tc>
                <a:extLst>
                  <a:ext uri="{0D108BD9-81ED-4DB2-BD59-A6C34878D82A}">
                    <a16:rowId xmlns:a16="http://schemas.microsoft.com/office/drawing/2014/main" xmlns="" val="2886117248"/>
                  </a:ext>
                </a:extLst>
              </a:tr>
              <a:tr h="31132">
                <a:tc>
                  <a:txBody>
                    <a:bodyPr/>
                    <a:lstStyle/>
                    <a:p>
                      <a:pPr algn="l" fontAlgn="b"/>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b"/>
                </a:tc>
                <a:tc>
                  <a:txBody>
                    <a:bodyPr/>
                    <a:lstStyle/>
                    <a:p>
                      <a:pPr algn="l" fontAlgn="ctr"/>
                      <a:r>
                        <a:rPr lang="en-US" sz="300" u="none" strike="noStrike">
                          <a:effectLst/>
                        </a:rPr>
                        <a:t>vFW</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dirty="0" err="1">
                          <a:effectLst/>
                        </a:rPr>
                        <a:t>vFW</a:t>
                      </a:r>
                      <a:r>
                        <a:rPr lang="zh-CN" altLang="en-US" sz="300" u="none" strike="noStrike" dirty="0">
                          <a:effectLst/>
                        </a:rPr>
                        <a:t>支持</a:t>
                      </a:r>
                      <a:r>
                        <a:rPr lang="en-US" sz="300" u="none" strike="noStrike" dirty="0" err="1">
                          <a:effectLst/>
                        </a:rPr>
                        <a:t>vSYS</a:t>
                      </a:r>
                      <a:r>
                        <a:rPr lang="zh-CN" altLang="en-US" sz="300" u="none" strike="noStrike" dirty="0">
                          <a:effectLst/>
                        </a:rPr>
                        <a:t>特性</a:t>
                      </a:r>
                      <a:endParaRPr lang="zh-CN" alt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功能补齐</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不承诺</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不承诺</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drop</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江波</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虚拟化产品线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黄猛</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ctr" fontAlgn="ctr"/>
                      <a:r>
                        <a:rPr lang="en-US" altLang="zh-CN" sz="300" u="none" strike="noStrike">
                          <a:effectLst/>
                        </a:rPr>
                        <a:t>3</a:t>
                      </a:r>
                      <a:endParaRPr lang="en-US" altLang="zh-CN"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b"/>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b"/>
                </a:tc>
                <a:extLst>
                  <a:ext uri="{0D108BD9-81ED-4DB2-BD59-A6C34878D82A}">
                    <a16:rowId xmlns:a16="http://schemas.microsoft.com/office/drawing/2014/main" xmlns="" val="2506704823"/>
                  </a:ext>
                </a:extLst>
              </a:tr>
              <a:tr h="31132">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3064875398"/>
                  </a:ext>
                </a:extLst>
              </a:tr>
              <a:tr h="31132">
                <a:tc>
                  <a:txBody>
                    <a:bodyPr/>
                    <a:lstStyle/>
                    <a:p>
                      <a:pPr algn="l" fontAlgn="ctr"/>
                      <a:r>
                        <a:rPr lang="en-US" sz="300" u="none" strike="noStrike">
                          <a:effectLst/>
                        </a:rPr>
                        <a:t>FR ID</a:t>
                      </a:r>
                      <a:endParaRPr 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Sub Category</a:t>
                      </a:r>
                      <a:endParaRPr 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Feature Summary</a:t>
                      </a:r>
                      <a:endParaRPr 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Feature Description </a:t>
                      </a:r>
                      <a:endParaRPr 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ctr" fontAlgn="ctr"/>
                      <a:r>
                        <a:rPr lang="zh-CN" altLang="en-US" sz="300" u="none" strike="noStrike">
                          <a:effectLst/>
                        </a:rPr>
                        <a:t>是否支持</a:t>
                      </a:r>
                      <a:r>
                        <a:rPr lang="en-US" sz="300" u="none" strike="noStrike">
                          <a:effectLst/>
                        </a:rPr>
                        <a:t>WebUI</a:t>
                      </a:r>
                      <a:endParaRPr 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ctr" fontAlgn="ctr"/>
                      <a:r>
                        <a:rPr lang="zh-CN" altLang="en-US" sz="300" u="none" strike="noStrike">
                          <a:effectLst/>
                        </a:rPr>
                        <a:t>详细描述</a:t>
                      </a:r>
                      <a:endParaRPr lang="zh-CN" alt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例会讨论纪要</a:t>
                      </a:r>
                      <a:endParaRPr lang="zh-CN" alt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PLM </a:t>
                      </a:r>
                      <a:r>
                        <a:rPr lang="zh-CN" altLang="en-US" sz="300" u="none" strike="noStrike">
                          <a:effectLst/>
                        </a:rPr>
                        <a:t>反馈</a:t>
                      </a:r>
                      <a:endParaRPr lang="zh-CN" alt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研发反馈</a:t>
                      </a:r>
                      <a:endParaRPr lang="zh-CN" alt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SW manager</a:t>
                      </a:r>
                      <a:endParaRPr 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QA manager</a:t>
                      </a:r>
                      <a:endParaRPr 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产品线</a:t>
                      </a:r>
                      <a:endParaRPr lang="zh-CN" alt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PLM </a:t>
                      </a:r>
                      <a:endParaRPr lang="en-US" sz="300" b="1" i="0" u="none" strike="noStrike">
                        <a:solidFill>
                          <a:srgbClr val="FFFFFF"/>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758858696"/>
                  </a:ext>
                </a:extLst>
              </a:tr>
              <a:tr h="152894">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dirty="0">
                          <a:effectLst/>
                        </a:rPr>
                        <a:t>Vsys</a:t>
                      </a:r>
                      <a:endParaRPr 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altLang="zh-CN" sz="300" u="none" strike="noStrike" dirty="0">
                          <a:effectLst/>
                        </a:rPr>
                        <a:t>Vsys</a:t>
                      </a:r>
                      <a:r>
                        <a:rPr lang="zh-CN" altLang="en-US" sz="300" u="none" strike="noStrike" dirty="0">
                          <a:effectLst/>
                        </a:rPr>
                        <a:t>支持每</a:t>
                      </a:r>
                      <a:r>
                        <a:rPr lang="en-US" altLang="zh-CN" sz="300" u="none" strike="noStrike" dirty="0">
                          <a:effectLst/>
                        </a:rPr>
                        <a:t>Vsys</a:t>
                      </a:r>
                      <a:r>
                        <a:rPr lang="zh-CN" altLang="en-US" sz="300" u="none" strike="noStrike" dirty="0">
                          <a:effectLst/>
                        </a:rPr>
                        <a:t>独立重启</a:t>
                      </a:r>
                      <a:endParaRPr lang="zh-CN" alt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dirty="0">
                          <a:effectLst/>
                        </a:rPr>
                        <a:t>根据金融行业的需求，支持每个</a:t>
                      </a:r>
                      <a:r>
                        <a:rPr lang="en-US" altLang="zh-CN" sz="300" u="none" strike="noStrike" dirty="0">
                          <a:effectLst/>
                        </a:rPr>
                        <a:t>Vsys</a:t>
                      </a:r>
                      <a:r>
                        <a:rPr lang="zh-CN" altLang="en-US" sz="300" u="none" strike="noStrike" dirty="0">
                          <a:effectLst/>
                        </a:rPr>
                        <a:t>独立重启，这样的话单独的</a:t>
                      </a:r>
                      <a:r>
                        <a:rPr lang="en-US" altLang="zh-CN" sz="300" u="none" strike="noStrike" dirty="0">
                          <a:effectLst/>
                        </a:rPr>
                        <a:t>Vsys</a:t>
                      </a:r>
                      <a:r>
                        <a:rPr lang="zh-CN" altLang="en-US" sz="300" u="none" strike="noStrike" dirty="0">
                          <a:effectLst/>
                        </a:rPr>
                        <a:t>出现问题后可以独立重启不会影响其他</a:t>
                      </a:r>
                      <a:r>
                        <a:rPr lang="en-US" altLang="zh-CN" sz="300" u="none" strike="noStrike" dirty="0">
                          <a:effectLst/>
                        </a:rPr>
                        <a:t>Vsys</a:t>
                      </a:r>
                      <a:r>
                        <a:rPr lang="zh-CN" altLang="en-US" sz="300" u="none" strike="noStrike" dirty="0">
                          <a:effectLst/>
                        </a:rPr>
                        <a:t>的业务</a:t>
                      </a:r>
                      <a:endParaRPr lang="zh-CN" alt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不支持，建议前端与客户交流的时候，技术实现上不可行。整个行业来看，</a:t>
                      </a:r>
                      <a:r>
                        <a:rPr lang="en-US" altLang="zh-CN" sz="300" u="none" strike="noStrike">
                          <a:effectLst/>
                        </a:rPr>
                        <a:t>DP</a:t>
                      </a:r>
                      <a:r>
                        <a:rPr lang="zh-CN" altLang="en-US" sz="300" u="none" strike="noStrike">
                          <a:effectLst/>
                        </a:rPr>
                        <a:t>重启不太现实。</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江波</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drop</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全产品线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徐涵</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1845052138"/>
                  </a:ext>
                </a:extLst>
              </a:tr>
              <a:tr h="31132">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dirty="0">
                          <a:effectLst/>
                        </a:rPr>
                        <a:t>Vsys</a:t>
                      </a:r>
                      <a:endParaRPr 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dirty="0">
                          <a:effectLst/>
                        </a:rPr>
                        <a:t>Vsys</a:t>
                      </a:r>
                      <a:r>
                        <a:rPr lang="zh-CN" altLang="en-US" sz="300" u="none" strike="noStrike" dirty="0">
                          <a:effectLst/>
                        </a:rPr>
                        <a:t>支持</a:t>
                      </a:r>
                      <a:r>
                        <a:rPr lang="en-US" sz="300" u="none" strike="noStrike" dirty="0" err="1">
                          <a:effectLst/>
                        </a:rPr>
                        <a:t>iQos</a:t>
                      </a:r>
                      <a:endParaRPr 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dirty="0">
                          <a:effectLst/>
                        </a:rPr>
                        <a:t>Vsys</a:t>
                      </a:r>
                      <a:r>
                        <a:rPr lang="zh-CN" altLang="en-US" sz="300" u="none" strike="noStrike" dirty="0">
                          <a:effectLst/>
                        </a:rPr>
                        <a:t>支持</a:t>
                      </a:r>
                      <a:r>
                        <a:rPr lang="en-US" sz="300" u="none" strike="noStrike" dirty="0" err="1">
                          <a:effectLst/>
                        </a:rPr>
                        <a:t>iQos</a:t>
                      </a:r>
                      <a:endParaRPr 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暂不支持</a:t>
                      </a:r>
                      <a:endParaRPr lang="zh-CN" altLang="en-US" sz="300" b="0" i="0" u="none" strike="noStrike">
                        <a:solidFill>
                          <a:srgbClr val="FF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镜清</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drop</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全产品线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徐涵</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811149343"/>
                  </a:ext>
                </a:extLst>
              </a:tr>
              <a:tr h="31132">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dirty="0">
                          <a:effectLst/>
                        </a:rPr>
                        <a:t>Vsys</a:t>
                      </a:r>
                      <a:endParaRPr 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dirty="0">
                          <a:effectLst/>
                        </a:rPr>
                        <a:t>Vsys</a:t>
                      </a:r>
                      <a:r>
                        <a:rPr lang="zh-CN" altLang="en-US" sz="300" u="none" strike="noStrike" dirty="0">
                          <a:effectLst/>
                        </a:rPr>
                        <a:t>支持</a:t>
                      </a:r>
                      <a:r>
                        <a:rPr lang="en-US" sz="300" u="none" strike="noStrike" dirty="0">
                          <a:effectLst/>
                        </a:rPr>
                        <a:t>IPv6</a:t>
                      </a:r>
                      <a:endParaRPr 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dirty="0">
                          <a:effectLst/>
                        </a:rPr>
                        <a:t>Vsys</a:t>
                      </a:r>
                      <a:r>
                        <a:rPr lang="zh-CN" altLang="en-US" sz="300" u="none" strike="noStrike" dirty="0">
                          <a:effectLst/>
                        </a:rPr>
                        <a:t>支持</a:t>
                      </a:r>
                      <a:r>
                        <a:rPr lang="en-US" sz="300" u="none" strike="noStrike" dirty="0">
                          <a:effectLst/>
                        </a:rPr>
                        <a:t>IPv6</a:t>
                      </a:r>
                      <a:endParaRPr 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不支持</a:t>
                      </a:r>
                      <a:endParaRPr lang="zh-CN" altLang="en-US" sz="300" b="0" i="0" u="none" strike="noStrike">
                        <a:solidFill>
                          <a:srgbClr val="FF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老束</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drop</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全产品线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徐涵</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3149583317"/>
                  </a:ext>
                </a:extLst>
              </a:tr>
              <a:tr h="61573">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dirty="0">
                          <a:effectLst/>
                        </a:rPr>
                        <a:t>Vsys</a:t>
                      </a:r>
                      <a:endParaRPr 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altLang="zh-CN" sz="300" u="none" strike="noStrike" dirty="0">
                          <a:effectLst/>
                        </a:rPr>
                        <a:t>Vsys</a:t>
                      </a:r>
                      <a:r>
                        <a:rPr lang="zh-CN" altLang="en-US" sz="300" u="none" strike="noStrike" dirty="0">
                          <a:effectLst/>
                        </a:rPr>
                        <a:t>支持虚拟系统的</a:t>
                      </a:r>
                      <a:r>
                        <a:rPr lang="en-US" altLang="zh-CN" sz="300" u="none" strike="noStrike" dirty="0">
                          <a:effectLst/>
                        </a:rPr>
                        <a:t>HA</a:t>
                      </a:r>
                      <a:endParaRPr lang="en-US" altLang="zh-CN"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dirty="0">
                          <a:effectLst/>
                        </a:rPr>
                        <a:t>根据金融行业的需求，支持</a:t>
                      </a:r>
                      <a:r>
                        <a:rPr lang="en-US" altLang="zh-CN" sz="300" u="none" strike="noStrike" dirty="0">
                          <a:effectLst/>
                        </a:rPr>
                        <a:t>Vsys</a:t>
                      </a:r>
                      <a:r>
                        <a:rPr lang="zh-CN" altLang="en-US" sz="300" u="none" strike="noStrike" dirty="0">
                          <a:effectLst/>
                        </a:rPr>
                        <a:t>之间的</a:t>
                      </a:r>
                      <a:r>
                        <a:rPr lang="en-US" altLang="zh-CN" sz="300" u="none" strike="noStrike" dirty="0">
                          <a:effectLst/>
                        </a:rPr>
                        <a:t>HA</a:t>
                      </a:r>
                      <a:r>
                        <a:rPr lang="zh-CN" altLang="en-US" sz="300" u="none" strike="noStrike" dirty="0">
                          <a:effectLst/>
                        </a:rPr>
                        <a:t>，这样的话单独的</a:t>
                      </a:r>
                      <a:r>
                        <a:rPr lang="en-US" altLang="zh-CN" sz="300" u="none" strike="noStrike" dirty="0">
                          <a:effectLst/>
                        </a:rPr>
                        <a:t>Vsys</a:t>
                      </a:r>
                      <a:r>
                        <a:rPr lang="zh-CN" altLang="en-US" sz="300" u="none" strike="noStrike" dirty="0">
                          <a:effectLst/>
                        </a:rPr>
                        <a:t>出现问题后可以切换到备用的</a:t>
                      </a:r>
                      <a:r>
                        <a:rPr lang="en-US" altLang="zh-CN" sz="300" u="none" strike="noStrike" dirty="0">
                          <a:effectLst/>
                        </a:rPr>
                        <a:t>Vsys</a:t>
                      </a:r>
                      <a:r>
                        <a:rPr lang="zh-CN" altLang="en-US" sz="300" u="none" strike="noStrike" dirty="0">
                          <a:effectLst/>
                        </a:rPr>
                        <a:t>上以保障高可靠性，可以考虑同设备间的</a:t>
                      </a:r>
                      <a:r>
                        <a:rPr lang="en-US" altLang="zh-CN" sz="300" u="none" strike="noStrike" dirty="0">
                          <a:effectLst/>
                        </a:rPr>
                        <a:t>Vsys</a:t>
                      </a:r>
                      <a:r>
                        <a:rPr lang="zh-CN" altLang="en-US" sz="300" u="none" strike="noStrike" dirty="0">
                          <a:effectLst/>
                        </a:rPr>
                        <a:t>和不同设备间的</a:t>
                      </a:r>
                      <a:r>
                        <a:rPr lang="en-US" altLang="zh-CN" sz="300" u="none" strike="noStrike" dirty="0">
                          <a:effectLst/>
                        </a:rPr>
                        <a:t>Vsys</a:t>
                      </a:r>
                      <a:endParaRPr lang="en-US" altLang="zh-CN"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不支持</a:t>
                      </a:r>
                      <a:endParaRPr lang="zh-CN" altLang="en-US" sz="300" b="0" i="0" u="none" strike="noStrike">
                        <a:solidFill>
                          <a:srgbClr val="FF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作涛</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drop</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全产品线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徐涵</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3942225602"/>
                  </a:ext>
                </a:extLst>
              </a:tr>
              <a:tr h="31132">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HA</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防火墙集群功能</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支持</a:t>
                      </a:r>
                      <a:r>
                        <a:rPr lang="en-US" altLang="zh-CN" sz="300" u="none" strike="noStrike">
                          <a:effectLst/>
                        </a:rPr>
                        <a:t>2</a:t>
                      </a:r>
                      <a:r>
                        <a:rPr lang="zh-CN" altLang="en-US" sz="300" u="none" strike="noStrike">
                          <a:effectLst/>
                        </a:rPr>
                        <a:t>台以上的防火墙做</a:t>
                      </a:r>
                      <a:r>
                        <a:rPr lang="en-US" altLang="zh-CN" sz="300" u="none" strike="noStrike">
                          <a:effectLst/>
                        </a:rPr>
                        <a:t>HA</a:t>
                      </a:r>
                      <a:r>
                        <a:rPr lang="zh-CN" altLang="en-US" sz="300" u="none" strike="noStrike">
                          <a:effectLst/>
                        </a:rPr>
                        <a:t>，多台防火墙可以做高可靠性备份，同时做统一的集中管理</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不支持</a:t>
                      </a:r>
                      <a:endParaRPr lang="zh-CN" altLang="en-US" sz="300" b="0" i="0" u="none" strike="noStrike">
                        <a:solidFill>
                          <a:srgbClr val="FF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作涛</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drop</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FW </a:t>
                      </a:r>
                      <a:r>
                        <a:rPr lang="zh-CN" altLang="en-US" sz="300" u="none" strike="noStrike">
                          <a:effectLst/>
                        </a:rPr>
                        <a:t>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徐涵</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1522449487"/>
                  </a:ext>
                </a:extLst>
              </a:tr>
              <a:tr h="365978">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关键字过滤</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信用卡和身份证号码等敏感词过滤</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防火墙的关键字过滤支持信用卡号，手机号，身份证号码，支付宝，微信等关键信息的记录和拦截，此需求在国外厂商实现较多</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是</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b"/>
                      <a:r>
                        <a:rPr lang="en-US" altLang="zh-CN" sz="300" u="none" strike="noStrike" dirty="0">
                          <a:effectLst/>
                        </a:rPr>
                        <a:t>http://dms.hillstonenet.com/default/repos/776165/STONEOS%20</a:t>
                      </a:r>
                      <a:r>
                        <a:rPr lang="zh-CN" altLang="en-US" sz="300" u="none" strike="noStrike" dirty="0">
                          <a:effectLst/>
                        </a:rPr>
                        <a:t>项目</a:t>
                      </a:r>
                      <a:r>
                        <a:rPr lang="en-US" altLang="zh-CN" sz="300" u="none" strike="noStrike" dirty="0">
                          <a:effectLst/>
                        </a:rPr>
                        <a:t>/Coral%20Sea/PRD/Hillstone%20coral%20%20sea%20FR5837%20</a:t>
                      </a:r>
                      <a:r>
                        <a:rPr lang="zh-CN" altLang="en-US" sz="300" u="none" strike="noStrike" dirty="0">
                          <a:effectLst/>
                        </a:rPr>
                        <a:t>文件类型过滤</a:t>
                      </a:r>
                      <a:r>
                        <a:rPr lang="en-US" altLang="zh-CN" sz="300" u="none" strike="noStrike" dirty="0">
                          <a:effectLst/>
                        </a:rPr>
                        <a:t>%20PRD%20%20-%201.0.docx/@@view.html </a:t>
                      </a:r>
                      <a:br>
                        <a:rPr lang="en-US" altLang="zh-CN" sz="300" u="none" strike="noStrike" dirty="0">
                          <a:effectLst/>
                        </a:rPr>
                      </a:br>
                      <a:r>
                        <a:rPr lang="zh-CN" altLang="en-US" sz="300" u="none" strike="noStrike" dirty="0">
                          <a:effectLst/>
                        </a:rPr>
                        <a:t>与原</a:t>
                      </a:r>
                      <a:r>
                        <a:rPr lang="en-US" altLang="zh-CN" sz="300" u="none" strike="noStrike" dirty="0">
                          <a:effectLst/>
                        </a:rPr>
                        <a:t>PRD</a:t>
                      </a:r>
                      <a:r>
                        <a:rPr lang="zh-CN" altLang="en-US" sz="300" u="none" strike="noStrike" dirty="0">
                          <a:effectLst/>
                        </a:rPr>
                        <a:t>相同的需求</a:t>
                      </a:r>
                      <a:r>
                        <a:rPr lang="en-US" altLang="zh-CN" sz="300" u="none" strike="noStrike" dirty="0">
                          <a:effectLst/>
                        </a:rPr>
                        <a:t>1. </a:t>
                      </a:r>
                      <a:r>
                        <a:rPr lang="zh-CN" altLang="en-US" sz="300" u="none" strike="noStrike" dirty="0">
                          <a:effectLst/>
                        </a:rPr>
                        <a:t>预定义敏感数据：信用卡、</a:t>
                      </a:r>
                      <a:r>
                        <a:rPr lang="en-US" altLang="zh-CN" sz="300" u="none" strike="noStrike" dirty="0">
                          <a:effectLst/>
                        </a:rPr>
                        <a:t>SSN</a:t>
                      </a:r>
                      <a:r>
                        <a:rPr lang="zh-CN" altLang="en-US" sz="300" u="none" strike="noStrike" dirty="0">
                          <a:effectLst/>
                        </a:rPr>
                        <a:t>、身份证、银行卡</a:t>
                      </a:r>
                      <a:br>
                        <a:rPr lang="zh-CN" altLang="en-US" sz="300" u="none" strike="noStrike" dirty="0">
                          <a:effectLst/>
                        </a:rPr>
                      </a:br>
                      <a:r>
                        <a:rPr lang="en-US" altLang="zh-CN" sz="300" u="none" strike="noStrike" dirty="0">
                          <a:effectLst/>
                        </a:rPr>
                        <a:t>2. </a:t>
                      </a:r>
                      <a:r>
                        <a:rPr lang="zh-CN" altLang="en-US" sz="300" u="none" strike="noStrike" dirty="0">
                          <a:effectLst/>
                        </a:rPr>
                        <a:t>自定义敏感数据：支持正则表达式定义</a:t>
                      </a:r>
                      <a:br>
                        <a:rPr lang="zh-CN" altLang="en-US" sz="300" u="none" strike="noStrike" dirty="0">
                          <a:effectLst/>
                        </a:rPr>
                      </a:br>
                      <a:r>
                        <a:rPr lang="en-US" altLang="zh-CN" sz="300" u="none" strike="noStrike" dirty="0">
                          <a:effectLst/>
                        </a:rPr>
                        <a:t>3. </a:t>
                      </a:r>
                      <a:r>
                        <a:rPr lang="zh-CN" altLang="en-US" sz="300" u="none" strike="noStrike" dirty="0">
                          <a:effectLst/>
                        </a:rPr>
                        <a:t>正则表达式匹配检测工具：验证正则表达式是否能够检测用户想定义的数据</a:t>
                      </a:r>
                      <a:br>
                        <a:rPr lang="zh-CN" altLang="en-US" sz="300" u="none" strike="noStrike" dirty="0">
                          <a:effectLst/>
                        </a:rPr>
                      </a:br>
                      <a:r>
                        <a:rPr lang="en-US" altLang="zh-CN" sz="300" u="none" strike="noStrike" dirty="0">
                          <a:effectLst/>
                        </a:rPr>
                        <a:t>4. </a:t>
                      </a:r>
                      <a:r>
                        <a:rPr lang="zh-CN" altLang="en-US" sz="300" u="none" strike="noStrike" dirty="0">
                          <a:effectLst/>
                        </a:rPr>
                        <a:t>敏感数据白名单</a:t>
                      </a:r>
                      <a:br>
                        <a:rPr lang="zh-CN" altLang="en-US" sz="300" u="none" strike="noStrike" dirty="0">
                          <a:effectLst/>
                        </a:rPr>
                      </a:br>
                      <a:r>
                        <a:rPr lang="en-US" altLang="zh-CN" sz="300" u="none" strike="noStrike" dirty="0">
                          <a:effectLst/>
                        </a:rPr>
                        <a:t>5. </a:t>
                      </a:r>
                      <a:r>
                        <a:rPr lang="zh-CN" altLang="en-US" sz="300" u="none" strike="noStrike" dirty="0">
                          <a:effectLst/>
                        </a:rPr>
                        <a:t>数据捕获：将数据上传到服务器进行备份。</a:t>
                      </a:r>
                      <a:endParaRPr lang="zh-CN" altLang="en-US" sz="300" b="0" i="0" u="none" strike="noStrike" dirty="0">
                        <a:solidFill>
                          <a:srgbClr val="000000"/>
                        </a:solidFill>
                        <a:effectLst/>
                        <a:latin typeface="宋体" panose="02010600030101010101" pitchFamily="2" charset="-122"/>
                        <a:ea typeface="宋体" panose="02010600030101010101" pitchFamily="2" charset="-122"/>
                      </a:endParaRPr>
                    </a:p>
                  </a:txBody>
                  <a:tcPr marL="1039" marR="1039" marT="1039" marB="0" anchor="b"/>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无资源，不支持</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刘亚</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上能</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全产品线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徐涵</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1715013020"/>
                  </a:ext>
                </a:extLst>
              </a:tr>
              <a:tr h="335538">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管理和易用性</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管理和易用性</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t"/>
                      <a:r>
                        <a:rPr lang="zh-CN" altLang="en-US" sz="300" u="none" strike="noStrike">
                          <a:effectLst/>
                        </a:rPr>
                        <a:t> </a:t>
                      </a:r>
                      <a:r>
                        <a:rPr lang="en-US" altLang="zh-CN" sz="300" u="none" strike="noStrike">
                          <a:effectLst/>
                        </a:rPr>
                        <a:t>CLI</a:t>
                      </a:r>
                      <a:r>
                        <a:rPr lang="zh-CN" altLang="en-US" sz="300" u="none" strike="noStrike">
                          <a:effectLst/>
                        </a:rPr>
                        <a:t>需增加正则表达式</a:t>
                      </a:r>
                      <a:r>
                        <a:rPr lang="en-US" altLang="zh-CN" sz="300" u="none" strike="noStrike">
                          <a:effectLst/>
                        </a:rPr>
                        <a:t>/</a:t>
                      </a:r>
                      <a:r>
                        <a:rPr lang="zh-CN" altLang="en-US" sz="300" u="none" strike="noStrike">
                          <a:effectLst/>
                        </a:rPr>
                        <a:t>管道符的扩展支持</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t"/>
                      <a:r>
                        <a:rPr lang="zh-CN" altLang="en-US" sz="300" u="none" strike="noStrike">
                          <a:effectLst/>
                        </a:rPr>
                        <a:t> 目前版本上，我们的管道符只能支持单个参数，日常的维护和排错过程中，</a:t>
                      </a:r>
                      <a:r>
                        <a:rPr lang="en-US" altLang="zh-CN" sz="300" u="none" strike="noStrike">
                          <a:effectLst/>
                        </a:rPr>
                        <a:t>Logs</a:t>
                      </a:r>
                      <a:r>
                        <a:rPr lang="zh-CN" altLang="en-US" sz="300" u="none" strike="noStrike">
                          <a:effectLst/>
                        </a:rPr>
                        <a:t>日志信息太大量，如果缺少比较好的筛选机制，难以进行过滤定位。</a:t>
                      </a:r>
                      <a:br>
                        <a:rPr lang="zh-CN" altLang="en-US" sz="300" u="none" strike="noStrike">
                          <a:effectLst/>
                        </a:rPr>
                      </a:br>
                      <a:r>
                        <a:rPr lang="en-US" altLang="zh-CN" sz="300" u="none" strike="noStrike">
                          <a:effectLst/>
                        </a:rPr>
                        <a:t>【</a:t>
                      </a:r>
                      <a:r>
                        <a:rPr lang="zh-CN" altLang="en-US" sz="300" u="none" strike="noStrike">
                          <a:effectLst/>
                        </a:rPr>
                        <a:t>建议</a:t>
                      </a:r>
                      <a:r>
                        <a:rPr lang="en-US" altLang="zh-CN" sz="300" u="none" strike="noStrike">
                          <a:effectLst/>
                        </a:rPr>
                        <a:t>】</a:t>
                      </a:r>
                      <a:br>
                        <a:rPr lang="en-US" altLang="zh-CN" sz="300" u="none" strike="noStrike">
                          <a:effectLst/>
                        </a:rPr>
                      </a:br>
                      <a:r>
                        <a:rPr lang="en-US" altLang="zh-CN" sz="300" u="none" strike="noStrike">
                          <a:effectLst/>
                        </a:rPr>
                        <a:t>1. </a:t>
                      </a:r>
                      <a:r>
                        <a:rPr lang="zh-CN" altLang="en-US" sz="300" u="none" strike="noStrike">
                          <a:effectLst/>
                        </a:rPr>
                        <a:t>可以多次使用管道符过滤输出；（例如：</a:t>
                      </a:r>
                      <a:r>
                        <a:rPr lang="en-US" altLang="zh-CN" sz="300" u="none" strike="noStrike">
                          <a:effectLst/>
                        </a:rPr>
                        <a:t>show logging event | include AAA | exclude BBB</a:t>
                      </a:r>
                      <a:r>
                        <a:rPr lang="zh-CN" altLang="en-US" sz="300" u="none" strike="noStrike">
                          <a:effectLst/>
                        </a:rPr>
                        <a:t>）</a:t>
                      </a:r>
                      <a:br>
                        <a:rPr lang="zh-CN" altLang="en-US" sz="300" u="none" strike="noStrike">
                          <a:effectLst/>
                        </a:rPr>
                      </a:br>
                      <a:r>
                        <a:rPr lang="en-US" altLang="zh-CN" sz="300" u="none" strike="noStrike">
                          <a:effectLst/>
                        </a:rPr>
                        <a:t>2. </a:t>
                      </a:r>
                      <a:r>
                        <a:rPr lang="zh-CN" altLang="en-US" sz="300" u="none" strike="noStrike">
                          <a:effectLst/>
                        </a:rPr>
                        <a:t>管道符过滤效果支持不区分大小写的过滤；（因为目前日志输出中既有大写，又有小写，过滤的时候往往需要添加很多条件）</a:t>
                      </a:r>
                      <a:br>
                        <a:rPr lang="zh-CN" altLang="en-US" sz="300" u="none" strike="noStrike">
                          <a:effectLst/>
                        </a:rPr>
                      </a:br>
                      <a:r>
                        <a:rPr lang="en-US" altLang="zh-CN" sz="300" u="none" strike="noStrike">
                          <a:effectLst/>
                        </a:rPr>
                        <a:t>3. </a:t>
                      </a:r>
                      <a:r>
                        <a:rPr lang="zh-CN" altLang="en-US" sz="300" u="none" strike="noStrike">
                          <a:effectLst/>
                        </a:rPr>
                        <a:t>希望能支持正则表达式；</a:t>
                      </a:r>
                      <a:br>
                        <a:rPr lang="zh-CN" altLang="en-US" sz="300" u="none" strike="noStrike">
                          <a:effectLst/>
                        </a:rPr>
                      </a:br>
                      <a:r>
                        <a:rPr lang="en-US" altLang="zh-CN" sz="300" u="none" strike="noStrike">
                          <a:effectLst/>
                        </a:rPr>
                        <a:t>4. </a:t>
                      </a:r>
                      <a:r>
                        <a:rPr lang="zh-CN" altLang="en-US" sz="300" u="none" strike="noStrike">
                          <a:effectLst/>
                        </a:rPr>
                        <a:t>希望全系统</a:t>
                      </a:r>
                      <a:r>
                        <a:rPr lang="en-US" altLang="zh-CN" sz="300" u="none" strike="noStrike">
                          <a:effectLst/>
                        </a:rPr>
                        <a:t>CLI</a:t>
                      </a:r>
                      <a:r>
                        <a:rPr lang="zh-CN" altLang="en-US" sz="300" u="none" strike="noStrike">
                          <a:effectLst/>
                        </a:rPr>
                        <a:t>命令都能统一实现；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不支持</a:t>
                      </a:r>
                      <a:endParaRPr lang="zh-CN" altLang="en-US" sz="300" b="0" i="0" u="none" strike="noStrike">
                        <a:solidFill>
                          <a:srgbClr val="FF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drop</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全产品线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徐涵</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4006823080"/>
                  </a:ext>
                </a:extLst>
              </a:tr>
              <a:tr h="548622">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管理和易用性</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管理和易用性</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t"/>
                      <a:r>
                        <a:rPr lang="zh-CN" altLang="en-US" sz="300" u="none" strike="noStrike">
                          <a:effectLst/>
                        </a:rPr>
                        <a:t>补充支持类似</a:t>
                      </a:r>
                      <a:r>
                        <a:rPr lang="en-US" altLang="zh-CN" sz="300" u="none" strike="noStrike">
                          <a:effectLst/>
                        </a:rPr>
                        <a:t>all </a:t>
                      </a:r>
                      <a:r>
                        <a:rPr lang="zh-CN" altLang="en-US" sz="300" u="none" strike="noStrike">
                          <a:effectLst/>
                        </a:rPr>
                        <a:t>命令的输出</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t"/>
                      <a:r>
                        <a:rPr lang="en-US" altLang="zh-CN" sz="300" u="none" strike="noStrike">
                          <a:effectLst/>
                        </a:rPr>
                        <a:t>【</a:t>
                      </a:r>
                      <a:r>
                        <a:rPr lang="zh-CN" altLang="en-US" sz="300" u="none" strike="noStrike">
                          <a:effectLst/>
                        </a:rPr>
                        <a:t>现状</a:t>
                      </a:r>
                      <a:r>
                        <a:rPr lang="en-US" altLang="zh-CN" sz="300" u="none" strike="noStrike">
                          <a:effectLst/>
                        </a:rPr>
                        <a:t>】</a:t>
                      </a:r>
                      <a:br>
                        <a:rPr lang="en-US" altLang="zh-CN" sz="300" u="none" strike="noStrike">
                          <a:effectLst/>
                        </a:rPr>
                      </a:br>
                      <a:r>
                        <a:rPr lang="en-US" altLang="zh-CN" sz="300" u="none" strike="noStrike">
                          <a:effectLst/>
                        </a:rPr>
                        <a:t>    </a:t>
                      </a:r>
                      <a:r>
                        <a:rPr lang="zh-CN" altLang="en-US" sz="300" u="none" strike="noStrike">
                          <a:effectLst/>
                        </a:rPr>
                        <a:t>在目前版本上，一些常用的输出命令需要人工补充完整的参数才能执行，例如：</a:t>
                      </a:r>
                      <a:br>
                        <a:rPr lang="zh-CN" altLang="en-US" sz="300" u="none" strike="noStrike">
                          <a:effectLst/>
                        </a:rPr>
                      </a:br>
                      <a:r>
                        <a:rPr lang="zh-CN" altLang="en-US" sz="300" u="none" strike="noStrike">
                          <a:effectLst/>
                        </a:rPr>
                        <a:t>    需要查看设备上所有接口的</a:t>
                      </a:r>
                      <a:r>
                        <a:rPr lang="en-US" sz="300" u="none" strike="noStrike">
                          <a:effectLst/>
                        </a:rPr>
                        <a:t>CRC</a:t>
                      </a:r>
                      <a:r>
                        <a:rPr lang="zh-CN" altLang="en-US" sz="300" u="none" strike="noStrike">
                          <a:effectLst/>
                        </a:rPr>
                        <a:t>错误计数，那么则需要人工分别输入类似下面的命令进行收集：</a:t>
                      </a:r>
                      <a:br>
                        <a:rPr lang="zh-CN" altLang="en-US" sz="300" u="none" strike="noStrike">
                          <a:effectLst/>
                        </a:rPr>
                      </a:br>
                      <a:r>
                        <a:rPr lang="zh-CN" altLang="en-US" sz="300" u="none" strike="noStrike">
                          <a:effectLst/>
                        </a:rPr>
                        <a:t>    </a:t>
                      </a:r>
                      <a:r>
                        <a:rPr lang="en-US" sz="300" u="none" strike="noStrike">
                          <a:effectLst/>
                        </a:rPr>
                        <a:t>show controller slot 0 port 0 statistic</a:t>
                      </a:r>
                      <a:br>
                        <a:rPr lang="en-US" sz="300" u="none" strike="noStrike">
                          <a:effectLst/>
                        </a:rPr>
                      </a:br>
                      <a:r>
                        <a:rPr lang="en-US" sz="300" u="none" strike="noStrike">
                          <a:effectLst/>
                        </a:rPr>
                        <a:t>     …</a:t>
                      </a:r>
                      <a:br>
                        <a:rPr lang="en-US" sz="300" u="none" strike="noStrike">
                          <a:effectLst/>
                        </a:rPr>
                      </a:br>
                      <a:r>
                        <a:rPr lang="en-US" sz="300" u="none" strike="noStrike">
                          <a:effectLst/>
                        </a:rPr>
                        <a:t>    show controller slot 0 port 15 statistic</a:t>
                      </a:r>
                      <a:br>
                        <a:rPr lang="en-US" sz="300" u="none" strike="noStrike">
                          <a:effectLst/>
                        </a:rPr>
                      </a:br>
                      <a:r>
                        <a:rPr lang="en-US" sz="300" u="none" strike="noStrike">
                          <a:effectLst/>
                        </a:rPr>
                        <a:t>     </a:t>
                      </a:r>
                      <a:r>
                        <a:rPr lang="zh-CN" altLang="en-US" sz="300" u="none" strike="noStrike">
                          <a:effectLst/>
                        </a:rPr>
                        <a:t>类似的情况也包括</a:t>
                      </a:r>
                      <a:r>
                        <a:rPr lang="en-US" sz="300" u="none" strike="noStrike">
                          <a:effectLst/>
                        </a:rPr>
                        <a:t>show interface *, show license * (</a:t>
                      </a:r>
                      <a:r>
                        <a:rPr lang="zh-CN" altLang="en-US" sz="300" u="none" strike="noStrike">
                          <a:effectLst/>
                        </a:rPr>
                        <a:t>这个在新版本的</a:t>
                      </a:r>
                      <a:r>
                        <a:rPr lang="en-US" sz="300" u="none" strike="noStrike">
                          <a:effectLst/>
                        </a:rPr>
                        <a:t>show tech-support</a:t>
                      </a:r>
                      <a:r>
                        <a:rPr lang="zh-CN" altLang="en-US" sz="300" u="none" strike="noStrike">
                          <a:effectLst/>
                        </a:rPr>
                        <a:t>已经支持了</a:t>
                      </a:r>
                      <a:r>
                        <a:rPr lang="en-US" altLang="zh-CN" sz="300" u="none" strike="noStrike">
                          <a:effectLst/>
                        </a:rPr>
                        <a:t>) </a:t>
                      </a:r>
                      <a:br>
                        <a:rPr lang="en-US" altLang="zh-CN" sz="300" u="none" strike="noStrike">
                          <a:effectLst/>
                        </a:rPr>
                      </a:br>
                      <a:r>
                        <a:rPr lang="en-US" altLang="zh-CN" sz="300" u="none" strike="noStrike">
                          <a:effectLst/>
                        </a:rPr>
                        <a:t>【</a:t>
                      </a:r>
                      <a:r>
                        <a:rPr lang="zh-CN" altLang="en-US" sz="300" u="none" strike="noStrike">
                          <a:effectLst/>
                        </a:rPr>
                        <a:t>建议</a:t>
                      </a:r>
                      <a:r>
                        <a:rPr lang="en-US" altLang="zh-CN" sz="300" u="none" strike="noStrike">
                          <a:effectLst/>
                        </a:rPr>
                        <a:t>】</a:t>
                      </a:r>
                      <a:br>
                        <a:rPr lang="en-US" altLang="zh-CN" sz="300" u="none" strike="noStrike">
                          <a:effectLst/>
                        </a:rPr>
                      </a:br>
                      <a:r>
                        <a:rPr lang="zh-CN" altLang="en-US" sz="300" u="none" strike="noStrike">
                          <a:effectLst/>
                        </a:rPr>
                        <a:t>优先考虑在常用命令中支持此功能，例如下面这几个命令：</a:t>
                      </a:r>
                      <a:br>
                        <a:rPr lang="zh-CN" altLang="en-US" sz="300" u="none" strike="noStrike">
                          <a:effectLst/>
                        </a:rPr>
                      </a:br>
                      <a:r>
                        <a:rPr lang="en-US" sz="300" u="none" strike="noStrike">
                          <a:effectLst/>
                        </a:rPr>
                        <a:t>Show license *</a:t>
                      </a:r>
                      <a:br>
                        <a:rPr lang="en-US" sz="300" u="none" strike="noStrike">
                          <a:effectLst/>
                        </a:rPr>
                      </a:br>
                      <a:r>
                        <a:rPr lang="en-US" sz="300" u="none" strike="noStrike">
                          <a:effectLst/>
                        </a:rPr>
                        <a:t>Show controller slot * port * statistic</a:t>
                      </a:r>
                      <a:br>
                        <a:rPr lang="en-US" sz="300" u="none" strike="noStrike">
                          <a:effectLst/>
                        </a:rPr>
                      </a:br>
                      <a:r>
                        <a:rPr lang="en-US" sz="300" u="none" strike="noStrike">
                          <a:effectLst/>
                        </a:rPr>
                        <a:t>show statistics interface-counter interface * second/minute/hour</a:t>
                      </a:r>
                      <a:br>
                        <a:rPr lang="en-US" sz="300" u="none" strike="noStrike">
                          <a:effectLst/>
                        </a:rPr>
                      </a:br>
                      <a:r>
                        <a:rPr lang="en-US" sz="300" u="none" strike="noStrike">
                          <a:effectLst/>
                        </a:rPr>
                        <a:t>Show interface *</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不支持</a:t>
                      </a:r>
                      <a:endParaRPr lang="zh-CN" altLang="en-US" sz="300" b="0" i="0" u="none" strike="noStrike">
                        <a:solidFill>
                          <a:srgbClr val="FF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drop</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全产品线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徐涵</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2101181383"/>
                  </a:ext>
                </a:extLst>
              </a:tr>
              <a:tr h="61573">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管理和易用性</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管理和易用性</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t"/>
                      <a:r>
                        <a:rPr lang="zh-CN" altLang="en-US" sz="300" u="none" strike="noStrike">
                          <a:effectLst/>
                        </a:rPr>
                        <a:t>已实现</a:t>
                      </a:r>
                      <a:r>
                        <a:rPr lang="en-US" altLang="zh-CN" sz="300" u="none" strike="noStrike">
                          <a:effectLst/>
                        </a:rPr>
                        <a:t>IPv6</a:t>
                      </a:r>
                      <a:r>
                        <a:rPr lang="zh-CN" altLang="en-US" sz="300" u="none" strike="noStrike">
                          <a:effectLst/>
                        </a:rPr>
                        <a:t>功能支持</a:t>
                      </a:r>
                      <a:r>
                        <a:rPr lang="en-US" altLang="zh-CN" sz="300" u="none" strike="noStrike">
                          <a:effectLst/>
                        </a:rPr>
                        <a:t>WebUI</a:t>
                      </a:r>
                      <a:endParaRPr lang="en-US" altLang="zh-CN"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t"/>
                      <a:r>
                        <a:rPr lang="zh-CN" altLang="en-US" sz="300" u="none" strike="noStrike">
                          <a:effectLst/>
                        </a:rPr>
                        <a:t> </a:t>
                      </a:r>
                      <a:r>
                        <a:rPr lang="en-US" altLang="zh-CN" sz="300" u="none" strike="noStrike">
                          <a:effectLst/>
                        </a:rPr>
                        <a:t>WebUI</a:t>
                      </a:r>
                      <a:r>
                        <a:rPr lang="zh-CN" altLang="en-US" sz="300" u="none" strike="noStrike">
                          <a:effectLst/>
                        </a:rPr>
                        <a:t>支持</a:t>
                      </a:r>
                      <a:r>
                        <a:rPr lang="en-US" altLang="zh-CN" sz="300" u="none" strike="noStrike">
                          <a:effectLst/>
                        </a:rPr>
                        <a:t>IPv6</a:t>
                      </a:r>
                      <a:r>
                        <a:rPr lang="zh-CN" altLang="en-US" sz="300" u="none" strike="noStrike">
                          <a:effectLst/>
                        </a:rPr>
                        <a:t>静态路由，监控统计，地址簿，策略配置，</a:t>
                      </a:r>
                      <a:r>
                        <a:rPr lang="en-US" altLang="zh-CN" sz="300" u="none" strike="noStrike">
                          <a:effectLst/>
                        </a:rPr>
                        <a:t>PBR</a:t>
                      </a:r>
                      <a:r>
                        <a:rPr lang="zh-CN" altLang="en-US" sz="300" u="none" strike="noStrike">
                          <a:effectLst/>
                        </a:rPr>
                        <a:t>，</a:t>
                      </a:r>
                      <a:r>
                        <a:rPr lang="en-US" altLang="zh-CN" sz="300" u="none" strike="noStrike">
                          <a:effectLst/>
                        </a:rPr>
                        <a:t>DHCPv6</a:t>
                      </a:r>
                      <a:r>
                        <a:rPr lang="zh-CN" altLang="en-US" sz="300" u="none" strike="noStrike">
                          <a:effectLst/>
                        </a:rPr>
                        <a:t>，</a:t>
                      </a:r>
                      <a:r>
                        <a:rPr lang="en-US" altLang="zh-CN" sz="300" u="none" strike="noStrike">
                          <a:effectLst/>
                        </a:rPr>
                        <a:t>NAT</a:t>
                      </a:r>
                      <a:r>
                        <a:rPr lang="zh-CN" altLang="en-US" sz="300" u="none" strike="noStrike">
                          <a:effectLst/>
                        </a:rPr>
                        <a:t>，</a:t>
                      </a:r>
                      <a:r>
                        <a:rPr lang="en-US" altLang="zh-CN" sz="300" u="none" strike="noStrike">
                          <a:effectLst/>
                        </a:rPr>
                        <a:t>IPS  </a:t>
                      </a:r>
                      <a:endParaRPr lang="en-US" altLang="zh-CN"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不支持</a:t>
                      </a:r>
                      <a:endParaRPr lang="zh-CN" altLang="en-US" sz="300" b="0" i="0" u="none" strike="noStrike">
                        <a:solidFill>
                          <a:srgbClr val="FF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drop</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全产品线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徐涵</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1521839001"/>
                  </a:ext>
                </a:extLst>
              </a:tr>
              <a:tr h="152894">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应用识别</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altLang="zh-CN" sz="300" u="none" strike="noStrike">
                          <a:effectLst/>
                        </a:rPr>
                        <a:t>BYOD</a:t>
                      </a:r>
                      <a:r>
                        <a:rPr lang="zh-CN" altLang="en-US" sz="300" u="none" strike="noStrike">
                          <a:effectLst/>
                        </a:rPr>
                        <a:t>设备识别与控制</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altLang="zh-CN" sz="300" u="none" strike="noStrike">
                          <a:effectLst/>
                        </a:rPr>
                        <a:t>BYOD</a:t>
                      </a:r>
                      <a:r>
                        <a:rPr lang="zh-CN" altLang="en-US" sz="300" u="none" strike="noStrike">
                          <a:effectLst/>
                        </a:rPr>
                        <a:t>设备的操作系统识别，具体型号识别并做相应的设备控制，包括策略控制与</a:t>
                      </a:r>
                      <a:r>
                        <a:rPr lang="en-US" altLang="zh-CN" sz="300" u="none" strike="noStrike">
                          <a:effectLst/>
                        </a:rPr>
                        <a:t>QoS</a:t>
                      </a:r>
                      <a:r>
                        <a:rPr lang="zh-CN" altLang="en-US" sz="300" u="none" strike="noStrike">
                          <a:effectLst/>
                        </a:rPr>
                        <a:t>，</a:t>
                      </a:r>
                      <a:r>
                        <a:rPr lang="en-US" altLang="zh-CN" sz="300" u="none" strike="noStrike">
                          <a:effectLst/>
                        </a:rPr>
                        <a:t>session limit</a:t>
                      </a:r>
                      <a:r>
                        <a:rPr lang="zh-CN" altLang="en-US" sz="300" u="none" strike="noStrike">
                          <a:effectLst/>
                        </a:rPr>
                        <a:t>控制等，作为对象来处理。</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是</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能识别</a:t>
                      </a:r>
                      <a:r>
                        <a:rPr lang="en-US" altLang="zh-CN" sz="300" u="none" strike="noStrike">
                          <a:effectLst/>
                        </a:rPr>
                        <a:t>WindowsPC</a:t>
                      </a:r>
                      <a:r>
                        <a:rPr lang="zh-CN" altLang="en-US" sz="300" u="none" strike="noStrike">
                          <a:effectLst/>
                        </a:rPr>
                        <a:t>，</a:t>
                      </a:r>
                      <a:r>
                        <a:rPr lang="en-US" altLang="zh-CN" sz="300" u="none" strike="noStrike">
                          <a:effectLst/>
                        </a:rPr>
                        <a:t>IOS</a:t>
                      </a:r>
                      <a:r>
                        <a:rPr lang="zh-CN" altLang="en-US" sz="300" u="none" strike="noStrike">
                          <a:effectLst/>
                        </a:rPr>
                        <a:t>，</a:t>
                      </a:r>
                      <a:r>
                        <a:rPr lang="en-US" altLang="zh-CN" sz="300" u="none" strike="noStrike">
                          <a:effectLst/>
                        </a:rPr>
                        <a:t>Android</a:t>
                      </a:r>
                      <a:r>
                        <a:rPr lang="zh-CN" altLang="en-US" sz="300" u="none" strike="noStrike">
                          <a:effectLst/>
                        </a:rPr>
                        <a:t>、</a:t>
                      </a:r>
                      <a:r>
                        <a:rPr lang="en-US" altLang="zh-CN" sz="300" u="none" strike="noStrike">
                          <a:effectLst/>
                        </a:rPr>
                        <a:t>Linux</a:t>
                      </a:r>
                      <a:r>
                        <a:rPr lang="zh-CN" altLang="en-US" sz="300" u="none" strike="noStrike">
                          <a:effectLst/>
                        </a:rPr>
                        <a:t>系统终端类型，并基于终端类型实现</a:t>
                      </a:r>
                      <a:r>
                        <a:rPr lang="en-US" altLang="zh-CN" sz="300" u="none" strike="noStrike">
                          <a:effectLst/>
                        </a:rPr>
                        <a:t>Policy</a:t>
                      </a:r>
                      <a:r>
                        <a:rPr lang="zh-CN" altLang="en-US" sz="300" u="none" strike="noStrike">
                          <a:effectLst/>
                        </a:rPr>
                        <a:t>控制，以及不同终端类型的</a:t>
                      </a:r>
                      <a:r>
                        <a:rPr lang="en-US" altLang="zh-CN" sz="300" u="none" strike="noStrike">
                          <a:effectLst/>
                        </a:rPr>
                        <a:t>Web</a:t>
                      </a:r>
                      <a:r>
                        <a:rPr lang="zh-CN" altLang="en-US" sz="300" u="none" strike="noStrike">
                          <a:effectLst/>
                        </a:rPr>
                        <a:t>重定向。期望能识别出安卓，苹果以及</a:t>
                      </a:r>
                      <a:r>
                        <a:rPr lang="en-US" altLang="zh-CN" sz="300" u="none" strike="noStrike">
                          <a:effectLst/>
                        </a:rPr>
                        <a:t>Ipad</a:t>
                      </a:r>
                      <a:r>
                        <a:rPr lang="zh-CN" altLang="en-US" sz="300" u="none" strike="noStrike">
                          <a:effectLst/>
                        </a:rPr>
                        <a:t>等产品类型，并基于不同类型的终端设备进行访问控制。基于浏览器类型进行相应的</a:t>
                      </a:r>
                      <a:r>
                        <a:rPr lang="en-US" altLang="zh-CN" sz="300" u="none" strike="noStrike">
                          <a:effectLst/>
                        </a:rPr>
                        <a:t>Policy</a:t>
                      </a:r>
                      <a:r>
                        <a:rPr lang="zh-CN" altLang="en-US" sz="300" u="none" strike="noStrike">
                          <a:effectLst/>
                        </a:rPr>
                        <a:t>控制</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无资源，不支持</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镜清</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永龙</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FW </a:t>
                      </a:r>
                      <a:r>
                        <a:rPr lang="zh-CN" altLang="en-US" sz="300" u="none" strike="noStrike">
                          <a:effectLst/>
                        </a:rPr>
                        <a:t>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徐涵</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3606793982"/>
                  </a:ext>
                </a:extLst>
              </a:tr>
              <a:tr h="61573">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应用识别</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应用识别</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增加加密和非加密的海外应用的识别</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否</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增加海外加密和非加密应用的识别数量。实现对苹果、</a:t>
                      </a:r>
                      <a:r>
                        <a:rPr lang="en-US" altLang="zh-CN" sz="300" u="none" strike="noStrike">
                          <a:effectLst/>
                        </a:rPr>
                        <a:t>Windows</a:t>
                      </a:r>
                      <a:r>
                        <a:rPr lang="zh-CN" altLang="en-US" sz="300" u="none" strike="noStrike">
                          <a:effectLst/>
                        </a:rPr>
                        <a:t>平台应用排名前</a:t>
                      </a:r>
                      <a:r>
                        <a:rPr lang="en-US" altLang="zh-CN" sz="300" u="none" strike="noStrike">
                          <a:effectLst/>
                        </a:rPr>
                        <a:t>200</a:t>
                      </a:r>
                      <a:r>
                        <a:rPr lang="zh-CN" altLang="en-US" sz="300" u="none" strike="noStrike">
                          <a:effectLst/>
                        </a:rPr>
                        <a:t>的应用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不支持，应用识别单独跟踪</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作涛</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永龙</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全产品线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徐涵</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3986330910"/>
                  </a:ext>
                </a:extLst>
              </a:tr>
              <a:tr h="61573">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URL</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URL</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altLang="zh-CN" sz="300" u="none" strike="noStrike">
                          <a:effectLst/>
                        </a:rPr>
                        <a:t>URL</a:t>
                      </a:r>
                      <a:r>
                        <a:rPr lang="zh-CN" altLang="en-US" sz="300" u="none" strike="noStrike">
                          <a:effectLst/>
                        </a:rPr>
                        <a:t>日志中显示 规则</a:t>
                      </a:r>
                      <a:r>
                        <a:rPr lang="en-US" altLang="zh-CN" sz="300" u="none" strike="noStrike">
                          <a:effectLst/>
                        </a:rPr>
                        <a:t>ID</a:t>
                      </a:r>
                      <a:endParaRPr lang="en-US" altLang="zh-CN"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生成的</a:t>
                      </a:r>
                      <a:r>
                        <a:rPr lang="en-US" sz="300" u="none" strike="noStrike">
                          <a:effectLst/>
                        </a:rPr>
                        <a:t>URL</a:t>
                      </a:r>
                      <a:r>
                        <a:rPr lang="zh-CN" altLang="en-US" sz="300" u="none" strike="noStrike">
                          <a:effectLst/>
                        </a:rPr>
                        <a:t>日志中，需要带有</a:t>
                      </a:r>
                      <a:r>
                        <a:rPr lang="en-US" sz="300" u="none" strike="noStrike">
                          <a:effectLst/>
                        </a:rPr>
                        <a:t>URL RULE ID。</a:t>
                      </a:r>
                      <a:r>
                        <a:rPr lang="zh-CN" altLang="en-US" sz="300" u="none" strike="noStrike">
                          <a:effectLst/>
                        </a:rPr>
                        <a:t>用户通过该功能，了解匹配了哪一条</a:t>
                      </a:r>
                      <a:r>
                        <a:rPr lang="en-US" sz="300" u="none" strike="noStrike">
                          <a:effectLst/>
                        </a:rPr>
                        <a:t>URL</a:t>
                      </a:r>
                      <a:r>
                        <a:rPr lang="zh-CN" altLang="en-US" sz="300" u="none" strike="noStrike">
                          <a:effectLst/>
                        </a:rPr>
                        <a:t>策略。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不支持</a:t>
                      </a:r>
                      <a:endParaRPr lang="zh-CN" altLang="en-US" sz="300" b="0" i="0" u="none" strike="noStrike">
                        <a:solidFill>
                          <a:srgbClr val="FF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drop</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全产品线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徐涵</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1216914384"/>
                  </a:ext>
                </a:extLst>
              </a:tr>
              <a:tr h="61573">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URL</a:t>
                      </a:r>
                      <a:r>
                        <a:rPr lang="zh-CN" altLang="en-US" sz="300" u="none" strike="noStrike">
                          <a:effectLst/>
                        </a:rPr>
                        <a:t>过滤</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URL</a:t>
                      </a:r>
                      <a:r>
                        <a:rPr lang="zh-CN" altLang="en-US" sz="300" u="none" strike="noStrike">
                          <a:effectLst/>
                        </a:rPr>
                        <a:t>的分类过滤</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altLang="zh-CN" sz="300" u="none" strike="noStrike">
                          <a:effectLst/>
                        </a:rPr>
                        <a:t>FW</a:t>
                      </a:r>
                      <a:r>
                        <a:rPr lang="zh-CN" altLang="en-US" sz="300" u="none" strike="noStrike">
                          <a:effectLst/>
                        </a:rPr>
                        <a:t>对于某些网站或者应用，只允许具有特定内容（比如教育）的</a:t>
                      </a:r>
                      <a:r>
                        <a:rPr lang="en-US" altLang="zh-CN" sz="300" u="none" strike="noStrike">
                          <a:effectLst/>
                        </a:rPr>
                        <a:t>url</a:t>
                      </a:r>
                      <a:r>
                        <a:rPr lang="zh-CN" altLang="en-US" sz="300" u="none" strike="noStrike">
                          <a:effectLst/>
                        </a:rPr>
                        <a:t>通过，拦截其他不符合要求的视频。目前此需求海外用户要求比较多</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是</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实现</a:t>
                      </a:r>
                      <a:r>
                        <a:rPr lang="en-US" sz="300" u="none" strike="noStrike">
                          <a:effectLst/>
                        </a:rPr>
                        <a:t>YouTube safe-mode</a:t>
                      </a:r>
                      <a:r>
                        <a:rPr lang="zh-CN" altLang="en-US" sz="300" u="none" strike="noStrike">
                          <a:effectLst/>
                        </a:rPr>
                        <a:t>模式下的控制：用户在</a:t>
                      </a:r>
                      <a:r>
                        <a:rPr lang="en-US" sz="300" u="none" strike="noStrike">
                          <a:effectLst/>
                        </a:rPr>
                        <a:t>http</a:t>
                      </a:r>
                      <a:r>
                        <a:rPr lang="zh-CN" altLang="en-US" sz="300" u="none" strike="noStrike">
                          <a:effectLst/>
                        </a:rPr>
                        <a:t>访问时，能够根据其访问的内容进行分类控制</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无资源，不支持</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镜清</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璐明</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FW </a:t>
                      </a:r>
                      <a:r>
                        <a:rPr lang="zh-CN" altLang="en-US" sz="300" u="none" strike="noStrike">
                          <a:effectLst/>
                        </a:rPr>
                        <a:t>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徐涵</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4204472362"/>
                  </a:ext>
                </a:extLst>
              </a:tr>
              <a:tr h="31132">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AAA</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认证服务器连通性测试</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当</a:t>
                      </a:r>
                      <a:r>
                        <a:rPr lang="en-US" altLang="zh-CN" sz="300" u="none" strike="noStrike">
                          <a:effectLst/>
                        </a:rPr>
                        <a:t>AAA</a:t>
                      </a:r>
                      <a:r>
                        <a:rPr lang="zh-CN" altLang="en-US" sz="300" u="none" strike="noStrike">
                          <a:effectLst/>
                        </a:rPr>
                        <a:t>认证服务器基本参数配置完毕后，需能对其进行验证和测试，以便于校验配置的准确性。</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是</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无资源，不支持</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上能</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Midway</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崔登磊</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1564622666"/>
                  </a:ext>
                </a:extLst>
              </a:tr>
              <a:tr h="92013">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dirty="0" err="1">
                          <a:effectLst/>
                        </a:rPr>
                        <a:t>webauth</a:t>
                      </a:r>
                      <a:endParaRPr 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支持微信二维码的认证</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dirty="0">
                          <a:effectLst/>
                        </a:rPr>
                        <a:t>需将</a:t>
                      </a:r>
                      <a:r>
                        <a:rPr lang="en-US" altLang="zh-CN" sz="300" u="none" strike="noStrike" dirty="0" err="1">
                          <a:effectLst/>
                        </a:rPr>
                        <a:t>webauth</a:t>
                      </a:r>
                      <a:r>
                        <a:rPr lang="zh-CN" altLang="en-US" sz="300" u="none" strike="noStrike" dirty="0">
                          <a:effectLst/>
                        </a:rPr>
                        <a:t>提交认证的</a:t>
                      </a:r>
                      <a:r>
                        <a:rPr lang="en-US" altLang="zh-CN" sz="300" u="none" strike="noStrike" dirty="0">
                          <a:effectLst/>
                        </a:rPr>
                        <a:t>URL</a:t>
                      </a:r>
                      <a:r>
                        <a:rPr lang="zh-CN" altLang="en-US" sz="300" u="none" strike="noStrike" dirty="0">
                          <a:effectLst/>
                        </a:rPr>
                        <a:t>地址修改成静态地址，并能在</a:t>
                      </a:r>
                      <a:r>
                        <a:rPr lang="en-US" altLang="zh-CN" sz="300" u="none" strike="noStrike" dirty="0">
                          <a:effectLst/>
                        </a:rPr>
                        <a:t>URL</a:t>
                      </a:r>
                      <a:r>
                        <a:rPr lang="zh-CN" altLang="en-US" sz="300" u="none" strike="noStrike" dirty="0">
                          <a:effectLst/>
                        </a:rPr>
                        <a:t>中携带一个统一的账号</a:t>
                      </a:r>
                      <a:r>
                        <a:rPr lang="en-US" altLang="zh-CN" sz="300" u="none" strike="noStrike" dirty="0">
                          <a:effectLst/>
                        </a:rPr>
                        <a:t>/</a:t>
                      </a:r>
                      <a:r>
                        <a:rPr lang="zh-CN" altLang="en-US" sz="300" u="none" strike="noStrike" dirty="0">
                          <a:effectLst/>
                        </a:rPr>
                        <a:t>密码</a:t>
                      </a:r>
                      <a:r>
                        <a:rPr lang="en-US" altLang="zh-CN" sz="300" u="none" strike="noStrike" dirty="0">
                          <a:effectLst/>
                        </a:rPr>
                        <a:t>(</a:t>
                      </a:r>
                      <a:r>
                        <a:rPr lang="zh-CN" altLang="en-US" sz="300" u="none" strike="noStrike" dirty="0">
                          <a:effectLst/>
                        </a:rPr>
                        <a:t>可加密</a:t>
                      </a:r>
                      <a:r>
                        <a:rPr lang="en-US" altLang="zh-CN" sz="300" u="none" strike="noStrike" dirty="0">
                          <a:effectLst/>
                        </a:rPr>
                        <a:t>)</a:t>
                      </a:r>
                      <a:r>
                        <a:rPr lang="zh-CN" altLang="en-US" sz="300" u="none" strike="noStrike" dirty="0">
                          <a:effectLst/>
                        </a:rPr>
                        <a:t>，用于</a:t>
                      </a:r>
                      <a:r>
                        <a:rPr lang="en-US" altLang="zh-CN" sz="300" u="none" strike="noStrike" dirty="0">
                          <a:effectLst/>
                        </a:rPr>
                        <a:t>StoneOS</a:t>
                      </a:r>
                      <a:r>
                        <a:rPr lang="zh-CN" altLang="en-US" sz="300" u="none" strike="noStrike" dirty="0">
                          <a:effectLst/>
                        </a:rPr>
                        <a:t>校验。客户仅需将此</a:t>
                      </a:r>
                      <a:r>
                        <a:rPr lang="en-US" altLang="zh-CN" sz="300" u="none" strike="noStrike" dirty="0">
                          <a:effectLst/>
                        </a:rPr>
                        <a:t>URL</a:t>
                      </a:r>
                      <a:r>
                        <a:rPr lang="zh-CN" altLang="en-US" sz="300" u="none" strike="noStrike" dirty="0">
                          <a:effectLst/>
                        </a:rPr>
                        <a:t>转换成二维码，当客户使用任何工具扫描此二维码时，将自动打开一个</a:t>
                      </a:r>
                      <a:r>
                        <a:rPr lang="en-US" altLang="zh-CN" sz="300" u="none" strike="noStrike" dirty="0">
                          <a:effectLst/>
                        </a:rPr>
                        <a:t>web</a:t>
                      </a:r>
                      <a:r>
                        <a:rPr lang="zh-CN" altLang="en-US" sz="300" u="none" strike="noStrike" dirty="0">
                          <a:effectLst/>
                        </a:rPr>
                        <a:t>页面并访问此</a:t>
                      </a:r>
                      <a:r>
                        <a:rPr lang="en-US" altLang="zh-CN" sz="300" u="none" strike="noStrike" dirty="0">
                          <a:effectLst/>
                        </a:rPr>
                        <a:t>URL</a:t>
                      </a:r>
                      <a:r>
                        <a:rPr lang="zh-CN" altLang="en-US" sz="300" u="none" strike="noStrike" dirty="0">
                          <a:effectLst/>
                        </a:rPr>
                        <a:t>，从而自动执行认证提交并完成认证过程，简化客户输入过程。主要适用于酒店等公共场所下的需求。</a:t>
                      </a:r>
                      <a:endParaRPr lang="zh-CN" alt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是</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无资源，不支持</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李潜</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上能</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Midway</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崔登磊</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1005108635"/>
                  </a:ext>
                </a:extLst>
              </a:tr>
              <a:tr h="31132">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dirty="0" err="1">
                          <a:effectLst/>
                        </a:rPr>
                        <a:t>webauth</a:t>
                      </a:r>
                      <a:endParaRPr 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dirty="0">
                          <a:effectLst/>
                        </a:rPr>
                        <a:t>增加</a:t>
                      </a:r>
                      <a:r>
                        <a:rPr lang="en-US" sz="300" u="none" strike="noStrike" dirty="0" err="1">
                          <a:effectLst/>
                        </a:rPr>
                        <a:t>webauth</a:t>
                      </a:r>
                      <a:r>
                        <a:rPr lang="zh-CN" altLang="en-US" sz="300" u="none" strike="noStrike" dirty="0">
                          <a:effectLst/>
                        </a:rPr>
                        <a:t>防暴力破解</a:t>
                      </a:r>
                      <a:endParaRPr lang="zh-CN" alt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dirty="0">
                          <a:effectLst/>
                        </a:rPr>
                        <a:t>增加</a:t>
                      </a:r>
                      <a:r>
                        <a:rPr lang="en-US" altLang="zh-CN" sz="300" u="none" strike="noStrike" dirty="0" err="1">
                          <a:effectLst/>
                        </a:rPr>
                        <a:t>webauth</a:t>
                      </a:r>
                      <a:r>
                        <a:rPr lang="zh-CN" altLang="en-US" sz="300" u="none" strike="noStrike" dirty="0">
                          <a:effectLst/>
                        </a:rPr>
                        <a:t>的随机验证码。</a:t>
                      </a:r>
                      <a:endParaRPr lang="zh-CN" alt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是</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无资源，不支持</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李潜</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上能</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Midway</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崔登磊</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2943634162"/>
                  </a:ext>
                </a:extLst>
              </a:tr>
              <a:tr h="31132">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dirty="0" err="1">
                          <a:effectLst/>
                        </a:rPr>
                        <a:t>webauth</a:t>
                      </a:r>
                      <a:endParaRPr 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认证页面定制</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altLang="zh-CN" sz="300" u="none" strike="noStrike" dirty="0" err="1">
                          <a:effectLst/>
                        </a:rPr>
                        <a:t>webauth</a:t>
                      </a:r>
                      <a:r>
                        <a:rPr lang="zh-CN" altLang="en-US" sz="300" u="none" strike="noStrike" dirty="0">
                          <a:effectLst/>
                        </a:rPr>
                        <a:t>支持认证页面定制，提供认证页面模板，用户可以根据需要对模板进行修改后导入到设备</a:t>
                      </a:r>
                      <a:endParaRPr lang="zh-CN" alt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是</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无资源，不支持</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李潜</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上能</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Midway</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崔登磊</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1141582138"/>
                  </a:ext>
                </a:extLst>
              </a:tr>
              <a:tr h="274657">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dirty="0" err="1">
                          <a:effectLst/>
                        </a:rPr>
                        <a:t>webauth</a:t>
                      </a:r>
                      <a:endParaRPr 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dirty="0">
                          <a:effectLst/>
                        </a:rPr>
                        <a:t>优化</a:t>
                      </a:r>
                      <a:r>
                        <a:rPr lang="en-US" sz="300" u="none" strike="noStrike" dirty="0" err="1">
                          <a:effectLst/>
                        </a:rPr>
                        <a:t>webauth</a:t>
                      </a:r>
                      <a:r>
                        <a:rPr lang="zh-CN" altLang="en-US" sz="300" u="none" strike="noStrike" dirty="0">
                          <a:effectLst/>
                        </a:rPr>
                        <a:t>配置步骤</a:t>
                      </a:r>
                      <a:endParaRPr lang="zh-CN" alt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dirty="0">
                          <a:effectLst/>
                        </a:rPr>
                        <a:t>增加</a:t>
                      </a:r>
                      <a:r>
                        <a:rPr lang="en-US" altLang="zh-CN" sz="300" u="none" strike="noStrike" dirty="0" err="1">
                          <a:effectLst/>
                        </a:rPr>
                        <a:t>webauth</a:t>
                      </a:r>
                      <a:r>
                        <a:rPr lang="zh-CN" altLang="en-US" sz="300" u="none" strike="noStrike" dirty="0">
                          <a:effectLst/>
                        </a:rPr>
                        <a:t>策略的单独的配置页面，可以在此页面查看已经创建好的</a:t>
                      </a:r>
                      <a:r>
                        <a:rPr lang="en-US" altLang="zh-CN" sz="300" u="none" strike="noStrike" dirty="0" err="1">
                          <a:effectLst/>
                        </a:rPr>
                        <a:t>webauth</a:t>
                      </a:r>
                      <a:r>
                        <a:rPr lang="zh-CN" altLang="en-US" sz="300" u="none" strike="noStrike" dirty="0">
                          <a:effectLst/>
                        </a:rPr>
                        <a:t>规则，可以编辑</a:t>
                      </a:r>
                      <a:r>
                        <a:rPr lang="en-US" altLang="zh-CN" sz="300" u="none" strike="noStrike" dirty="0">
                          <a:effectLst/>
                        </a:rPr>
                        <a:t>\</a:t>
                      </a:r>
                      <a:r>
                        <a:rPr lang="zh-CN" altLang="en-US" sz="300" u="none" strike="noStrike" dirty="0">
                          <a:effectLst/>
                        </a:rPr>
                        <a:t>删除、禁用</a:t>
                      </a:r>
                      <a:r>
                        <a:rPr lang="en-US" altLang="zh-CN" sz="300" u="none" strike="noStrike" dirty="0">
                          <a:effectLst/>
                        </a:rPr>
                        <a:t>\</a:t>
                      </a:r>
                      <a:r>
                        <a:rPr lang="zh-CN" altLang="en-US" sz="300" u="none" strike="noStrike" dirty="0">
                          <a:effectLst/>
                        </a:rPr>
                        <a:t>启用、调整顺序等操作。可能需要调整</a:t>
                      </a:r>
                      <a:r>
                        <a:rPr lang="en-US" altLang="zh-CN" sz="300" u="none" strike="noStrike" dirty="0" err="1">
                          <a:effectLst/>
                        </a:rPr>
                        <a:t>webauth</a:t>
                      </a:r>
                      <a:r>
                        <a:rPr lang="zh-CN" altLang="en-US" sz="300" u="none" strike="noStrike" dirty="0">
                          <a:effectLst/>
                        </a:rPr>
                        <a:t>内部实现逻辑。</a:t>
                      </a:r>
                      <a:endParaRPr lang="zh-CN" alt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是</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dirty="0">
                          <a:effectLst/>
                        </a:rPr>
                        <a:t>已经和研发沟通，可以将</a:t>
                      </a:r>
                      <a:r>
                        <a:rPr lang="en-US" sz="300" u="none" strike="noStrike" dirty="0" err="1">
                          <a:effectLst/>
                        </a:rPr>
                        <a:t>webauth</a:t>
                      </a:r>
                      <a:r>
                        <a:rPr lang="zh-CN" altLang="en-US" sz="300" u="none" strike="noStrike" dirty="0">
                          <a:effectLst/>
                        </a:rPr>
                        <a:t>做成</a:t>
                      </a:r>
                      <a:r>
                        <a:rPr lang="en-US" sz="300" u="none" strike="noStrike" dirty="0">
                          <a:effectLst/>
                        </a:rPr>
                        <a:t>profile</a:t>
                      </a:r>
                      <a:r>
                        <a:rPr lang="zh-CN" altLang="en-US" sz="300" u="none" strike="noStrike" dirty="0">
                          <a:effectLst/>
                        </a:rPr>
                        <a:t>的形式，在</a:t>
                      </a:r>
                      <a:r>
                        <a:rPr lang="en-US" sz="300" u="none" strike="noStrike" dirty="0">
                          <a:effectLst/>
                        </a:rPr>
                        <a:t>policy</a:t>
                      </a:r>
                      <a:r>
                        <a:rPr lang="zh-CN" altLang="en-US" sz="300" u="none" strike="noStrike" dirty="0">
                          <a:effectLst/>
                        </a:rPr>
                        <a:t>中调用，以后可以进一步在接口和</a:t>
                      </a:r>
                      <a:r>
                        <a:rPr lang="en-US" sz="300" u="none" strike="noStrike" dirty="0">
                          <a:effectLst/>
                        </a:rPr>
                        <a:t>zone</a:t>
                      </a:r>
                      <a:r>
                        <a:rPr lang="zh-CN" altLang="en-US" sz="300" u="none" strike="noStrike" dirty="0">
                          <a:effectLst/>
                        </a:rPr>
                        <a:t>下调用，或者再配置</a:t>
                      </a:r>
                      <a:r>
                        <a:rPr lang="en-US" sz="300" u="none" strike="noStrike" dirty="0">
                          <a:effectLst/>
                        </a:rPr>
                        <a:t>profile</a:t>
                      </a:r>
                      <a:r>
                        <a:rPr lang="zh-CN" altLang="en-US" sz="300" u="none" strike="noStrike" dirty="0">
                          <a:effectLst/>
                        </a:rPr>
                        <a:t>时绑定到</a:t>
                      </a:r>
                      <a:r>
                        <a:rPr lang="en-US" sz="300" u="none" strike="noStrike" dirty="0">
                          <a:effectLst/>
                        </a:rPr>
                        <a:t>policy、</a:t>
                      </a:r>
                      <a:r>
                        <a:rPr lang="zh-CN" altLang="en-US" sz="300" u="none" strike="noStrike" dirty="0">
                          <a:effectLst/>
                        </a:rPr>
                        <a:t>接口或者</a:t>
                      </a:r>
                      <a:r>
                        <a:rPr lang="en-US" sz="300" u="none" strike="noStrike" dirty="0">
                          <a:effectLst/>
                        </a:rPr>
                        <a:t>zone。</a:t>
                      </a:r>
                      <a:endParaRPr 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无资源，不支持</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李潜</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上能</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Midway</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崔登磊</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2292096159"/>
                  </a:ext>
                </a:extLst>
              </a:tr>
              <a:tr h="31132">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dirty="0" err="1">
                          <a:effectLst/>
                        </a:rPr>
                        <a:t>webauth</a:t>
                      </a:r>
                      <a:endParaRPr 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dirty="0">
                          <a:effectLst/>
                        </a:rPr>
                        <a:t>增加</a:t>
                      </a:r>
                      <a:r>
                        <a:rPr lang="en-US" sz="300" u="none" strike="noStrike" dirty="0" err="1">
                          <a:effectLst/>
                        </a:rPr>
                        <a:t>webauth</a:t>
                      </a:r>
                      <a:r>
                        <a:rPr lang="zh-CN" altLang="en-US" sz="300" u="none" strike="noStrike" dirty="0">
                          <a:effectLst/>
                        </a:rPr>
                        <a:t>短信认证</a:t>
                      </a:r>
                      <a:endParaRPr lang="zh-CN" alt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dirty="0">
                          <a:effectLst/>
                        </a:rPr>
                        <a:t>增加</a:t>
                      </a:r>
                      <a:r>
                        <a:rPr lang="en-US" altLang="zh-CN" sz="300" u="none" strike="noStrike" dirty="0" err="1">
                          <a:effectLst/>
                        </a:rPr>
                        <a:t>webauth</a:t>
                      </a:r>
                      <a:r>
                        <a:rPr lang="zh-CN" altLang="en-US" sz="300" u="none" strike="noStrike" dirty="0">
                          <a:effectLst/>
                        </a:rPr>
                        <a:t>短信认证配置，现在已经支持短信猫命令行配置，需要增加</a:t>
                      </a:r>
                      <a:r>
                        <a:rPr lang="en-US" altLang="zh-CN" sz="300" u="none" strike="noStrike" dirty="0">
                          <a:effectLst/>
                        </a:rPr>
                        <a:t>web</a:t>
                      </a:r>
                      <a:r>
                        <a:rPr lang="zh-CN" altLang="en-US" sz="300" u="none" strike="noStrike" dirty="0">
                          <a:effectLst/>
                        </a:rPr>
                        <a:t>配置方式并增加短信平台支持</a:t>
                      </a:r>
                      <a:endParaRPr lang="zh-CN" alt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是</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无资源，不支持</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李潜</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上能</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Midway</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崔登磊</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2394516531"/>
                  </a:ext>
                </a:extLst>
              </a:tr>
              <a:tr h="305097">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dirty="0" err="1">
                          <a:effectLst/>
                        </a:rPr>
                        <a:t>webauth</a:t>
                      </a:r>
                      <a:endParaRPr 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关闭认证页面的后能够通过其他的方式</a:t>
                      </a:r>
                      <a:r>
                        <a:rPr lang="en-US" altLang="zh-CN" sz="300" u="none" strike="noStrike">
                          <a:effectLst/>
                        </a:rPr>
                        <a:t>login off</a:t>
                      </a:r>
                      <a:endParaRPr lang="en-US" altLang="zh-CN"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dirty="0">
                          <a:effectLst/>
                        </a:rPr>
                        <a:t>现在如果用户配置的</a:t>
                      </a:r>
                      <a:r>
                        <a:rPr lang="en-US" altLang="zh-CN" sz="300" u="none" strike="noStrike" dirty="0" err="1">
                          <a:effectLst/>
                        </a:rPr>
                        <a:t>webauth</a:t>
                      </a:r>
                      <a:r>
                        <a:rPr lang="zh-CN" altLang="en-US" sz="300" u="none" strike="noStrike" dirty="0">
                          <a:effectLst/>
                        </a:rPr>
                        <a:t>检测时间间隔比较长或者采用空闲下线的方式，用户在关闭认证页面后无法通过再注销其登录的用户，需要提供能够主动注销的方式。</a:t>
                      </a:r>
                      <a:endParaRPr lang="zh-CN" alt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是</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dirty="0">
                          <a:effectLst/>
                        </a:rPr>
                        <a:t>　</a:t>
                      </a:r>
                      <a:endParaRPr lang="zh-CN" alt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dirty="0">
                          <a:effectLst/>
                        </a:rPr>
                        <a:t>和研发沟通，可以采用访问</a:t>
                      </a:r>
                      <a:r>
                        <a:rPr lang="en-US" altLang="zh-CN" sz="300" u="none" strike="noStrike" dirty="0" err="1">
                          <a:effectLst/>
                        </a:rPr>
                        <a:t>webauth</a:t>
                      </a:r>
                      <a:r>
                        <a:rPr lang="zh-CN" altLang="en-US" sz="300" u="none" strike="noStrike" dirty="0">
                          <a:effectLst/>
                        </a:rPr>
                        <a:t>历史记录访问到认证页面，但是需要重新认证，但是不能直接注销，需要在逻辑上增加对于已经登录的用户再次访问认证页面时跳转到认证成功页面并可以注销。</a:t>
                      </a:r>
                      <a:endParaRPr lang="zh-CN" alt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无资源，不支持</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李潜</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上能</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Midway</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崔登磊</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614225272"/>
                  </a:ext>
                </a:extLst>
              </a:tr>
              <a:tr h="31132">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dirty="0" err="1">
                          <a:effectLst/>
                        </a:rPr>
                        <a:t>webauth</a:t>
                      </a:r>
                      <a:endParaRPr 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支持令牌</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dirty="0" err="1">
                          <a:effectLst/>
                        </a:rPr>
                        <a:t>webauth</a:t>
                      </a:r>
                      <a:r>
                        <a:rPr lang="zh-CN" altLang="en-US" sz="300" u="none" strike="noStrike" dirty="0">
                          <a:effectLst/>
                        </a:rPr>
                        <a:t>支持令牌</a:t>
                      </a:r>
                      <a:endParaRPr lang="zh-CN" alt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是</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无资源，不支持</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李潜</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上能</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Midway</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崔登磊</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1611328195"/>
                  </a:ext>
                </a:extLst>
              </a:tr>
              <a:tr h="61573">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sso</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SSO Agent</a:t>
                      </a:r>
                      <a:r>
                        <a:rPr lang="zh-CN" altLang="en-US" sz="300" u="none" strike="noStrike">
                          <a:effectLst/>
                        </a:rPr>
                        <a:t>同步时，需支持</a:t>
                      </a:r>
                      <a:r>
                        <a:rPr lang="en-US" sz="300" u="none" strike="noStrike">
                          <a:effectLst/>
                        </a:rPr>
                        <a:t>OU</a:t>
                      </a:r>
                      <a:r>
                        <a:rPr lang="zh-CN" altLang="en-US" sz="300" u="none" strike="noStrike">
                          <a:effectLst/>
                        </a:rPr>
                        <a:t>结构过滤</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目前我们</a:t>
                      </a:r>
                      <a:r>
                        <a:rPr lang="en-US" altLang="zh-CN" sz="300" u="none" strike="noStrike">
                          <a:effectLst/>
                        </a:rPr>
                        <a:t>Agent</a:t>
                      </a:r>
                      <a:r>
                        <a:rPr lang="zh-CN" altLang="en-US" sz="300" u="none" strike="noStrike">
                          <a:effectLst/>
                        </a:rPr>
                        <a:t>仅支持</a:t>
                      </a:r>
                      <a:r>
                        <a:rPr lang="en-US" altLang="zh-CN" sz="300" u="none" strike="noStrike">
                          <a:effectLst/>
                        </a:rPr>
                        <a:t>User/Group</a:t>
                      </a:r>
                      <a:r>
                        <a:rPr lang="zh-CN" altLang="en-US" sz="300" u="none" strike="noStrike">
                          <a:effectLst/>
                        </a:rPr>
                        <a:t>过滤条件的同步，需增加</a:t>
                      </a:r>
                      <a:r>
                        <a:rPr lang="en-US" altLang="zh-CN" sz="300" u="none" strike="noStrike">
                          <a:effectLst/>
                        </a:rPr>
                        <a:t>OU</a:t>
                      </a:r>
                      <a:r>
                        <a:rPr lang="zh-CN" altLang="en-US" sz="300" u="none" strike="noStrike">
                          <a:effectLst/>
                        </a:rPr>
                        <a:t>结构过滤条件方式。</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是</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无资源，不支持</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李潜</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上能</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Midway</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崔登磊</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1274925800"/>
                  </a:ext>
                </a:extLst>
              </a:tr>
              <a:tr h="92013">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sso</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altLang="zh-CN" sz="300" u="none" strike="noStrike">
                          <a:effectLst/>
                        </a:rPr>
                        <a:t>SSO</a:t>
                      </a:r>
                      <a:r>
                        <a:rPr lang="zh-CN" altLang="en-US" sz="300" u="none" strike="noStrike">
                          <a:effectLst/>
                        </a:rPr>
                        <a:t>单点代理功能优化</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altLang="zh-CN" sz="300" u="none" strike="noStrike">
                          <a:effectLst/>
                        </a:rPr>
                        <a:t>SSO</a:t>
                      </a:r>
                      <a:r>
                        <a:rPr lang="zh-CN" altLang="en-US" sz="300" u="none" strike="noStrike">
                          <a:effectLst/>
                        </a:rPr>
                        <a:t>单点代理功能优化，减少配置步骤。主要是能够实现只在防火墙上做配置，不需要对</a:t>
                      </a:r>
                      <a:r>
                        <a:rPr lang="en-US" altLang="zh-CN" sz="300" u="none" strike="noStrike">
                          <a:effectLst/>
                        </a:rPr>
                        <a:t>AD</a:t>
                      </a:r>
                      <a:r>
                        <a:rPr lang="zh-CN" altLang="en-US" sz="300" u="none" strike="noStrike">
                          <a:effectLst/>
                        </a:rPr>
                        <a:t>做修改的配置方式。</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是</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已经和研发沟通并可以参考</a:t>
                      </a:r>
                      <a:r>
                        <a:rPr lang="en-US" sz="300" u="none" strike="noStrike">
                          <a:effectLst/>
                        </a:rPr>
                        <a:t>Fortinet</a:t>
                      </a:r>
                      <a:r>
                        <a:rPr lang="zh-CN" altLang="en-US" sz="300" u="none" strike="noStrike">
                          <a:effectLst/>
                        </a:rPr>
                        <a:t>的</a:t>
                      </a:r>
                      <a:r>
                        <a:rPr lang="en-US" sz="300" u="none" strike="noStrike">
                          <a:effectLst/>
                        </a:rPr>
                        <a:t>pulling mode。</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无资源，不支持</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李潜</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上能</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Midway</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崔登磊</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3761915830"/>
                  </a:ext>
                </a:extLst>
              </a:tr>
              <a:tr h="396419">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管理和易用性</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管理和易用性</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altLang="zh-CN" sz="300" u="none" strike="noStrike">
                          <a:effectLst/>
                        </a:rPr>
                        <a:t>Profiling</a:t>
                      </a:r>
                      <a:r>
                        <a:rPr lang="zh-CN" altLang="en-US" sz="300" u="none" strike="noStrike">
                          <a:effectLst/>
                        </a:rPr>
                        <a:t>数据能记录多个，并能自动覆盖就的文件数据。</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否</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t"/>
                      <a:r>
                        <a:rPr lang="zh-CN" altLang="en-US" sz="300" u="none" strike="noStrike">
                          <a:effectLst/>
                        </a:rPr>
                        <a:t>    目前设备上仅会收集第一次触发</a:t>
                      </a:r>
                      <a:r>
                        <a:rPr lang="en-US" altLang="zh-CN" sz="300" u="none" strike="noStrike">
                          <a:effectLst/>
                        </a:rPr>
                        <a:t>Profiling</a:t>
                      </a:r>
                      <a:r>
                        <a:rPr lang="zh-CN" altLang="en-US" sz="300" u="none" strike="noStrike">
                          <a:effectLst/>
                        </a:rPr>
                        <a:t>的相关信息，后续即使条件满足后，也不会触发。</a:t>
                      </a:r>
                      <a:br>
                        <a:rPr lang="zh-CN" altLang="en-US" sz="300" u="none" strike="noStrike">
                          <a:effectLst/>
                        </a:rPr>
                      </a:br>
                      <a:r>
                        <a:rPr lang="zh-CN" altLang="en-US" sz="300" u="none" strike="noStrike">
                          <a:effectLst/>
                        </a:rPr>
                        <a:t>    可能造成的问题是：当客户上报故障的时候，如果以前曾经触发了</a:t>
                      </a:r>
                      <a:r>
                        <a:rPr lang="en-US" altLang="zh-CN" sz="300" u="none" strike="noStrike">
                          <a:effectLst/>
                        </a:rPr>
                        <a:t>Profiling</a:t>
                      </a:r>
                      <a:r>
                        <a:rPr lang="zh-CN" altLang="en-US" sz="300" u="none" strike="noStrike">
                          <a:effectLst/>
                        </a:rPr>
                        <a:t>（客户可能没有感知，故此以前的</a:t>
                      </a:r>
                      <a:r>
                        <a:rPr lang="en-US" altLang="zh-CN" sz="300" u="none" strike="noStrike">
                          <a:effectLst/>
                        </a:rPr>
                        <a:t>Profiling</a:t>
                      </a:r>
                      <a:r>
                        <a:rPr lang="zh-CN" altLang="en-US" sz="300" u="none" strike="noStrike">
                          <a:effectLst/>
                        </a:rPr>
                        <a:t>不会删除），那么则造成本次故障缺少相应的数据进行分析，难以对问题进行定位。只能等待下一次故障出现再排查，降低客户感受</a:t>
                      </a:r>
                      <a:br>
                        <a:rPr lang="zh-CN" altLang="en-US" sz="300" u="none" strike="noStrike">
                          <a:effectLst/>
                        </a:rPr>
                      </a:br>
                      <a:r>
                        <a:rPr lang="en-US" altLang="zh-CN" sz="300" u="none" strike="noStrike">
                          <a:effectLst/>
                        </a:rPr>
                        <a:t>【</a:t>
                      </a:r>
                      <a:r>
                        <a:rPr lang="zh-CN" altLang="en-US" sz="300" u="none" strike="noStrike">
                          <a:effectLst/>
                        </a:rPr>
                        <a:t>建议</a:t>
                      </a:r>
                      <a:r>
                        <a:rPr lang="en-US" altLang="zh-CN" sz="300" u="none" strike="noStrike">
                          <a:effectLst/>
                        </a:rPr>
                        <a:t>】</a:t>
                      </a:r>
                      <a:br>
                        <a:rPr lang="en-US" altLang="zh-CN" sz="300" u="none" strike="noStrike">
                          <a:effectLst/>
                        </a:rPr>
                      </a:br>
                      <a:r>
                        <a:rPr lang="en-US" altLang="zh-CN" sz="300" u="none" strike="noStrike">
                          <a:effectLst/>
                        </a:rPr>
                        <a:t>1</a:t>
                      </a:r>
                      <a:r>
                        <a:rPr lang="zh-CN" altLang="en-US" sz="300" u="none" strike="noStrike">
                          <a:effectLst/>
                        </a:rPr>
                        <a:t>． 如果条件允许，建议记录多次（至少</a:t>
                      </a:r>
                      <a:r>
                        <a:rPr lang="en-US" altLang="zh-CN" sz="300" u="none" strike="noStrike">
                          <a:effectLst/>
                        </a:rPr>
                        <a:t>3</a:t>
                      </a:r>
                      <a:r>
                        <a:rPr lang="zh-CN" altLang="en-US" sz="300" u="none" strike="noStrike">
                          <a:effectLst/>
                        </a:rPr>
                        <a:t>次）</a:t>
                      </a:r>
                      <a:r>
                        <a:rPr lang="en-US" altLang="zh-CN" sz="300" u="none" strike="noStrike">
                          <a:effectLst/>
                        </a:rPr>
                        <a:t>Profiling</a:t>
                      </a:r>
                      <a:r>
                        <a:rPr lang="zh-CN" altLang="en-US" sz="300" u="none" strike="noStrike">
                          <a:effectLst/>
                        </a:rPr>
                        <a:t>数据；</a:t>
                      </a:r>
                      <a:br>
                        <a:rPr lang="zh-CN" altLang="en-US" sz="300" u="none" strike="noStrike">
                          <a:effectLst/>
                        </a:rPr>
                      </a:br>
                      <a:r>
                        <a:rPr lang="en-US" altLang="zh-CN" sz="300" u="none" strike="noStrike">
                          <a:effectLst/>
                        </a:rPr>
                        <a:t>2</a:t>
                      </a:r>
                      <a:r>
                        <a:rPr lang="zh-CN" altLang="en-US" sz="300" u="none" strike="noStrike">
                          <a:effectLst/>
                        </a:rPr>
                        <a:t>． 达到上限时，新的</a:t>
                      </a:r>
                      <a:r>
                        <a:rPr lang="en-US" altLang="zh-CN" sz="300" u="none" strike="noStrike">
                          <a:effectLst/>
                        </a:rPr>
                        <a:t>Profiling</a:t>
                      </a:r>
                      <a:r>
                        <a:rPr lang="zh-CN" altLang="en-US" sz="300" u="none" strike="noStrike">
                          <a:effectLst/>
                        </a:rPr>
                        <a:t>应该覆盖旧的</a:t>
                      </a:r>
                      <a:r>
                        <a:rPr lang="en-US" altLang="zh-CN" sz="300" u="none" strike="noStrike">
                          <a:effectLst/>
                        </a:rPr>
                        <a:t>Profiling</a:t>
                      </a:r>
                      <a:r>
                        <a:rPr lang="zh-CN" altLang="en-US" sz="300" u="none" strike="noStrike">
                          <a:effectLst/>
                        </a:rPr>
                        <a:t>，以便出现故障时能够排查；（如果在某些情况下同一个事件导致</a:t>
                      </a:r>
                      <a:r>
                        <a:rPr lang="en-US" altLang="zh-CN" sz="300" u="none" strike="noStrike">
                          <a:effectLst/>
                        </a:rPr>
                        <a:t>Profiling</a:t>
                      </a:r>
                      <a:r>
                        <a:rPr lang="zh-CN" altLang="en-US" sz="300" u="none" strike="noStrike">
                          <a:effectLst/>
                        </a:rPr>
                        <a:t>会多次触发，建议考虑添加间隔机制）</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无资源，不支持</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海玉</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亚强</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全产品线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徐涵</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4183663241"/>
                  </a:ext>
                </a:extLst>
              </a:tr>
              <a:tr h="31132">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管理和易用性</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管理和易用性</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Coral sea </a:t>
                      </a:r>
                      <a:r>
                        <a:rPr lang="zh-CN" altLang="en-US" sz="300" u="none" strike="noStrike">
                          <a:effectLst/>
                        </a:rPr>
                        <a:t>中已经实现的文件过滤控制支持</a:t>
                      </a:r>
                      <a:r>
                        <a:rPr lang="en-US" sz="300" u="none" strike="noStrike">
                          <a:effectLst/>
                        </a:rPr>
                        <a:t>WebUI</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是</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 Coral sea </a:t>
                      </a:r>
                      <a:r>
                        <a:rPr lang="zh-CN" altLang="en-US" sz="300" u="none" strike="noStrike">
                          <a:effectLst/>
                        </a:rPr>
                        <a:t>中支持的文件过滤功能支持</a:t>
                      </a:r>
                      <a:r>
                        <a:rPr lang="en-US" sz="300" u="none" strike="noStrike">
                          <a:effectLst/>
                        </a:rPr>
                        <a:t>WebUI </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需要继续讨论</a:t>
                      </a:r>
                      <a:endParaRPr lang="zh-CN" altLang="en-US" sz="300" b="0" i="0" u="none" strike="noStrike">
                        <a:solidFill>
                          <a:srgbClr val="FF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永政</a:t>
                      </a:r>
                      <a:r>
                        <a:rPr lang="en-US" altLang="zh-CN" sz="300" u="none" strike="noStrike">
                          <a:effectLst/>
                        </a:rPr>
                        <a:t>/</a:t>
                      </a:r>
                      <a:r>
                        <a:rPr lang="zh-CN" altLang="en-US" sz="300" u="none" strike="noStrike">
                          <a:effectLst/>
                        </a:rPr>
                        <a:t>冰修</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上能</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全产品线</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徐涵</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1541951869"/>
                  </a:ext>
                </a:extLst>
              </a:tr>
              <a:tr h="31132">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Xauth</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Xauth</a:t>
                      </a:r>
                      <a:r>
                        <a:rPr lang="zh-CN" altLang="en-US" sz="300" u="none" strike="noStrike">
                          <a:effectLst/>
                        </a:rPr>
                        <a:t>支持多</a:t>
                      </a:r>
                      <a:r>
                        <a:rPr lang="en-US" sz="300" u="none" strike="noStrike">
                          <a:effectLst/>
                        </a:rPr>
                        <a:t>AAA</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Xauth</a:t>
                      </a:r>
                      <a:r>
                        <a:rPr lang="zh-CN" altLang="en-US" sz="300" u="none" strike="noStrike">
                          <a:effectLst/>
                        </a:rPr>
                        <a:t>支持多</a:t>
                      </a:r>
                      <a:r>
                        <a:rPr lang="en-US" sz="300" u="none" strike="noStrike">
                          <a:effectLst/>
                        </a:rPr>
                        <a:t>AAA</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是</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　</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可以支持</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刘亚</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a:effectLst/>
                        </a:rPr>
                        <a:t>上能</a:t>
                      </a:r>
                      <a:endParaRPr lang="zh-CN" alt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en-US" sz="300" u="none" strike="noStrike">
                          <a:effectLst/>
                        </a:rPr>
                        <a:t>Midway</a:t>
                      </a:r>
                      <a:endParaRPr lang="en-US" sz="300" b="0" i="0" u="none" strike="noStrike">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tc>
                  <a:txBody>
                    <a:bodyPr/>
                    <a:lstStyle/>
                    <a:p>
                      <a:pPr algn="l" fontAlgn="ctr"/>
                      <a:r>
                        <a:rPr lang="zh-CN" altLang="en-US" sz="300" u="none" strike="noStrike" dirty="0">
                          <a:effectLst/>
                        </a:rPr>
                        <a:t>崔登磊</a:t>
                      </a:r>
                      <a:endParaRPr lang="zh-CN" altLang="en-US" sz="3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039" marR="1039" marT="1039" marB="0" anchor="ctr"/>
                </a:tc>
                <a:extLst>
                  <a:ext uri="{0D108BD9-81ED-4DB2-BD59-A6C34878D82A}">
                    <a16:rowId xmlns:a16="http://schemas.microsoft.com/office/drawing/2014/main" xmlns="" val="2346539981"/>
                  </a:ext>
                </a:extLst>
              </a:tr>
            </a:tbl>
          </a:graphicData>
        </a:graphic>
      </p:graphicFrame>
    </p:spTree>
    <p:extLst>
      <p:ext uri="{BB962C8B-B14F-4D97-AF65-F5344CB8AC3E}">
        <p14:creationId xmlns:p14="http://schemas.microsoft.com/office/powerpoint/2010/main" val="3913958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Drop</a:t>
            </a:r>
            <a:r>
              <a:rPr lang="zh-CN" altLang="en-US" dirty="0" smtClean="0">
                <a:latin typeface="Arial" panose="020B0604020202020204" pitchFamily="34" charset="0"/>
                <a:cs typeface="Arial" panose="020B0604020202020204" pitchFamily="34" charset="0"/>
              </a:rPr>
              <a:t>的研发需求</a:t>
            </a:r>
            <a:r>
              <a:rPr lang="en-US" altLang="zh-CN" dirty="0" smtClean="0">
                <a:latin typeface="Arial" panose="020B0604020202020204" pitchFamily="34" charset="0"/>
                <a:cs typeface="Arial" panose="020B0604020202020204" pitchFamily="34" charset="0"/>
              </a:rPr>
              <a:t>	</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430645844"/>
              </p:ext>
            </p:extLst>
          </p:nvPr>
        </p:nvGraphicFramePr>
        <p:xfrm>
          <a:off x="611188" y="1484785"/>
          <a:ext cx="8281986" cy="3222618"/>
        </p:xfrm>
        <a:graphic>
          <a:graphicData uri="http://schemas.openxmlformats.org/drawingml/2006/table">
            <a:tbl>
              <a:tblPr>
                <a:tableStyleId>{5C22544A-7EE6-4342-B048-85BDC9FD1C3A}</a:tableStyleId>
              </a:tblPr>
              <a:tblGrid>
                <a:gridCol w="2020922">
                  <a:extLst>
                    <a:ext uri="{9D8B030D-6E8A-4147-A177-3AD203B41FA5}">
                      <a16:colId xmlns:a16="http://schemas.microsoft.com/office/drawing/2014/main" xmlns="" val="2938944652"/>
                    </a:ext>
                  </a:extLst>
                </a:gridCol>
                <a:gridCol w="2020922">
                  <a:extLst>
                    <a:ext uri="{9D8B030D-6E8A-4147-A177-3AD203B41FA5}">
                      <a16:colId xmlns:a16="http://schemas.microsoft.com/office/drawing/2014/main" xmlns="" val="783413337"/>
                    </a:ext>
                  </a:extLst>
                </a:gridCol>
                <a:gridCol w="1227727">
                  <a:extLst>
                    <a:ext uri="{9D8B030D-6E8A-4147-A177-3AD203B41FA5}">
                      <a16:colId xmlns:a16="http://schemas.microsoft.com/office/drawing/2014/main" xmlns="" val="751015986"/>
                    </a:ext>
                  </a:extLst>
                </a:gridCol>
                <a:gridCol w="1227727">
                  <a:extLst>
                    <a:ext uri="{9D8B030D-6E8A-4147-A177-3AD203B41FA5}">
                      <a16:colId xmlns:a16="http://schemas.microsoft.com/office/drawing/2014/main" xmlns="" val="392368272"/>
                    </a:ext>
                  </a:extLst>
                </a:gridCol>
                <a:gridCol w="470744">
                  <a:extLst>
                    <a:ext uri="{9D8B030D-6E8A-4147-A177-3AD203B41FA5}">
                      <a16:colId xmlns:a16="http://schemas.microsoft.com/office/drawing/2014/main" xmlns="" val="4286045506"/>
                    </a:ext>
                  </a:extLst>
                </a:gridCol>
                <a:gridCol w="470744">
                  <a:extLst>
                    <a:ext uri="{9D8B030D-6E8A-4147-A177-3AD203B41FA5}">
                      <a16:colId xmlns:a16="http://schemas.microsoft.com/office/drawing/2014/main" xmlns="" val="326663669"/>
                    </a:ext>
                  </a:extLst>
                </a:gridCol>
                <a:gridCol w="470744">
                  <a:extLst>
                    <a:ext uri="{9D8B030D-6E8A-4147-A177-3AD203B41FA5}">
                      <a16:colId xmlns:a16="http://schemas.microsoft.com/office/drawing/2014/main" xmlns="" val="3428156775"/>
                    </a:ext>
                  </a:extLst>
                </a:gridCol>
                <a:gridCol w="372456">
                  <a:extLst>
                    <a:ext uri="{9D8B030D-6E8A-4147-A177-3AD203B41FA5}">
                      <a16:colId xmlns:a16="http://schemas.microsoft.com/office/drawing/2014/main" xmlns="" val="1427591142"/>
                    </a:ext>
                  </a:extLst>
                </a:gridCol>
              </a:tblGrid>
              <a:tr h="443126">
                <a:tc>
                  <a:txBody>
                    <a:bodyPr/>
                    <a:lstStyle/>
                    <a:p>
                      <a:pPr algn="ctr" fontAlgn="b"/>
                      <a:r>
                        <a:rPr lang="zh-CN" altLang="en-US" sz="1100" u="none" strike="noStrike">
                          <a:effectLst/>
                        </a:rPr>
                        <a:t>项目</a:t>
                      </a:r>
                      <a:endParaRPr lang="zh-CN" altLang="en-US" sz="1100" b="1" i="0" u="none" strike="noStrike">
                        <a:solidFill>
                          <a:srgbClr val="F2F2F2"/>
                        </a:solidFill>
                        <a:effectLst/>
                        <a:latin typeface="微软雅黑" panose="020B0503020204020204" pitchFamily="34" charset="-122"/>
                        <a:ea typeface="微软雅黑" panose="020B0503020204020204" pitchFamily="34" charset="-122"/>
                      </a:endParaRPr>
                    </a:p>
                  </a:txBody>
                  <a:tcPr marL="6243" marR="6243" marT="6243" marB="0" anchor="b"/>
                </a:tc>
                <a:tc>
                  <a:txBody>
                    <a:bodyPr/>
                    <a:lstStyle/>
                    <a:p>
                      <a:pPr algn="ctr" fontAlgn="b"/>
                      <a:r>
                        <a:rPr lang="zh-CN" altLang="en-US" sz="1100" u="none" strike="noStrike">
                          <a:effectLst/>
                        </a:rPr>
                        <a:t>描述</a:t>
                      </a:r>
                      <a:endParaRPr lang="zh-CN" altLang="en-US" sz="1100" b="1" i="0" u="none" strike="noStrike">
                        <a:solidFill>
                          <a:srgbClr val="F2F2F2"/>
                        </a:solidFill>
                        <a:effectLst/>
                        <a:latin typeface="微软雅黑" panose="020B0503020204020204" pitchFamily="34" charset="-122"/>
                        <a:ea typeface="微软雅黑" panose="020B0503020204020204" pitchFamily="34" charset="-122"/>
                      </a:endParaRPr>
                    </a:p>
                  </a:txBody>
                  <a:tcPr marL="6243" marR="6243" marT="6243" marB="0" anchor="b"/>
                </a:tc>
                <a:tc>
                  <a:txBody>
                    <a:bodyPr/>
                    <a:lstStyle/>
                    <a:p>
                      <a:pPr algn="ctr" fontAlgn="b"/>
                      <a:r>
                        <a:rPr lang="zh-CN" altLang="en-US" sz="1100" u="none" strike="noStrike">
                          <a:effectLst/>
                        </a:rPr>
                        <a:t>研发反馈</a:t>
                      </a:r>
                      <a:endParaRPr lang="zh-CN" altLang="en-US" sz="1100" b="1" i="0" u="none" strike="noStrike">
                        <a:solidFill>
                          <a:srgbClr val="F2F2F2"/>
                        </a:solidFill>
                        <a:effectLst/>
                        <a:latin typeface="微软雅黑" panose="020B0503020204020204" pitchFamily="34" charset="-122"/>
                        <a:ea typeface="微软雅黑" panose="020B0503020204020204" pitchFamily="34" charset="-122"/>
                      </a:endParaRPr>
                    </a:p>
                  </a:txBody>
                  <a:tcPr marL="6243" marR="6243" marT="6243" marB="0" anchor="b"/>
                </a:tc>
                <a:tc>
                  <a:txBody>
                    <a:bodyPr/>
                    <a:lstStyle/>
                    <a:p>
                      <a:pPr algn="ctr" fontAlgn="b"/>
                      <a:r>
                        <a:rPr lang="zh-CN" altLang="en-US" sz="1100" u="none" strike="noStrike">
                          <a:effectLst/>
                        </a:rPr>
                        <a:t>讨论纪要</a:t>
                      </a:r>
                      <a:endParaRPr lang="zh-CN" altLang="en-US" sz="1100" b="1" i="0" u="none" strike="noStrike">
                        <a:solidFill>
                          <a:srgbClr val="F2F2F2"/>
                        </a:solidFill>
                        <a:effectLst/>
                        <a:latin typeface="微软雅黑" panose="020B0503020204020204" pitchFamily="34" charset="-122"/>
                        <a:ea typeface="微软雅黑" panose="020B0503020204020204" pitchFamily="34" charset="-122"/>
                      </a:endParaRPr>
                    </a:p>
                  </a:txBody>
                  <a:tcPr marL="6243" marR="6243" marT="6243" marB="0" anchor="b"/>
                </a:tc>
                <a:tc>
                  <a:txBody>
                    <a:bodyPr/>
                    <a:lstStyle/>
                    <a:p>
                      <a:pPr algn="ctr" fontAlgn="b"/>
                      <a:r>
                        <a:rPr lang="zh-CN" altLang="en-US" sz="1100" u="none" strike="noStrike">
                          <a:effectLst/>
                        </a:rPr>
                        <a:t>规划版本</a:t>
                      </a:r>
                      <a:endParaRPr lang="zh-CN" altLang="en-US" sz="1100" b="1" i="0" u="none" strike="noStrike">
                        <a:solidFill>
                          <a:srgbClr val="F2F2F2"/>
                        </a:solidFill>
                        <a:effectLst/>
                        <a:latin typeface="微软雅黑" panose="020B0503020204020204" pitchFamily="34" charset="-122"/>
                        <a:ea typeface="微软雅黑" panose="020B0503020204020204" pitchFamily="34" charset="-122"/>
                      </a:endParaRPr>
                    </a:p>
                  </a:txBody>
                  <a:tcPr marL="6243" marR="6243" marT="6243" marB="0" anchor="b"/>
                </a:tc>
                <a:tc>
                  <a:txBody>
                    <a:bodyPr/>
                    <a:lstStyle/>
                    <a:p>
                      <a:pPr algn="ctr" fontAlgn="b"/>
                      <a:r>
                        <a:rPr lang="en-US" sz="1100" u="none" strike="noStrike">
                          <a:effectLst/>
                        </a:rPr>
                        <a:t>SW owner</a:t>
                      </a:r>
                      <a:endParaRPr lang="en-US" sz="1100" b="1" i="0" u="none" strike="noStrike">
                        <a:solidFill>
                          <a:srgbClr val="F2F2F2"/>
                        </a:solidFill>
                        <a:effectLst/>
                        <a:latin typeface="微软雅黑" panose="020B0503020204020204" pitchFamily="34" charset="-122"/>
                        <a:ea typeface="微软雅黑" panose="020B0503020204020204" pitchFamily="34" charset="-122"/>
                      </a:endParaRPr>
                    </a:p>
                  </a:txBody>
                  <a:tcPr marL="6243" marR="6243" marT="6243" marB="0" anchor="b"/>
                </a:tc>
                <a:tc>
                  <a:txBody>
                    <a:bodyPr/>
                    <a:lstStyle/>
                    <a:p>
                      <a:pPr algn="ctr" fontAlgn="b"/>
                      <a:r>
                        <a:rPr lang="en-US" sz="1100" u="none" strike="noStrike">
                          <a:effectLst/>
                        </a:rPr>
                        <a:t>QA manager</a:t>
                      </a:r>
                      <a:endParaRPr lang="en-US" sz="1100" b="1" i="0" u="none" strike="noStrike">
                        <a:solidFill>
                          <a:srgbClr val="F2F2F2"/>
                        </a:solidFill>
                        <a:effectLst/>
                        <a:latin typeface="微软雅黑" panose="020B0503020204020204" pitchFamily="34" charset="-122"/>
                        <a:ea typeface="微软雅黑" panose="020B0503020204020204" pitchFamily="34" charset="-122"/>
                      </a:endParaRPr>
                    </a:p>
                  </a:txBody>
                  <a:tcPr marL="6243" marR="6243" marT="6243" marB="0" anchor="b"/>
                </a:tc>
                <a:tc>
                  <a:txBody>
                    <a:bodyPr/>
                    <a:lstStyle/>
                    <a:p>
                      <a:pPr algn="ctr" fontAlgn="b"/>
                      <a:r>
                        <a:rPr lang="zh-CN" altLang="en-US" sz="1100" u="none" strike="noStrike">
                          <a:effectLst/>
                        </a:rPr>
                        <a:t>优先级</a:t>
                      </a:r>
                      <a:endParaRPr lang="zh-CN" altLang="en-US" sz="1100" b="1" i="0" u="none" strike="noStrike">
                        <a:solidFill>
                          <a:srgbClr val="F2F2F2"/>
                        </a:solidFill>
                        <a:effectLst/>
                        <a:latin typeface="微软雅黑" panose="020B0503020204020204" pitchFamily="34" charset="-122"/>
                        <a:ea typeface="微软雅黑" panose="020B0503020204020204" pitchFamily="34" charset="-122"/>
                      </a:endParaRPr>
                    </a:p>
                  </a:txBody>
                  <a:tcPr marL="6243" marR="6243" marT="6243" marB="0" anchor="b"/>
                </a:tc>
                <a:extLst>
                  <a:ext uri="{0D108BD9-81ED-4DB2-BD59-A6C34878D82A}">
                    <a16:rowId xmlns:a16="http://schemas.microsoft.com/office/drawing/2014/main" xmlns="" val="1577583894"/>
                  </a:ext>
                </a:extLst>
              </a:tr>
              <a:tr h="487439">
                <a:tc>
                  <a:txBody>
                    <a:bodyPr/>
                    <a:lstStyle/>
                    <a:p>
                      <a:pPr algn="l" fontAlgn="ctr"/>
                      <a:r>
                        <a:rPr lang="en-US" sz="1100" u="none" strike="noStrike">
                          <a:effectLst/>
                        </a:rPr>
                        <a:t>INGFW on one X86 CPU</a:t>
                      </a:r>
                      <a:endParaRPr 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zh-CN" altLang="en-US" sz="1100" u="none" strike="noStrike">
                          <a:effectLst/>
                        </a:rPr>
                        <a:t>智能平台运行在一个</a:t>
                      </a:r>
                      <a:r>
                        <a:rPr lang="en-US" altLang="zh-CN" sz="1100" u="none" strike="noStrike">
                          <a:effectLst/>
                        </a:rPr>
                        <a:t>X86 CPU</a:t>
                      </a:r>
                      <a:r>
                        <a:rPr lang="zh-CN" altLang="en-US" sz="1100" u="none" strike="noStrike">
                          <a:effectLst/>
                        </a:rPr>
                        <a:t>上</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zh-CN" altLang="en-US" sz="1100" u="none" strike="noStrike">
                          <a:effectLst/>
                        </a:rPr>
                        <a:t>单独通过</a:t>
                      </a:r>
                      <a:r>
                        <a:rPr lang="en-US" altLang="zh-CN" sz="1100" u="none" strike="noStrike">
                          <a:effectLst/>
                        </a:rPr>
                        <a:t>T</a:t>
                      </a:r>
                      <a:r>
                        <a:rPr lang="zh-CN" altLang="en-US" sz="1100" u="none" strike="noStrike">
                          <a:effectLst/>
                        </a:rPr>
                        <a:t>的低端立项来跟踪，不在</a:t>
                      </a:r>
                      <a:r>
                        <a:rPr lang="en-US" altLang="zh-CN" sz="1100" u="none" strike="noStrike">
                          <a:effectLst/>
                        </a:rPr>
                        <a:t>Midway</a:t>
                      </a:r>
                      <a:r>
                        <a:rPr lang="zh-CN" altLang="en-US" sz="1100" u="none" strike="noStrike">
                          <a:effectLst/>
                        </a:rPr>
                        <a:t>中进行</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en-US" sz="1100" u="none" strike="noStrike">
                          <a:effectLst/>
                        </a:rPr>
                        <a:t>drop</a:t>
                      </a:r>
                      <a:endParaRPr 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extLst>
                  <a:ext uri="{0D108BD9-81ED-4DB2-BD59-A6C34878D82A}">
                    <a16:rowId xmlns:a16="http://schemas.microsoft.com/office/drawing/2014/main" xmlns="" val="1274131099"/>
                  </a:ext>
                </a:extLst>
              </a:tr>
              <a:tr h="243719">
                <a:tc rowSpan="4">
                  <a:txBody>
                    <a:bodyPr/>
                    <a:lstStyle/>
                    <a:p>
                      <a:pPr algn="l" fontAlgn="ctr"/>
                      <a:r>
                        <a:rPr lang="en-US" sz="1100" u="none" strike="noStrike">
                          <a:effectLst/>
                        </a:rPr>
                        <a:t>NGFW</a:t>
                      </a:r>
                      <a:r>
                        <a:rPr lang="zh-CN" altLang="en-US" sz="1100" u="none" strike="noStrike">
                          <a:effectLst/>
                        </a:rPr>
                        <a:t>完善</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en-US" sz="1100" u="none" strike="noStrike">
                          <a:effectLst/>
                        </a:rPr>
                        <a:t>AV</a:t>
                      </a:r>
                      <a:r>
                        <a:rPr lang="zh-CN" altLang="en-US" sz="1100" u="none" strike="noStrike">
                          <a:effectLst/>
                        </a:rPr>
                        <a:t>支持</a:t>
                      </a:r>
                      <a:r>
                        <a:rPr lang="en-US" sz="1100" u="none" strike="noStrike">
                          <a:effectLst/>
                        </a:rPr>
                        <a:t>SX</a:t>
                      </a:r>
                      <a:endParaRPr 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zh-CN" altLang="en-US" sz="1100" u="none" strike="noStrike">
                          <a:effectLst/>
                        </a:rPr>
                        <a:t>优先级低，暂不考虑</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en-US" sz="1100" u="none" strike="noStrike">
                          <a:effectLst/>
                        </a:rPr>
                        <a:t>drop</a:t>
                      </a:r>
                      <a:endParaRPr 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extLst>
                  <a:ext uri="{0D108BD9-81ED-4DB2-BD59-A6C34878D82A}">
                    <a16:rowId xmlns:a16="http://schemas.microsoft.com/office/drawing/2014/main" xmlns="" val="2133624417"/>
                  </a:ext>
                </a:extLst>
              </a:tr>
              <a:tr h="487439">
                <a:tc vMerge="1">
                  <a:txBody>
                    <a:bodyPr/>
                    <a:lstStyle/>
                    <a:p>
                      <a:endParaRPr lang="zh-CN" altLang="en-US"/>
                    </a:p>
                  </a:txBody>
                  <a:tcPr/>
                </a:tc>
                <a:tc>
                  <a:txBody>
                    <a:bodyPr/>
                    <a:lstStyle/>
                    <a:p>
                      <a:pPr algn="l" fontAlgn="ctr"/>
                      <a:r>
                        <a:rPr lang="en-US" sz="1100" u="none" strike="noStrike">
                          <a:effectLst/>
                        </a:rPr>
                        <a:t>Tcp proxy</a:t>
                      </a:r>
                      <a:r>
                        <a:rPr lang="zh-CN" altLang="en-US" sz="1100" u="none" strike="noStrike">
                          <a:effectLst/>
                        </a:rPr>
                        <a:t>优化，增强稳定性</a:t>
                      </a:r>
                      <a:br>
                        <a:rPr lang="zh-CN" altLang="en-US" sz="1100" u="none" strike="noStrike">
                          <a:effectLst/>
                        </a:rPr>
                      </a:b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zh-CN" altLang="en-US" sz="1100" u="none" strike="noStrike">
                          <a:effectLst/>
                        </a:rPr>
                        <a:t>看资源状况</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en-US" altLang="zh-CN" sz="1100" u="none" strike="noStrike">
                          <a:effectLst/>
                        </a:rPr>
                        <a:t>PLM</a:t>
                      </a:r>
                      <a:r>
                        <a:rPr lang="zh-CN" altLang="en-US" sz="1100" u="none" strike="noStrike">
                          <a:effectLst/>
                        </a:rPr>
                        <a:t>认为可做，但是需要在整体安排资源时再决定</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zh-CN" altLang="en-US" sz="1100" u="none" strike="noStrike">
                          <a:effectLst/>
                        </a:rPr>
                        <a:t>不支持</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zh-CN" altLang="en-US" sz="1100" u="none" strike="noStrike">
                          <a:effectLst/>
                        </a:rPr>
                        <a:t>镜清</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en-US" sz="1100" u="none" strike="noStrike">
                          <a:effectLst/>
                        </a:rPr>
                        <a:t>drop</a:t>
                      </a:r>
                      <a:endParaRPr 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r" fontAlgn="ctr"/>
                      <a:r>
                        <a:rPr lang="en-US" altLang="zh-CN" sz="1100" u="none" strike="noStrike">
                          <a:effectLst/>
                        </a:rPr>
                        <a:t>2</a:t>
                      </a:r>
                      <a:endParaRPr lang="en-US" altLang="zh-CN"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extLst>
                  <a:ext uri="{0D108BD9-81ED-4DB2-BD59-A6C34878D82A}">
                    <a16:rowId xmlns:a16="http://schemas.microsoft.com/office/drawing/2014/main" xmlns="" val="66029509"/>
                  </a:ext>
                </a:extLst>
              </a:tr>
              <a:tr h="731158">
                <a:tc vMerge="1">
                  <a:txBody>
                    <a:bodyPr/>
                    <a:lstStyle/>
                    <a:p>
                      <a:endParaRPr lang="zh-CN" altLang="en-US"/>
                    </a:p>
                  </a:txBody>
                  <a:tcPr/>
                </a:tc>
                <a:tc>
                  <a:txBody>
                    <a:bodyPr/>
                    <a:lstStyle/>
                    <a:p>
                      <a:pPr algn="l" fontAlgn="ctr"/>
                      <a:r>
                        <a:rPr lang="en-US" sz="1100" u="none" strike="noStrike">
                          <a:effectLst/>
                        </a:rPr>
                        <a:t>IPS</a:t>
                      </a:r>
                      <a:r>
                        <a:rPr lang="zh-CN" altLang="en-US" sz="1100" u="none" strike="noStrike">
                          <a:effectLst/>
                        </a:rPr>
                        <a:t>支持</a:t>
                      </a:r>
                      <a:r>
                        <a:rPr lang="en-US" sz="1100" u="none" strike="noStrike">
                          <a:effectLst/>
                        </a:rPr>
                        <a:t>SX</a:t>
                      </a:r>
                      <a:r>
                        <a:rPr lang="zh-CN" altLang="en-US" sz="1100" u="none" strike="noStrike">
                          <a:effectLst/>
                        </a:rPr>
                        <a:t>上一些统计相关的</a:t>
                      </a:r>
                      <a:r>
                        <a:rPr lang="en-US" sz="1100" u="none" strike="noStrike">
                          <a:effectLst/>
                        </a:rPr>
                        <a:t>feature</a:t>
                      </a:r>
                      <a:r>
                        <a:rPr lang="zh-CN" altLang="en-US" sz="1100" u="none" strike="noStrike">
                          <a:effectLst/>
                        </a:rPr>
                        <a:t>的完善</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zh-CN" altLang="en-US" sz="1100" u="none" strike="noStrike">
                          <a:effectLst/>
                        </a:rPr>
                        <a:t>优先级低，暂不考虑。后续通过项目驱动。需要</a:t>
                      </a:r>
                      <a:r>
                        <a:rPr lang="en-US" altLang="zh-CN" sz="1100" u="none" strike="noStrike">
                          <a:effectLst/>
                        </a:rPr>
                        <a:t>PLM</a:t>
                      </a:r>
                      <a:r>
                        <a:rPr lang="zh-CN" altLang="en-US" sz="1100" u="none" strike="noStrike">
                          <a:effectLst/>
                        </a:rPr>
                        <a:t>统计</a:t>
                      </a:r>
                      <a:r>
                        <a:rPr lang="en-US" altLang="zh-CN" sz="1100" u="none" strike="noStrike">
                          <a:effectLst/>
                        </a:rPr>
                        <a:t>X</a:t>
                      </a:r>
                      <a:r>
                        <a:rPr lang="zh-CN" altLang="en-US" sz="1100" u="none" strike="noStrike">
                          <a:effectLst/>
                        </a:rPr>
                        <a:t>上是否有销售过</a:t>
                      </a:r>
                      <a:r>
                        <a:rPr lang="en-US" altLang="zh-CN" sz="1100" u="none" strike="noStrike">
                          <a:effectLst/>
                        </a:rPr>
                        <a:t>IPS</a:t>
                      </a:r>
                      <a:endParaRPr lang="en-US" altLang="zh-CN"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en-US" sz="1100" u="none" strike="noStrike">
                          <a:effectLst/>
                        </a:rPr>
                        <a:t>drop</a:t>
                      </a:r>
                      <a:endParaRPr 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extLst>
                  <a:ext uri="{0D108BD9-81ED-4DB2-BD59-A6C34878D82A}">
                    <a16:rowId xmlns:a16="http://schemas.microsoft.com/office/drawing/2014/main" xmlns="" val="3972916120"/>
                  </a:ext>
                </a:extLst>
              </a:tr>
              <a:tr h="487439">
                <a:tc vMerge="1">
                  <a:txBody>
                    <a:bodyPr/>
                    <a:lstStyle/>
                    <a:p>
                      <a:endParaRPr lang="zh-CN" altLang="en-US"/>
                    </a:p>
                  </a:txBody>
                  <a:tcPr/>
                </a:tc>
                <a:tc>
                  <a:txBody>
                    <a:bodyPr/>
                    <a:lstStyle/>
                    <a:p>
                      <a:pPr algn="l" fontAlgn="ctr"/>
                      <a:r>
                        <a:rPr lang="en-US" sz="1100" u="none" strike="noStrike">
                          <a:effectLst/>
                        </a:rPr>
                        <a:t>URL </a:t>
                      </a:r>
                      <a:r>
                        <a:rPr lang="zh-CN" altLang="en-US" sz="1100" u="none" strike="noStrike">
                          <a:effectLst/>
                        </a:rPr>
                        <a:t>和</a:t>
                      </a:r>
                      <a:r>
                        <a:rPr lang="en-US" sz="1100" u="none" strike="noStrike">
                          <a:effectLst/>
                        </a:rPr>
                        <a:t>NBC</a:t>
                      </a:r>
                      <a:r>
                        <a:rPr lang="zh-CN" altLang="en-US" sz="1100" u="none" strike="noStrike">
                          <a:effectLst/>
                        </a:rPr>
                        <a:t>相关功能的优化整合</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zh-CN" altLang="en-US" sz="1100" u="none" strike="noStrike">
                          <a:effectLst/>
                        </a:rPr>
                        <a:t>维持现状，优化整合在</a:t>
                      </a:r>
                      <a:r>
                        <a:rPr lang="en-US" altLang="zh-CN" sz="1100" u="none" strike="noStrike">
                          <a:effectLst/>
                        </a:rPr>
                        <a:t>Midway</a:t>
                      </a:r>
                      <a:r>
                        <a:rPr lang="zh-CN" altLang="en-US" sz="1100" u="none" strike="noStrike">
                          <a:effectLst/>
                        </a:rPr>
                        <a:t>下一个版本考虑</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zh-CN" altLang="en-US" sz="1100" u="none" strike="noStrike">
                          <a:effectLst/>
                        </a:rPr>
                        <a:t>　</a:t>
                      </a: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en-US" sz="1100" u="none" strike="noStrike">
                          <a:effectLst/>
                        </a:rPr>
                        <a:t>drop</a:t>
                      </a:r>
                      <a:endParaRPr 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tc>
                  <a:txBody>
                    <a:bodyPr/>
                    <a:lstStyle/>
                    <a:p>
                      <a:pPr algn="l" fontAlgn="ctr"/>
                      <a:r>
                        <a:rPr lang="zh-CN" altLang="en-US" sz="1100" u="none" strike="noStrike" dirty="0">
                          <a:effectLst/>
                        </a:rPr>
                        <a:t>　</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243" marR="6243" marT="6243" marB="0" anchor="ctr"/>
                </a:tc>
                <a:extLst>
                  <a:ext uri="{0D108BD9-81ED-4DB2-BD59-A6C34878D82A}">
                    <a16:rowId xmlns:a16="http://schemas.microsoft.com/office/drawing/2014/main" xmlns="" val="1516211411"/>
                  </a:ext>
                </a:extLst>
              </a:tr>
            </a:tbl>
          </a:graphicData>
        </a:graphic>
      </p:graphicFrame>
    </p:spTree>
    <p:extLst>
      <p:ext uri="{BB962C8B-B14F-4D97-AF65-F5344CB8AC3E}">
        <p14:creationId xmlns:p14="http://schemas.microsoft.com/office/powerpoint/2010/main" val="3945180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Midway to Saipan</a:t>
            </a:r>
            <a:endParaRPr lang="zh-CN" altLang="en-US" dirty="0"/>
          </a:p>
        </p:txBody>
      </p:sp>
      <p:sp>
        <p:nvSpPr>
          <p:cNvPr id="15" name="矩形 14"/>
          <p:cNvSpPr/>
          <p:nvPr/>
        </p:nvSpPr>
        <p:spPr>
          <a:xfrm>
            <a:off x="542644" y="1268760"/>
            <a:ext cx="8205820" cy="1656184"/>
          </a:xfrm>
          <a:prstGeom prst="rect">
            <a:avLst/>
          </a:prstGeom>
        </p:spPr>
        <p:txBody>
          <a:bodyPr/>
          <a:lstStyle/>
          <a:p>
            <a:pPr lvl="0" rtl="0">
              <a:lnSpc>
                <a:spcPts val="2300"/>
              </a:lnSpc>
              <a:buChar char="•"/>
            </a:pPr>
            <a:r>
              <a:rPr lang="en-US" altLang="zh-CN" dirty="0" smtClean="0">
                <a:solidFill>
                  <a:schemeClr val="bg1"/>
                </a:solidFill>
                <a:latin typeface="微软雅黑" panose="020B0503020204020204" pitchFamily="34" charset="-122"/>
                <a:ea typeface="微软雅黑" panose="020B0503020204020204" pitchFamily="34" charset="-122"/>
              </a:rPr>
              <a:t>Midway</a:t>
            </a:r>
            <a:endParaRPr lang="zh-CN" dirty="0">
              <a:solidFill>
                <a:schemeClr val="bg1"/>
              </a:solidFill>
              <a:latin typeface="微软雅黑" panose="020B0503020204020204" pitchFamily="34" charset="-122"/>
              <a:ea typeface="微软雅黑" panose="020B0503020204020204" pitchFamily="34" charset="-122"/>
            </a:endParaRPr>
          </a:p>
          <a:p>
            <a:pPr marL="742950" lvl="1" indent="-285750" rtl="0">
              <a:lnSpc>
                <a:spcPts val="2300"/>
              </a:lnSpc>
              <a:buFont typeface="Arial" panose="020B0604020202020204" pitchFamily="34" charset="0"/>
              <a:buChar char="•"/>
            </a:pPr>
            <a:r>
              <a:rPr lang="zh-CN" altLang="en-US" b="0" i="0" dirty="0" smtClean="0">
                <a:solidFill>
                  <a:schemeClr val="bg1"/>
                </a:solidFill>
                <a:latin typeface="微软雅黑" panose="020B0503020204020204" pitchFamily="34" charset="-122"/>
                <a:ea typeface="微软雅黑" panose="020B0503020204020204" pitchFamily="34" charset="-122"/>
              </a:rPr>
              <a:t>美国海军在此战役中成功击退日本海军对中途岛环礁的攻击，日军在海战中大败，因此该战役成为第二次世界大战中的太平洋战争的转折点。</a:t>
            </a:r>
            <a:endParaRPr lang="zh-CN" dirty="0">
              <a:solidFill>
                <a:schemeClr val="bg1"/>
              </a:solidFill>
              <a:latin typeface="微软雅黑" panose="020B0503020204020204" pitchFamily="34" charset="-122"/>
              <a:ea typeface="微软雅黑" panose="020B0503020204020204" pitchFamily="34" charset="-122"/>
            </a:endParaRPr>
          </a:p>
          <a:p>
            <a:pPr marL="742950" lvl="1" indent="-285750">
              <a:lnSpc>
                <a:spcPts val="2300"/>
              </a:lnSpc>
              <a:buFont typeface="Arial" panose="020B0604020202020204" pitchFamily="34" charset="0"/>
              <a:buChar char="•"/>
            </a:pPr>
            <a:r>
              <a:rPr lang="en-US" altLang="zh-CN" dirty="0" smtClean="0">
                <a:solidFill>
                  <a:schemeClr val="bg1"/>
                </a:solidFill>
                <a:latin typeface="微软雅黑" panose="020B0503020204020204" pitchFamily="34" charset="-122"/>
                <a:ea typeface="微软雅黑" panose="020B0503020204020204" pitchFamily="34" charset="-122"/>
              </a:rPr>
              <a:t>StoneOS</a:t>
            </a:r>
            <a:r>
              <a:rPr lang="zh-CN" altLang="en-US" dirty="0" smtClean="0">
                <a:solidFill>
                  <a:schemeClr val="bg1"/>
                </a:solidFill>
                <a:latin typeface="微软雅黑" panose="020B0503020204020204" pitchFamily="34" charset="-122"/>
                <a:ea typeface="微软雅黑" panose="020B0503020204020204" pitchFamily="34" charset="-122"/>
              </a:rPr>
              <a:t>利用</a:t>
            </a:r>
            <a:r>
              <a:rPr lang="en-US" altLang="zh-CN" dirty="0" smtClean="0">
                <a:solidFill>
                  <a:schemeClr val="bg1"/>
                </a:solidFill>
                <a:latin typeface="微软雅黑" panose="020B0503020204020204" pitchFamily="34" charset="-122"/>
                <a:ea typeface="微软雅黑" panose="020B0503020204020204" pitchFamily="34" charset="-122"/>
              </a:rPr>
              <a:t>Midway</a:t>
            </a:r>
            <a:r>
              <a:rPr lang="zh-CN" altLang="en-US" dirty="0" smtClean="0">
                <a:solidFill>
                  <a:schemeClr val="bg1"/>
                </a:solidFill>
                <a:latin typeface="微软雅黑" panose="020B0503020204020204" pitchFamily="34" charset="-122"/>
                <a:ea typeface="微软雅黑" panose="020B0503020204020204" pitchFamily="34" charset="-122"/>
              </a:rPr>
              <a:t>及后续版本补强</a:t>
            </a:r>
            <a:r>
              <a:rPr lang="en-US" altLang="zh-CN" dirty="0" smtClean="0">
                <a:solidFill>
                  <a:schemeClr val="bg1"/>
                </a:solidFill>
                <a:latin typeface="微软雅黑" panose="020B0503020204020204" pitchFamily="34" charset="-122"/>
                <a:ea typeface="微软雅黑" panose="020B0503020204020204" pitchFamily="34" charset="-122"/>
              </a:rPr>
              <a:t>NGFW</a:t>
            </a:r>
            <a:r>
              <a:rPr lang="zh-CN" altLang="en-US" dirty="0" smtClean="0">
                <a:solidFill>
                  <a:schemeClr val="bg1"/>
                </a:solidFill>
                <a:latin typeface="微软雅黑" panose="020B0503020204020204" pitchFamily="34" charset="-122"/>
                <a:ea typeface="微软雅黑" panose="020B0503020204020204" pitchFamily="34" charset="-122"/>
              </a:rPr>
              <a:t>的基础功能，成为健壮扎实的下一代防火墙，取得全面的胜利。</a:t>
            </a:r>
            <a:endParaRPr lang="zh-CN"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542644" y="4530897"/>
            <a:ext cx="8205820" cy="1656184"/>
          </a:xfrm>
          <a:prstGeom prst="rect">
            <a:avLst/>
          </a:prstGeom>
        </p:spPr>
        <p:txBody>
          <a:bodyPr/>
          <a:lstStyle/>
          <a:p>
            <a:pPr lvl="0" rtl="0">
              <a:lnSpc>
                <a:spcPts val="2300"/>
              </a:lnSpc>
              <a:buChar char="•"/>
            </a:pPr>
            <a:r>
              <a:rPr lang="en-US" altLang="zh-CN" dirty="0" smtClean="0">
                <a:solidFill>
                  <a:schemeClr val="bg1"/>
                </a:solidFill>
                <a:latin typeface="微软雅黑" panose="020B0503020204020204" pitchFamily="34" charset="-122"/>
                <a:ea typeface="微软雅黑" panose="020B0503020204020204" pitchFamily="34" charset="-122"/>
              </a:rPr>
              <a:t>Saipan</a:t>
            </a:r>
            <a:endParaRPr lang="zh-CN" dirty="0">
              <a:solidFill>
                <a:schemeClr val="bg1"/>
              </a:solidFill>
              <a:latin typeface="微软雅黑" panose="020B0503020204020204" pitchFamily="34" charset="-122"/>
              <a:ea typeface="微软雅黑" panose="020B0503020204020204" pitchFamily="34" charset="-122"/>
            </a:endParaRPr>
          </a:p>
          <a:p>
            <a:pPr marL="742950" lvl="1" indent="-285750">
              <a:lnSpc>
                <a:spcPts val="2300"/>
              </a:lnSpc>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美军夺取塞班岛，为攻占马里亚纳群岛其他岛屿创造了条件，也为</a:t>
            </a:r>
            <a:r>
              <a:rPr lang="en-US" altLang="zh-CN" dirty="0">
                <a:solidFill>
                  <a:schemeClr val="bg1"/>
                </a:solidFill>
                <a:latin typeface="微软雅黑" panose="020B0503020204020204" pitchFamily="34" charset="-122"/>
                <a:ea typeface="微软雅黑" panose="020B0503020204020204" pitchFamily="34" charset="-122"/>
              </a:rPr>
              <a:t>B</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29</a:t>
            </a:r>
            <a:r>
              <a:rPr lang="zh-CN" altLang="en-US" dirty="0">
                <a:solidFill>
                  <a:schemeClr val="bg1"/>
                </a:solidFill>
                <a:latin typeface="微软雅黑" panose="020B0503020204020204" pitchFamily="34" charset="-122"/>
                <a:ea typeface="微软雅黑" panose="020B0503020204020204" pitchFamily="34" charset="-122"/>
              </a:rPr>
              <a:t>远程轰炸机轰炸日本本土提供了基地</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a:solidFill>
                <a:schemeClr val="bg1"/>
              </a:solidFill>
              <a:latin typeface="微软雅黑" panose="020B0503020204020204" pitchFamily="34" charset="-122"/>
              <a:ea typeface="微软雅黑" panose="020B0503020204020204" pitchFamily="34" charset="-122"/>
            </a:endParaRPr>
          </a:p>
          <a:p>
            <a:pPr marL="742950" lvl="1" indent="-285750">
              <a:lnSpc>
                <a:spcPts val="2300"/>
              </a:lnSpc>
              <a:buFont typeface="Arial" panose="020B0604020202020204" pitchFamily="34" charset="0"/>
              <a:buChar char="•"/>
            </a:pPr>
            <a:r>
              <a:rPr lang="en-US" altLang="zh-CN" dirty="0" smtClean="0">
                <a:solidFill>
                  <a:schemeClr val="bg1"/>
                </a:solidFill>
                <a:latin typeface="微软雅黑" panose="020B0503020204020204" pitchFamily="34" charset="-122"/>
                <a:ea typeface="微软雅黑" panose="020B0503020204020204" pitchFamily="34" charset="-122"/>
              </a:rPr>
              <a:t>StoneOS</a:t>
            </a:r>
            <a:r>
              <a:rPr lang="zh-CN" altLang="en-US" dirty="0" smtClean="0">
                <a:solidFill>
                  <a:schemeClr val="bg1"/>
                </a:solidFill>
                <a:latin typeface="微软雅黑" panose="020B0503020204020204" pitchFamily="34" charset="-122"/>
                <a:ea typeface="微软雅黑" panose="020B0503020204020204" pitchFamily="34" charset="-122"/>
              </a:rPr>
              <a:t>持续补强，夯实基础功能，同时通过技术创新在市场竞争中领先。</a:t>
            </a:r>
            <a:endParaRPr lang="zh-CN" dirty="0">
              <a:solidFill>
                <a:schemeClr val="bg1"/>
              </a:solidFill>
              <a:latin typeface="微软雅黑" panose="020B0503020204020204" pitchFamily="34" charset="-122"/>
              <a:ea typeface="微软雅黑" panose="020B0503020204020204" pitchFamily="34" charset="-122"/>
            </a:endParaRPr>
          </a:p>
        </p:txBody>
      </p:sp>
      <p:pic>
        <p:nvPicPr>
          <p:cNvPr id="1026"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861937"/>
            <a:ext cx="3600400" cy="1863207"/>
          </a:xfrm>
          <a:prstGeom prst="rect">
            <a:avLst/>
          </a:prstGeom>
          <a:ln w="127000" cap="sq">
            <a:solidFill>
              <a:schemeClr val="accent1"/>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9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友商竞争分析</a:t>
            </a:r>
            <a:endParaRPr lang="zh-CN" altLang="en-US" dirty="0"/>
          </a:p>
        </p:txBody>
      </p:sp>
      <p:graphicFrame>
        <p:nvGraphicFramePr>
          <p:cNvPr id="4" name="内容占位符 3"/>
          <p:cNvGraphicFramePr>
            <a:graphicFrameLocks noGrp="1"/>
          </p:cNvGraphicFramePr>
          <p:nvPr>
            <p:ph idx="1"/>
            <p:extLst/>
          </p:nvPr>
        </p:nvGraphicFramePr>
        <p:xfrm>
          <a:off x="385004" y="692696"/>
          <a:ext cx="8579484" cy="6126480"/>
        </p:xfrm>
        <a:graphic>
          <a:graphicData uri="http://schemas.openxmlformats.org/drawingml/2006/table">
            <a:tbl>
              <a:tblPr firstRow="1" firstCol="1" bandRow="1">
                <a:tableStyleId>{073A0DAA-6AF3-43AB-8588-CEC1D06C72B9}</a:tableStyleId>
              </a:tblPr>
              <a:tblGrid>
                <a:gridCol w="1349529">
                  <a:extLst>
                    <a:ext uri="{9D8B030D-6E8A-4147-A177-3AD203B41FA5}">
                      <a16:colId xmlns:a16="http://schemas.microsoft.com/office/drawing/2014/main" xmlns="" val="20000"/>
                    </a:ext>
                  </a:extLst>
                </a:gridCol>
                <a:gridCol w="2549435">
                  <a:extLst>
                    <a:ext uri="{9D8B030D-6E8A-4147-A177-3AD203B41FA5}">
                      <a16:colId xmlns:a16="http://schemas.microsoft.com/office/drawing/2014/main" xmlns="" val="20001"/>
                    </a:ext>
                  </a:extLst>
                </a:gridCol>
                <a:gridCol w="2376264">
                  <a:extLst>
                    <a:ext uri="{9D8B030D-6E8A-4147-A177-3AD203B41FA5}">
                      <a16:colId xmlns:a16="http://schemas.microsoft.com/office/drawing/2014/main" xmlns="" val="20002"/>
                    </a:ext>
                  </a:extLst>
                </a:gridCol>
                <a:gridCol w="2304256">
                  <a:extLst>
                    <a:ext uri="{9D8B030D-6E8A-4147-A177-3AD203B41FA5}">
                      <a16:colId xmlns:a16="http://schemas.microsoft.com/office/drawing/2014/main" xmlns="" val="20003"/>
                    </a:ext>
                  </a:extLst>
                </a:gridCol>
              </a:tblGrid>
              <a:tr h="220713">
                <a:tc>
                  <a:txBody>
                    <a:bodyPr/>
                    <a:lstStyle/>
                    <a:p>
                      <a:pPr algn="ctr"/>
                      <a:r>
                        <a:rPr lang="zh-CN" altLang="en-US" sz="1400" dirty="0" smtClean="0">
                          <a:latin typeface="微软雅黑" panose="020B0503020204020204" pitchFamily="34" charset="-122"/>
                          <a:ea typeface="微软雅黑" panose="020B0503020204020204" pitchFamily="34" charset="-122"/>
                        </a:rPr>
                        <a:t>场景</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内网隔离</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互联网出口</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数据中心</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0000"/>
                  </a:ext>
                </a:extLst>
              </a:tr>
              <a:tr h="2229203">
                <a:tc>
                  <a:txBody>
                    <a:bodyPr/>
                    <a:lstStyle/>
                    <a:p>
                      <a:pPr algn="ctr"/>
                      <a:r>
                        <a:rPr lang="zh-CN" altLang="en-US" sz="1600" dirty="0" smtClean="0">
                          <a:latin typeface="微软雅黑" panose="020B0503020204020204" pitchFamily="34" charset="-122"/>
                          <a:ea typeface="微软雅黑" panose="020B0503020204020204" pitchFamily="34" charset="-122"/>
                        </a:rPr>
                        <a:t>用户主要功能需求</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sz="1400" kern="12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kern="1200" dirty="0" smtClean="0">
                          <a:latin typeface="微软雅黑" panose="020B0503020204020204" pitchFamily="34" charset="-122"/>
                          <a:ea typeface="微软雅黑" panose="020B0503020204020204" pitchFamily="34" charset="-122"/>
                        </a:rPr>
                        <a:t>要求防火墙可以按照需要定时产生网络的使用情况和威胁状况报表，同时对网络优化提出建议</a:t>
                      </a:r>
                      <a:endParaRPr lang="en-US" altLang="zh-CN" sz="1400" kern="12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kern="1200" dirty="0" smtClean="0">
                          <a:latin typeface="微软雅黑" panose="020B0503020204020204" pitchFamily="34" charset="-122"/>
                          <a:ea typeface="微软雅黑" panose="020B0503020204020204" pitchFamily="34" charset="-122"/>
                        </a:rPr>
                        <a:t>网络使用情况的可视可控，网络到底跑了那些流量，接入了多少设备，做了那些访问，都需要做准确的监控和控制。</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kern="1200" dirty="0" smtClean="0">
                          <a:latin typeface="微软雅黑" panose="020B0503020204020204" pitchFamily="34" charset="-122"/>
                          <a:ea typeface="微软雅黑" panose="020B0503020204020204" pitchFamily="34" charset="-122"/>
                        </a:rPr>
                        <a:t>防火墙可以有效和</a:t>
                      </a:r>
                      <a:r>
                        <a:rPr lang="en-US" altLang="zh-CN" sz="1400" kern="1200" dirty="0" smtClean="0">
                          <a:latin typeface="微软雅黑" panose="020B0503020204020204" pitchFamily="34" charset="-122"/>
                          <a:ea typeface="微软雅黑" panose="020B0503020204020204" pitchFamily="34" charset="-122"/>
                        </a:rPr>
                        <a:t>AD</a:t>
                      </a:r>
                      <a:r>
                        <a:rPr lang="zh-CN" altLang="en-US" sz="1400" kern="1200" dirty="0" smtClean="0">
                          <a:latin typeface="微软雅黑" panose="020B0503020204020204" pitchFamily="34" charset="-122"/>
                          <a:ea typeface="微软雅黑" panose="020B0503020204020204" pitchFamily="34" charset="-122"/>
                        </a:rPr>
                        <a:t>、</a:t>
                      </a:r>
                      <a:r>
                        <a:rPr lang="en-US" altLang="zh-CN" sz="1400" kern="1200" dirty="0" smtClean="0">
                          <a:latin typeface="微软雅黑" panose="020B0503020204020204" pitchFamily="34" charset="-122"/>
                          <a:ea typeface="微软雅黑" panose="020B0503020204020204" pitchFamily="34" charset="-122"/>
                        </a:rPr>
                        <a:t>LDAP</a:t>
                      </a:r>
                      <a:r>
                        <a:rPr lang="zh-CN" altLang="en-US" sz="1400" kern="1200" dirty="0" smtClean="0">
                          <a:latin typeface="微软雅黑" panose="020B0503020204020204" pitchFamily="34" charset="-122"/>
                          <a:ea typeface="微软雅黑" panose="020B0503020204020204" pitchFamily="34" charset="-122"/>
                        </a:rPr>
                        <a:t>等服务器联动，接入与控制合为一体</a:t>
                      </a:r>
                      <a:endParaRPr lang="en-US" altLang="zh-CN" sz="1400" kern="12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1400" kern="1200" dirty="0" smtClean="0">
                        <a:latin typeface="微软雅黑" panose="020B0503020204020204" pitchFamily="34" charset="-122"/>
                        <a:ea typeface="微软雅黑" panose="020B0503020204020204" pitchFamily="34" charset="-122"/>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kern="1200" dirty="0" smtClean="0">
                          <a:latin typeface="微软雅黑" panose="020B0503020204020204" pitchFamily="34" charset="-122"/>
                          <a:ea typeface="微软雅黑" panose="020B0503020204020204" pitchFamily="34" charset="-122"/>
                        </a:rPr>
                        <a:t>需要防火墙满足多样性的用户接入和认证模式需求。</a:t>
                      </a:r>
                      <a:endParaRPr lang="en-US" altLang="zh-CN" sz="1400" kern="12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kern="1200" dirty="0" smtClean="0">
                          <a:latin typeface="微软雅黑" panose="020B0503020204020204" pitchFamily="34" charset="-122"/>
                          <a:ea typeface="微软雅黑" panose="020B0503020204020204" pitchFamily="34" charset="-122"/>
                        </a:rPr>
                        <a:t>需要定期产生报表汇总网络使用状况，分析哪些应用或用户占用了大量带宽，并对网络的优化提供建议</a:t>
                      </a:r>
                      <a:endParaRPr lang="en-US" altLang="zh-CN" sz="1400" kern="12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kern="1200" dirty="0" smtClean="0">
                          <a:latin typeface="微软雅黑" panose="020B0503020204020204" pitchFamily="34" charset="-122"/>
                          <a:ea typeface="微软雅黑" panose="020B0503020204020204" pitchFamily="34" charset="-122"/>
                        </a:rPr>
                        <a:t>需要防火墙自动选择优质链路上网并保障关键业务。</a:t>
                      </a:r>
                      <a:endParaRPr lang="zh-CN" altLang="zh-CN" sz="1400" kern="1200" dirty="0" smtClean="0">
                        <a:solidFill>
                          <a:schemeClr val="dk1"/>
                        </a:solidFill>
                        <a:latin typeface="微软雅黑" panose="020B0503020204020204" pitchFamily="34" charset="-122"/>
                        <a:ea typeface="微软雅黑" panose="020B0503020204020204" pitchFamily="34" charset="-122"/>
                        <a:cs typeface="+mn-cs"/>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kern="1200" dirty="0" smtClean="0">
                          <a:latin typeface="微软雅黑" panose="020B0503020204020204" pitchFamily="34" charset="-122"/>
                          <a:ea typeface="微软雅黑" panose="020B0503020204020204" pitchFamily="34" charset="-122"/>
                        </a:rPr>
                        <a:t>需要实现对不同的业务做虚拟化的安全隔离，</a:t>
                      </a:r>
                      <a:endParaRPr lang="en-US" altLang="zh-CN" sz="1400" kern="12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kern="1200" dirty="0" smtClean="0">
                          <a:latin typeface="微软雅黑" panose="020B0503020204020204" pitchFamily="34" charset="-122"/>
                          <a:ea typeface="微软雅黑" panose="020B0503020204020204" pitchFamily="34" charset="-122"/>
                        </a:rPr>
                        <a:t>强大高效的</a:t>
                      </a:r>
                      <a:r>
                        <a:rPr lang="en-US" altLang="zh-CN" sz="1400" kern="1200" dirty="0" smtClean="0">
                          <a:latin typeface="微软雅黑" panose="020B0503020204020204" pitchFamily="34" charset="-122"/>
                          <a:ea typeface="微软雅黑" panose="020B0503020204020204" pitchFamily="34" charset="-122"/>
                        </a:rPr>
                        <a:t>DDoS</a:t>
                      </a:r>
                      <a:r>
                        <a:rPr lang="zh-CN" altLang="en-US" sz="1400" kern="1200" dirty="0" smtClean="0">
                          <a:latin typeface="微软雅黑" panose="020B0503020204020204" pitchFamily="34" charset="-122"/>
                          <a:ea typeface="微软雅黑" panose="020B0503020204020204" pitchFamily="34" charset="-122"/>
                        </a:rPr>
                        <a:t>防护能力，保障服务器稳定对外提供服务</a:t>
                      </a:r>
                      <a:endParaRPr lang="en-US" altLang="zh-CN" sz="1400" kern="12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kern="1200" dirty="0" smtClean="0">
                          <a:latin typeface="微软雅黑" panose="020B0503020204020204" pitchFamily="34" charset="-122"/>
                          <a:ea typeface="微软雅黑" panose="020B0503020204020204" pitchFamily="34" charset="-122"/>
                        </a:rPr>
                        <a:t>需要软硬件的高可靠性保障数据中心内部和数据中心之间的冗余</a:t>
                      </a:r>
                      <a:endParaRPr lang="en-US" altLang="zh-CN" sz="1400" kern="12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kern="1200" dirty="0" smtClean="0">
                          <a:latin typeface="微软雅黑" panose="020B0503020204020204" pitchFamily="34" charset="-122"/>
                          <a:ea typeface="微软雅黑" panose="020B0503020204020204" pitchFamily="34" charset="-122"/>
                        </a:rPr>
                        <a:t>监控报表提供对每个业务系统使用情况的汇报</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1400" kern="1200" dirty="0" smtClean="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1"/>
                  </a:ext>
                </a:extLst>
              </a:tr>
              <a:tr h="331070">
                <a:tc gridSpan="4">
                  <a:txBody>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以下是山石和友商在以上功能需求方面的对比情况</a:t>
                      </a:r>
                      <a:endParaRPr lang="zh-CN" altLang="en-US" sz="1600" dirty="0">
                        <a:latin typeface="微软雅黑" panose="020B0503020204020204" pitchFamily="34" charset="-122"/>
                        <a:ea typeface="微软雅黑" panose="020B0503020204020204" pitchFamily="34" charset="-122"/>
                      </a:endParaRPr>
                    </a:p>
                  </a:txBody>
                  <a:tcPr anchor="ctr"/>
                </a:tc>
                <a:tc hMerge="1">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600" dirty="0" smtClean="0">
                        <a:latin typeface="微软雅黑" panose="020B0503020204020204" pitchFamily="34" charset="-122"/>
                        <a:ea typeface="微软雅黑" panose="020B0503020204020204" pitchFamily="34" charset="-122"/>
                      </a:endParaRPr>
                    </a:p>
                  </a:txBody>
                  <a:tcPr anchor="ctr"/>
                </a:tc>
                <a:tc hMerge="1">
                  <a:txBody>
                    <a:bodyPr/>
                    <a:lstStyle/>
                    <a:p>
                      <a:pPr algn="ctr">
                        <a:lnSpc>
                          <a:spcPct val="150000"/>
                        </a:lnSpc>
                      </a:pPr>
                      <a:endParaRPr lang="zh-CN" altLang="en-US" sz="1600" u="sng" dirty="0">
                        <a:latin typeface="微软雅黑" panose="020B0503020204020204" pitchFamily="34" charset="-122"/>
                        <a:ea typeface="微软雅黑" panose="020B0503020204020204" pitchFamily="34" charset="-122"/>
                      </a:endParaRPr>
                    </a:p>
                  </a:txBody>
                  <a:tcPr anchor="ctr"/>
                </a:tc>
                <a:tc hMerge="1">
                  <a:txBody>
                    <a:bodyPr/>
                    <a:lstStyle/>
                    <a:p>
                      <a:pPr algn="ctr">
                        <a:lnSpc>
                          <a:spcPct val="150000"/>
                        </a:lnSpc>
                      </a:pP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292969719"/>
                  </a:ext>
                </a:extLst>
              </a:tr>
              <a:tr h="331070">
                <a:tc>
                  <a:txBody>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深信服</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600" dirty="0" smtClean="0">
                        <a:latin typeface="微软雅黑" panose="020B0503020204020204" pitchFamily="34" charset="-122"/>
                        <a:ea typeface="微软雅黑" panose="020B0503020204020204" pitchFamily="34" charset="-122"/>
                      </a:endParaRPr>
                    </a:p>
                  </a:txBody>
                  <a:tcPr anchor="ctr"/>
                </a:tc>
                <a:tc>
                  <a:txBody>
                    <a:bodyPr/>
                    <a:lstStyle/>
                    <a:p>
                      <a:pPr algn="ctr">
                        <a:lnSpc>
                          <a:spcPct val="150000"/>
                        </a:lnSpc>
                      </a:pPr>
                      <a:endParaRPr lang="zh-CN" altLang="en-US" sz="1600" u="sng" dirty="0">
                        <a:latin typeface="微软雅黑" panose="020B0503020204020204" pitchFamily="34" charset="-122"/>
                        <a:ea typeface="微软雅黑" panose="020B0503020204020204" pitchFamily="34" charset="-122"/>
                      </a:endParaRPr>
                    </a:p>
                  </a:txBody>
                  <a:tcPr anchor="ctr"/>
                </a:tc>
                <a:tc>
                  <a:txBody>
                    <a:bodyPr/>
                    <a:lstStyle/>
                    <a:p>
                      <a:pPr algn="ctr">
                        <a:lnSpc>
                          <a:spcPct val="150000"/>
                        </a:lnSpc>
                      </a:pP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2"/>
                  </a:ext>
                </a:extLst>
              </a:tr>
              <a:tr h="331070">
                <a:tc>
                  <a:txBody>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启明</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lnSpc>
                          <a:spcPct val="150000"/>
                        </a:lnSpc>
                      </a:pPr>
                      <a:endParaRPr lang="zh-CN" altLang="en-US" sz="1600" b="1" u="sng" dirty="0">
                        <a:solidFill>
                          <a:srgbClr val="FF0000"/>
                        </a:solidFill>
                        <a:latin typeface="微软雅黑" panose="020B0503020204020204" pitchFamily="34" charset="-122"/>
                        <a:ea typeface="微软雅黑" panose="020B0503020204020204" pitchFamily="34" charset="-122"/>
                      </a:endParaRPr>
                    </a:p>
                  </a:txBody>
                  <a:tcPr anchor="ctr"/>
                </a:tc>
                <a:tc>
                  <a:txBody>
                    <a:bodyPr/>
                    <a:lstStyle/>
                    <a:p>
                      <a:pPr algn="ctr">
                        <a:lnSpc>
                          <a:spcPct val="150000"/>
                        </a:lnSpc>
                      </a:pP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lnSpc>
                          <a:spcPct val="150000"/>
                        </a:lnSpc>
                      </a:pP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3"/>
                  </a:ext>
                </a:extLst>
              </a:tr>
              <a:tr h="331070">
                <a:tc>
                  <a:txBody>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华为</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迪普</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lnSpc>
                          <a:spcPct val="150000"/>
                        </a:lnSpc>
                      </a:pP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600" u="sng" dirty="0" smtClean="0">
                        <a:latin typeface="微软雅黑" panose="020B0503020204020204" pitchFamily="34" charset="-122"/>
                        <a:ea typeface="微软雅黑" panose="020B0503020204020204" pitchFamily="34" charset="-122"/>
                      </a:endParaRPr>
                    </a:p>
                  </a:txBody>
                  <a:tcPr anchor="ctr"/>
                </a:tc>
                <a:tc>
                  <a:txBody>
                    <a:bodyPr/>
                    <a:lstStyle/>
                    <a:p>
                      <a:pPr algn="ctr">
                        <a:lnSpc>
                          <a:spcPct val="150000"/>
                        </a:lnSpc>
                      </a:pPr>
                      <a:endParaRPr lang="zh-CN" altLang="en-US" sz="1600" b="1" u="sng" dirty="0">
                        <a:solidFill>
                          <a:srgbClr val="FF000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4"/>
                  </a:ext>
                </a:extLst>
              </a:tr>
              <a:tr h="331070">
                <a:tc>
                  <a:txBody>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天融信</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lnSpc>
                          <a:spcPct val="150000"/>
                        </a:lnSpc>
                      </a:pPr>
                      <a:endParaRPr lang="zh-CN" altLang="en-US" sz="1600" b="1" u="sng" dirty="0">
                        <a:solidFill>
                          <a:srgbClr val="FF0000"/>
                        </a:solidFill>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600" dirty="0" smtClean="0">
                        <a:latin typeface="微软雅黑" panose="020B0503020204020204" pitchFamily="34" charset="-122"/>
                        <a:ea typeface="微软雅黑" panose="020B0503020204020204" pitchFamily="34" charset="-122"/>
                      </a:endParaRPr>
                    </a:p>
                  </a:txBody>
                  <a:tcPr anchor="ctr"/>
                </a:tc>
                <a:tc>
                  <a:txBody>
                    <a:bodyPr/>
                    <a:lstStyle/>
                    <a:p>
                      <a:pPr algn="ctr">
                        <a:lnSpc>
                          <a:spcPct val="150000"/>
                        </a:lnSpc>
                      </a:pP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5"/>
                  </a:ext>
                </a:extLst>
              </a:tr>
              <a:tr h="331070">
                <a:tc>
                  <a:txBody>
                    <a:bodyPr/>
                    <a:lstStyle/>
                    <a:p>
                      <a:pPr marL="0" algn="ctr" defTabSz="914400" rtl="0" eaLnBrk="1" latinLnBrk="0" hangingPunct="1">
                        <a:lnSpc>
                          <a:spcPct val="150000"/>
                        </a:lnSpc>
                      </a:pPr>
                      <a:r>
                        <a:rPr lang="zh-CN" altLang="en-US" sz="1600" kern="1200" dirty="0" smtClean="0">
                          <a:latin typeface="微软雅黑" panose="020B0503020204020204" pitchFamily="34" charset="-122"/>
                          <a:ea typeface="微软雅黑" panose="020B0503020204020204" pitchFamily="34" charset="-122"/>
                        </a:rPr>
                        <a:t>山石</a:t>
                      </a:r>
                      <a:endParaRPr lang="zh-CN" altLang="en-US" sz="1600" kern="1200" dirty="0">
                        <a:solidFill>
                          <a:schemeClr val="dk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600" dirty="0" smtClean="0">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latinLnBrk="0" hangingPunct="1">
                        <a:lnSpc>
                          <a:spcPct val="150000"/>
                        </a:lnSpc>
                      </a:pPr>
                      <a:endParaRPr lang="zh-CN" altLang="en-US" sz="1600" kern="1200" dirty="0">
                        <a:solidFill>
                          <a:srgbClr val="7030A0"/>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914400" rtl="0" eaLnBrk="1" latinLnBrk="0" hangingPunct="1">
                        <a:lnSpc>
                          <a:spcPct val="150000"/>
                        </a:lnSpc>
                      </a:pPr>
                      <a:endParaRPr lang="zh-CN" altLang="en-US" sz="1600" kern="1200" dirty="0">
                        <a:solidFill>
                          <a:schemeClr val="dk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xmlns="" val="10006"/>
                  </a:ext>
                </a:extLst>
              </a:tr>
            </a:tbl>
          </a:graphicData>
        </a:graphic>
      </p:graphicFrame>
      <p:grpSp>
        <p:nvGrpSpPr>
          <p:cNvPr id="3" name="组合 2"/>
          <p:cNvGrpSpPr/>
          <p:nvPr/>
        </p:nvGrpSpPr>
        <p:grpSpPr>
          <a:xfrm>
            <a:off x="2123728" y="4581128"/>
            <a:ext cx="6290087" cy="2098410"/>
            <a:chOff x="2231740" y="4279046"/>
            <a:chExt cx="6290087" cy="2098410"/>
          </a:xfrm>
        </p:grpSpPr>
        <p:grpSp>
          <p:nvGrpSpPr>
            <p:cNvPr id="5" name="组合 4"/>
            <p:cNvGrpSpPr/>
            <p:nvPr/>
          </p:nvGrpSpPr>
          <p:grpSpPr>
            <a:xfrm>
              <a:off x="2231740" y="4293096"/>
              <a:ext cx="1242138" cy="216024"/>
              <a:chOff x="3131840" y="3529144"/>
              <a:chExt cx="1242138" cy="216024"/>
            </a:xfrm>
          </p:grpSpPr>
          <p:sp>
            <p:nvSpPr>
              <p:cNvPr id="6" name="五角星 5"/>
              <p:cNvSpPr/>
              <p:nvPr/>
            </p:nvSpPr>
            <p:spPr>
              <a:xfrm>
                <a:off x="3473878"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五角星 6"/>
              <p:cNvSpPr/>
              <p:nvPr/>
            </p:nvSpPr>
            <p:spPr>
              <a:xfrm>
                <a:off x="3815916"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五角星 7"/>
              <p:cNvSpPr/>
              <p:nvPr/>
            </p:nvSpPr>
            <p:spPr>
              <a:xfrm>
                <a:off x="3131840"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五角星 8"/>
              <p:cNvSpPr/>
              <p:nvPr/>
            </p:nvSpPr>
            <p:spPr>
              <a:xfrm>
                <a:off x="4157954"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10" name="组合 9"/>
            <p:cNvGrpSpPr/>
            <p:nvPr/>
          </p:nvGrpSpPr>
          <p:grpSpPr>
            <a:xfrm>
              <a:off x="2231740" y="5246261"/>
              <a:ext cx="1242138" cy="216024"/>
              <a:chOff x="3131840" y="3529144"/>
              <a:chExt cx="1242138" cy="216024"/>
            </a:xfrm>
          </p:grpSpPr>
          <p:sp>
            <p:nvSpPr>
              <p:cNvPr id="11" name="五角星 10"/>
              <p:cNvSpPr/>
              <p:nvPr/>
            </p:nvSpPr>
            <p:spPr>
              <a:xfrm>
                <a:off x="3473878"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五角星 11"/>
              <p:cNvSpPr/>
              <p:nvPr/>
            </p:nvSpPr>
            <p:spPr>
              <a:xfrm>
                <a:off x="3815916"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五角星 12"/>
              <p:cNvSpPr/>
              <p:nvPr/>
            </p:nvSpPr>
            <p:spPr>
              <a:xfrm>
                <a:off x="3131840"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 name="五角星 13"/>
              <p:cNvSpPr/>
              <p:nvPr/>
            </p:nvSpPr>
            <p:spPr>
              <a:xfrm>
                <a:off x="4157954"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15" name="组合 14"/>
            <p:cNvGrpSpPr/>
            <p:nvPr/>
          </p:nvGrpSpPr>
          <p:grpSpPr>
            <a:xfrm>
              <a:off x="2231740" y="6161432"/>
              <a:ext cx="1242138" cy="216024"/>
              <a:chOff x="3131840" y="3529144"/>
              <a:chExt cx="1242138" cy="216024"/>
            </a:xfrm>
          </p:grpSpPr>
          <p:sp>
            <p:nvSpPr>
              <p:cNvPr id="16" name="五角星 15"/>
              <p:cNvSpPr/>
              <p:nvPr/>
            </p:nvSpPr>
            <p:spPr>
              <a:xfrm>
                <a:off x="3473878"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五角星 16"/>
              <p:cNvSpPr/>
              <p:nvPr/>
            </p:nvSpPr>
            <p:spPr>
              <a:xfrm>
                <a:off x="3815916"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 name="五角星 17"/>
              <p:cNvSpPr/>
              <p:nvPr/>
            </p:nvSpPr>
            <p:spPr>
              <a:xfrm>
                <a:off x="3131840"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9" name="五角星 18"/>
              <p:cNvSpPr/>
              <p:nvPr/>
            </p:nvSpPr>
            <p:spPr>
              <a:xfrm>
                <a:off x="4157954"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20" name="组合 19"/>
            <p:cNvGrpSpPr/>
            <p:nvPr/>
          </p:nvGrpSpPr>
          <p:grpSpPr>
            <a:xfrm>
              <a:off x="4734018" y="6135506"/>
              <a:ext cx="1242138" cy="216024"/>
              <a:chOff x="3131840" y="3529144"/>
              <a:chExt cx="1242138" cy="216024"/>
            </a:xfrm>
          </p:grpSpPr>
          <p:sp>
            <p:nvSpPr>
              <p:cNvPr id="21" name="五角星 20"/>
              <p:cNvSpPr/>
              <p:nvPr/>
            </p:nvSpPr>
            <p:spPr>
              <a:xfrm>
                <a:off x="3473878"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2" name="五角星 21"/>
              <p:cNvSpPr/>
              <p:nvPr/>
            </p:nvSpPr>
            <p:spPr>
              <a:xfrm>
                <a:off x="3815916"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3" name="五角星 22"/>
              <p:cNvSpPr/>
              <p:nvPr/>
            </p:nvSpPr>
            <p:spPr>
              <a:xfrm>
                <a:off x="3131840"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五角星 23"/>
              <p:cNvSpPr/>
              <p:nvPr/>
            </p:nvSpPr>
            <p:spPr>
              <a:xfrm>
                <a:off x="4157954"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25" name="组合 24"/>
            <p:cNvGrpSpPr/>
            <p:nvPr/>
          </p:nvGrpSpPr>
          <p:grpSpPr>
            <a:xfrm>
              <a:off x="6937651" y="6123100"/>
              <a:ext cx="1242138" cy="216024"/>
              <a:chOff x="3131840" y="3529144"/>
              <a:chExt cx="1242138" cy="216024"/>
            </a:xfrm>
          </p:grpSpPr>
          <p:sp>
            <p:nvSpPr>
              <p:cNvPr id="26" name="五角星 25"/>
              <p:cNvSpPr/>
              <p:nvPr/>
            </p:nvSpPr>
            <p:spPr>
              <a:xfrm>
                <a:off x="3473878"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 name="五角星 26"/>
              <p:cNvSpPr/>
              <p:nvPr/>
            </p:nvSpPr>
            <p:spPr>
              <a:xfrm>
                <a:off x="3815916"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 name="五角星 27"/>
              <p:cNvSpPr/>
              <p:nvPr/>
            </p:nvSpPr>
            <p:spPr>
              <a:xfrm>
                <a:off x="3131840"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9" name="五角星 28"/>
              <p:cNvSpPr/>
              <p:nvPr/>
            </p:nvSpPr>
            <p:spPr>
              <a:xfrm>
                <a:off x="4157954"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30" name="组合 29"/>
            <p:cNvGrpSpPr/>
            <p:nvPr/>
          </p:nvGrpSpPr>
          <p:grpSpPr>
            <a:xfrm>
              <a:off x="4734018" y="4797152"/>
              <a:ext cx="900100" cy="216024"/>
              <a:chOff x="3131840" y="3529144"/>
              <a:chExt cx="900100" cy="216024"/>
            </a:xfrm>
          </p:grpSpPr>
          <p:sp>
            <p:nvSpPr>
              <p:cNvPr id="31" name="五角星 30"/>
              <p:cNvSpPr/>
              <p:nvPr/>
            </p:nvSpPr>
            <p:spPr>
              <a:xfrm>
                <a:off x="3473878"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2" name="五角星 31"/>
              <p:cNvSpPr/>
              <p:nvPr/>
            </p:nvSpPr>
            <p:spPr>
              <a:xfrm>
                <a:off x="3815916"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3" name="五角星 32"/>
              <p:cNvSpPr/>
              <p:nvPr/>
            </p:nvSpPr>
            <p:spPr>
              <a:xfrm>
                <a:off x="3131840"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34" name="组合 33"/>
            <p:cNvGrpSpPr/>
            <p:nvPr/>
          </p:nvGrpSpPr>
          <p:grpSpPr>
            <a:xfrm>
              <a:off x="4734018" y="5669518"/>
              <a:ext cx="900100" cy="216024"/>
              <a:chOff x="3131840" y="3529144"/>
              <a:chExt cx="900100" cy="216024"/>
            </a:xfrm>
          </p:grpSpPr>
          <p:sp>
            <p:nvSpPr>
              <p:cNvPr id="35" name="五角星 34"/>
              <p:cNvSpPr/>
              <p:nvPr/>
            </p:nvSpPr>
            <p:spPr>
              <a:xfrm>
                <a:off x="3473878"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6" name="五角星 35"/>
              <p:cNvSpPr/>
              <p:nvPr/>
            </p:nvSpPr>
            <p:spPr>
              <a:xfrm>
                <a:off x="3815916"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7" name="五角星 36"/>
              <p:cNvSpPr/>
              <p:nvPr/>
            </p:nvSpPr>
            <p:spPr>
              <a:xfrm>
                <a:off x="3131840"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38" name="组合 37"/>
            <p:cNvGrpSpPr/>
            <p:nvPr/>
          </p:nvGrpSpPr>
          <p:grpSpPr>
            <a:xfrm>
              <a:off x="6937651" y="5691809"/>
              <a:ext cx="558062" cy="216024"/>
              <a:chOff x="3131840" y="3529144"/>
              <a:chExt cx="558062" cy="216024"/>
            </a:xfrm>
          </p:grpSpPr>
          <p:sp>
            <p:nvSpPr>
              <p:cNvPr id="39" name="五角星 38"/>
              <p:cNvSpPr/>
              <p:nvPr/>
            </p:nvSpPr>
            <p:spPr>
              <a:xfrm>
                <a:off x="3473878"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1" name="五角星 40"/>
              <p:cNvSpPr/>
              <p:nvPr/>
            </p:nvSpPr>
            <p:spPr>
              <a:xfrm>
                <a:off x="3131840"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42" name="组合 41"/>
            <p:cNvGrpSpPr/>
            <p:nvPr/>
          </p:nvGrpSpPr>
          <p:grpSpPr>
            <a:xfrm>
              <a:off x="2231740" y="4792504"/>
              <a:ext cx="1548172" cy="216024"/>
              <a:chOff x="2943952" y="4005064"/>
              <a:chExt cx="1548172" cy="216024"/>
            </a:xfrm>
          </p:grpSpPr>
          <p:sp>
            <p:nvSpPr>
              <p:cNvPr id="43" name="五角星 42"/>
              <p:cNvSpPr/>
              <p:nvPr/>
            </p:nvSpPr>
            <p:spPr>
              <a:xfrm>
                <a:off x="3285990"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4" name="五角星 43"/>
              <p:cNvSpPr/>
              <p:nvPr/>
            </p:nvSpPr>
            <p:spPr>
              <a:xfrm>
                <a:off x="3628028"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5" name="五角星 44"/>
              <p:cNvSpPr/>
              <p:nvPr/>
            </p:nvSpPr>
            <p:spPr>
              <a:xfrm>
                <a:off x="2943952"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6" name="五角星 45"/>
              <p:cNvSpPr/>
              <p:nvPr/>
            </p:nvSpPr>
            <p:spPr>
              <a:xfrm>
                <a:off x="3970066"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7" name="五角星 46"/>
              <p:cNvSpPr/>
              <p:nvPr/>
            </p:nvSpPr>
            <p:spPr>
              <a:xfrm>
                <a:off x="4276100"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48" name="组合 47"/>
            <p:cNvGrpSpPr/>
            <p:nvPr/>
          </p:nvGrpSpPr>
          <p:grpSpPr>
            <a:xfrm>
              <a:off x="2231740" y="5701053"/>
              <a:ext cx="1242138" cy="216024"/>
              <a:chOff x="2943952" y="4005064"/>
              <a:chExt cx="1242138" cy="216024"/>
            </a:xfrm>
          </p:grpSpPr>
          <p:sp>
            <p:nvSpPr>
              <p:cNvPr id="49" name="五角星 48"/>
              <p:cNvSpPr/>
              <p:nvPr/>
            </p:nvSpPr>
            <p:spPr>
              <a:xfrm>
                <a:off x="3285990"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0" name="五角星 49"/>
              <p:cNvSpPr/>
              <p:nvPr/>
            </p:nvSpPr>
            <p:spPr>
              <a:xfrm>
                <a:off x="3628028"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1" name="五角星 50"/>
              <p:cNvSpPr/>
              <p:nvPr/>
            </p:nvSpPr>
            <p:spPr>
              <a:xfrm>
                <a:off x="2943952"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五角星 51"/>
              <p:cNvSpPr/>
              <p:nvPr/>
            </p:nvSpPr>
            <p:spPr>
              <a:xfrm>
                <a:off x="3970066"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54" name="组合 53"/>
            <p:cNvGrpSpPr/>
            <p:nvPr/>
          </p:nvGrpSpPr>
          <p:grpSpPr>
            <a:xfrm>
              <a:off x="4734018" y="4293096"/>
              <a:ext cx="1584176" cy="216024"/>
              <a:chOff x="2943952" y="4005064"/>
              <a:chExt cx="1584176" cy="216024"/>
            </a:xfrm>
          </p:grpSpPr>
          <p:sp>
            <p:nvSpPr>
              <p:cNvPr id="55" name="五角星 54"/>
              <p:cNvSpPr/>
              <p:nvPr/>
            </p:nvSpPr>
            <p:spPr>
              <a:xfrm>
                <a:off x="3285990"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五角星 55"/>
              <p:cNvSpPr/>
              <p:nvPr/>
            </p:nvSpPr>
            <p:spPr>
              <a:xfrm>
                <a:off x="3628028"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五角星 56"/>
              <p:cNvSpPr/>
              <p:nvPr/>
            </p:nvSpPr>
            <p:spPr>
              <a:xfrm>
                <a:off x="2943952"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五角星 57"/>
              <p:cNvSpPr/>
              <p:nvPr/>
            </p:nvSpPr>
            <p:spPr>
              <a:xfrm>
                <a:off x="3970066"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9" name="五角星 58"/>
              <p:cNvSpPr/>
              <p:nvPr/>
            </p:nvSpPr>
            <p:spPr>
              <a:xfrm>
                <a:off x="4312104"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60" name="组合 59"/>
            <p:cNvGrpSpPr/>
            <p:nvPr/>
          </p:nvGrpSpPr>
          <p:grpSpPr>
            <a:xfrm>
              <a:off x="4734018" y="5286308"/>
              <a:ext cx="1242138" cy="216024"/>
              <a:chOff x="2943952" y="4005064"/>
              <a:chExt cx="1242138" cy="216024"/>
            </a:xfrm>
          </p:grpSpPr>
          <p:sp>
            <p:nvSpPr>
              <p:cNvPr id="61" name="五角星 60"/>
              <p:cNvSpPr/>
              <p:nvPr/>
            </p:nvSpPr>
            <p:spPr>
              <a:xfrm>
                <a:off x="3285990"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2" name="五角星 61"/>
              <p:cNvSpPr/>
              <p:nvPr/>
            </p:nvSpPr>
            <p:spPr>
              <a:xfrm>
                <a:off x="3628028"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3" name="五角星 62"/>
              <p:cNvSpPr/>
              <p:nvPr/>
            </p:nvSpPr>
            <p:spPr>
              <a:xfrm>
                <a:off x="2943952"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4" name="五角星 63"/>
              <p:cNvSpPr/>
              <p:nvPr/>
            </p:nvSpPr>
            <p:spPr>
              <a:xfrm>
                <a:off x="3970066"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66" name="组合 65"/>
            <p:cNvGrpSpPr/>
            <p:nvPr/>
          </p:nvGrpSpPr>
          <p:grpSpPr>
            <a:xfrm>
              <a:off x="6937651" y="5286308"/>
              <a:ext cx="1584176" cy="216024"/>
              <a:chOff x="2943952" y="4005064"/>
              <a:chExt cx="1584176" cy="216024"/>
            </a:xfrm>
          </p:grpSpPr>
          <p:sp>
            <p:nvSpPr>
              <p:cNvPr id="67" name="五角星 66"/>
              <p:cNvSpPr/>
              <p:nvPr/>
            </p:nvSpPr>
            <p:spPr>
              <a:xfrm>
                <a:off x="3285990"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8" name="五角星 67"/>
              <p:cNvSpPr/>
              <p:nvPr/>
            </p:nvSpPr>
            <p:spPr>
              <a:xfrm>
                <a:off x="3628028"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9" name="五角星 68"/>
              <p:cNvSpPr/>
              <p:nvPr/>
            </p:nvSpPr>
            <p:spPr>
              <a:xfrm>
                <a:off x="2943952"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0" name="五角星 69"/>
              <p:cNvSpPr/>
              <p:nvPr/>
            </p:nvSpPr>
            <p:spPr>
              <a:xfrm>
                <a:off x="3970066"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1" name="五角星 70"/>
              <p:cNvSpPr/>
              <p:nvPr/>
            </p:nvSpPr>
            <p:spPr>
              <a:xfrm>
                <a:off x="4312104"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sp>
          <p:nvSpPr>
            <p:cNvPr id="72" name="五角星 71"/>
            <p:cNvSpPr/>
            <p:nvPr/>
          </p:nvSpPr>
          <p:spPr>
            <a:xfrm>
              <a:off x="6937651" y="4797152"/>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3" name="五角星 72"/>
            <p:cNvSpPr/>
            <p:nvPr/>
          </p:nvSpPr>
          <p:spPr>
            <a:xfrm>
              <a:off x="6937651" y="4279046"/>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4" name="五角星 73"/>
            <p:cNvSpPr/>
            <p:nvPr/>
          </p:nvSpPr>
          <p:spPr>
            <a:xfrm>
              <a:off x="3563888" y="4293096"/>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5" name="五角星 74"/>
            <p:cNvSpPr/>
            <p:nvPr/>
          </p:nvSpPr>
          <p:spPr>
            <a:xfrm>
              <a:off x="7236296" y="4293096"/>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6" name="五角星 75"/>
            <p:cNvSpPr/>
            <p:nvPr/>
          </p:nvSpPr>
          <p:spPr>
            <a:xfrm>
              <a:off x="7236296" y="4797152"/>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99631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dirty="0"/>
          </a:p>
        </p:txBody>
      </p:sp>
      <p:graphicFrame>
        <p:nvGraphicFramePr>
          <p:cNvPr id="4" name="内容占位符 3"/>
          <p:cNvGraphicFramePr>
            <a:graphicFrameLocks noGrp="1"/>
          </p:cNvGraphicFramePr>
          <p:nvPr>
            <p:ph idx="1"/>
            <p:extLst/>
          </p:nvPr>
        </p:nvGraphicFramePr>
        <p:xfrm>
          <a:off x="555972" y="917416"/>
          <a:ext cx="8373990" cy="5355831"/>
        </p:xfrm>
        <a:graphic>
          <a:graphicData uri="http://schemas.openxmlformats.org/drawingml/2006/table">
            <a:tbl>
              <a:tblPr firstRow="1" firstCol="1" bandRow="1">
                <a:tableStyleId>{073A0DAA-6AF3-43AB-8588-CEC1D06C72B9}</a:tableStyleId>
              </a:tblPr>
              <a:tblGrid>
                <a:gridCol w="2143983">
                  <a:extLst>
                    <a:ext uri="{9D8B030D-6E8A-4147-A177-3AD203B41FA5}">
                      <a16:colId xmlns:a16="http://schemas.microsoft.com/office/drawing/2014/main" xmlns="" val="20000"/>
                    </a:ext>
                  </a:extLst>
                </a:gridCol>
                <a:gridCol w="2064090">
                  <a:extLst>
                    <a:ext uri="{9D8B030D-6E8A-4147-A177-3AD203B41FA5}">
                      <a16:colId xmlns:a16="http://schemas.microsoft.com/office/drawing/2014/main" xmlns="" val="20001"/>
                    </a:ext>
                  </a:extLst>
                </a:gridCol>
                <a:gridCol w="2150805">
                  <a:extLst>
                    <a:ext uri="{9D8B030D-6E8A-4147-A177-3AD203B41FA5}">
                      <a16:colId xmlns:a16="http://schemas.microsoft.com/office/drawing/2014/main" xmlns="" val="20002"/>
                    </a:ext>
                  </a:extLst>
                </a:gridCol>
                <a:gridCol w="2015112">
                  <a:extLst>
                    <a:ext uri="{9D8B030D-6E8A-4147-A177-3AD203B41FA5}">
                      <a16:colId xmlns:a16="http://schemas.microsoft.com/office/drawing/2014/main" xmlns="" val="20003"/>
                    </a:ext>
                  </a:extLst>
                </a:gridCol>
              </a:tblGrid>
              <a:tr h="310040">
                <a:tc>
                  <a:txBody>
                    <a:bodyPr/>
                    <a:lstStyle/>
                    <a:p>
                      <a:pPr algn="ctr"/>
                      <a:r>
                        <a:rPr lang="zh-CN" altLang="en-US" sz="1400" dirty="0" smtClean="0">
                          <a:latin typeface="微软雅黑" panose="020B0503020204020204" pitchFamily="34" charset="-122"/>
                          <a:ea typeface="微软雅黑" panose="020B0503020204020204" pitchFamily="34" charset="-122"/>
                        </a:rPr>
                        <a:t>场景</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内网隔离</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互联网出口</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latin typeface="微软雅黑" panose="020B0503020204020204" pitchFamily="34" charset="-122"/>
                          <a:ea typeface="微软雅黑" panose="020B0503020204020204" pitchFamily="34" charset="-122"/>
                        </a:rPr>
                        <a:t>数据中心</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0000"/>
                  </a:ext>
                </a:extLst>
              </a:tr>
              <a:tr h="2263291">
                <a:tc>
                  <a:txBody>
                    <a:bodyPr/>
                    <a:lstStyle/>
                    <a:p>
                      <a:pPr algn="ctr"/>
                      <a:r>
                        <a:rPr lang="zh-CN" altLang="en-US" sz="1600" dirty="0" smtClean="0">
                          <a:latin typeface="微软雅黑" panose="020B0503020204020204" pitchFamily="34" charset="-122"/>
                          <a:ea typeface="微软雅黑" panose="020B0503020204020204" pitchFamily="34" charset="-122"/>
                        </a:rPr>
                        <a:t>用户需求的实现</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b="0" kern="1200" dirty="0" smtClean="0">
                          <a:latin typeface="微软雅黑" panose="020B0503020204020204" pitchFamily="34" charset="-122"/>
                          <a:ea typeface="微软雅黑" panose="020B0503020204020204" pitchFamily="34" charset="-122"/>
                        </a:rPr>
                        <a:t>认证方式全面细致</a:t>
                      </a:r>
                      <a:endParaRPr lang="en-US" altLang="zh-CN" sz="1400" b="0" kern="12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b="0" kern="1200" dirty="0" smtClean="0">
                          <a:latin typeface="微软雅黑" panose="020B0503020204020204" pitchFamily="34" charset="-122"/>
                          <a:ea typeface="微软雅黑" panose="020B0503020204020204" pitchFamily="34" charset="-122"/>
                        </a:rPr>
                        <a:t>报表丰富和具备分析能力</a:t>
                      </a:r>
                      <a:endParaRPr lang="en-US" altLang="zh-CN" sz="1400" b="0" kern="12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zh-CN" sz="1400" b="0" kern="1200" dirty="0" smtClean="0">
                          <a:latin typeface="微软雅黑" panose="020B0503020204020204" pitchFamily="34" charset="-122"/>
                          <a:ea typeface="微软雅黑" panose="020B0503020204020204" pitchFamily="34" charset="-122"/>
                        </a:rPr>
                        <a:t>访问控制</a:t>
                      </a:r>
                      <a:r>
                        <a:rPr lang="zh-CN" altLang="en-US" sz="1400" b="0" kern="1200" dirty="0" smtClean="0">
                          <a:latin typeface="微软雅黑" panose="020B0503020204020204" pitchFamily="34" charset="-122"/>
                          <a:ea typeface="微软雅黑" panose="020B0503020204020204" pitchFamily="34" charset="-122"/>
                        </a:rPr>
                        <a:t>手段全面，全网流量可视化</a:t>
                      </a:r>
                      <a:endParaRPr lang="en-US" altLang="zh-CN" sz="1400" b="0" kern="1200" dirty="0" smtClean="0">
                        <a:latin typeface="微软雅黑" panose="020B0503020204020204" pitchFamily="34" charset="-122"/>
                        <a:ea typeface="微软雅黑" panose="020B0503020204020204" pitchFamily="34" charset="-122"/>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b="0" kern="1200" dirty="0" smtClean="0">
                          <a:latin typeface="微软雅黑" panose="020B0503020204020204" pitchFamily="34" charset="-122"/>
                          <a:ea typeface="微软雅黑" panose="020B0503020204020204" pitchFamily="34" charset="-122"/>
                        </a:rPr>
                        <a:t>接入方式多样和全面</a:t>
                      </a:r>
                      <a:endParaRPr lang="en-US" altLang="zh-CN" sz="1400" b="0" kern="12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b="0" kern="1200" dirty="0" smtClean="0">
                          <a:latin typeface="微软雅黑" panose="020B0503020204020204" pitchFamily="34" charset="-122"/>
                          <a:ea typeface="微软雅黑" panose="020B0503020204020204" pitchFamily="34" charset="-122"/>
                        </a:rPr>
                        <a:t>认证方式全面细致</a:t>
                      </a:r>
                      <a:endParaRPr lang="en-US" altLang="zh-CN" sz="1400" b="0" kern="12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b="0" kern="1200" dirty="0" smtClean="0">
                          <a:latin typeface="微软雅黑" panose="020B0503020204020204" pitchFamily="34" charset="-122"/>
                          <a:ea typeface="微软雅黑" panose="020B0503020204020204" pitchFamily="34" charset="-122"/>
                        </a:rPr>
                        <a:t>报表是否丰富和具备分析能力</a:t>
                      </a:r>
                      <a:endParaRPr lang="en-US" altLang="zh-CN" sz="1400" b="0" kern="12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b="0" kern="1200" dirty="0" smtClean="0">
                          <a:latin typeface="微软雅黑" panose="020B0503020204020204" pitchFamily="34" charset="-122"/>
                          <a:ea typeface="微软雅黑" panose="020B0503020204020204" pitchFamily="34" charset="-122"/>
                        </a:rPr>
                        <a:t>基于应用层全面的</a:t>
                      </a:r>
                      <a:r>
                        <a:rPr lang="zh-CN" altLang="zh-CN" sz="1400" b="0" kern="1200" dirty="0" smtClean="0">
                          <a:latin typeface="微软雅黑" panose="020B0503020204020204" pitchFamily="34" charset="-122"/>
                          <a:ea typeface="微软雅黑" panose="020B0503020204020204" pitchFamily="34" charset="-122"/>
                        </a:rPr>
                        <a:t>链路负载均衡</a:t>
                      </a:r>
                      <a:r>
                        <a:rPr lang="zh-CN" altLang="en-US" sz="1400" b="0" kern="1200" dirty="0" smtClean="0">
                          <a:latin typeface="微软雅黑" panose="020B0503020204020204" pitchFamily="34" charset="-122"/>
                          <a:ea typeface="微软雅黑" panose="020B0503020204020204" pitchFamily="34" charset="-122"/>
                        </a:rPr>
                        <a:t>功能</a:t>
                      </a:r>
                      <a:endParaRPr lang="zh-CN" altLang="zh-CN" sz="1400" b="0" kern="1200" dirty="0" smtClean="0">
                        <a:solidFill>
                          <a:schemeClr val="dk1"/>
                        </a:solidFill>
                        <a:latin typeface="微软雅黑" panose="020B0503020204020204" pitchFamily="34" charset="-122"/>
                        <a:ea typeface="微软雅黑" panose="020B0503020204020204" pitchFamily="34" charset="-122"/>
                        <a:cs typeface="+mn-cs"/>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b="0" kern="1200" dirty="0" smtClean="0">
                          <a:latin typeface="微软雅黑" panose="020B0503020204020204" pitchFamily="34" charset="-122"/>
                          <a:ea typeface="微软雅黑" panose="020B0503020204020204" pitchFamily="34" charset="-122"/>
                        </a:rPr>
                        <a:t>支持全面的</a:t>
                      </a:r>
                      <a:r>
                        <a:rPr lang="en-US" altLang="zh-CN" sz="1400" b="0" kern="1200" dirty="0" smtClean="0">
                          <a:latin typeface="微软雅黑" panose="020B0503020204020204" pitchFamily="34" charset="-122"/>
                          <a:ea typeface="微软雅黑" panose="020B0503020204020204" pitchFamily="34" charset="-122"/>
                        </a:rPr>
                        <a:t>Vsys</a:t>
                      </a:r>
                      <a:r>
                        <a:rPr lang="zh-CN" altLang="en-US" sz="1400" b="0" kern="1200" dirty="0" smtClean="0">
                          <a:latin typeface="微软雅黑" panose="020B0503020204020204" pitchFamily="34" charset="-122"/>
                          <a:ea typeface="微软雅黑" panose="020B0503020204020204" pitchFamily="34" charset="-122"/>
                        </a:rPr>
                        <a:t>功能</a:t>
                      </a:r>
                      <a:endParaRPr lang="en-US" altLang="zh-CN" sz="1400" b="0" kern="12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b="0" kern="1200" dirty="0" smtClean="0">
                          <a:latin typeface="微软雅黑" panose="020B0503020204020204" pitchFamily="34" charset="-122"/>
                          <a:ea typeface="微软雅黑" panose="020B0503020204020204" pitchFamily="34" charset="-122"/>
                        </a:rPr>
                        <a:t>强大高效的</a:t>
                      </a:r>
                      <a:r>
                        <a:rPr lang="en-US" altLang="zh-CN" sz="1400" b="0" kern="1200" dirty="0" smtClean="0">
                          <a:latin typeface="微软雅黑" panose="020B0503020204020204" pitchFamily="34" charset="-122"/>
                          <a:ea typeface="微软雅黑" panose="020B0503020204020204" pitchFamily="34" charset="-122"/>
                        </a:rPr>
                        <a:t>DDoS</a:t>
                      </a:r>
                      <a:r>
                        <a:rPr lang="zh-CN" altLang="en-US" sz="1400" b="0" kern="1200" dirty="0" smtClean="0">
                          <a:latin typeface="微软雅黑" panose="020B0503020204020204" pitchFamily="34" charset="-122"/>
                          <a:ea typeface="微软雅黑" panose="020B0503020204020204" pitchFamily="34" charset="-122"/>
                        </a:rPr>
                        <a:t>防护能力</a:t>
                      </a:r>
                      <a:endParaRPr lang="en-US" altLang="zh-CN" sz="1400" b="0" kern="12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b="0" kern="1200" dirty="0" smtClean="0">
                          <a:latin typeface="微软雅黑" panose="020B0503020204020204" pitchFamily="34" charset="-122"/>
                          <a:ea typeface="微软雅黑" panose="020B0503020204020204" pitchFamily="34" charset="-122"/>
                        </a:rPr>
                        <a:t>运维管理和日志呈现</a:t>
                      </a:r>
                      <a:endParaRPr lang="en-US" altLang="zh-CN" sz="1400" b="0" kern="12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b="0" kern="1200" dirty="0" smtClean="0">
                          <a:latin typeface="微软雅黑" panose="020B0503020204020204" pitchFamily="34" charset="-122"/>
                          <a:ea typeface="微软雅黑" panose="020B0503020204020204" pitchFamily="34" charset="-122"/>
                        </a:rPr>
                        <a:t>报表是否丰富和具备分析能力</a:t>
                      </a:r>
                      <a:endParaRPr lang="en-US" altLang="zh-CN" sz="1400" b="0" kern="12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400" b="0" kern="1200" dirty="0" smtClean="0">
                          <a:latin typeface="微软雅黑" panose="020B0503020204020204" pitchFamily="34" charset="-122"/>
                          <a:ea typeface="微软雅黑" panose="020B0503020204020204" pitchFamily="34" charset="-122"/>
                        </a:rPr>
                        <a:t>软硬件的高可靠性</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1400" b="0" kern="1200" dirty="0">
                        <a:solidFill>
                          <a:schemeClr val="dk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xmlns="" val="10001"/>
                  </a:ext>
                </a:extLst>
              </a:tr>
              <a:tr h="421267">
                <a:tc gridSpan="4">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以下是山石和友商在以上功能需求方面</a:t>
                      </a:r>
                      <a:r>
                        <a:rPr lang="en-US" altLang="zh-CN" sz="1600" dirty="0" smtClean="0">
                          <a:latin typeface="微软雅黑" panose="020B0503020204020204" pitchFamily="34" charset="-122"/>
                          <a:ea typeface="微软雅黑" panose="020B0503020204020204" pitchFamily="34" charset="-122"/>
                        </a:rPr>
                        <a:t>Midway</a:t>
                      </a:r>
                      <a:r>
                        <a:rPr lang="zh-CN" altLang="en-US" sz="1600" dirty="0" smtClean="0">
                          <a:latin typeface="微软雅黑" panose="020B0503020204020204" pitchFamily="34" charset="-122"/>
                          <a:ea typeface="微软雅黑" panose="020B0503020204020204" pitchFamily="34" charset="-122"/>
                        </a:rPr>
                        <a:t>之后的对比情况</a:t>
                      </a:r>
                    </a:p>
                  </a:txBody>
                  <a:tcPr anchor="ctr"/>
                </a:tc>
                <a:tc hMerge="1">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600" dirty="0" smtClean="0">
                        <a:latin typeface="微软雅黑" panose="020B0503020204020204" pitchFamily="34" charset="-122"/>
                        <a:ea typeface="微软雅黑" panose="020B0503020204020204" pitchFamily="34" charset="-122"/>
                      </a:endParaRPr>
                    </a:p>
                  </a:txBody>
                  <a:tcPr anchor="ctr"/>
                </a:tc>
                <a:tc hMerge="1">
                  <a:txBody>
                    <a:bodyPr/>
                    <a:lstStyle/>
                    <a:p>
                      <a:pPr algn="ctr">
                        <a:lnSpc>
                          <a:spcPct val="150000"/>
                        </a:lnSpc>
                      </a:pPr>
                      <a:endParaRPr lang="zh-CN" altLang="en-US" sz="1600" u="sng" dirty="0">
                        <a:latin typeface="微软雅黑" panose="020B0503020204020204" pitchFamily="34" charset="-122"/>
                        <a:ea typeface="微软雅黑" panose="020B0503020204020204" pitchFamily="34" charset="-122"/>
                      </a:endParaRPr>
                    </a:p>
                  </a:txBody>
                  <a:tcPr anchor="ctr"/>
                </a:tc>
                <a:tc hMerge="1">
                  <a:txBody>
                    <a:bodyPr/>
                    <a:lstStyle/>
                    <a:p>
                      <a:pPr algn="ctr">
                        <a:lnSpc>
                          <a:spcPct val="150000"/>
                        </a:lnSpc>
                      </a:pP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3092003515"/>
                  </a:ext>
                </a:extLst>
              </a:tr>
              <a:tr h="465060">
                <a:tc>
                  <a:txBody>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深信服</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600" dirty="0" smtClean="0">
                        <a:latin typeface="微软雅黑" panose="020B0503020204020204" pitchFamily="34" charset="-122"/>
                        <a:ea typeface="微软雅黑" panose="020B0503020204020204" pitchFamily="34" charset="-122"/>
                      </a:endParaRPr>
                    </a:p>
                  </a:txBody>
                  <a:tcPr anchor="ctr"/>
                </a:tc>
                <a:tc>
                  <a:txBody>
                    <a:bodyPr/>
                    <a:lstStyle/>
                    <a:p>
                      <a:pPr algn="ctr">
                        <a:lnSpc>
                          <a:spcPct val="150000"/>
                        </a:lnSpc>
                      </a:pPr>
                      <a:endParaRPr lang="zh-CN" altLang="en-US" sz="1600" u="sng" dirty="0">
                        <a:latin typeface="微软雅黑" panose="020B0503020204020204" pitchFamily="34" charset="-122"/>
                        <a:ea typeface="微软雅黑" panose="020B0503020204020204" pitchFamily="34" charset="-122"/>
                      </a:endParaRPr>
                    </a:p>
                  </a:txBody>
                  <a:tcPr anchor="ctr"/>
                </a:tc>
                <a:tc>
                  <a:txBody>
                    <a:bodyPr/>
                    <a:lstStyle/>
                    <a:p>
                      <a:pPr algn="ctr">
                        <a:lnSpc>
                          <a:spcPct val="150000"/>
                        </a:lnSpc>
                      </a:pP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2"/>
                  </a:ext>
                </a:extLst>
              </a:tr>
              <a:tr h="465060">
                <a:tc>
                  <a:txBody>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启明</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lnSpc>
                          <a:spcPct val="150000"/>
                        </a:lnSpc>
                      </a:pPr>
                      <a:endParaRPr lang="zh-CN" altLang="en-US" sz="1600" b="1" u="sng" dirty="0">
                        <a:solidFill>
                          <a:srgbClr val="FF0000"/>
                        </a:solidFill>
                        <a:latin typeface="微软雅黑" panose="020B0503020204020204" pitchFamily="34" charset="-122"/>
                        <a:ea typeface="微软雅黑" panose="020B0503020204020204" pitchFamily="34" charset="-122"/>
                      </a:endParaRPr>
                    </a:p>
                  </a:txBody>
                  <a:tcPr anchor="ctr"/>
                </a:tc>
                <a:tc>
                  <a:txBody>
                    <a:bodyPr/>
                    <a:lstStyle/>
                    <a:p>
                      <a:pPr algn="ctr">
                        <a:lnSpc>
                          <a:spcPct val="150000"/>
                        </a:lnSpc>
                      </a:pP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lnSpc>
                          <a:spcPct val="150000"/>
                        </a:lnSpc>
                      </a:pP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3"/>
                  </a:ext>
                </a:extLst>
              </a:tr>
              <a:tr h="465060">
                <a:tc>
                  <a:txBody>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华为</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迪普</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600" dirty="0" smtClean="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600" u="sng" dirty="0" smtClean="0">
                        <a:latin typeface="微软雅黑" panose="020B0503020204020204" pitchFamily="34" charset="-122"/>
                        <a:ea typeface="微软雅黑" panose="020B0503020204020204" pitchFamily="34" charset="-122"/>
                      </a:endParaRPr>
                    </a:p>
                  </a:txBody>
                  <a:tcPr anchor="ctr"/>
                </a:tc>
                <a:tc>
                  <a:txBody>
                    <a:bodyPr/>
                    <a:lstStyle/>
                    <a:p>
                      <a:pPr algn="ctr">
                        <a:lnSpc>
                          <a:spcPct val="150000"/>
                        </a:lnSpc>
                      </a:pPr>
                      <a:endParaRPr lang="zh-CN" altLang="en-US" sz="1600" b="1" u="sng" dirty="0">
                        <a:solidFill>
                          <a:srgbClr val="FF000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4"/>
                  </a:ext>
                </a:extLst>
              </a:tr>
              <a:tr h="465060">
                <a:tc>
                  <a:txBody>
                    <a:bodyPr/>
                    <a:lstStyle/>
                    <a:p>
                      <a:pPr algn="ctr">
                        <a:lnSpc>
                          <a:spcPct val="150000"/>
                        </a:lnSpc>
                      </a:pPr>
                      <a:r>
                        <a:rPr lang="zh-CN" altLang="en-US" sz="1600" dirty="0" smtClean="0">
                          <a:latin typeface="微软雅黑" panose="020B0503020204020204" pitchFamily="34" charset="-122"/>
                          <a:ea typeface="微软雅黑" panose="020B0503020204020204" pitchFamily="34" charset="-122"/>
                        </a:rPr>
                        <a:t>天融信</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lnSpc>
                          <a:spcPct val="150000"/>
                        </a:lnSpc>
                      </a:pPr>
                      <a:endParaRPr lang="zh-CN" altLang="en-US" sz="1600" b="1" u="sng" dirty="0">
                        <a:solidFill>
                          <a:srgbClr val="FF0000"/>
                        </a:solidFill>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600" dirty="0" smtClean="0">
                        <a:latin typeface="微软雅黑" panose="020B0503020204020204" pitchFamily="34" charset="-122"/>
                        <a:ea typeface="微软雅黑" panose="020B0503020204020204" pitchFamily="34" charset="-122"/>
                      </a:endParaRPr>
                    </a:p>
                  </a:txBody>
                  <a:tcPr anchor="ctr"/>
                </a:tc>
                <a:tc>
                  <a:txBody>
                    <a:bodyPr/>
                    <a:lstStyle/>
                    <a:p>
                      <a:pPr algn="ctr">
                        <a:lnSpc>
                          <a:spcPct val="150000"/>
                        </a:lnSpc>
                      </a:pP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5"/>
                  </a:ext>
                </a:extLst>
              </a:tr>
              <a:tr h="465060">
                <a:tc>
                  <a:txBody>
                    <a:bodyPr/>
                    <a:lstStyle/>
                    <a:p>
                      <a:pPr marL="0" algn="ctr" defTabSz="914400" rtl="0" eaLnBrk="1" latinLnBrk="0" hangingPunct="1">
                        <a:lnSpc>
                          <a:spcPct val="150000"/>
                        </a:lnSpc>
                      </a:pPr>
                      <a:r>
                        <a:rPr lang="zh-CN" altLang="en-US" sz="1600" kern="1200" dirty="0" smtClean="0">
                          <a:latin typeface="微软雅黑" panose="020B0503020204020204" pitchFamily="34" charset="-122"/>
                          <a:ea typeface="微软雅黑" panose="020B0503020204020204" pitchFamily="34" charset="-122"/>
                        </a:rPr>
                        <a:t>山石</a:t>
                      </a:r>
                      <a:endParaRPr lang="zh-CN" altLang="en-US" sz="1600" kern="1200" dirty="0">
                        <a:solidFill>
                          <a:schemeClr val="dk1"/>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914400" rtl="0" eaLnBrk="1" latinLnBrk="0" hangingPunct="1">
                        <a:lnSpc>
                          <a:spcPct val="150000"/>
                        </a:lnSpc>
                      </a:pPr>
                      <a:endParaRPr lang="zh-CN" altLang="en-US" sz="1600" b="1" kern="1200" dirty="0">
                        <a:solidFill>
                          <a:srgbClr val="FF0000"/>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914400" rtl="0" eaLnBrk="1" latinLnBrk="0" hangingPunct="1">
                        <a:lnSpc>
                          <a:spcPct val="150000"/>
                        </a:lnSpc>
                      </a:pPr>
                      <a:endParaRPr lang="zh-CN" altLang="en-US" sz="1600" b="1" kern="1200" dirty="0">
                        <a:solidFill>
                          <a:srgbClr val="FF0000"/>
                        </a:solidFill>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600" b="1" kern="1200" dirty="0" smtClean="0">
                        <a:solidFill>
                          <a:srgbClr val="FF0000"/>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xmlns="" val="10006"/>
                  </a:ext>
                </a:extLst>
              </a:tr>
            </a:tbl>
          </a:graphicData>
        </a:graphic>
      </p:graphicFrame>
      <p:grpSp>
        <p:nvGrpSpPr>
          <p:cNvPr id="5" name="组合 4"/>
          <p:cNvGrpSpPr/>
          <p:nvPr/>
        </p:nvGrpSpPr>
        <p:grpSpPr>
          <a:xfrm>
            <a:off x="2890425" y="4005064"/>
            <a:ext cx="5858039" cy="2088232"/>
            <a:chOff x="2868451" y="3500544"/>
            <a:chExt cx="5858039" cy="2088232"/>
          </a:xfrm>
        </p:grpSpPr>
        <p:sp>
          <p:nvSpPr>
            <p:cNvPr id="150" name="五角星 149"/>
            <p:cNvSpPr/>
            <p:nvPr/>
          </p:nvSpPr>
          <p:spPr>
            <a:xfrm>
              <a:off x="4222573" y="3515058"/>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nvGrpSpPr>
            <p:cNvPr id="3" name="组合 2"/>
            <p:cNvGrpSpPr/>
            <p:nvPr/>
          </p:nvGrpSpPr>
          <p:grpSpPr>
            <a:xfrm>
              <a:off x="2868451" y="3500544"/>
              <a:ext cx="5858039" cy="2088232"/>
              <a:chOff x="2890425" y="3501008"/>
              <a:chExt cx="5858039" cy="2088232"/>
            </a:xfrm>
          </p:grpSpPr>
          <p:grpSp>
            <p:nvGrpSpPr>
              <p:cNvPr id="82" name="组合 81"/>
              <p:cNvGrpSpPr/>
              <p:nvPr/>
            </p:nvGrpSpPr>
            <p:grpSpPr>
              <a:xfrm>
                <a:off x="2890425" y="3515058"/>
                <a:ext cx="1242138" cy="216024"/>
                <a:chOff x="3131840" y="3529144"/>
                <a:chExt cx="1242138" cy="216024"/>
              </a:xfrm>
            </p:grpSpPr>
            <p:sp>
              <p:nvSpPr>
                <p:cNvPr id="85" name="五角星 84"/>
                <p:cNvSpPr/>
                <p:nvPr/>
              </p:nvSpPr>
              <p:spPr>
                <a:xfrm>
                  <a:off x="3473878"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6" name="五角星 85"/>
                <p:cNvSpPr/>
                <p:nvPr/>
              </p:nvSpPr>
              <p:spPr>
                <a:xfrm>
                  <a:off x="3815916"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7" name="五角星 86"/>
                <p:cNvSpPr/>
                <p:nvPr/>
              </p:nvSpPr>
              <p:spPr>
                <a:xfrm>
                  <a:off x="3131840"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8" name="五角星 87"/>
                <p:cNvSpPr/>
                <p:nvPr/>
              </p:nvSpPr>
              <p:spPr>
                <a:xfrm>
                  <a:off x="4157954"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89" name="组合 88"/>
              <p:cNvGrpSpPr/>
              <p:nvPr/>
            </p:nvGrpSpPr>
            <p:grpSpPr>
              <a:xfrm>
                <a:off x="2890425" y="4468223"/>
                <a:ext cx="1242138" cy="216024"/>
                <a:chOff x="3131840" y="3529144"/>
                <a:chExt cx="1242138" cy="216024"/>
              </a:xfrm>
            </p:grpSpPr>
            <p:sp>
              <p:nvSpPr>
                <p:cNvPr id="90" name="五角星 89"/>
                <p:cNvSpPr/>
                <p:nvPr/>
              </p:nvSpPr>
              <p:spPr>
                <a:xfrm>
                  <a:off x="3473878"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1" name="五角星 90"/>
                <p:cNvSpPr/>
                <p:nvPr/>
              </p:nvSpPr>
              <p:spPr>
                <a:xfrm>
                  <a:off x="3815916"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2" name="五角星 91"/>
                <p:cNvSpPr/>
                <p:nvPr/>
              </p:nvSpPr>
              <p:spPr>
                <a:xfrm>
                  <a:off x="3131840"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3" name="五角星 92"/>
                <p:cNvSpPr/>
                <p:nvPr/>
              </p:nvSpPr>
              <p:spPr>
                <a:xfrm>
                  <a:off x="4157954"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94" name="组合 93"/>
              <p:cNvGrpSpPr/>
              <p:nvPr/>
            </p:nvGrpSpPr>
            <p:grpSpPr>
              <a:xfrm>
                <a:off x="2890425" y="5373216"/>
                <a:ext cx="1242138" cy="216024"/>
                <a:chOff x="3131840" y="3529144"/>
                <a:chExt cx="1242138" cy="216024"/>
              </a:xfrm>
            </p:grpSpPr>
            <p:sp>
              <p:nvSpPr>
                <p:cNvPr id="95" name="五角星 94"/>
                <p:cNvSpPr/>
                <p:nvPr/>
              </p:nvSpPr>
              <p:spPr>
                <a:xfrm>
                  <a:off x="3473878"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6" name="五角星 95"/>
                <p:cNvSpPr/>
                <p:nvPr/>
              </p:nvSpPr>
              <p:spPr>
                <a:xfrm>
                  <a:off x="3815916"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7" name="五角星 96"/>
                <p:cNvSpPr/>
                <p:nvPr/>
              </p:nvSpPr>
              <p:spPr>
                <a:xfrm>
                  <a:off x="3131840"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8" name="五角星 97"/>
                <p:cNvSpPr/>
                <p:nvPr/>
              </p:nvSpPr>
              <p:spPr>
                <a:xfrm>
                  <a:off x="4157954"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99" name="组合 98"/>
              <p:cNvGrpSpPr/>
              <p:nvPr/>
            </p:nvGrpSpPr>
            <p:grpSpPr>
              <a:xfrm>
                <a:off x="5004048" y="5373216"/>
                <a:ext cx="1242138" cy="216024"/>
                <a:chOff x="3131840" y="3529144"/>
                <a:chExt cx="1242138" cy="216024"/>
              </a:xfrm>
            </p:grpSpPr>
            <p:sp>
              <p:nvSpPr>
                <p:cNvPr id="100" name="五角星 99"/>
                <p:cNvSpPr/>
                <p:nvPr/>
              </p:nvSpPr>
              <p:spPr>
                <a:xfrm>
                  <a:off x="3473878"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1" name="五角星 100"/>
                <p:cNvSpPr/>
                <p:nvPr/>
              </p:nvSpPr>
              <p:spPr>
                <a:xfrm>
                  <a:off x="3815916"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2" name="五角星 101"/>
                <p:cNvSpPr/>
                <p:nvPr/>
              </p:nvSpPr>
              <p:spPr>
                <a:xfrm>
                  <a:off x="3131840"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3" name="五角星 102"/>
                <p:cNvSpPr/>
                <p:nvPr/>
              </p:nvSpPr>
              <p:spPr>
                <a:xfrm>
                  <a:off x="4157954"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104" name="组合 103"/>
              <p:cNvGrpSpPr/>
              <p:nvPr/>
            </p:nvGrpSpPr>
            <p:grpSpPr>
              <a:xfrm>
                <a:off x="7154846" y="5373216"/>
                <a:ext cx="1242138" cy="216024"/>
                <a:chOff x="3131840" y="3529144"/>
                <a:chExt cx="1242138" cy="216024"/>
              </a:xfrm>
            </p:grpSpPr>
            <p:sp>
              <p:nvSpPr>
                <p:cNvPr id="105" name="五角星 104"/>
                <p:cNvSpPr/>
                <p:nvPr/>
              </p:nvSpPr>
              <p:spPr>
                <a:xfrm>
                  <a:off x="3473878"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6" name="五角星 105"/>
                <p:cNvSpPr/>
                <p:nvPr/>
              </p:nvSpPr>
              <p:spPr>
                <a:xfrm>
                  <a:off x="3815916"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7" name="五角星 106"/>
                <p:cNvSpPr/>
                <p:nvPr/>
              </p:nvSpPr>
              <p:spPr>
                <a:xfrm>
                  <a:off x="3131840"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8" name="五角星 107"/>
                <p:cNvSpPr/>
                <p:nvPr/>
              </p:nvSpPr>
              <p:spPr>
                <a:xfrm>
                  <a:off x="4157954"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109" name="组合 108"/>
              <p:cNvGrpSpPr/>
              <p:nvPr/>
            </p:nvGrpSpPr>
            <p:grpSpPr>
              <a:xfrm>
                <a:off x="5004048" y="4019114"/>
                <a:ext cx="900100" cy="216024"/>
                <a:chOff x="3131840" y="3529144"/>
                <a:chExt cx="900100" cy="216024"/>
              </a:xfrm>
            </p:grpSpPr>
            <p:sp>
              <p:nvSpPr>
                <p:cNvPr id="110" name="五角星 109"/>
                <p:cNvSpPr/>
                <p:nvPr/>
              </p:nvSpPr>
              <p:spPr>
                <a:xfrm>
                  <a:off x="3473878"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1" name="五角星 110"/>
                <p:cNvSpPr/>
                <p:nvPr/>
              </p:nvSpPr>
              <p:spPr>
                <a:xfrm>
                  <a:off x="3815916"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2" name="五角星 111"/>
                <p:cNvSpPr/>
                <p:nvPr/>
              </p:nvSpPr>
              <p:spPr>
                <a:xfrm>
                  <a:off x="3131840"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113" name="组合 112"/>
              <p:cNvGrpSpPr/>
              <p:nvPr/>
            </p:nvGrpSpPr>
            <p:grpSpPr>
              <a:xfrm>
                <a:off x="5004048" y="4941168"/>
                <a:ext cx="900100" cy="216024"/>
                <a:chOff x="3131840" y="3529144"/>
                <a:chExt cx="900100" cy="216024"/>
              </a:xfrm>
            </p:grpSpPr>
            <p:sp>
              <p:nvSpPr>
                <p:cNvPr id="114" name="五角星 113"/>
                <p:cNvSpPr/>
                <p:nvPr/>
              </p:nvSpPr>
              <p:spPr>
                <a:xfrm>
                  <a:off x="3473878"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5" name="五角星 114"/>
                <p:cNvSpPr/>
                <p:nvPr/>
              </p:nvSpPr>
              <p:spPr>
                <a:xfrm>
                  <a:off x="3815916"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6" name="五角星 115"/>
                <p:cNvSpPr/>
                <p:nvPr/>
              </p:nvSpPr>
              <p:spPr>
                <a:xfrm>
                  <a:off x="3131840"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117" name="组合 116"/>
              <p:cNvGrpSpPr/>
              <p:nvPr/>
            </p:nvGrpSpPr>
            <p:grpSpPr>
              <a:xfrm>
                <a:off x="7154846" y="4941168"/>
                <a:ext cx="558062" cy="216024"/>
                <a:chOff x="3131840" y="3529144"/>
                <a:chExt cx="558062" cy="216024"/>
              </a:xfrm>
            </p:grpSpPr>
            <p:sp>
              <p:nvSpPr>
                <p:cNvPr id="118" name="五角星 117"/>
                <p:cNvSpPr/>
                <p:nvPr/>
              </p:nvSpPr>
              <p:spPr>
                <a:xfrm>
                  <a:off x="3473878"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9" name="五角星 118"/>
                <p:cNvSpPr/>
                <p:nvPr/>
              </p:nvSpPr>
              <p:spPr>
                <a:xfrm>
                  <a:off x="3131840" y="352914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120" name="组合 119"/>
              <p:cNvGrpSpPr/>
              <p:nvPr/>
            </p:nvGrpSpPr>
            <p:grpSpPr>
              <a:xfrm>
                <a:off x="2890425" y="4014466"/>
                <a:ext cx="1584176" cy="216024"/>
                <a:chOff x="2943952" y="4005064"/>
                <a:chExt cx="1584176" cy="216024"/>
              </a:xfrm>
            </p:grpSpPr>
            <p:sp>
              <p:nvSpPr>
                <p:cNvPr id="121" name="五角星 120"/>
                <p:cNvSpPr/>
                <p:nvPr/>
              </p:nvSpPr>
              <p:spPr>
                <a:xfrm>
                  <a:off x="3285990"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2" name="五角星 121"/>
                <p:cNvSpPr/>
                <p:nvPr/>
              </p:nvSpPr>
              <p:spPr>
                <a:xfrm>
                  <a:off x="3628028"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3" name="五角星 122"/>
                <p:cNvSpPr/>
                <p:nvPr/>
              </p:nvSpPr>
              <p:spPr>
                <a:xfrm>
                  <a:off x="2943952"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4" name="五角星 123"/>
                <p:cNvSpPr/>
                <p:nvPr/>
              </p:nvSpPr>
              <p:spPr>
                <a:xfrm>
                  <a:off x="3970066"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5" name="五角星 124"/>
                <p:cNvSpPr/>
                <p:nvPr/>
              </p:nvSpPr>
              <p:spPr>
                <a:xfrm>
                  <a:off x="4312104"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126" name="组合 125"/>
              <p:cNvGrpSpPr/>
              <p:nvPr/>
            </p:nvGrpSpPr>
            <p:grpSpPr>
              <a:xfrm>
                <a:off x="2890425" y="4941168"/>
                <a:ext cx="1242138" cy="216024"/>
                <a:chOff x="2943952" y="4005064"/>
                <a:chExt cx="1242138" cy="216024"/>
              </a:xfrm>
            </p:grpSpPr>
            <p:sp>
              <p:nvSpPr>
                <p:cNvPr id="127" name="五角星 126"/>
                <p:cNvSpPr/>
                <p:nvPr/>
              </p:nvSpPr>
              <p:spPr>
                <a:xfrm>
                  <a:off x="3285990"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8" name="五角星 127"/>
                <p:cNvSpPr/>
                <p:nvPr/>
              </p:nvSpPr>
              <p:spPr>
                <a:xfrm>
                  <a:off x="3628028"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9" name="五角星 128"/>
                <p:cNvSpPr/>
                <p:nvPr/>
              </p:nvSpPr>
              <p:spPr>
                <a:xfrm>
                  <a:off x="2943952"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0" name="五角星 129"/>
                <p:cNvSpPr/>
                <p:nvPr/>
              </p:nvSpPr>
              <p:spPr>
                <a:xfrm>
                  <a:off x="3970066"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131" name="组合 130"/>
              <p:cNvGrpSpPr/>
              <p:nvPr/>
            </p:nvGrpSpPr>
            <p:grpSpPr>
              <a:xfrm>
                <a:off x="5004048" y="3515058"/>
                <a:ext cx="1584176" cy="216024"/>
                <a:chOff x="2943952" y="4005064"/>
                <a:chExt cx="1584176" cy="216024"/>
              </a:xfrm>
            </p:grpSpPr>
            <p:sp>
              <p:nvSpPr>
                <p:cNvPr id="132" name="五角星 131"/>
                <p:cNvSpPr/>
                <p:nvPr/>
              </p:nvSpPr>
              <p:spPr>
                <a:xfrm>
                  <a:off x="3285990"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3" name="五角星 132"/>
                <p:cNvSpPr/>
                <p:nvPr/>
              </p:nvSpPr>
              <p:spPr>
                <a:xfrm>
                  <a:off x="3628028"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4" name="五角星 133"/>
                <p:cNvSpPr/>
                <p:nvPr/>
              </p:nvSpPr>
              <p:spPr>
                <a:xfrm>
                  <a:off x="2943952"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5" name="五角星 134"/>
                <p:cNvSpPr/>
                <p:nvPr/>
              </p:nvSpPr>
              <p:spPr>
                <a:xfrm>
                  <a:off x="3970066"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6" name="五角星 135"/>
                <p:cNvSpPr/>
                <p:nvPr/>
              </p:nvSpPr>
              <p:spPr>
                <a:xfrm>
                  <a:off x="4312104"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137" name="组合 136"/>
              <p:cNvGrpSpPr/>
              <p:nvPr/>
            </p:nvGrpSpPr>
            <p:grpSpPr>
              <a:xfrm>
                <a:off x="5004048" y="4508270"/>
                <a:ext cx="1242138" cy="216024"/>
                <a:chOff x="2943952" y="4005064"/>
                <a:chExt cx="1242138" cy="216024"/>
              </a:xfrm>
            </p:grpSpPr>
            <p:sp>
              <p:nvSpPr>
                <p:cNvPr id="138" name="五角星 137"/>
                <p:cNvSpPr/>
                <p:nvPr/>
              </p:nvSpPr>
              <p:spPr>
                <a:xfrm>
                  <a:off x="3285990"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9" name="五角星 138"/>
                <p:cNvSpPr/>
                <p:nvPr/>
              </p:nvSpPr>
              <p:spPr>
                <a:xfrm>
                  <a:off x="3628028"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0" name="五角星 139"/>
                <p:cNvSpPr/>
                <p:nvPr/>
              </p:nvSpPr>
              <p:spPr>
                <a:xfrm>
                  <a:off x="2943952"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1" name="五角星 140"/>
                <p:cNvSpPr/>
                <p:nvPr/>
              </p:nvSpPr>
              <p:spPr>
                <a:xfrm>
                  <a:off x="3970066"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142" name="组合 141"/>
              <p:cNvGrpSpPr/>
              <p:nvPr/>
            </p:nvGrpSpPr>
            <p:grpSpPr>
              <a:xfrm>
                <a:off x="7154846" y="4508270"/>
                <a:ext cx="1584176" cy="216024"/>
                <a:chOff x="2943952" y="4005064"/>
                <a:chExt cx="1584176" cy="216024"/>
              </a:xfrm>
            </p:grpSpPr>
            <p:sp>
              <p:nvSpPr>
                <p:cNvPr id="143" name="五角星 142"/>
                <p:cNvSpPr/>
                <p:nvPr/>
              </p:nvSpPr>
              <p:spPr>
                <a:xfrm>
                  <a:off x="3285990"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4" name="五角星 143"/>
                <p:cNvSpPr/>
                <p:nvPr/>
              </p:nvSpPr>
              <p:spPr>
                <a:xfrm>
                  <a:off x="3628028"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5" name="五角星 144"/>
                <p:cNvSpPr/>
                <p:nvPr/>
              </p:nvSpPr>
              <p:spPr>
                <a:xfrm>
                  <a:off x="2943952"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6" name="五角星 145"/>
                <p:cNvSpPr/>
                <p:nvPr/>
              </p:nvSpPr>
              <p:spPr>
                <a:xfrm>
                  <a:off x="3970066"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7" name="五角星 146"/>
                <p:cNvSpPr/>
                <p:nvPr/>
              </p:nvSpPr>
              <p:spPr>
                <a:xfrm>
                  <a:off x="4312104" y="400506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sp>
            <p:nvSpPr>
              <p:cNvPr id="148" name="五角星 147"/>
              <p:cNvSpPr/>
              <p:nvPr/>
            </p:nvSpPr>
            <p:spPr>
              <a:xfrm>
                <a:off x="7154846" y="401911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9" name="五角星 148"/>
              <p:cNvSpPr/>
              <p:nvPr/>
            </p:nvSpPr>
            <p:spPr>
              <a:xfrm>
                <a:off x="7154846" y="3501008"/>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51" name="五角星 150"/>
              <p:cNvSpPr/>
              <p:nvPr/>
            </p:nvSpPr>
            <p:spPr>
              <a:xfrm>
                <a:off x="7453491" y="3515058"/>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52" name="五角星 151"/>
              <p:cNvSpPr/>
              <p:nvPr/>
            </p:nvSpPr>
            <p:spPr>
              <a:xfrm>
                <a:off x="7453491" y="4019114"/>
                <a:ext cx="216024" cy="216024"/>
              </a:xfrm>
              <a:prstGeom prst="star5">
                <a:avLst/>
              </a:prstGeom>
              <a:solidFill>
                <a:srgbClr val="FF0000"/>
              </a:solidFill>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53" name="五角星 152"/>
              <p:cNvSpPr/>
              <p:nvPr/>
            </p:nvSpPr>
            <p:spPr>
              <a:xfrm>
                <a:off x="4211960" y="5373216"/>
                <a:ext cx="216024" cy="216024"/>
              </a:xfrm>
              <a:prstGeom prst="star5">
                <a:avLst/>
              </a:prstGeom>
              <a:noFill/>
              <a:ln>
                <a:solidFill>
                  <a:srgbClr val="002060"/>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54" name="五角星 153"/>
              <p:cNvSpPr/>
              <p:nvPr/>
            </p:nvSpPr>
            <p:spPr>
              <a:xfrm>
                <a:off x="6372200" y="5373216"/>
                <a:ext cx="216024" cy="216024"/>
              </a:xfrm>
              <a:prstGeom prst="star5">
                <a:avLst/>
              </a:prstGeom>
              <a:noFill/>
              <a:ln>
                <a:solidFill>
                  <a:srgbClr val="002060"/>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55" name="五角星 154"/>
              <p:cNvSpPr/>
              <p:nvPr/>
            </p:nvSpPr>
            <p:spPr>
              <a:xfrm>
                <a:off x="8532440" y="5373216"/>
                <a:ext cx="216024" cy="216024"/>
              </a:xfrm>
              <a:prstGeom prst="star5">
                <a:avLst/>
              </a:prstGeom>
              <a:solidFill>
                <a:schemeClr val="accent4">
                  <a:lumMod val="10000"/>
                </a:schemeClr>
              </a:solidFill>
              <a:ln>
                <a:solidFill>
                  <a:srgbClr val="002060"/>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102550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Midway</a:t>
            </a:r>
            <a:r>
              <a:rPr lang="zh-CN" altLang="en-US" dirty="0" smtClean="0"/>
              <a:t>回顾</a:t>
            </a:r>
            <a:endParaRPr lang="zh-CN" altLang="en-US" dirty="0"/>
          </a:p>
        </p:txBody>
      </p:sp>
      <p:sp>
        <p:nvSpPr>
          <p:cNvPr id="8" name="矩形 7"/>
          <p:cNvSpPr/>
          <p:nvPr/>
        </p:nvSpPr>
        <p:spPr>
          <a:xfrm>
            <a:off x="1119584" y="5011867"/>
            <a:ext cx="4572000" cy="307777"/>
          </a:xfrm>
          <a:prstGeom prst="rect">
            <a:avLst/>
          </a:prstGeom>
        </p:spPr>
        <p:txBody>
          <a:bodyPr>
            <a:spAutoFit/>
          </a:bodyPr>
          <a:lstStyle/>
          <a:p>
            <a:pPr lvl="1">
              <a:buChar char="•"/>
            </a:pPr>
            <a:endParaRPr lang="en-US" altLang="zh-CN" sz="1400" dirty="0">
              <a:solidFill>
                <a:schemeClr val="bg1"/>
              </a:solidFill>
              <a:latin typeface="微软雅黑" panose="020B0503020204020204" pitchFamily="34" charset="-122"/>
              <a:ea typeface="微软雅黑" panose="020B0503020204020204" pitchFamily="34" charset="-122"/>
            </a:endParaRPr>
          </a:p>
        </p:txBody>
      </p:sp>
      <p:graphicFrame>
        <p:nvGraphicFramePr>
          <p:cNvPr id="3" name="图示 2"/>
          <p:cNvGraphicFramePr/>
          <p:nvPr>
            <p:extLst>
              <p:ext uri="{D42A27DB-BD31-4B8C-83A1-F6EECF244321}">
                <p14:modId xmlns:p14="http://schemas.microsoft.com/office/powerpoint/2010/main" val="1041931245"/>
              </p:ext>
            </p:extLst>
          </p:nvPr>
        </p:nvGraphicFramePr>
        <p:xfrm>
          <a:off x="803920" y="1556792"/>
          <a:ext cx="7944544" cy="43533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295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Saipan</a:t>
            </a:r>
            <a:r>
              <a:rPr lang="zh-CN" altLang="en-US" dirty="0" smtClean="0"/>
              <a:t>的需求背景</a:t>
            </a:r>
            <a:endParaRPr lang="zh-CN" altLang="en-US" dirty="0"/>
          </a:p>
        </p:txBody>
      </p:sp>
      <p:grpSp>
        <p:nvGrpSpPr>
          <p:cNvPr id="10" name="组合 9"/>
          <p:cNvGrpSpPr/>
          <p:nvPr/>
        </p:nvGrpSpPr>
        <p:grpSpPr>
          <a:xfrm>
            <a:off x="539552" y="836712"/>
            <a:ext cx="8309520" cy="1872208"/>
            <a:chOff x="539552" y="1753027"/>
            <a:chExt cx="8424936" cy="2245022"/>
          </a:xfrm>
        </p:grpSpPr>
        <p:grpSp>
          <p:nvGrpSpPr>
            <p:cNvPr id="9" name="组合 8"/>
            <p:cNvGrpSpPr/>
            <p:nvPr/>
          </p:nvGrpSpPr>
          <p:grpSpPr>
            <a:xfrm>
              <a:off x="3635896" y="1753027"/>
              <a:ext cx="5328592" cy="2245022"/>
              <a:chOff x="611560" y="1904058"/>
              <a:chExt cx="6541235" cy="2389038"/>
            </a:xfrm>
          </p:grpSpPr>
          <p:graphicFrame>
            <p:nvGraphicFramePr>
              <p:cNvPr id="6" name="图表 5"/>
              <p:cNvGraphicFramePr/>
              <p:nvPr>
                <p:extLst>
                  <p:ext uri="{D42A27DB-BD31-4B8C-83A1-F6EECF244321}">
                    <p14:modId xmlns:p14="http://schemas.microsoft.com/office/powerpoint/2010/main" val="3514126855"/>
                  </p:ext>
                </p:extLst>
              </p:nvPr>
            </p:nvGraphicFramePr>
            <p:xfrm>
              <a:off x="611560" y="1916832"/>
              <a:ext cx="3156859" cy="23762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p:cNvGraphicFramePr/>
              <p:nvPr>
                <p:extLst>
                  <p:ext uri="{D42A27DB-BD31-4B8C-83A1-F6EECF244321}">
                    <p14:modId xmlns:p14="http://schemas.microsoft.com/office/powerpoint/2010/main" val="1077535009"/>
                  </p:ext>
                </p:extLst>
              </p:nvPr>
            </p:nvGraphicFramePr>
            <p:xfrm>
              <a:off x="3995936" y="1904058"/>
              <a:ext cx="3156859" cy="2376264"/>
            </p:xfrm>
            <a:graphic>
              <a:graphicData uri="http://schemas.openxmlformats.org/drawingml/2006/chart">
                <c:chart xmlns:c="http://schemas.openxmlformats.org/drawingml/2006/chart" xmlns:r="http://schemas.openxmlformats.org/officeDocument/2006/relationships" r:id="rId3"/>
              </a:graphicData>
            </a:graphic>
          </p:graphicFrame>
        </p:grpSp>
        <p:sp>
          <p:nvSpPr>
            <p:cNvPr id="8" name="矩形 7"/>
            <p:cNvSpPr/>
            <p:nvPr/>
          </p:nvSpPr>
          <p:spPr>
            <a:xfrm>
              <a:off x="539552" y="1975283"/>
              <a:ext cx="2931574" cy="1812515"/>
            </a:xfrm>
            <a:prstGeom prst="rect">
              <a:avLst/>
            </a:prstGeom>
            <a:ln w="38100">
              <a:solidFill>
                <a:schemeClr val="accent1"/>
              </a:solidFill>
            </a:ln>
          </p:spPr>
          <p:txBody>
            <a:bodyPr wrap="square">
              <a:spAutoFit/>
            </a:bodyPr>
            <a:lstStyle/>
            <a:p>
              <a:r>
                <a:rPr lang="zh-CN" altLang="en-US" sz="1600" dirty="0" smtClean="0">
                  <a:solidFill>
                    <a:schemeClr val="bg1"/>
                  </a:solidFill>
                  <a:latin typeface="等线" panose="02010600030101010101" pitchFamily="2" charset="-122"/>
                  <a:ea typeface="等线" panose="02010600030101010101" pitchFamily="2" charset="-122"/>
                </a:rPr>
                <a:t>目前</a:t>
              </a:r>
              <a:r>
                <a:rPr lang="zh-CN" altLang="en-US" sz="1600" dirty="0">
                  <a:solidFill>
                    <a:schemeClr val="bg1"/>
                  </a:solidFill>
                  <a:latin typeface="等线" panose="02010600030101010101" pitchFamily="2" charset="-122"/>
                  <a:ea typeface="等线" panose="02010600030101010101" pitchFamily="2" charset="-122"/>
                </a:rPr>
                <a:t>看到</a:t>
              </a:r>
              <a:r>
                <a:rPr lang="zh-CN" altLang="en-US" sz="1600" dirty="0" smtClean="0">
                  <a:solidFill>
                    <a:schemeClr val="bg1"/>
                  </a:solidFill>
                  <a:latin typeface="等线" panose="02010600030101010101" pitchFamily="2" charset="-122"/>
                  <a:ea typeface="等线" panose="02010600030101010101" pitchFamily="2" charset="-122"/>
                </a:rPr>
                <a:t>，二级运营商及广电行业新</a:t>
              </a:r>
              <a:r>
                <a:rPr lang="zh-CN" altLang="en-US" sz="1600" dirty="0">
                  <a:solidFill>
                    <a:schemeClr val="bg1"/>
                  </a:solidFill>
                  <a:latin typeface="等线" panose="02010600030101010101" pitchFamily="2" charset="-122"/>
                  <a:ea typeface="等线" panose="02010600030101010101" pitchFamily="2" charset="-122"/>
                </a:rPr>
                <a:t>的</a:t>
              </a:r>
              <a:r>
                <a:rPr lang="zh-CN" altLang="en-US" sz="1600" dirty="0" smtClean="0">
                  <a:solidFill>
                    <a:schemeClr val="bg1"/>
                  </a:solidFill>
                  <a:latin typeface="等线" panose="02010600030101010101" pitchFamily="2" charset="-122"/>
                  <a:ea typeface="等线" panose="02010600030101010101" pitchFamily="2" charset="-122"/>
                </a:rPr>
                <a:t>竞争者（灵州、</a:t>
              </a:r>
              <a:r>
                <a:rPr lang="en-US" altLang="zh-CN" sz="1600" dirty="0" smtClean="0">
                  <a:solidFill>
                    <a:schemeClr val="bg1"/>
                  </a:solidFill>
                  <a:latin typeface="等线" panose="02010600030101010101" pitchFamily="2" charset="-122"/>
                  <a:ea typeface="等线" panose="02010600030101010101" pitchFamily="2" charset="-122"/>
                </a:rPr>
                <a:t>Panabit</a:t>
              </a:r>
              <a:r>
                <a:rPr lang="zh-CN" altLang="en-US" sz="1600" dirty="0" smtClean="0">
                  <a:solidFill>
                    <a:schemeClr val="bg1"/>
                  </a:solidFill>
                  <a:latin typeface="等线" panose="02010600030101010101" pitchFamily="2" charset="-122"/>
                  <a:ea typeface="等线" panose="02010600030101010101" pitchFamily="2" charset="-122"/>
                </a:rPr>
                <a:t>）强势</a:t>
              </a:r>
              <a:r>
                <a:rPr lang="zh-CN" altLang="en-US" sz="1600" dirty="0">
                  <a:solidFill>
                    <a:schemeClr val="bg1"/>
                  </a:solidFill>
                  <a:latin typeface="等线" panose="02010600030101010101" pitchFamily="2" charset="-122"/>
                  <a:ea typeface="等线" panose="02010600030101010101" pitchFamily="2" charset="-122"/>
                </a:rPr>
                <a:t>进入，而我们在此领域持续投入不足，导致在此市场增长率降低且占公司总体销售额徘徊不前。</a:t>
              </a:r>
            </a:p>
          </p:txBody>
        </p:sp>
      </p:grpSp>
      <p:sp>
        <p:nvSpPr>
          <p:cNvPr id="11" name="矩形 10"/>
          <p:cNvSpPr/>
          <p:nvPr/>
        </p:nvSpPr>
        <p:spPr>
          <a:xfrm>
            <a:off x="4716016" y="3212976"/>
            <a:ext cx="4133056" cy="1077218"/>
          </a:xfrm>
          <a:prstGeom prst="rect">
            <a:avLst/>
          </a:prstGeom>
          <a:ln w="38100">
            <a:solidFill>
              <a:schemeClr val="accent1"/>
            </a:solidFill>
          </a:ln>
        </p:spPr>
        <p:txBody>
          <a:bodyPr wrap="square">
            <a:spAutoFit/>
          </a:bodyPr>
          <a:lstStyle/>
          <a:p>
            <a:r>
              <a:rPr lang="en-US" altLang="zh-CN" sz="1600" dirty="0" smtClean="0">
                <a:solidFill>
                  <a:schemeClr val="bg1"/>
                </a:solidFill>
                <a:latin typeface="等线" panose="02010600030101010101" pitchFamily="2" charset="-122"/>
                <a:ea typeface="等线" panose="02010600030101010101" pitchFamily="2" charset="-122"/>
              </a:rPr>
              <a:t>NGFW</a:t>
            </a:r>
            <a:r>
              <a:rPr lang="zh-CN" altLang="en-US" sz="1600" dirty="0" smtClean="0">
                <a:solidFill>
                  <a:schemeClr val="bg1"/>
                </a:solidFill>
                <a:latin typeface="等线" panose="02010600030101010101" pitchFamily="2" charset="-122"/>
                <a:ea typeface="等线" panose="02010600030101010101" pitchFamily="2" charset="-122"/>
              </a:rPr>
              <a:t>已经逐步取代传统的防火墙，一些用户希望网关设备能够提供内网接入安全的功能，比如私接</a:t>
            </a:r>
            <a:r>
              <a:rPr lang="en-US" altLang="zh-CN" sz="1600" dirty="0" smtClean="0">
                <a:solidFill>
                  <a:schemeClr val="bg1"/>
                </a:solidFill>
                <a:latin typeface="等线" panose="02010600030101010101" pitchFamily="2" charset="-122"/>
                <a:ea typeface="等线" panose="02010600030101010101" pitchFamily="2" charset="-122"/>
              </a:rPr>
              <a:t>Wi-Fi</a:t>
            </a:r>
            <a:r>
              <a:rPr lang="zh-CN" altLang="en-US" sz="1600" dirty="0" smtClean="0">
                <a:solidFill>
                  <a:schemeClr val="bg1"/>
                </a:solidFill>
                <a:latin typeface="等线" panose="02010600030101010101" pitchFamily="2" charset="-122"/>
                <a:ea typeface="等线" panose="02010600030101010101" pitchFamily="2" charset="-122"/>
              </a:rPr>
              <a:t>的防护，敏感数据信息的泄露防护等</a:t>
            </a:r>
            <a:endParaRPr lang="zh-CN" altLang="en-US" sz="1600" dirty="0">
              <a:solidFill>
                <a:schemeClr val="bg1"/>
              </a:solidFill>
              <a:latin typeface="等线" panose="02010600030101010101" pitchFamily="2" charset="-122"/>
              <a:ea typeface="等线" panose="02010600030101010101" pitchFamily="2" charset="-122"/>
            </a:endParaRPr>
          </a:p>
        </p:txBody>
      </p:sp>
      <p:sp>
        <p:nvSpPr>
          <p:cNvPr id="12" name="矩形 11"/>
          <p:cNvSpPr/>
          <p:nvPr/>
        </p:nvSpPr>
        <p:spPr>
          <a:xfrm>
            <a:off x="547524" y="4941168"/>
            <a:ext cx="4024476" cy="1569660"/>
          </a:xfrm>
          <a:prstGeom prst="rect">
            <a:avLst/>
          </a:prstGeom>
          <a:ln w="38100">
            <a:solidFill>
              <a:schemeClr val="accent1"/>
            </a:solidFill>
          </a:ln>
        </p:spPr>
        <p:txBody>
          <a:bodyPr wrap="square">
            <a:spAutoFit/>
          </a:bodyPr>
          <a:lstStyle/>
          <a:p>
            <a:r>
              <a:rPr lang="zh-CN" altLang="en-US" sz="1600" dirty="0" smtClean="0">
                <a:solidFill>
                  <a:schemeClr val="bg1"/>
                </a:solidFill>
                <a:latin typeface="等线" panose="02010600030101010101" pitchFamily="2" charset="-122"/>
                <a:ea typeface="等线" panose="02010600030101010101" pitchFamily="2" charset="-122"/>
              </a:rPr>
              <a:t>金融机构和大型企业通常为了数据的可靠性以及业务的连续性会建立两地三中心，这些数据中心存在双活的场景。用户要求双活数据中心之间可以做冗余，而安全设备做为组网中的关键一环，也要求满足此场景</a:t>
            </a:r>
            <a:endParaRPr lang="zh-CN" altLang="en-US" sz="1600" dirty="0">
              <a:solidFill>
                <a:schemeClr val="bg1"/>
              </a:solidFill>
              <a:latin typeface="等线" panose="02010600030101010101" pitchFamily="2" charset="-122"/>
              <a:ea typeface="等线" panose="02010600030101010101" pitchFamily="2" charset="-122"/>
            </a:endParaRPr>
          </a:p>
        </p:txBody>
      </p:sp>
      <p:pic>
        <p:nvPicPr>
          <p:cNvPr id="2052" name="Picture 4" descr="两地三中心 双活数据中心解决方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1676" y="4685425"/>
            <a:ext cx="3961566" cy="1837017"/>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接连接符 13"/>
          <p:cNvCxnSpPr/>
          <p:nvPr/>
        </p:nvCxnSpPr>
        <p:spPr>
          <a:xfrm>
            <a:off x="507534" y="2924944"/>
            <a:ext cx="84169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a:off x="507534" y="4509120"/>
            <a:ext cx="8416964" cy="0"/>
          </a:xfrm>
          <a:prstGeom prst="line">
            <a:avLst/>
          </a:prstGeom>
        </p:spPr>
        <p:style>
          <a:lnRef idx="2">
            <a:schemeClr val="accent1"/>
          </a:lnRef>
          <a:fillRef idx="0">
            <a:schemeClr val="accent1"/>
          </a:fillRef>
          <a:effectRef idx="1">
            <a:schemeClr val="accent1"/>
          </a:effectRef>
          <a:fontRef idx="minor">
            <a:schemeClr val="tx1"/>
          </a:fontRef>
        </p:style>
      </p:cxnSp>
      <p:pic>
        <p:nvPicPr>
          <p:cNvPr id="16" name="图片 15"/>
          <p:cNvPicPr>
            <a:picLocks noChangeAspect="1"/>
          </p:cNvPicPr>
          <p:nvPr/>
        </p:nvPicPr>
        <p:blipFill>
          <a:blip r:embed="rId5"/>
          <a:stretch>
            <a:fillRect/>
          </a:stretch>
        </p:blipFill>
        <p:spPr>
          <a:xfrm>
            <a:off x="971600" y="3060739"/>
            <a:ext cx="2304256" cy="1272077"/>
          </a:xfrm>
          <a:prstGeom prst="rect">
            <a:avLst/>
          </a:prstGeom>
        </p:spPr>
      </p:pic>
    </p:spTree>
    <p:extLst>
      <p:ext uri="{BB962C8B-B14F-4D97-AF65-F5344CB8AC3E}">
        <p14:creationId xmlns:p14="http://schemas.microsoft.com/office/powerpoint/2010/main" val="1118379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Saipan</a:t>
            </a:r>
            <a:r>
              <a:rPr lang="zh-CN" altLang="en-US" dirty="0" smtClean="0"/>
              <a:t>的需求背景</a:t>
            </a:r>
            <a:endParaRPr lang="zh-CN" altLang="en-US" dirty="0"/>
          </a:p>
        </p:txBody>
      </p:sp>
      <p:sp>
        <p:nvSpPr>
          <p:cNvPr id="15" name="矩形 14"/>
          <p:cNvSpPr/>
          <p:nvPr/>
        </p:nvSpPr>
        <p:spPr>
          <a:xfrm>
            <a:off x="390464" y="1234934"/>
            <a:ext cx="5837720" cy="1815882"/>
          </a:xfrm>
          <a:prstGeom prst="rect">
            <a:avLst/>
          </a:prstGeom>
          <a:ln w="38100">
            <a:solidFill>
              <a:schemeClr val="accent1"/>
            </a:solidFill>
          </a:ln>
        </p:spPr>
        <p:txBody>
          <a:bodyPr wrap="square">
            <a:spAutoFit/>
          </a:bodyPr>
          <a:lstStyle/>
          <a:p>
            <a:r>
              <a:rPr lang="zh-CN" altLang="en-US" sz="1600" dirty="0" smtClean="0">
                <a:solidFill>
                  <a:schemeClr val="bg1"/>
                </a:solidFill>
                <a:latin typeface="等线" panose="02010600030101010101" pitchFamily="2" charset="-122"/>
                <a:ea typeface="等线" panose="02010600030101010101" pitchFamily="2" charset="-122"/>
              </a:rPr>
              <a:t>一方面运营</a:t>
            </a:r>
            <a:r>
              <a:rPr lang="zh-CN" altLang="en-US" sz="1600" dirty="0">
                <a:solidFill>
                  <a:schemeClr val="bg1"/>
                </a:solidFill>
                <a:latin typeface="等线" panose="02010600030101010101" pitchFamily="2" charset="-122"/>
                <a:ea typeface="等线" panose="02010600030101010101" pitchFamily="2" charset="-122"/>
              </a:rPr>
              <a:t>商及高校联合向在校学生提供网络接入服务，一般基于时长、包月、包年等方式进行计费业务，在网络服务费用较为低廉的情况下，仍然存在大量的私接行为，给运营商及高校带来了高成本运营低利润回报的经济损失</a:t>
            </a:r>
            <a:r>
              <a:rPr lang="zh-CN" altLang="en-US" sz="1600" dirty="0" smtClean="0">
                <a:solidFill>
                  <a:schemeClr val="bg1"/>
                </a:solidFill>
                <a:latin typeface="等线" panose="02010600030101010101" pitchFamily="2" charset="-122"/>
                <a:ea typeface="等线" panose="02010600030101010101" pitchFamily="2" charset="-122"/>
              </a:rPr>
              <a:t>。另一方面政府</a:t>
            </a:r>
            <a:r>
              <a:rPr lang="zh-CN" altLang="en-US" sz="1600" dirty="0">
                <a:solidFill>
                  <a:schemeClr val="bg1"/>
                </a:solidFill>
                <a:latin typeface="等线" panose="02010600030101010101" pitchFamily="2" charset="-122"/>
                <a:ea typeface="等线" panose="02010600030101010101" pitchFamily="2" charset="-122"/>
              </a:rPr>
              <a:t>人员和企业员工未经授权许可，私自将个人移动终端独立或共享接入政府和企业内网，一方面非业务流量占用大量带宽资源，另一方面带了数据信息泄漏风险。</a:t>
            </a:r>
          </a:p>
        </p:txBody>
      </p:sp>
      <p:sp>
        <p:nvSpPr>
          <p:cNvPr id="3" name="TextBox 2"/>
          <p:cNvSpPr txBox="1"/>
          <p:nvPr/>
        </p:nvSpPr>
        <p:spPr>
          <a:xfrm>
            <a:off x="390464" y="847924"/>
            <a:ext cx="1513615" cy="369332"/>
          </a:xfrm>
          <a:prstGeom prst="rect">
            <a:avLst/>
          </a:prstGeom>
          <a:noFill/>
        </p:spPr>
        <p:txBody>
          <a:bodyPr wrap="square" rtlCol="0">
            <a:spAutoFit/>
          </a:bodyPr>
          <a:lstStyle/>
          <a:p>
            <a:r>
              <a:rPr lang="zh-CN" altLang="en-US" b="1" dirty="0" smtClean="0">
                <a:solidFill>
                  <a:schemeClr val="bg1"/>
                </a:solidFill>
              </a:rPr>
              <a:t>接入安全</a:t>
            </a:r>
            <a:endParaRPr lang="zh-CN" altLang="en-US" b="1" dirty="0">
              <a:solidFill>
                <a:schemeClr val="bg1"/>
              </a:solidFill>
            </a:endParaRPr>
          </a:p>
        </p:txBody>
      </p:sp>
      <p:sp>
        <p:nvSpPr>
          <p:cNvPr id="18" name="矩形 17"/>
          <p:cNvSpPr/>
          <p:nvPr/>
        </p:nvSpPr>
        <p:spPr>
          <a:xfrm>
            <a:off x="390464" y="3773964"/>
            <a:ext cx="5837720" cy="2308324"/>
          </a:xfrm>
          <a:prstGeom prst="rect">
            <a:avLst/>
          </a:prstGeom>
          <a:ln w="38100">
            <a:solidFill>
              <a:schemeClr val="accent1"/>
            </a:solidFill>
          </a:ln>
        </p:spPr>
        <p:txBody>
          <a:bodyPr wrap="square">
            <a:spAutoFit/>
          </a:bodyPr>
          <a:lstStyle/>
          <a:p>
            <a:r>
              <a:rPr lang="zh-CN" altLang="en-US" sz="1600" dirty="0">
                <a:solidFill>
                  <a:schemeClr val="bg1"/>
                </a:solidFill>
                <a:latin typeface="等线" panose="02010600030101010101" pitchFamily="2" charset="-122"/>
                <a:ea typeface="等线" panose="02010600030101010101" pitchFamily="2" charset="-122"/>
              </a:rPr>
              <a:t>互联网、虚拟化、云计算全面普及，在原始数据不断积累，信息交互越发频繁的背景下，具有行业特性的敏感数据、关键数据、机密数据面临了巨大的泄漏风险。这些数据已然成为企业的核心资源，一旦数据发生泄漏，会给企业带来一系列的负面影响和经济损失。</a:t>
            </a:r>
          </a:p>
          <a:p>
            <a:r>
              <a:rPr lang="en-US" altLang="zh-CN" sz="1600" dirty="0">
                <a:solidFill>
                  <a:schemeClr val="bg1"/>
                </a:solidFill>
                <a:latin typeface="等线" panose="02010600030101010101" pitchFamily="2" charset="-122"/>
                <a:ea typeface="等线" panose="02010600030101010101" pitchFamily="2" charset="-122"/>
              </a:rPr>
              <a:t>Verizon</a:t>
            </a:r>
            <a:r>
              <a:rPr lang="zh-CN" altLang="en-US" sz="1600" dirty="0">
                <a:solidFill>
                  <a:schemeClr val="bg1"/>
                </a:solidFill>
                <a:latin typeface="等线" panose="02010600030101010101" pitchFamily="2" charset="-122"/>
                <a:ea typeface="等线" panose="02010600030101010101" pitchFamily="2" charset="-122"/>
              </a:rPr>
              <a:t>发布了</a:t>
            </a:r>
            <a:r>
              <a:rPr lang="en-US" altLang="zh-CN" sz="1600" dirty="0">
                <a:solidFill>
                  <a:schemeClr val="bg1"/>
                </a:solidFill>
                <a:latin typeface="等线" panose="02010600030101010101" pitchFamily="2" charset="-122"/>
                <a:ea typeface="等线" panose="02010600030101010101" pitchFamily="2" charset="-122"/>
              </a:rPr>
              <a:t>《2015</a:t>
            </a:r>
            <a:r>
              <a:rPr lang="zh-CN" altLang="en-US" sz="1600" dirty="0">
                <a:solidFill>
                  <a:schemeClr val="bg1"/>
                </a:solidFill>
                <a:latin typeface="等线" panose="02010600030101010101" pitchFamily="2" charset="-122"/>
                <a:ea typeface="等线" panose="02010600030101010101" pitchFamily="2" charset="-122"/>
              </a:rPr>
              <a:t>年度数据泄漏调查报告</a:t>
            </a:r>
            <a:r>
              <a:rPr lang="en-US" altLang="zh-CN" sz="1600" dirty="0">
                <a:solidFill>
                  <a:schemeClr val="bg1"/>
                </a:solidFill>
                <a:latin typeface="等线" panose="02010600030101010101" pitchFamily="2" charset="-122"/>
                <a:ea typeface="等线" panose="02010600030101010101" pitchFamily="2" charset="-122"/>
              </a:rPr>
              <a:t>》</a:t>
            </a:r>
            <a:r>
              <a:rPr lang="zh-CN" altLang="en-US" sz="1600" dirty="0">
                <a:solidFill>
                  <a:schemeClr val="bg1"/>
                </a:solidFill>
                <a:latin typeface="等线" panose="02010600030101010101" pitchFamily="2" charset="-122"/>
                <a:ea typeface="等线" panose="02010600030101010101" pitchFamily="2" charset="-122"/>
              </a:rPr>
              <a:t>，影响的组织覆盖</a:t>
            </a:r>
            <a:r>
              <a:rPr lang="en-US" altLang="zh-CN" sz="1600" dirty="0">
                <a:solidFill>
                  <a:schemeClr val="bg1"/>
                </a:solidFill>
                <a:latin typeface="等线" panose="02010600030101010101" pitchFamily="2" charset="-122"/>
                <a:ea typeface="等线" panose="02010600030101010101" pitchFamily="2" charset="-122"/>
              </a:rPr>
              <a:t>95</a:t>
            </a:r>
            <a:r>
              <a:rPr lang="zh-CN" altLang="en-US" sz="1600" dirty="0">
                <a:solidFill>
                  <a:schemeClr val="bg1"/>
                </a:solidFill>
                <a:latin typeface="等线" panose="02010600030101010101" pitchFamily="2" charset="-122"/>
                <a:ea typeface="等线" panose="02010600030101010101" pitchFamily="2" charset="-122"/>
              </a:rPr>
              <a:t>个国家，其中</a:t>
            </a:r>
            <a:r>
              <a:rPr lang="en-US" altLang="zh-CN" sz="1600" dirty="0">
                <a:solidFill>
                  <a:schemeClr val="bg1"/>
                </a:solidFill>
                <a:latin typeface="等线" panose="02010600030101010101" pitchFamily="2" charset="-122"/>
                <a:ea typeface="等线" panose="02010600030101010101" pitchFamily="2" charset="-122"/>
              </a:rPr>
              <a:t>61</a:t>
            </a:r>
            <a:r>
              <a:rPr lang="zh-CN" altLang="en-US" sz="1600" dirty="0">
                <a:solidFill>
                  <a:schemeClr val="bg1"/>
                </a:solidFill>
                <a:latin typeface="等线" panose="02010600030101010101" pitchFamily="2" charset="-122"/>
                <a:ea typeface="等线" panose="02010600030101010101" pitchFamily="2" charset="-122"/>
              </a:rPr>
              <a:t>个报告了问题，涉及</a:t>
            </a:r>
            <a:r>
              <a:rPr lang="en-US" altLang="zh-CN" sz="1600" dirty="0">
                <a:solidFill>
                  <a:schemeClr val="bg1"/>
                </a:solidFill>
                <a:latin typeface="等线" panose="02010600030101010101" pitchFamily="2" charset="-122"/>
                <a:ea typeface="等线" panose="02010600030101010101" pitchFamily="2" charset="-122"/>
              </a:rPr>
              <a:t>79790</a:t>
            </a:r>
            <a:r>
              <a:rPr lang="zh-CN" altLang="en-US" sz="1600" dirty="0">
                <a:solidFill>
                  <a:schemeClr val="bg1"/>
                </a:solidFill>
                <a:latin typeface="等线" panose="02010600030101010101" pitchFamily="2" charset="-122"/>
                <a:ea typeface="等线" panose="02010600030101010101" pitchFamily="2" charset="-122"/>
              </a:rPr>
              <a:t>个安全事件，</a:t>
            </a:r>
            <a:r>
              <a:rPr lang="en-US" altLang="zh-CN" sz="1600" dirty="0">
                <a:solidFill>
                  <a:schemeClr val="bg1"/>
                </a:solidFill>
                <a:latin typeface="等线" panose="02010600030101010101" pitchFamily="2" charset="-122"/>
                <a:ea typeface="等线" panose="02010600030101010101" pitchFamily="2" charset="-122"/>
              </a:rPr>
              <a:t>2122</a:t>
            </a:r>
            <a:r>
              <a:rPr lang="zh-CN" altLang="en-US" sz="1600" dirty="0">
                <a:solidFill>
                  <a:schemeClr val="bg1"/>
                </a:solidFill>
                <a:latin typeface="等线" panose="02010600030101010101" pitchFamily="2" charset="-122"/>
                <a:ea typeface="等线" panose="02010600030101010101" pitchFamily="2" charset="-122"/>
              </a:rPr>
              <a:t>个确认的数据泄漏。实际上还有许多泄漏事件，或正在调查，或无从确认，或无法公开。</a:t>
            </a:r>
          </a:p>
        </p:txBody>
      </p:sp>
      <p:sp>
        <p:nvSpPr>
          <p:cNvPr id="19" name="TextBox 18"/>
          <p:cNvSpPr txBox="1"/>
          <p:nvPr/>
        </p:nvSpPr>
        <p:spPr>
          <a:xfrm>
            <a:off x="390464" y="3429000"/>
            <a:ext cx="2309936" cy="369332"/>
          </a:xfrm>
          <a:prstGeom prst="rect">
            <a:avLst/>
          </a:prstGeom>
          <a:noFill/>
        </p:spPr>
        <p:txBody>
          <a:bodyPr wrap="square" rtlCol="0">
            <a:spAutoFit/>
          </a:bodyPr>
          <a:lstStyle/>
          <a:p>
            <a:r>
              <a:rPr lang="zh-CN" altLang="en-US" b="1" dirty="0" smtClean="0">
                <a:solidFill>
                  <a:schemeClr val="bg1"/>
                </a:solidFill>
              </a:rPr>
              <a:t>数据安全</a:t>
            </a:r>
            <a:endParaRPr lang="zh-CN" altLang="en-US" b="1" dirty="0">
              <a:solidFill>
                <a:schemeClr val="bg1"/>
              </a:solidFill>
            </a:endParaRPr>
          </a:p>
        </p:txBody>
      </p:sp>
      <p:pic>
        <p:nvPicPr>
          <p:cNvPr id="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4504" y="1234934"/>
            <a:ext cx="274002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504" y="4020185"/>
            <a:ext cx="274002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9925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2417" y="63438"/>
            <a:ext cx="8208912" cy="971480"/>
          </a:xfrm>
        </p:spPr>
        <p:txBody>
          <a:bodyPr/>
          <a:lstStyle/>
          <a:p>
            <a:r>
              <a:rPr lang="zh-CN" altLang="en-US" dirty="0" smtClean="0">
                <a:latin typeface="Arial" panose="020B0604020202020204" pitchFamily="34" charset="0"/>
                <a:cs typeface="Arial" panose="020B0604020202020204" pitchFamily="34" charset="0"/>
              </a:rPr>
              <a:t>用户需求分析</a:t>
            </a:r>
            <a:endParaRPr lang="zh-CN" altLang="en-US" dirty="0">
              <a:latin typeface="Arial" panose="020B0604020202020204" pitchFamily="34" charset="0"/>
              <a:cs typeface="Arial" panose="020B0604020202020204" pitchFamily="34" charset="0"/>
            </a:endParaRPr>
          </a:p>
        </p:txBody>
      </p:sp>
      <p:sp>
        <p:nvSpPr>
          <p:cNvPr id="7" name="文本框 6"/>
          <p:cNvSpPr txBox="1"/>
          <p:nvPr/>
        </p:nvSpPr>
        <p:spPr>
          <a:xfrm>
            <a:off x="598078" y="3281742"/>
            <a:ext cx="5734230" cy="929485"/>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fontAlgn="base">
              <a:spcBef>
                <a:spcPct val="20000"/>
              </a:spcBef>
              <a:spcAft>
                <a:spcPct val="0"/>
              </a:spcAft>
              <a:buClr>
                <a:schemeClr val="tx2"/>
              </a:buClr>
              <a:buFont typeface="Arial" panose="020B0604020202020204" pitchFamily="34" charset="0"/>
              <a:buChar char="•"/>
            </a:pPr>
            <a:r>
              <a:rPr lang="zh-CN" altLang="en-US" sz="1600" dirty="0">
                <a:solidFill>
                  <a:schemeClr val="bg1"/>
                </a:solidFill>
                <a:latin typeface="等线" panose="02010600030101010101" pitchFamily="2" charset="-122"/>
                <a:ea typeface="等线" panose="02010600030101010101" pitchFamily="2" charset="-122"/>
                <a:cs typeface="Arial" panose="020B0604020202020204" pitchFamily="34" charset="0"/>
              </a:rPr>
              <a:t>防止敏感信息数据通过网络途径外发</a:t>
            </a:r>
          </a:p>
          <a:p>
            <a:pPr marL="285750" indent="-285750" fontAlgn="base">
              <a:spcBef>
                <a:spcPct val="20000"/>
              </a:spcBef>
              <a:spcAft>
                <a:spcPct val="0"/>
              </a:spcAft>
              <a:buClr>
                <a:schemeClr val="tx2"/>
              </a:buClr>
              <a:buFont typeface="Arial" panose="020B0604020202020204" pitchFamily="34" charset="0"/>
              <a:buChar char="•"/>
            </a:pPr>
            <a:r>
              <a:rPr lang="zh-CN" altLang="en-US" sz="1600" dirty="0">
                <a:solidFill>
                  <a:schemeClr val="bg1"/>
                </a:solidFill>
                <a:latin typeface="等线" panose="02010600030101010101" pitchFamily="2" charset="-122"/>
                <a:ea typeface="等线" panose="02010600030101010101" pitchFamily="2" charset="-122"/>
                <a:cs typeface="Arial" panose="020B0604020202020204" pitchFamily="34" charset="0"/>
              </a:rPr>
              <a:t>防止机密性、关键性的文档通过网络途径外发</a:t>
            </a:r>
            <a:endParaRPr lang="en-US" altLang="zh-CN" sz="1600" dirty="0">
              <a:solidFill>
                <a:schemeClr val="bg1"/>
              </a:solidFill>
              <a:latin typeface="等线" panose="02010600030101010101" pitchFamily="2" charset="-122"/>
              <a:ea typeface="等线" panose="02010600030101010101" pitchFamily="2" charset="-122"/>
              <a:cs typeface="Arial" panose="020B0604020202020204" pitchFamily="34" charset="0"/>
            </a:endParaRPr>
          </a:p>
          <a:p>
            <a:pPr marL="285750" indent="-285750" fontAlgn="base">
              <a:spcBef>
                <a:spcPct val="20000"/>
              </a:spcBef>
              <a:spcAft>
                <a:spcPct val="0"/>
              </a:spcAft>
              <a:buClr>
                <a:schemeClr val="tx2"/>
              </a:buClr>
              <a:buFont typeface="Arial" panose="020B0604020202020204" pitchFamily="34" charset="0"/>
              <a:buChar char="•"/>
            </a:pPr>
            <a:r>
              <a:rPr lang="zh-CN" altLang="en-US" sz="1600" dirty="0">
                <a:solidFill>
                  <a:schemeClr val="bg1"/>
                </a:solidFill>
                <a:latin typeface="等线" panose="02010600030101010101" pitchFamily="2" charset="-122"/>
                <a:ea typeface="等线" panose="02010600030101010101" pitchFamily="2" charset="-122"/>
                <a:cs typeface="Arial" panose="020B0604020202020204" pitchFamily="34" charset="0"/>
              </a:rPr>
              <a:t>下载限制，保护内网安全</a:t>
            </a:r>
          </a:p>
        </p:txBody>
      </p:sp>
      <p:sp>
        <p:nvSpPr>
          <p:cNvPr id="15" name="文本框 14"/>
          <p:cNvSpPr txBox="1"/>
          <p:nvPr/>
        </p:nvSpPr>
        <p:spPr>
          <a:xfrm>
            <a:off x="581249" y="4390770"/>
            <a:ext cx="5734230" cy="1126462"/>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lvl="0" indent="-285750" fontAlgn="base">
              <a:spcBef>
                <a:spcPct val="20000"/>
              </a:spcBef>
              <a:spcAft>
                <a:spcPct val="0"/>
              </a:spcAft>
              <a:buClr>
                <a:schemeClr val="tx2"/>
              </a:buClr>
              <a:buFont typeface="Arial" panose="020B0604020202020204" pitchFamily="34" charset="0"/>
              <a:buChar char="•"/>
            </a:pPr>
            <a:r>
              <a:rPr lang="en-US" altLang="zh-CN" sz="1600" dirty="0">
                <a:solidFill>
                  <a:schemeClr val="bg1"/>
                </a:solidFill>
                <a:latin typeface="等线" panose="02010600030101010101" pitchFamily="2" charset="-122"/>
                <a:ea typeface="等线" panose="02010600030101010101" pitchFamily="2" charset="-122"/>
                <a:cs typeface="Arial" panose="020B0604020202020204" pitchFamily="34" charset="0"/>
              </a:rPr>
              <a:t>BYOD</a:t>
            </a:r>
            <a:r>
              <a:rPr lang="zh-CN" altLang="en-US" sz="1600" dirty="0">
                <a:solidFill>
                  <a:schemeClr val="bg1"/>
                </a:solidFill>
                <a:latin typeface="等线" panose="02010600030101010101" pitchFamily="2" charset="-122"/>
                <a:ea typeface="等线" panose="02010600030101010101" pitchFamily="2" charset="-122"/>
                <a:cs typeface="Arial" panose="020B0604020202020204" pitchFamily="34" charset="0"/>
              </a:rPr>
              <a:t>独立或共享接入管理，防止网络带宽被非业务相关应用消耗、保护内网安全，避免承受经济损失</a:t>
            </a:r>
            <a:endParaRPr lang="en-US" altLang="zh-CN" sz="1600" dirty="0">
              <a:solidFill>
                <a:schemeClr val="bg1"/>
              </a:solidFill>
              <a:latin typeface="等线" panose="02010600030101010101" pitchFamily="2" charset="-122"/>
              <a:ea typeface="等线" panose="02010600030101010101" pitchFamily="2" charset="-122"/>
              <a:cs typeface="Arial" panose="020B0604020202020204" pitchFamily="34" charset="0"/>
            </a:endParaRPr>
          </a:p>
          <a:p>
            <a:pPr marL="285750" indent="-285750" fontAlgn="base">
              <a:spcBef>
                <a:spcPct val="20000"/>
              </a:spcBef>
              <a:spcAft>
                <a:spcPct val="0"/>
              </a:spcAft>
              <a:buClr>
                <a:schemeClr val="tx2"/>
              </a:buClr>
              <a:buFont typeface="Arial" panose="020B0604020202020204" pitchFamily="34" charset="0"/>
              <a:buChar char="•"/>
            </a:pPr>
            <a:r>
              <a:rPr lang="zh-CN" altLang="en-US" sz="1600" dirty="0">
                <a:solidFill>
                  <a:schemeClr val="bg1"/>
                </a:solidFill>
                <a:latin typeface="等线" panose="02010600030101010101" pitchFamily="2" charset="-122"/>
                <a:ea typeface="等线" panose="02010600030101010101" pitchFamily="2" charset="-122"/>
                <a:cs typeface="Arial" panose="020B0604020202020204" pitchFamily="34" charset="0"/>
              </a:rPr>
              <a:t>认证界面高度定制化，与内部其他</a:t>
            </a:r>
            <a:r>
              <a:rPr lang="en-US" altLang="zh-CN" sz="1600" dirty="0">
                <a:solidFill>
                  <a:schemeClr val="bg1"/>
                </a:solidFill>
                <a:latin typeface="等线" panose="02010600030101010101" pitchFamily="2" charset="-122"/>
                <a:ea typeface="等线" panose="02010600030101010101" pitchFamily="2" charset="-122"/>
                <a:cs typeface="Arial" panose="020B0604020202020204" pitchFamily="34" charset="0"/>
              </a:rPr>
              <a:t>Portal</a:t>
            </a:r>
            <a:r>
              <a:rPr lang="zh-CN" altLang="en-US" sz="1600" dirty="0">
                <a:solidFill>
                  <a:schemeClr val="bg1"/>
                </a:solidFill>
                <a:latin typeface="等线" panose="02010600030101010101" pitchFamily="2" charset="-122"/>
                <a:ea typeface="等线" panose="02010600030101010101" pitchFamily="2" charset="-122"/>
                <a:cs typeface="Arial" panose="020B0604020202020204" pitchFamily="34" charset="0"/>
              </a:rPr>
              <a:t>界面风格统一、品牌推广、广告投放、信息传递等</a:t>
            </a:r>
            <a:endParaRPr lang="en-US" altLang="zh-CN" sz="1600" dirty="0">
              <a:solidFill>
                <a:schemeClr val="bg1"/>
              </a:solidFill>
              <a:latin typeface="等线" panose="02010600030101010101" pitchFamily="2" charset="-122"/>
              <a:ea typeface="等线" panose="02010600030101010101" pitchFamily="2" charset="-122"/>
              <a:cs typeface="Arial" panose="020B0604020202020204" pitchFamily="34" charset="0"/>
            </a:endParaRPr>
          </a:p>
        </p:txBody>
      </p:sp>
      <p:grpSp>
        <p:nvGrpSpPr>
          <p:cNvPr id="63" name="组合 62"/>
          <p:cNvGrpSpPr/>
          <p:nvPr/>
        </p:nvGrpSpPr>
        <p:grpSpPr>
          <a:xfrm>
            <a:off x="6389949" y="3286791"/>
            <a:ext cx="2383055" cy="929485"/>
            <a:chOff x="6012160" y="1024731"/>
            <a:chExt cx="2304255" cy="929485"/>
          </a:xfrm>
        </p:grpSpPr>
        <p:sp>
          <p:nvSpPr>
            <p:cNvPr id="52" name="右箭头 51"/>
            <p:cNvSpPr/>
            <p:nvPr/>
          </p:nvSpPr>
          <p:spPr>
            <a:xfrm>
              <a:off x="6012160" y="1309453"/>
              <a:ext cx="720080" cy="36004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latin typeface="等线" panose="02010600030101010101" pitchFamily="2" charset="-122"/>
                <a:ea typeface="等线" panose="02010600030101010101" pitchFamily="2" charset="-122"/>
              </a:endParaRPr>
            </a:p>
          </p:txBody>
        </p:sp>
        <p:sp>
          <p:nvSpPr>
            <p:cNvPr id="58" name="矩形 57"/>
            <p:cNvSpPr/>
            <p:nvPr/>
          </p:nvSpPr>
          <p:spPr>
            <a:xfrm>
              <a:off x="6732240" y="1024731"/>
              <a:ext cx="1584175" cy="92948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b="1" dirty="0" smtClean="0">
                  <a:latin typeface="等线" panose="02010600030101010101" pitchFamily="2" charset="-122"/>
                  <a:ea typeface="等线" panose="02010600030101010101" pitchFamily="2" charset="-122"/>
                </a:rPr>
                <a:t>数据安全</a:t>
              </a:r>
              <a:endParaRPr lang="zh-CN" altLang="en-US" b="1" dirty="0">
                <a:latin typeface="等线" panose="02010600030101010101" pitchFamily="2" charset="-122"/>
                <a:ea typeface="等线" panose="02010600030101010101" pitchFamily="2" charset="-122"/>
              </a:endParaRPr>
            </a:p>
          </p:txBody>
        </p:sp>
      </p:grpSp>
      <p:grpSp>
        <p:nvGrpSpPr>
          <p:cNvPr id="64" name="组合 63"/>
          <p:cNvGrpSpPr/>
          <p:nvPr/>
        </p:nvGrpSpPr>
        <p:grpSpPr>
          <a:xfrm>
            <a:off x="6389949" y="4473543"/>
            <a:ext cx="2383055" cy="929485"/>
            <a:chOff x="6012160" y="2204864"/>
            <a:chExt cx="2304255" cy="929485"/>
          </a:xfrm>
        </p:grpSpPr>
        <p:sp>
          <p:nvSpPr>
            <p:cNvPr id="54" name="右箭头 53"/>
            <p:cNvSpPr/>
            <p:nvPr/>
          </p:nvSpPr>
          <p:spPr>
            <a:xfrm>
              <a:off x="6012160" y="2477061"/>
              <a:ext cx="720080" cy="36004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latin typeface="等线" panose="02010600030101010101" pitchFamily="2" charset="-122"/>
                <a:ea typeface="等线" panose="02010600030101010101" pitchFamily="2" charset="-122"/>
              </a:endParaRPr>
            </a:p>
          </p:txBody>
        </p:sp>
        <p:sp>
          <p:nvSpPr>
            <p:cNvPr id="59" name="矩形 58"/>
            <p:cNvSpPr/>
            <p:nvPr/>
          </p:nvSpPr>
          <p:spPr>
            <a:xfrm>
              <a:off x="6732240" y="2204864"/>
              <a:ext cx="1584175" cy="92948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b="1" dirty="0" smtClean="0">
                  <a:latin typeface="等线" panose="02010600030101010101" pitchFamily="2" charset="-122"/>
                  <a:ea typeface="等线" panose="02010600030101010101" pitchFamily="2" charset="-122"/>
                </a:rPr>
                <a:t>接入安全</a:t>
              </a:r>
              <a:endParaRPr lang="zh-CN" altLang="en-US" b="1" dirty="0">
                <a:latin typeface="等线" panose="02010600030101010101" pitchFamily="2" charset="-122"/>
                <a:ea typeface="等线" panose="02010600030101010101" pitchFamily="2" charset="-122"/>
              </a:endParaRPr>
            </a:p>
          </p:txBody>
        </p:sp>
      </p:grpSp>
      <p:sp>
        <p:nvSpPr>
          <p:cNvPr id="23" name="文本框 15"/>
          <p:cNvSpPr txBox="1"/>
          <p:nvPr/>
        </p:nvSpPr>
        <p:spPr>
          <a:xfrm>
            <a:off x="581249" y="5833602"/>
            <a:ext cx="5734230" cy="584775"/>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lvl="0" indent="-285750" fontAlgn="base">
              <a:spcBef>
                <a:spcPct val="20000"/>
              </a:spcBef>
              <a:spcAft>
                <a:spcPct val="0"/>
              </a:spcAft>
              <a:buClr>
                <a:schemeClr val="tx2"/>
              </a:buClr>
              <a:buFont typeface="Arial" panose="020B0604020202020204" pitchFamily="34" charset="0"/>
              <a:buChar char="•"/>
            </a:pPr>
            <a:r>
              <a:rPr lang="zh-CN" altLang="en-US" sz="1600" dirty="0">
                <a:solidFill>
                  <a:schemeClr val="bg1"/>
                </a:solidFill>
                <a:latin typeface="等线" panose="02010600030101010101" pitchFamily="2" charset="-122"/>
                <a:ea typeface="等线" panose="02010600030101010101" pitchFamily="2" charset="-122"/>
                <a:cs typeface="Arial" panose="020B0604020202020204" pitchFamily="34" charset="0"/>
              </a:rPr>
              <a:t>金融行业要求做到双运营数据中心，用户希望双中心之间可以做到互相备份，保障高可靠性</a:t>
            </a:r>
            <a:endParaRPr lang="en-US" altLang="zh-CN" sz="1600" dirty="0">
              <a:solidFill>
                <a:schemeClr val="bg1"/>
              </a:solidFill>
              <a:latin typeface="等线" panose="02010600030101010101" pitchFamily="2" charset="-122"/>
              <a:ea typeface="等线" panose="02010600030101010101" pitchFamily="2" charset="-122"/>
              <a:cs typeface="Arial" panose="020B0604020202020204" pitchFamily="34" charset="0"/>
            </a:endParaRPr>
          </a:p>
        </p:txBody>
      </p:sp>
      <p:grpSp>
        <p:nvGrpSpPr>
          <p:cNvPr id="24" name="组合 23"/>
          <p:cNvGrpSpPr/>
          <p:nvPr/>
        </p:nvGrpSpPr>
        <p:grpSpPr>
          <a:xfrm>
            <a:off x="6389949" y="5661248"/>
            <a:ext cx="2383054" cy="929485"/>
            <a:chOff x="6012160" y="3313521"/>
            <a:chExt cx="2304254" cy="929485"/>
          </a:xfrm>
        </p:grpSpPr>
        <p:sp>
          <p:nvSpPr>
            <p:cNvPr id="25" name="右箭头 24"/>
            <p:cNvSpPr/>
            <p:nvPr/>
          </p:nvSpPr>
          <p:spPr>
            <a:xfrm>
              <a:off x="6012160" y="3563604"/>
              <a:ext cx="720080" cy="36004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latin typeface="等线" panose="02010600030101010101" pitchFamily="2" charset="-122"/>
                <a:ea typeface="等线" panose="02010600030101010101" pitchFamily="2" charset="-122"/>
              </a:endParaRPr>
            </a:p>
          </p:txBody>
        </p:sp>
        <p:sp>
          <p:nvSpPr>
            <p:cNvPr id="26" name="矩形 25"/>
            <p:cNvSpPr/>
            <p:nvPr/>
          </p:nvSpPr>
          <p:spPr>
            <a:xfrm>
              <a:off x="6732239" y="3313521"/>
              <a:ext cx="1584175" cy="92948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b="1" dirty="0" smtClean="0">
                  <a:latin typeface="等线" panose="02010600030101010101" pitchFamily="2" charset="-122"/>
                  <a:ea typeface="等线" panose="02010600030101010101" pitchFamily="2" charset="-122"/>
                </a:rPr>
                <a:t>高可靠性</a:t>
              </a:r>
              <a:endParaRPr lang="zh-CN" altLang="en-US" b="1" dirty="0">
                <a:latin typeface="等线" panose="02010600030101010101" pitchFamily="2" charset="-122"/>
                <a:ea typeface="等线" panose="02010600030101010101" pitchFamily="2" charset="-122"/>
              </a:endParaRPr>
            </a:p>
          </p:txBody>
        </p:sp>
      </p:grpSp>
      <p:sp>
        <p:nvSpPr>
          <p:cNvPr id="27" name="文本框 26"/>
          <p:cNvSpPr txBox="1"/>
          <p:nvPr/>
        </p:nvSpPr>
        <p:spPr>
          <a:xfrm>
            <a:off x="581249" y="930480"/>
            <a:ext cx="5734230" cy="1077218"/>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fontAlgn="base">
              <a:spcBef>
                <a:spcPct val="20000"/>
              </a:spcBef>
              <a:spcAft>
                <a:spcPct val="0"/>
              </a:spcAft>
              <a:buClr>
                <a:schemeClr val="tx2"/>
              </a:buClr>
              <a:buFont typeface="Arial" panose="020B0604020202020204" pitchFamily="34" charset="0"/>
              <a:buChar char="•"/>
            </a:pPr>
            <a:r>
              <a:rPr lang="zh-CN" altLang="en-US" sz="1600" dirty="0">
                <a:solidFill>
                  <a:schemeClr val="bg1"/>
                </a:solidFill>
                <a:latin typeface="等线" panose="02010600030101010101" pitchFamily="2" charset="-122"/>
                <a:ea typeface="等线" panose="02010600030101010101" pitchFamily="2" charset="-122"/>
                <a:cs typeface="Arial" panose="020B0604020202020204" pitchFamily="34" charset="0"/>
              </a:rPr>
              <a:t>互联网多链路出口现在已经为通用部署结构，二级运营商更是几十条多出口链路，传统的静态手工方式给用户的运维带来了很多挑战，也给带宽的高效利用带来了困难且难以实现。</a:t>
            </a:r>
            <a:endParaRPr lang="en-US" altLang="zh-CN" sz="1600" dirty="0">
              <a:solidFill>
                <a:schemeClr val="bg1"/>
              </a:solidFill>
              <a:latin typeface="等线" panose="02010600030101010101" pitchFamily="2" charset="-122"/>
              <a:ea typeface="等线" panose="02010600030101010101" pitchFamily="2" charset="-122"/>
              <a:cs typeface="Arial" panose="020B0604020202020204" pitchFamily="34" charset="0"/>
            </a:endParaRPr>
          </a:p>
        </p:txBody>
      </p:sp>
      <p:sp>
        <p:nvSpPr>
          <p:cNvPr id="28" name="文本框 27"/>
          <p:cNvSpPr txBox="1"/>
          <p:nvPr/>
        </p:nvSpPr>
        <p:spPr>
          <a:xfrm>
            <a:off x="581249" y="2139475"/>
            <a:ext cx="5751059" cy="830997"/>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lvl="0" indent="-285750" fontAlgn="base">
              <a:spcBef>
                <a:spcPct val="20000"/>
              </a:spcBef>
              <a:spcAft>
                <a:spcPct val="0"/>
              </a:spcAft>
              <a:buClr>
                <a:schemeClr val="tx2"/>
              </a:buClr>
              <a:buFont typeface="Arial" panose="020B0604020202020204" pitchFamily="34" charset="0"/>
              <a:buChar char="•"/>
            </a:pPr>
            <a:r>
              <a:rPr lang="zh-CN" altLang="en-US" sz="1600" dirty="0" smtClean="0">
                <a:solidFill>
                  <a:schemeClr val="bg1"/>
                </a:solidFill>
                <a:latin typeface="等线" panose="02010600030101010101" pitchFamily="2" charset="-122"/>
                <a:ea typeface="等线" panose="02010600030101010101" pitchFamily="2" charset="-122"/>
                <a:cs typeface="Arial" panose="020B0604020202020204" pitchFamily="34" charset="0"/>
              </a:rPr>
              <a:t>用户迫切需要流控能够跟上互联网应用的不断变化从而来 </a:t>
            </a:r>
            <a:r>
              <a:rPr lang="en-US" altLang="zh-CN" sz="1600" dirty="0" smtClean="0">
                <a:solidFill>
                  <a:schemeClr val="bg1"/>
                </a:solidFill>
                <a:latin typeface="等线" panose="02010600030101010101" pitchFamily="2" charset="-122"/>
                <a:ea typeface="等线" panose="02010600030101010101" pitchFamily="2" charset="-122"/>
                <a:cs typeface="Arial" panose="020B0604020202020204" pitchFamily="34" charset="0"/>
              </a:rPr>
              <a:t> </a:t>
            </a:r>
            <a:r>
              <a:rPr lang="zh-CN" altLang="en-US" sz="1600" dirty="0" smtClean="0">
                <a:solidFill>
                  <a:schemeClr val="bg1"/>
                </a:solidFill>
                <a:latin typeface="等线" panose="02010600030101010101" pitchFamily="2" charset="-122"/>
                <a:ea typeface="等线" panose="02010600030101010101" pitchFamily="2" charset="-122"/>
                <a:cs typeface="Arial" panose="020B0604020202020204" pitchFamily="34" charset="0"/>
              </a:rPr>
              <a:t>进行可靠的流控；</a:t>
            </a:r>
            <a:r>
              <a:rPr lang="zh-CN" altLang="en-US" sz="1600" dirty="0">
                <a:solidFill>
                  <a:schemeClr val="bg1"/>
                </a:solidFill>
                <a:latin typeface="等线" panose="02010600030101010101" pitchFamily="2" charset="-122"/>
                <a:ea typeface="等线" panose="02010600030101010101" pitchFamily="2" charset="-122"/>
                <a:cs typeface="Arial" panose="020B0604020202020204" pitchFamily="34" charset="0"/>
              </a:rPr>
              <a:t>同事</a:t>
            </a:r>
            <a:r>
              <a:rPr lang="zh-CN" altLang="en-US" sz="1600" dirty="0" smtClean="0">
                <a:solidFill>
                  <a:schemeClr val="bg1"/>
                </a:solidFill>
                <a:latin typeface="等线" panose="02010600030101010101" pitchFamily="2" charset="-122"/>
                <a:ea typeface="等线" panose="02010600030101010101" pitchFamily="2" charset="-122"/>
                <a:cs typeface="Arial" panose="020B0604020202020204" pitchFamily="34" charset="0"/>
              </a:rPr>
              <a:t>也希望提高用户的上网体验如：网 页访问、视频、游戏等。</a:t>
            </a:r>
            <a:endParaRPr lang="en-US" altLang="zh-CN" sz="1600" dirty="0">
              <a:solidFill>
                <a:schemeClr val="bg1"/>
              </a:solidFill>
              <a:latin typeface="等线" panose="02010600030101010101" pitchFamily="2" charset="-122"/>
              <a:ea typeface="等线" panose="02010600030101010101" pitchFamily="2" charset="-122"/>
              <a:cs typeface="Arial" panose="020B0604020202020204" pitchFamily="34" charset="0"/>
            </a:endParaRPr>
          </a:p>
        </p:txBody>
      </p:sp>
      <p:grpSp>
        <p:nvGrpSpPr>
          <p:cNvPr id="29" name="组合 28"/>
          <p:cNvGrpSpPr/>
          <p:nvPr/>
        </p:nvGrpSpPr>
        <p:grpSpPr>
          <a:xfrm>
            <a:off x="6407106" y="990464"/>
            <a:ext cx="2383055" cy="842994"/>
            <a:chOff x="6012159" y="4282448"/>
            <a:chExt cx="2304255" cy="842994"/>
          </a:xfrm>
        </p:grpSpPr>
        <p:sp>
          <p:nvSpPr>
            <p:cNvPr id="30" name="右箭头 29"/>
            <p:cNvSpPr/>
            <p:nvPr/>
          </p:nvSpPr>
          <p:spPr>
            <a:xfrm>
              <a:off x="6012159" y="4581053"/>
              <a:ext cx="726913" cy="36004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latin typeface="等线" panose="02010600030101010101" pitchFamily="2" charset="-122"/>
                <a:ea typeface="等线" panose="02010600030101010101" pitchFamily="2" charset="-122"/>
              </a:endParaRPr>
            </a:p>
          </p:txBody>
        </p:sp>
        <p:sp>
          <p:nvSpPr>
            <p:cNvPr id="31" name="矩形 30"/>
            <p:cNvSpPr/>
            <p:nvPr/>
          </p:nvSpPr>
          <p:spPr>
            <a:xfrm>
              <a:off x="6717206" y="4282448"/>
              <a:ext cx="1599208" cy="84299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b="1" dirty="0" smtClean="0">
                  <a:latin typeface="等线" panose="02010600030101010101" pitchFamily="2" charset="-122"/>
                  <a:ea typeface="等线" panose="02010600030101010101" pitchFamily="2" charset="-122"/>
                </a:rPr>
                <a:t>出口多链路动态均衡</a:t>
              </a:r>
              <a:endParaRPr lang="zh-CN" altLang="en-US" b="1" dirty="0">
                <a:latin typeface="等线" panose="02010600030101010101" pitchFamily="2" charset="-122"/>
                <a:ea typeface="等线" panose="02010600030101010101" pitchFamily="2" charset="-122"/>
              </a:endParaRPr>
            </a:p>
          </p:txBody>
        </p:sp>
      </p:grpSp>
      <p:grpSp>
        <p:nvGrpSpPr>
          <p:cNvPr id="32" name="组合 31"/>
          <p:cNvGrpSpPr/>
          <p:nvPr/>
        </p:nvGrpSpPr>
        <p:grpSpPr>
          <a:xfrm>
            <a:off x="6389949" y="2070584"/>
            <a:ext cx="2383054" cy="929485"/>
            <a:chOff x="6012160" y="5231872"/>
            <a:chExt cx="2304254" cy="929485"/>
          </a:xfrm>
        </p:grpSpPr>
        <p:sp>
          <p:nvSpPr>
            <p:cNvPr id="33" name="右箭头 32"/>
            <p:cNvSpPr/>
            <p:nvPr/>
          </p:nvSpPr>
          <p:spPr>
            <a:xfrm>
              <a:off x="6012160" y="5585930"/>
              <a:ext cx="720080" cy="36004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latin typeface="等线" panose="02010600030101010101" pitchFamily="2" charset="-122"/>
                <a:ea typeface="等线" panose="02010600030101010101" pitchFamily="2" charset="-122"/>
              </a:endParaRPr>
            </a:p>
          </p:txBody>
        </p:sp>
        <p:sp>
          <p:nvSpPr>
            <p:cNvPr id="34" name="矩形 33"/>
            <p:cNvSpPr/>
            <p:nvPr/>
          </p:nvSpPr>
          <p:spPr>
            <a:xfrm>
              <a:off x="6732239" y="5231872"/>
              <a:ext cx="1584175" cy="92948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b="1" dirty="0" smtClean="0">
                  <a:latin typeface="等线" panose="02010600030101010101" pitchFamily="2" charset="-122"/>
                  <a:ea typeface="等线" panose="02010600030101010101" pitchFamily="2" charset="-122"/>
                </a:rPr>
                <a:t>iQoS</a:t>
              </a:r>
              <a:r>
                <a:rPr lang="zh-CN" altLang="en-US" b="1" dirty="0" smtClean="0">
                  <a:latin typeface="等线" panose="02010600030101010101" pitchFamily="2" charset="-122"/>
                  <a:ea typeface="等线" panose="02010600030101010101" pitchFamily="2" charset="-122"/>
                </a:rPr>
                <a:t>和</a:t>
              </a:r>
              <a:r>
                <a:rPr lang="en-US" altLang="zh-CN" b="1" dirty="0" smtClean="0">
                  <a:latin typeface="等线" panose="02010600030101010101" pitchFamily="2" charset="-122"/>
                  <a:ea typeface="等线" panose="02010600030101010101" pitchFamily="2" charset="-122"/>
                </a:rPr>
                <a:t>DNS</a:t>
              </a:r>
              <a:r>
                <a:rPr lang="zh-CN" altLang="en-US" b="1" dirty="0">
                  <a:latin typeface="等线" panose="02010600030101010101" pitchFamily="2" charset="-122"/>
                  <a:ea typeface="等线" panose="02010600030101010101" pitchFamily="2" charset="-122"/>
                </a:rPr>
                <a:t>增强</a:t>
              </a:r>
            </a:p>
          </p:txBody>
        </p:sp>
      </p:grpSp>
    </p:spTree>
    <p:extLst>
      <p:ext uri="{BB962C8B-B14F-4D97-AF65-F5344CB8AC3E}">
        <p14:creationId xmlns:p14="http://schemas.microsoft.com/office/powerpoint/2010/main" val="1955948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表格 26"/>
          <p:cNvGraphicFramePr>
            <a:graphicFrameLocks noGrp="1"/>
          </p:cNvGraphicFramePr>
          <p:nvPr>
            <p:extLst>
              <p:ext uri="{D42A27DB-BD31-4B8C-83A1-F6EECF244321}">
                <p14:modId xmlns:p14="http://schemas.microsoft.com/office/powerpoint/2010/main" val="3894289814"/>
              </p:ext>
            </p:extLst>
          </p:nvPr>
        </p:nvGraphicFramePr>
        <p:xfrm>
          <a:off x="539552" y="764704"/>
          <a:ext cx="8208912" cy="5544616"/>
        </p:xfrm>
        <a:graphic>
          <a:graphicData uri="http://schemas.openxmlformats.org/drawingml/2006/table">
            <a:tbl>
              <a:tblPr firstRow="1" bandRow="1">
                <a:tableStyleId>{5C22544A-7EE6-4342-B048-85BDC9FD1C3A}</a:tableStyleId>
              </a:tblPr>
              <a:tblGrid>
                <a:gridCol w="3052843">
                  <a:extLst>
                    <a:ext uri="{9D8B030D-6E8A-4147-A177-3AD203B41FA5}">
                      <a16:colId xmlns:a16="http://schemas.microsoft.com/office/drawing/2014/main" xmlns="" val="20000"/>
                    </a:ext>
                  </a:extLst>
                </a:gridCol>
                <a:gridCol w="5156069">
                  <a:extLst>
                    <a:ext uri="{9D8B030D-6E8A-4147-A177-3AD203B41FA5}">
                      <a16:colId xmlns:a16="http://schemas.microsoft.com/office/drawing/2014/main" xmlns="" val="20001"/>
                    </a:ext>
                  </a:extLst>
                </a:gridCol>
              </a:tblGrid>
              <a:tr h="1211820">
                <a:tc>
                  <a:txBody>
                    <a:bodyPr/>
                    <a:lstStyle/>
                    <a:p>
                      <a:endParaRPr lang="zh-CN" altLang="en-US" sz="1500" b="0" dirty="0">
                        <a:solidFill>
                          <a:schemeClr val="bg1"/>
                        </a:solidFill>
                        <a:latin typeface="等线" panose="02010600030101010101" pitchFamily="2" charset="-122"/>
                        <a:ea typeface="等线" panose="02010600030101010101" pitchFamily="2" charset="-122"/>
                      </a:endParaRPr>
                    </a:p>
                  </a:txBody>
                  <a:tcPr>
                    <a:lnL w="12700" cmpd="sng">
                      <a:noFill/>
                    </a:lnL>
                    <a:lnR w="28575" cap="flat" cmpd="sng" algn="ctr">
                      <a:solidFill>
                        <a:schemeClr val="accent1"/>
                      </a:solidFill>
                      <a:prstDash val="sysDot"/>
                      <a:round/>
                      <a:headEnd type="none" w="med" len="med"/>
                      <a:tailEnd type="none" w="med" len="med"/>
                    </a:lnR>
                    <a:lnT w="12700" cmpd="sng">
                      <a:noFill/>
                    </a:lnT>
                    <a:lnB w="28575" cap="flat" cmpd="sng" algn="ctr">
                      <a:solidFill>
                        <a:schemeClr val="accent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914400" rtl="0" eaLnBrk="1" fontAlgn="base" latinLnBrk="0" hangingPunct="1">
                        <a:spcBef>
                          <a:spcPct val="20000"/>
                        </a:spcBef>
                        <a:spcAft>
                          <a:spcPct val="0"/>
                        </a:spcAft>
                        <a:buClr>
                          <a:schemeClr val="tx2"/>
                        </a:buClr>
                        <a:buFont typeface="Arial" panose="020B0604020202020204" pitchFamily="34" charset="0"/>
                        <a:buChar char="•"/>
                      </a:pPr>
                      <a:r>
                        <a:rPr lang="zh-CN" altLang="zh-CN" sz="1500" b="0" kern="1200" dirty="0" smtClean="0">
                          <a:solidFill>
                            <a:schemeClr val="bg1"/>
                          </a:solidFill>
                          <a:latin typeface="等线" panose="02010600030101010101" pitchFamily="2" charset="-122"/>
                          <a:ea typeface="等线" panose="02010600030101010101" pitchFamily="2" charset="-122"/>
                          <a:cs typeface="Arial" panose="020B0604020202020204" pitchFamily="34" charset="0"/>
                        </a:rPr>
                        <a:t>不具备多出口链路的质量分析机制；</a:t>
                      </a:r>
                    </a:p>
                    <a:p>
                      <a:pPr marL="171450" lvl="0" indent="-171450" algn="l" defTabSz="914400" rtl="0" eaLnBrk="1" fontAlgn="base" latinLnBrk="0" hangingPunct="1">
                        <a:spcBef>
                          <a:spcPct val="20000"/>
                        </a:spcBef>
                        <a:spcAft>
                          <a:spcPct val="0"/>
                        </a:spcAft>
                        <a:buClr>
                          <a:schemeClr val="tx2"/>
                        </a:buClr>
                        <a:buFont typeface="Arial" panose="020B0604020202020204" pitchFamily="34" charset="0"/>
                        <a:buChar char="•"/>
                      </a:pPr>
                      <a:r>
                        <a:rPr lang="zh-CN" altLang="zh-CN" sz="1500" b="0" kern="1200" dirty="0" smtClean="0">
                          <a:solidFill>
                            <a:schemeClr val="bg1"/>
                          </a:solidFill>
                          <a:latin typeface="等线" panose="02010600030101010101" pitchFamily="2" charset="-122"/>
                          <a:ea typeface="等线" panose="02010600030101010101" pitchFamily="2" charset="-122"/>
                          <a:cs typeface="Arial" panose="020B0604020202020204" pitchFamily="34" charset="0"/>
                        </a:rPr>
                        <a:t>不具备依据多出口链路的检测质量进行动态</a:t>
                      </a:r>
                    </a:p>
                    <a:p>
                      <a:pPr marL="171450" lvl="0" indent="-171450" algn="l" defTabSz="914400" rtl="0" eaLnBrk="1" fontAlgn="base" latinLnBrk="0" hangingPunct="1">
                        <a:spcBef>
                          <a:spcPct val="20000"/>
                        </a:spcBef>
                        <a:spcAft>
                          <a:spcPct val="0"/>
                        </a:spcAft>
                        <a:buClr>
                          <a:schemeClr val="tx2"/>
                        </a:buClr>
                        <a:buFont typeface="Arial" panose="020B0604020202020204" pitchFamily="34" charset="0"/>
                        <a:buChar char="•"/>
                      </a:pPr>
                      <a:r>
                        <a:rPr lang="zh-CN" altLang="zh-CN" sz="1500" b="0" kern="1200" dirty="0" smtClean="0">
                          <a:solidFill>
                            <a:schemeClr val="bg1"/>
                          </a:solidFill>
                          <a:latin typeface="等线" panose="02010600030101010101" pitchFamily="2" charset="-122"/>
                          <a:ea typeface="等线" panose="02010600030101010101" pitchFamily="2" charset="-122"/>
                          <a:cs typeface="Arial" panose="020B0604020202020204" pitchFamily="34" charset="0"/>
                        </a:rPr>
                        <a:t>平稳均衡调整切换；</a:t>
                      </a:r>
                    </a:p>
                    <a:p>
                      <a:pPr marL="171450" lvl="0" indent="-171450" algn="l" defTabSz="914400" rtl="0" eaLnBrk="1" fontAlgn="base" latinLnBrk="0" hangingPunct="1">
                        <a:spcBef>
                          <a:spcPct val="20000"/>
                        </a:spcBef>
                        <a:spcAft>
                          <a:spcPct val="0"/>
                        </a:spcAft>
                        <a:buClr>
                          <a:schemeClr val="tx2"/>
                        </a:buClr>
                        <a:buFont typeface="Arial" panose="020B0604020202020204" pitchFamily="34" charset="0"/>
                        <a:buChar char="•"/>
                      </a:pPr>
                      <a:r>
                        <a:rPr lang="zh-CN" altLang="zh-CN" sz="1500" b="0" kern="1200" dirty="0" smtClean="0">
                          <a:solidFill>
                            <a:schemeClr val="bg1"/>
                          </a:solidFill>
                          <a:latin typeface="等线" panose="02010600030101010101" pitchFamily="2" charset="-122"/>
                          <a:ea typeface="等线" panose="02010600030101010101" pitchFamily="2" charset="-122"/>
                          <a:cs typeface="Arial" panose="020B0604020202020204" pitchFamily="34" charset="0"/>
                        </a:rPr>
                        <a:t>不具备负载均衡的配置及结果展示友好的</a:t>
                      </a:r>
                      <a:r>
                        <a:rPr lang="en-US" altLang="zh-CN" sz="1500" b="0" kern="1200" dirty="0" smtClean="0">
                          <a:solidFill>
                            <a:schemeClr val="bg1"/>
                          </a:solidFill>
                          <a:latin typeface="等线" panose="02010600030101010101" pitchFamily="2" charset="-122"/>
                          <a:ea typeface="等线" panose="02010600030101010101" pitchFamily="2" charset="-122"/>
                          <a:cs typeface="Arial" panose="020B0604020202020204" pitchFamily="34" charset="0"/>
                        </a:rPr>
                        <a:t>UI</a:t>
                      </a:r>
                      <a:r>
                        <a:rPr lang="zh-CN" altLang="zh-CN" sz="1500" b="0" kern="1200" dirty="0" smtClean="0">
                          <a:solidFill>
                            <a:schemeClr val="bg1"/>
                          </a:solidFill>
                          <a:latin typeface="等线" panose="02010600030101010101" pitchFamily="2" charset="-122"/>
                          <a:ea typeface="等线" panose="02010600030101010101" pitchFamily="2" charset="-122"/>
                          <a:cs typeface="Arial" panose="020B0604020202020204" pitchFamily="34" charset="0"/>
                        </a:rPr>
                        <a:t>；</a:t>
                      </a:r>
                    </a:p>
                  </a:txBody>
                  <a:tcPr>
                    <a:lnL w="28575" cap="flat" cmpd="sng" algn="ctr">
                      <a:solidFill>
                        <a:schemeClr val="accent1"/>
                      </a:solidFill>
                      <a:prstDash val="sysDot"/>
                      <a:round/>
                      <a:headEnd type="none" w="med" len="med"/>
                      <a:tailEnd type="none" w="med" len="med"/>
                    </a:lnL>
                    <a:lnR w="12700" cmpd="sng">
                      <a:noFill/>
                    </a:lnR>
                    <a:lnT w="12700" cmpd="sng">
                      <a:noFill/>
                    </a:lnT>
                    <a:lnB w="28575" cap="flat" cmpd="sng" algn="ctr">
                      <a:solidFill>
                        <a:schemeClr val="accent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1454183">
                <a:tc>
                  <a:txBody>
                    <a:bodyPr/>
                    <a:lstStyle/>
                    <a:p>
                      <a:endParaRPr lang="zh-CN" altLang="en-US" sz="1500" b="0" dirty="0">
                        <a:solidFill>
                          <a:schemeClr val="bg1"/>
                        </a:solidFill>
                        <a:latin typeface="等线" panose="02010600030101010101" pitchFamily="2" charset="-122"/>
                        <a:ea typeface="等线" panose="02010600030101010101" pitchFamily="2" charset="-122"/>
                      </a:endParaRPr>
                    </a:p>
                  </a:txBody>
                  <a:tcPr>
                    <a:lnL w="12700" cmpd="sng">
                      <a:noFill/>
                    </a:lnL>
                    <a:lnR w="28575" cap="flat" cmpd="sng" algn="ctr">
                      <a:solidFill>
                        <a:schemeClr val="accent1"/>
                      </a:solidFill>
                      <a:prstDash val="sysDot"/>
                      <a:round/>
                      <a:headEnd type="none" w="med" len="med"/>
                      <a:tailEnd type="none" w="med" len="med"/>
                    </a:lnR>
                    <a:lnT w="28575" cap="flat" cmpd="sng" algn="ctr">
                      <a:solidFill>
                        <a:schemeClr val="accent1"/>
                      </a:solidFill>
                      <a:prstDash val="sysDot"/>
                      <a:round/>
                      <a:headEnd type="none" w="med" len="med"/>
                      <a:tailEnd type="none" w="med" len="med"/>
                    </a:lnT>
                    <a:lnB w="28575" cap="flat" cmpd="sng" algn="ctr">
                      <a:solidFill>
                        <a:schemeClr val="accent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914400" rtl="0" eaLnBrk="1" fontAlgn="base" latinLnBrk="0" hangingPunct="1">
                        <a:spcBef>
                          <a:spcPct val="20000"/>
                        </a:spcBef>
                        <a:spcAft>
                          <a:spcPct val="0"/>
                        </a:spcAft>
                        <a:buClr>
                          <a:schemeClr val="tx2"/>
                        </a:buClr>
                        <a:buFont typeface="Arial" panose="020B0604020202020204" pitchFamily="34" charset="0"/>
                        <a:buChar char="•"/>
                      </a:pPr>
                      <a:r>
                        <a:rPr lang="zh-CN" altLang="en-US" sz="1500" b="0" kern="1200" dirty="0" smtClean="0">
                          <a:solidFill>
                            <a:schemeClr val="bg1"/>
                          </a:solidFill>
                          <a:latin typeface="等线" panose="02010600030101010101" pitchFamily="2" charset="-122"/>
                          <a:ea typeface="等线" panose="02010600030101010101" pitchFamily="2" charset="-122"/>
                          <a:cs typeface="Arial" panose="020B0604020202020204" pitchFamily="34" charset="0"/>
                        </a:rPr>
                        <a:t>不具备根据</a:t>
                      </a:r>
                      <a:r>
                        <a:rPr lang="en-US" altLang="zh-CN" sz="1500" b="0" kern="1200" dirty="0" smtClean="0">
                          <a:solidFill>
                            <a:schemeClr val="bg1"/>
                          </a:solidFill>
                          <a:latin typeface="等线" panose="02010600030101010101" pitchFamily="2" charset="-122"/>
                          <a:ea typeface="等线" panose="02010600030101010101" pitchFamily="2" charset="-122"/>
                          <a:cs typeface="Arial" panose="020B0604020202020204" pitchFamily="34" charset="0"/>
                        </a:rPr>
                        <a:t>TCP</a:t>
                      </a:r>
                      <a:r>
                        <a:rPr lang="zh-CN" altLang="en-US" sz="1500" b="0" kern="1200" dirty="0" smtClean="0">
                          <a:solidFill>
                            <a:schemeClr val="bg1"/>
                          </a:solidFill>
                          <a:latin typeface="等线" panose="02010600030101010101" pitchFamily="2" charset="-122"/>
                          <a:ea typeface="等线" panose="02010600030101010101" pitchFamily="2" charset="-122"/>
                          <a:cs typeface="Arial" panose="020B0604020202020204" pitchFamily="34" charset="0"/>
                        </a:rPr>
                        <a:t>、</a:t>
                      </a:r>
                      <a:r>
                        <a:rPr lang="en-US" altLang="zh-CN" sz="1500" b="0" kern="1200" dirty="0" smtClean="0">
                          <a:solidFill>
                            <a:schemeClr val="bg1"/>
                          </a:solidFill>
                          <a:latin typeface="等线" panose="02010600030101010101" pitchFamily="2" charset="-122"/>
                          <a:ea typeface="等线" panose="02010600030101010101" pitchFamily="2" charset="-122"/>
                          <a:cs typeface="Arial" panose="020B0604020202020204" pitchFamily="34" charset="0"/>
                        </a:rPr>
                        <a:t>UDP</a:t>
                      </a:r>
                      <a:r>
                        <a:rPr lang="zh-CN" altLang="en-US" sz="1500" b="0" kern="1200" dirty="0" smtClean="0">
                          <a:solidFill>
                            <a:schemeClr val="bg1"/>
                          </a:solidFill>
                          <a:latin typeface="等线" panose="02010600030101010101" pitchFamily="2" charset="-122"/>
                          <a:ea typeface="等线" panose="02010600030101010101" pitchFamily="2" charset="-122"/>
                          <a:cs typeface="Arial" panose="020B0604020202020204" pitchFamily="34" charset="0"/>
                        </a:rPr>
                        <a:t>的会话区分控制；</a:t>
                      </a:r>
                    </a:p>
                    <a:p>
                      <a:pPr marL="171450" lvl="0" indent="-171450" algn="l" defTabSz="914400" rtl="0" eaLnBrk="1" fontAlgn="base" latinLnBrk="0" hangingPunct="1">
                        <a:spcBef>
                          <a:spcPct val="20000"/>
                        </a:spcBef>
                        <a:spcAft>
                          <a:spcPct val="0"/>
                        </a:spcAft>
                        <a:buClr>
                          <a:schemeClr val="tx2"/>
                        </a:buClr>
                        <a:buFont typeface="Arial" panose="020B0604020202020204" pitchFamily="34" charset="0"/>
                        <a:buChar char="•"/>
                      </a:pPr>
                      <a:r>
                        <a:rPr lang="zh-CN" altLang="en-US" sz="1500" b="0" kern="1200" dirty="0" smtClean="0">
                          <a:solidFill>
                            <a:schemeClr val="bg1"/>
                          </a:solidFill>
                          <a:latin typeface="等线" panose="02010600030101010101" pitchFamily="2" charset="-122"/>
                          <a:ea typeface="等线" panose="02010600030101010101" pitchFamily="2" charset="-122"/>
                          <a:cs typeface="Arial" panose="020B0604020202020204" pitchFamily="34" charset="0"/>
                        </a:rPr>
                        <a:t>不具备对端抑制的强度可控；</a:t>
                      </a:r>
                    </a:p>
                    <a:p>
                      <a:pPr marL="171450" lvl="0" indent="-171450" algn="l" defTabSz="914400" rtl="0" eaLnBrk="1" fontAlgn="base" latinLnBrk="0" hangingPunct="1">
                        <a:spcBef>
                          <a:spcPct val="20000"/>
                        </a:spcBef>
                        <a:spcAft>
                          <a:spcPct val="0"/>
                        </a:spcAft>
                        <a:buClr>
                          <a:schemeClr val="tx2"/>
                        </a:buClr>
                        <a:buFont typeface="Arial" panose="020B0604020202020204" pitchFamily="34" charset="0"/>
                        <a:buChar char="•"/>
                      </a:pPr>
                      <a:r>
                        <a:rPr lang="zh-CN" altLang="en-US" sz="1500" b="0" kern="1200" dirty="0" smtClean="0">
                          <a:solidFill>
                            <a:schemeClr val="bg1"/>
                          </a:solidFill>
                          <a:latin typeface="等线" panose="02010600030101010101" pitchFamily="2" charset="-122"/>
                          <a:ea typeface="等线" panose="02010600030101010101" pitchFamily="2" charset="-122"/>
                          <a:cs typeface="Arial" panose="020B0604020202020204" pitchFamily="34" charset="0"/>
                        </a:rPr>
                        <a:t>应用识别率较低或区分不好，应用引流效果不佳；</a:t>
                      </a:r>
                    </a:p>
                    <a:p>
                      <a:pPr marL="171450" lvl="0" indent="-171450" algn="l" defTabSz="914400" rtl="0" eaLnBrk="1" fontAlgn="base" latinLnBrk="0" hangingPunct="1">
                        <a:spcBef>
                          <a:spcPct val="20000"/>
                        </a:spcBef>
                        <a:spcAft>
                          <a:spcPct val="0"/>
                        </a:spcAft>
                        <a:buClr>
                          <a:schemeClr val="tx2"/>
                        </a:buClr>
                        <a:buFont typeface="Arial" panose="020B0604020202020204" pitchFamily="34" charset="0"/>
                        <a:buChar char="•"/>
                      </a:pPr>
                      <a:r>
                        <a:rPr lang="zh-CN" altLang="en-US" sz="1500" b="0" kern="1200" dirty="0" smtClean="0">
                          <a:solidFill>
                            <a:schemeClr val="bg1"/>
                          </a:solidFill>
                          <a:latin typeface="等线" panose="02010600030101010101" pitchFamily="2" charset="-122"/>
                          <a:ea typeface="等线" panose="02010600030101010101" pitchFamily="2" charset="-122"/>
                          <a:cs typeface="Arial" panose="020B0604020202020204" pitchFamily="34" charset="0"/>
                        </a:rPr>
                        <a:t>缺少</a:t>
                      </a:r>
                      <a:r>
                        <a:rPr lang="en-US" altLang="zh-CN" sz="1500" b="0" kern="1200" dirty="0" smtClean="0">
                          <a:solidFill>
                            <a:schemeClr val="bg1"/>
                          </a:solidFill>
                          <a:latin typeface="等线" panose="02010600030101010101" pitchFamily="2" charset="-122"/>
                          <a:ea typeface="等线" panose="02010600030101010101" pitchFamily="2" charset="-122"/>
                          <a:cs typeface="Arial" panose="020B0604020202020204" pitchFamily="34" charset="0"/>
                        </a:rPr>
                        <a:t>DNS</a:t>
                      </a:r>
                      <a:r>
                        <a:rPr lang="zh-CN" altLang="en-US" sz="1500" b="0" kern="1200" dirty="0" smtClean="0">
                          <a:solidFill>
                            <a:schemeClr val="bg1"/>
                          </a:solidFill>
                          <a:latin typeface="等线" panose="02010600030101010101" pitchFamily="2" charset="-122"/>
                          <a:ea typeface="等线" panose="02010600030101010101" pitchFamily="2" charset="-122"/>
                          <a:cs typeface="Arial" panose="020B0604020202020204" pitchFamily="34" charset="0"/>
                        </a:rPr>
                        <a:t>管控及根据出口链路的探测结果与 </a:t>
                      </a:r>
                      <a:r>
                        <a:rPr lang="en-US" altLang="zh-CN" sz="1500" b="0" kern="1200" dirty="0" smtClean="0">
                          <a:solidFill>
                            <a:schemeClr val="bg1"/>
                          </a:solidFill>
                          <a:latin typeface="等线" panose="02010600030101010101" pitchFamily="2" charset="-122"/>
                          <a:ea typeface="等线" panose="02010600030101010101" pitchFamily="2" charset="-122"/>
                          <a:cs typeface="Arial" panose="020B0604020202020204" pitchFamily="34" charset="0"/>
                        </a:rPr>
                        <a:t>DNS </a:t>
                      </a:r>
                      <a:r>
                        <a:rPr lang="zh-CN" altLang="en-US" sz="1500" b="0" kern="1200" dirty="0" smtClean="0">
                          <a:solidFill>
                            <a:schemeClr val="bg1"/>
                          </a:solidFill>
                          <a:latin typeface="等线" panose="02010600030101010101" pitchFamily="2" charset="-122"/>
                          <a:ea typeface="等线" panose="02010600030101010101" pitchFamily="2" charset="-122"/>
                          <a:cs typeface="Arial" panose="020B0604020202020204" pitchFamily="34" charset="0"/>
                        </a:rPr>
                        <a:t>联动引流；</a:t>
                      </a:r>
                    </a:p>
                  </a:txBody>
                  <a:tcPr>
                    <a:lnL w="28575" cap="flat" cmpd="sng" algn="ctr">
                      <a:solidFill>
                        <a:schemeClr val="accent1"/>
                      </a:solidFill>
                      <a:prstDash val="sysDot"/>
                      <a:round/>
                      <a:headEnd type="none" w="med" len="med"/>
                      <a:tailEnd type="none" w="med" len="med"/>
                    </a:lnL>
                    <a:lnR w="12700" cmpd="sng">
                      <a:noFill/>
                    </a:lnR>
                    <a:lnT w="28575" cap="flat" cmpd="sng" algn="ctr">
                      <a:solidFill>
                        <a:schemeClr val="accent1"/>
                      </a:solidFill>
                      <a:prstDash val="sysDot"/>
                      <a:round/>
                      <a:headEnd type="none" w="med" len="med"/>
                      <a:tailEnd type="none" w="med" len="med"/>
                    </a:lnT>
                    <a:lnB w="28575" cap="flat" cmpd="sng" algn="ctr">
                      <a:solidFill>
                        <a:schemeClr val="accent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998488">
                <a:tc>
                  <a:txBody>
                    <a:bodyPr/>
                    <a:lstStyle/>
                    <a:p>
                      <a:endParaRPr lang="zh-CN" altLang="en-US" sz="1500" b="0" dirty="0">
                        <a:solidFill>
                          <a:schemeClr val="bg1"/>
                        </a:solidFill>
                        <a:latin typeface="等线" panose="02010600030101010101" pitchFamily="2" charset="-122"/>
                        <a:ea typeface="等线" panose="02010600030101010101" pitchFamily="2" charset="-122"/>
                      </a:endParaRPr>
                    </a:p>
                  </a:txBody>
                  <a:tcPr>
                    <a:lnL w="12700" cmpd="sng">
                      <a:noFill/>
                    </a:lnL>
                    <a:lnR w="28575" cap="flat" cmpd="sng" algn="ctr">
                      <a:solidFill>
                        <a:schemeClr val="accent1"/>
                      </a:solidFill>
                      <a:prstDash val="sysDot"/>
                      <a:round/>
                      <a:headEnd type="none" w="med" len="med"/>
                      <a:tailEnd type="none" w="med" len="med"/>
                    </a:lnR>
                    <a:lnT w="28575" cap="flat" cmpd="sng" algn="ctr">
                      <a:solidFill>
                        <a:schemeClr val="accent1"/>
                      </a:solidFill>
                      <a:prstDash val="sysDot"/>
                      <a:round/>
                      <a:headEnd type="none" w="med" len="med"/>
                      <a:tailEnd type="none" w="med" len="med"/>
                    </a:lnT>
                    <a:lnB w="28575" cap="flat" cmpd="sng" algn="ctr">
                      <a:solidFill>
                        <a:schemeClr val="accent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fontAlgn="base">
                        <a:spcBef>
                          <a:spcPct val="20000"/>
                        </a:spcBef>
                        <a:spcAft>
                          <a:spcPct val="0"/>
                        </a:spcAft>
                        <a:buClr>
                          <a:schemeClr val="tx2"/>
                        </a:buClr>
                        <a:buFont typeface="Arial" panose="020B0604020202020204" pitchFamily="34" charset="0"/>
                        <a:buChar char="•"/>
                      </a:pPr>
                      <a:r>
                        <a:rPr lang="zh-CN" altLang="en-US" sz="1500" b="0" dirty="0" smtClean="0">
                          <a:solidFill>
                            <a:schemeClr val="bg1"/>
                          </a:solidFill>
                          <a:latin typeface="等线" panose="02010600030101010101" pitchFamily="2" charset="-122"/>
                          <a:ea typeface="等线" panose="02010600030101010101" pitchFamily="2" charset="-122"/>
                          <a:cs typeface="Arial" panose="020B0604020202020204" pitchFamily="34" charset="0"/>
                        </a:rPr>
                        <a:t>没有</a:t>
                      </a:r>
                      <a:r>
                        <a:rPr lang="en-US" altLang="zh-CN" sz="1500" b="0" dirty="0" smtClean="0">
                          <a:solidFill>
                            <a:schemeClr val="bg1"/>
                          </a:solidFill>
                          <a:latin typeface="等线" panose="02010600030101010101" pitchFamily="2" charset="-122"/>
                          <a:ea typeface="等线" panose="02010600030101010101" pitchFamily="2" charset="-122"/>
                          <a:cs typeface="Arial" panose="020B0604020202020204" pitchFamily="34" charset="0"/>
                        </a:rPr>
                        <a:t>DLP</a:t>
                      </a:r>
                      <a:r>
                        <a:rPr lang="zh-CN" altLang="en-US" sz="1500" b="0" dirty="0" smtClean="0">
                          <a:solidFill>
                            <a:schemeClr val="bg1"/>
                          </a:solidFill>
                          <a:latin typeface="等线" panose="02010600030101010101" pitchFamily="2" charset="-122"/>
                          <a:ea typeface="等线" panose="02010600030101010101" pitchFamily="2" charset="-122"/>
                          <a:cs typeface="Arial" panose="020B0604020202020204" pitchFamily="34" charset="0"/>
                        </a:rPr>
                        <a:t>数据安全的概念</a:t>
                      </a:r>
                      <a:endParaRPr lang="en-US" altLang="zh-CN" sz="1500" b="0" dirty="0" smtClean="0">
                        <a:solidFill>
                          <a:schemeClr val="bg1"/>
                        </a:solidFill>
                        <a:latin typeface="等线" panose="02010600030101010101" pitchFamily="2" charset="-122"/>
                        <a:ea typeface="等线" panose="02010600030101010101" pitchFamily="2" charset="-122"/>
                        <a:cs typeface="Arial" panose="020B0604020202020204" pitchFamily="34" charset="0"/>
                      </a:endParaRPr>
                    </a:p>
                    <a:p>
                      <a:pPr marL="171450" lvl="0" indent="-171450" fontAlgn="base">
                        <a:spcBef>
                          <a:spcPct val="20000"/>
                        </a:spcBef>
                        <a:spcAft>
                          <a:spcPct val="0"/>
                        </a:spcAft>
                        <a:buClr>
                          <a:schemeClr val="tx2"/>
                        </a:buClr>
                        <a:buFont typeface="Arial" panose="020B0604020202020204" pitchFamily="34" charset="0"/>
                        <a:buChar char="•"/>
                      </a:pPr>
                      <a:r>
                        <a:rPr lang="zh-CN" altLang="en-US" sz="1500" b="0" dirty="0" smtClean="0">
                          <a:solidFill>
                            <a:schemeClr val="bg1"/>
                          </a:solidFill>
                          <a:latin typeface="等线" panose="02010600030101010101" pitchFamily="2" charset="-122"/>
                          <a:ea typeface="等线" panose="02010600030101010101" pitchFamily="2" charset="-122"/>
                          <a:cs typeface="Arial" panose="020B0604020202020204" pitchFamily="34" charset="0"/>
                        </a:rPr>
                        <a:t>上网行为控制功能配置混乱，功能实现目标不明确</a:t>
                      </a:r>
                      <a:endParaRPr lang="en-US" altLang="zh-CN" sz="1500" b="0" dirty="0" smtClean="0">
                        <a:solidFill>
                          <a:schemeClr val="bg1"/>
                        </a:solidFill>
                        <a:latin typeface="等线" panose="02010600030101010101" pitchFamily="2" charset="-122"/>
                        <a:ea typeface="等线" panose="02010600030101010101" pitchFamily="2" charset="-122"/>
                        <a:cs typeface="Arial" panose="020B0604020202020204" pitchFamily="34" charset="0"/>
                      </a:endParaRPr>
                    </a:p>
                    <a:p>
                      <a:pPr marL="171450" lvl="0" indent="-171450" fontAlgn="base">
                        <a:spcBef>
                          <a:spcPct val="20000"/>
                        </a:spcBef>
                        <a:spcAft>
                          <a:spcPct val="0"/>
                        </a:spcAft>
                        <a:buClr>
                          <a:schemeClr val="tx2"/>
                        </a:buClr>
                        <a:buFont typeface="Arial" panose="020B0604020202020204" pitchFamily="34" charset="0"/>
                        <a:buChar char="•"/>
                      </a:pPr>
                      <a:r>
                        <a:rPr lang="zh-CN" altLang="en-US" sz="1500" b="0" dirty="0" smtClean="0">
                          <a:solidFill>
                            <a:schemeClr val="bg1"/>
                          </a:solidFill>
                          <a:latin typeface="等线" panose="02010600030101010101" pitchFamily="2" charset="-122"/>
                          <a:ea typeface="等线" panose="02010600030101010101" pitchFamily="2" charset="-122"/>
                          <a:cs typeface="Arial" panose="020B0604020202020204" pitchFamily="34" charset="0"/>
                        </a:rPr>
                        <a:t>数据通过网络途径外发防护的能力较弱</a:t>
                      </a:r>
                      <a:endParaRPr lang="en-US" altLang="zh-CN" sz="1500" b="0" dirty="0" smtClean="0">
                        <a:solidFill>
                          <a:schemeClr val="bg1"/>
                        </a:solidFill>
                        <a:latin typeface="等线" panose="02010600030101010101" pitchFamily="2" charset="-122"/>
                        <a:ea typeface="等线" panose="02010600030101010101" pitchFamily="2" charset="-122"/>
                        <a:cs typeface="Arial" panose="020B0604020202020204" pitchFamily="34" charset="0"/>
                      </a:endParaRPr>
                    </a:p>
                  </a:txBody>
                  <a:tcPr>
                    <a:lnL w="28575" cap="flat" cmpd="sng" algn="ctr">
                      <a:solidFill>
                        <a:schemeClr val="accent1"/>
                      </a:solidFill>
                      <a:prstDash val="sysDot"/>
                      <a:round/>
                      <a:headEnd type="none" w="med" len="med"/>
                      <a:tailEnd type="none" w="med" len="med"/>
                    </a:lnL>
                    <a:lnR w="12700" cmpd="sng">
                      <a:noFill/>
                    </a:lnR>
                    <a:lnT w="28575" cap="flat" cmpd="sng" algn="ctr">
                      <a:solidFill>
                        <a:schemeClr val="accent1"/>
                      </a:solidFill>
                      <a:prstDash val="sysDot"/>
                      <a:round/>
                      <a:headEnd type="none" w="med" len="med"/>
                      <a:tailEnd type="none" w="med" len="med"/>
                    </a:lnT>
                    <a:lnB w="28575" cap="flat" cmpd="sng" algn="ctr">
                      <a:solidFill>
                        <a:schemeClr val="accent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1175218">
                <a:tc>
                  <a:txBody>
                    <a:bodyPr/>
                    <a:lstStyle/>
                    <a:p>
                      <a:endParaRPr lang="zh-CN" altLang="en-US" sz="1500" b="0" dirty="0">
                        <a:solidFill>
                          <a:schemeClr val="bg1"/>
                        </a:solidFill>
                        <a:latin typeface="等线" panose="02010600030101010101" pitchFamily="2" charset="-122"/>
                        <a:ea typeface="等线" panose="02010600030101010101" pitchFamily="2" charset="-122"/>
                      </a:endParaRPr>
                    </a:p>
                  </a:txBody>
                  <a:tcPr>
                    <a:lnL w="12700" cmpd="sng">
                      <a:noFill/>
                    </a:lnL>
                    <a:lnR w="28575" cap="flat" cmpd="sng" algn="ctr">
                      <a:solidFill>
                        <a:schemeClr val="accent1"/>
                      </a:solidFill>
                      <a:prstDash val="sysDot"/>
                      <a:round/>
                      <a:headEnd type="none" w="med" len="med"/>
                      <a:tailEnd type="none" w="med" len="med"/>
                    </a:lnR>
                    <a:lnT w="28575" cap="flat" cmpd="sng" algn="ctr">
                      <a:solidFill>
                        <a:schemeClr val="accent1"/>
                      </a:solidFill>
                      <a:prstDash val="sysDot"/>
                      <a:round/>
                      <a:headEnd type="none" w="med" len="med"/>
                      <a:tailEnd type="none" w="med" len="med"/>
                    </a:lnT>
                    <a:lnB w="28575" cap="flat" cmpd="sng" algn="ctr">
                      <a:solidFill>
                        <a:schemeClr val="accent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fontAlgn="base">
                        <a:spcBef>
                          <a:spcPct val="20000"/>
                        </a:spcBef>
                        <a:spcAft>
                          <a:spcPct val="0"/>
                        </a:spcAft>
                        <a:buClr>
                          <a:schemeClr val="tx2"/>
                        </a:buClr>
                        <a:buFont typeface="Arial" panose="020B0604020202020204" pitchFamily="34" charset="0"/>
                        <a:buChar char="•"/>
                      </a:pPr>
                      <a:r>
                        <a:rPr lang="zh-CN" altLang="en-US" sz="1500" b="0" dirty="0" smtClean="0">
                          <a:solidFill>
                            <a:schemeClr val="bg1"/>
                          </a:solidFill>
                          <a:latin typeface="等线" panose="02010600030101010101" pitchFamily="2" charset="-122"/>
                          <a:ea typeface="等线" panose="02010600030101010101" pitchFamily="2" charset="-122"/>
                          <a:cs typeface="Arial" panose="020B0604020202020204" pitchFamily="34" charset="0"/>
                        </a:rPr>
                        <a:t>不具备移动终端独立或共享接入的检测和控制</a:t>
                      </a:r>
                      <a:endParaRPr lang="en-US" altLang="zh-CN" sz="1500" b="0" dirty="0" smtClean="0">
                        <a:solidFill>
                          <a:schemeClr val="bg1"/>
                        </a:solidFill>
                        <a:latin typeface="等线" panose="02010600030101010101" pitchFamily="2" charset="-122"/>
                        <a:ea typeface="等线" panose="02010600030101010101" pitchFamily="2" charset="-122"/>
                        <a:cs typeface="Arial" panose="020B0604020202020204" pitchFamily="34" charset="0"/>
                      </a:endParaRPr>
                    </a:p>
                    <a:p>
                      <a:pPr marL="171450" indent="-171450" fontAlgn="base">
                        <a:spcBef>
                          <a:spcPct val="20000"/>
                        </a:spcBef>
                        <a:spcAft>
                          <a:spcPct val="0"/>
                        </a:spcAft>
                        <a:buClr>
                          <a:schemeClr val="tx2"/>
                        </a:buClr>
                        <a:buFont typeface="Arial" panose="020B0604020202020204" pitchFamily="34" charset="0"/>
                        <a:buChar char="•"/>
                      </a:pPr>
                      <a:r>
                        <a:rPr lang="zh-CN" altLang="en-US" sz="1500" b="0" dirty="0" smtClean="0">
                          <a:solidFill>
                            <a:schemeClr val="bg1"/>
                          </a:solidFill>
                          <a:latin typeface="等线" panose="02010600030101010101" pitchFamily="2" charset="-122"/>
                          <a:ea typeface="等线" panose="02010600030101010101" pitchFamily="2" charset="-122"/>
                          <a:cs typeface="Arial" panose="020B0604020202020204" pitchFamily="34" charset="0"/>
                        </a:rPr>
                        <a:t>仅支持居中背景图片的简单替换，且整体不够美观，与最新版本</a:t>
                      </a:r>
                      <a:r>
                        <a:rPr lang="en-US" altLang="zh-CN" sz="1500" b="0" dirty="0" smtClean="0">
                          <a:solidFill>
                            <a:schemeClr val="bg1"/>
                          </a:solidFill>
                          <a:latin typeface="等线" panose="02010600030101010101" pitchFamily="2" charset="-122"/>
                          <a:ea typeface="等线" panose="02010600030101010101" pitchFamily="2" charset="-122"/>
                          <a:cs typeface="Arial" panose="020B0604020202020204" pitchFamily="34" charset="0"/>
                        </a:rPr>
                        <a:t>WEBUI</a:t>
                      </a:r>
                      <a:r>
                        <a:rPr lang="zh-CN" altLang="en-US" sz="1500" b="0" dirty="0" smtClean="0">
                          <a:solidFill>
                            <a:schemeClr val="bg1"/>
                          </a:solidFill>
                          <a:latin typeface="等线" panose="02010600030101010101" pitchFamily="2" charset="-122"/>
                          <a:ea typeface="等线" panose="02010600030101010101" pitchFamily="2" charset="-122"/>
                          <a:cs typeface="Arial" panose="020B0604020202020204" pitchFamily="34" charset="0"/>
                        </a:rPr>
                        <a:t>风格不统一</a:t>
                      </a:r>
                      <a:endParaRPr lang="en-US" altLang="zh-CN" sz="1500" b="0" dirty="0" smtClean="0">
                        <a:solidFill>
                          <a:schemeClr val="bg1"/>
                        </a:solidFill>
                        <a:latin typeface="等线" panose="02010600030101010101" pitchFamily="2" charset="-122"/>
                        <a:ea typeface="等线" panose="02010600030101010101" pitchFamily="2" charset="-122"/>
                        <a:cs typeface="Arial" panose="020B0604020202020204" pitchFamily="34" charset="0"/>
                      </a:endParaRPr>
                    </a:p>
                    <a:p>
                      <a:pPr marL="171450" lvl="0" indent="-171450" fontAlgn="base">
                        <a:spcBef>
                          <a:spcPct val="20000"/>
                        </a:spcBef>
                        <a:spcAft>
                          <a:spcPct val="0"/>
                        </a:spcAft>
                        <a:buClr>
                          <a:schemeClr val="tx2"/>
                        </a:buClr>
                        <a:buFont typeface="Arial" panose="020B0604020202020204" pitchFamily="34" charset="0"/>
                        <a:buChar char="•"/>
                      </a:pPr>
                      <a:r>
                        <a:rPr lang="en-US" altLang="zh-CN" sz="1500" b="0" dirty="0" smtClean="0">
                          <a:solidFill>
                            <a:schemeClr val="bg1"/>
                          </a:solidFill>
                          <a:latin typeface="等线" panose="02010600030101010101" pitchFamily="2" charset="-122"/>
                          <a:ea typeface="等线" panose="02010600030101010101" pitchFamily="2" charset="-122"/>
                          <a:cs typeface="Arial" panose="020B0604020202020204" pitchFamily="34" charset="0"/>
                        </a:rPr>
                        <a:t>AAA</a:t>
                      </a:r>
                      <a:r>
                        <a:rPr lang="zh-CN" altLang="en-US" sz="1500" b="0" dirty="0" smtClean="0">
                          <a:solidFill>
                            <a:schemeClr val="bg1"/>
                          </a:solidFill>
                          <a:latin typeface="等线" panose="02010600030101010101" pitchFamily="2" charset="-122"/>
                          <a:ea typeface="等线" panose="02010600030101010101" pitchFamily="2" charset="-122"/>
                          <a:cs typeface="Arial" panose="020B0604020202020204" pitchFamily="34" charset="0"/>
                        </a:rPr>
                        <a:t>部分功能不能够很好的满足用户需求</a:t>
                      </a:r>
                      <a:endParaRPr lang="en-US" altLang="zh-CN" sz="1500" b="0" dirty="0" smtClean="0">
                        <a:solidFill>
                          <a:schemeClr val="bg1"/>
                        </a:solidFill>
                        <a:latin typeface="等线" panose="02010600030101010101" pitchFamily="2" charset="-122"/>
                        <a:ea typeface="等线" panose="02010600030101010101" pitchFamily="2" charset="-122"/>
                        <a:cs typeface="Arial" panose="020B0604020202020204" pitchFamily="34" charset="0"/>
                      </a:endParaRPr>
                    </a:p>
                  </a:txBody>
                  <a:tcPr>
                    <a:lnL w="28575" cap="flat" cmpd="sng" algn="ctr">
                      <a:solidFill>
                        <a:schemeClr val="accent1"/>
                      </a:solidFill>
                      <a:prstDash val="sysDot"/>
                      <a:round/>
                      <a:headEnd type="none" w="med" len="med"/>
                      <a:tailEnd type="none" w="med" len="med"/>
                    </a:lnL>
                    <a:lnR w="12700" cmpd="sng">
                      <a:noFill/>
                    </a:lnR>
                    <a:lnT w="28575" cap="flat" cmpd="sng" algn="ctr">
                      <a:solidFill>
                        <a:schemeClr val="accent1"/>
                      </a:solidFill>
                      <a:prstDash val="sysDot"/>
                      <a:round/>
                      <a:headEnd type="none" w="med" len="med"/>
                      <a:tailEnd type="none" w="med" len="med"/>
                    </a:lnT>
                    <a:lnB w="28575" cap="flat" cmpd="sng" algn="ctr">
                      <a:solidFill>
                        <a:schemeClr val="accent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704907">
                <a:tc>
                  <a:txBody>
                    <a:bodyPr/>
                    <a:lstStyle/>
                    <a:p>
                      <a:endParaRPr lang="zh-CN" altLang="en-US" sz="1500" b="0" dirty="0">
                        <a:solidFill>
                          <a:schemeClr val="bg1"/>
                        </a:solidFill>
                        <a:latin typeface="等线" panose="02010600030101010101" pitchFamily="2" charset="-122"/>
                        <a:ea typeface="等线" panose="02010600030101010101" pitchFamily="2" charset="-122"/>
                      </a:endParaRPr>
                    </a:p>
                  </a:txBody>
                  <a:tcPr>
                    <a:lnL w="12700" cmpd="sng">
                      <a:noFill/>
                    </a:lnL>
                    <a:lnR w="28575" cap="flat" cmpd="sng" algn="ctr">
                      <a:solidFill>
                        <a:schemeClr val="accent1"/>
                      </a:solidFill>
                      <a:prstDash val="sysDot"/>
                      <a:round/>
                      <a:headEnd type="none" w="med" len="med"/>
                      <a:tailEnd type="none" w="med" len="med"/>
                    </a:lnR>
                    <a:lnT w="28575" cap="flat" cmpd="sng" algn="ctr">
                      <a:solidFill>
                        <a:schemeClr val="accent1"/>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defTabSz="914400" rtl="0" eaLnBrk="1" fontAlgn="base" latinLnBrk="0" hangingPunct="1">
                        <a:spcBef>
                          <a:spcPct val="20000"/>
                        </a:spcBef>
                        <a:spcAft>
                          <a:spcPct val="0"/>
                        </a:spcAft>
                        <a:buClr>
                          <a:schemeClr val="tx2"/>
                        </a:buClr>
                        <a:buFont typeface="Arial" panose="020B0604020202020204" pitchFamily="34" charset="0"/>
                        <a:buChar char="•"/>
                      </a:pPr>
                      <a:r>
                        <a:rPr lang="zh-CN" altLang="en-US" sz="1500" b="0" kern="1200" dirty="0" smtClean="0">
                          <a:solidFill>
                            <a:schemeClr val="bg1"/>
                          </a:solidFill>
                          <a:latin typeface="等线" panose="02010600030101010101" pitchFamily="2" charset="-122"/>
                          <a:ea typeface="等线" panose="02010600030101010101" pitchFamily="2" charset="-122"/>
                          <a:cs typeface="Arial" panose="020B0604020202020204" pitchFamily="34" charset="0"/>
                        </a:rPr>
                        <a:t>不支持双数据中心两组</a:t>
                      </a:r>
                      <a:r>
                        <a:rPr lang="en-US" altLang="zh-CN" sz="1500" b="0" kern="1200" dirty="0" smtClean="0">
                          <a:solidFill>
                            <a:schemeClr val="bg1"/>
                          </a:solidFill>
                          <a:latin typeface="等线" panose="02010600030101010101" pitchFamily="2" charset="-122"/>
                          <a:ea typeface="等线" panose="02010600030101010101" pitchFamily="2" charset="-122"/>
                          <a:cs typeface="Arial" panose="020B0604020202020204" pitchFamily="34" charset="0"/>
                        </a:rPr>
                        <a:t>HA</a:t>
                      </a:r>
                      <a:r>
                        <a:rPr lang="zh-CN" altLang="en-US" sz="1500" b="0" kern="1200" dirty="0" smtClean="0">
                          <a:solidFill>
                            <a:schemeClr val="bg1"/>
                          </a:solidFill>
                          <a:latin typeface="等线" panose="02010600030101010101" pitchFamily="2" charset="-122"/>
                          <a:ea typeface="等线" panose="02010600030101010101" pitchFamily="2" charset="-122"/>
                          <a:cs typeface="Arial" panose="020B0604020202020204" pitchFamily="34" charset="0"/>
                        </a:rPr>
                        <a:t>设备之间的备份</a:t>
                      </a:r>
                      <a:endParaRPr lang="en-US" altLang="zh-CN" sz="1500" b="0" kern="1200" dirty="0" smtClean="0">
                        <a:solidFill>
                          <a:schemeClr val="bg1"/>
                        </a:solidFill>
                        <a:latin typeface="等线" panose="02010600030101010101" pitchFamily="2" charset="-122"/>
                        <a:ea typeface="等线" panose="02010600030101010101" pitchFamily="2" charset="-122"/>
                        <a:cs typeface="Arial" panose="020B0604020202020204" pitchFamily="34" charset="0"/>
                      </a:endParaRPr>
                    </a:p>
                    <a:p>
                      <a:pPr marL="171450" indent="-171450" algn="l" defTabSz="914400" rtl="0" eaLnBrk="1" fontAlgn="base" latinLnBrk="0" hangingPunct="1">
                        <a:spcBef>
                          <a:spcPct val="20000"/>
                        </a:spcBef>
                        <a:spcAft>
                          <a:spcPct val="0"/>
                        </a:spcAft>
                        <a:buClr>
                          <a:schemeClr val="tx2"/>
                        </a:buClr>
                        <a:buFont typeface="Arial" panose="020B0604020202020204" pitchFamily="34" charset="0"/>
                        <a:buChar char="•"/>
                      </a:pPr>
                      <a:endParaRPr lang="zh-CN" altLang="en-US" sz="1500" b="0" kern="1200" dirty="0" smtClean="0">
                        <a:solidFill>
                          <a:schemeClr val="bg1"/>
                        </a:solidFill>
                        <a:latin typeface="等线" panose="02010600030101010101" pitchFamily="2" charset="-122"/>
                        <a:ea typeface="等线" panose="02010600030101010101" pitchFamily="2" charset="-122"/>
                        <a:cs typeface="Arial" panose="020B0604020202020204" pitchFamily="34" charset="0"/>
                      </a:endParaRPr>
                    </a:p>
                  </a:txBody>
                  <a:tcPr>
                    <a:lnL w="28575" cap="flat" cmpd="sng" algn="ctr">
                      <a:solidFill>
                        <a:schemeClr val="accent1"/>
                      </a:solidFill>
                      <a:prstDash val="sysDot"/>
                      <a:round/>
                      <a:headEnd type="none" w="med" len="med"/>
                      <a:tailEnd type="none" w="med" len="med"/>
                    </a:lnL>
                    <a:lnR w="12700" cmpd="sng">
                      <a:noFill/>
                    </a:lnR>
                    <a:lnT w="28575" cap="flat" cmpd="sng" algn="ctr">
                      <a:solidFill>
                        <a:schemeClr val="accent1"/>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691869492"/>
                  </a:ext>
                </a:extLst>
              </a:tr>
            </a:tbl>
          </a:graphicData>
        </a:graphic>
      </p:graphicFrame>
      <p:sp>
        <p:nvSpPr>
          <p:cNvPr id="2" name="标题 1"/>
          <p:cNvSpPr>
            <a:spLocks noGrp="1"/>
          </p:cNvSpPr>
          <p:nvPr>
            <p:ph type="title"/>
          </p:nvPr>
        </p:nvSpPr>
        <p:spPr/>
        <p:txBody>
          <a:bodyPr/>
          <a:lstStyle/>
          <a:p>
            <a:r>
              <a:rPr lang="en-US" altLang="zh-CN" dirty="0" smtClean="0"/>
              <a:t>StoneOS</a:t>
            </a:r>
            <a:r>
              <a:rPr lang="zh-CN" altLang="en-US" dirty="0"/>
              <a:t>的</a:t>
            </a:r>
            <a:r>
              <a:rPr lang="zh-CN" altLang="en-US" dirty="0" smtClean="0"/>
              <a:t>差距</a:t>
            </a:r>
            <a:endParaRPr lang="zh-CN" altLang="en-US" dirty="0"/>
          </a:p>
        </p:txBody>
      </p:sp>
      <p:sp>
        <p:nvSpPr>
          <p:cNvPr id="11" name="矩形 10"/>
          <p:cNvSpPr/>
          <p:nvPr/>
        </p:nvSpPr>
        <p:spPr>
          <a:xfrm>
            <a:off x="768172" y="5672360"/>
            <a:ext cx="2372784" cy="53943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高可靠性</a:t>
            </a:r>
          </a:p>
        </p:txBody>
      </p:sp>
      <p:sp>
        <p:nvSpPr>
          <p:cNvPr id="13" name="矩形 12"/>
          <p:cNvSpPr/>
          <p:nvPr/>
        </p:nvSpPr>
        <p:spPr>
          <a:xfrm>
            <a:off x="768172" y="2368988"/>
            <a:ext cx="2372784" cy="53943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b="1" dirty="0" smtClean="0">
                <a:latin typeface="微软雅黑" panose="020B0503020204020204" pitchFamily="34" charset="-122"/>
                <a:ea typeface="微软雅黑" panose="020B0503020204020204" pitchFamily="34" charset="-122"/>
              </a:rPr>
              <a:t>iQoS</a:t>
            </a: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DNS</a:t>
            </a:r>
            <a:r>
              <a:rPr lang="zh-CN" altLang="en-US" b="1" dirty="0" smtClean="0">
                <a:latin typeface="微软雅黑" panose="020B0503020204020204" pitchFamily="34" charset="-122"/>
                <a:ea typeface="微软雅黑" panose="020B0503020204020204" pitchFamily="34" charset="-122"/>
              </a:rPr>
              <a:t>增强</a:t>
            </a:r>
            <a:endParaRPr lang="zh-CN" altLang="en-US" b="1" dirty="0">
              <a:latin typeface="微软雅黑" panose="020B0503020204020204" pitchFamily="34" charset="-122"/>
              <a:ea typeface="微软雅黑" panose="020B0503020204020204" pitchFamily="34" charset="-122"/>
            </a:endParaRPr>
          </a:p>
        </p:txBody>
      </p:sp>
      <p:sp>
        <p:nvSpPr>
          <p:cNvPr id="14" name="矩形 13"/>
          <p:cNvSpPr/>
          <p:nvPr/>
        </p:nvSpPr>
        <p:spPr>
          <a:xfrm>
            <a:off x="768172" y="1047781"/>
            <a:ext cx="2372784" cy="53943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出口</a:t>
            </a:r>
            <a:r>
              <a:rPr lang="zh-CN" altLang="en-US" b="1" dirty="0">
                <a:latin typeface="微软雅黑" panose="020B0503020204020204" pitchFamily="34" charset="-122"/>
                <a:ea typeface="微软雅黑" panose="020B0503020204020204" pitchFamily="34" charset="-122"/>
              </a:rPr>
              <a:t>多链路动态均衡</a:t>
            </a:r>
          </a:p>
        </p:txBody>
      </p:sp>
      <p:sp>
        <p:nvSpPr>
          <p:cNvPr id="16" name="矩形 15"/>
          <p:cNvSpPr/>
          <p:nvPr/>
        </p:nvSpPr>
        <p:spPr>
          <a:xfrm>
            <a:off x="768172" y="4745368"/>
            <a:ext cx="2372784" cy="53943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接入安全</a:t>
            </a:r>
            <a:endParaRPr lang="zh-CN" altLang="en-US" b="1" dirty="0">
              <a:latin typeface="微软雅黑" panose="020B0503020204020204" pitchFamily="34" charset="-122"/>
              <a:ea typeface="微软雅黑" panose="020B0503020204020204" pitchFamily="34" charset="-122"/>
            </a:endParaRPr>
          </a:p>
        </p:txBody>
      </p:sp>
      <p:sp>
        <p:nvSpPr>
          <p:cNvPr id="17" name="矩形 16"/>
          <p:cNvSpPr/>
          <p:nvPr/>
        </p:nvSpPr>
        <p:spPr>
          <a:xfrm>
            <a:off x="768172" y="3629069"/>
            <a:ext cx="2372784" cy="53943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数据安全</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019576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0-#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等线" panose="02010600030101010101" pitchFamily="2" charset="-122"/>
                <a:ea typeface="等线" panose="02010600030101010101" pitchFamily="2" charset="-122"/>
              </a:rPr>
              <a:t>Concept Overview</a:t>
            </a:r>
            <a:endParaRPr lang="zh-CN" altLang="en-US" sz="3600"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xfrm>
            <a:off x="611560" y="1340768"/>
            <a:ext cx="8280920" cy="2232248"/>
          </a:xfrm>
        </p:spPr>
        <p:txBody>
          <a:bodyPr>
            <a:normAutofit fontScale="92500"/>
          </a:bodyPr>
          <a:lstStyle/>
          <a:p>
            <a:r>
              <a:rPr lang="en-US" altLang="zh-CN" sz="2400" dirty="0">
                <a:latin typeface="等线" panose="02010600030101010101" pitchFamily="2" charset="-122"/>
                <a:ea typeface="等线" panose="02010600030101010101" pitchFamily="2" charset="-122"/>
              </a:rPr>
              <a:t>Codename</a:t>
            </a:r>
            <a:r>
              <a:rPr lang="zh-CN" altLang="en-US" sz="2400" dirty="0" smtClean="0">
                <a:latin typeface="等线" panose="02010600030101010101" pitchFamily="2" charset="-122"/>
                <a:ea typeface="等线" panose="02010600030101010101" pitchFamily="2" charset="-122"/>
              </a:rPr>
              <a:t>：</a:t>
            </a:r>
            <a:r>
              <a:rPr lang="en-US" altLang="zh-CN" sz="2400" dirty="0" smtClean="0">
                <a:latin typeface="等线" panose="02010600030101010101" pitchFamily="2" charset="-122"/>
                <a:ea typeface="等线" panose="02010600030101010101" pitchFamily="2" charset="-122"/>
              </a:rPr>
              <a:t>Saipan</a:t>
            </a:r>
            <a:endParaRPr lang="en-US" altLang="zh-CN" sz="2400" dirty="0">
              <a:latin typeface="等线" panose="02010600030101010101" pitchFamily="2" charset="-122"/>
              <a:ea typeface="等线" panose="02010600030101010101" pitchFamily="2" charset="-122"/>
            </a:endParaRPr>
          </a:p>
          <a:p>
            <a:r>
              <a:rPr lang="zh-CN" altLang="en-US" sz="2400" dirty="0">
                <a:latin typeface="等线" panose="02010600030101010101" pitchFamily="2" charset="-122"/>
                <a:ea typeface="等线" panose="02010600030101010101" pitchFamily="2" charset="-122"/>
              </a:rPr>
              <a:t>主要应用场景：金融数据中心、高校、二级运营</a:t>
            </a:r>
            <a:r>
              <a:rPr lang="zh-CN" altLang="en-US" sz="2400" dirty="0" smtClean="0">
                <a:latin typeface="等线" panose="02010600030101010101" pitchFamily="2" charset="-122"/>
                <a:ea typeface="等线" panose="02010600030101010101" pitchFamily="2" charset="-122"/>
              </a:rPr>
              <a:t>商、互联网</a:t>
            </a:r>
            <a:endParaRPr lang="zh-CN" altLang="en-US" sz="2400" dirty="0">
              <a:latin typeface="等线" panose="02010600030101010101" pitchFamily="2" charset="-122"/>
              <a:ea typeface="等线" panose="02010600030101010101" pitchFamily="2" charset="-122"/>
            </a:endParaRPr>
          </a:p>
          <a:p>
            <a:r>
              <a:rPr lang="zh-CN" altLang="en-US" sz="2400" dirty="0">
                <a:latin typeface="等线" panose="02010600030101010101" pitchFamily="2" charset="-122"/>
                <a:ea typeface="等线" panose="02010600030101010101" pitchFamily="2" charset="-122"/>
              </a:rPr>
              <a:t>核心目标：</a:t>
            </a:r>
          </a:p>
          <a:p>
            <a:pPr marL="0" indent="0">
              <a:buNone/>
            </a:pPr>
            <a:r>
              <a:rPr lang="en-US" altLang="zh-CN" sz="2400" dirty="0" smtClean="0">
                <a:latin typeface="等线" panose="02010600030101010101" pitchFamily="2" charset="-122"/>
                <a:ea typeface="等线" panose="02010600030101010101" pitchFamily="2" charset="-122"/>
              </a:rPr>
              <a:t>	</a:t>
            </a:r>
            <a:r>
              <a:rPr lang="zh-CN" altLang="en-US" sz="2400" dirty="0" smtClean="0">
                <a:latin typeface="等线" panose="02010600030101010101" pitchFamily="2" charset="-122"/>
                <a:ea typeface="等线" panose="02010600030101010101" pitchFamily="2" charset="-122"/>
              </a:rPr>
              <a:t>保持优势、弥补不足、持续创新</a:t>
            </a:r>
          </a:p>
          <a:p>
            <a:r>
              <a:rPr lang="en-US" altLang="zh-CN" sz="2400" dirty="0" smtClean="0">
                <a:latin typeface="等线" panose="02010600030101010101" pitchFamily="2" charset="-122"/>
                <a:ea typeface="等线" panose="02010600030101010101" pitchFamily="2" charset="-122"/>
              </a:rPr>
              <a:t>Expected FCS Date</a:t>
            </a:r>
            <a:r>
              <a:rPr lang="zh-CN" altLang="en-US" sz="2400" dirty="0" smtClean="0">
                <a:latin typeface="等线" panose="02010600030101010101" pitchFamily="2" charset="-122"/>
                <a:ea typeface="等线" panose="02010600030101010101" pitchFamily="2" charset="-122"/>
              </a:rPr>
              <a:t>： </a:t>
            </a:r>
            <a:r>
              <a:rPr lang="en-US" altLang="zh-CN" sz="2400" dirty="0" smtClean="0">
                <a:latin typeface="等线" panose="02010600030101010101" pitchFamily="2" charset="-122"/>
                <a:ea typeface="等线" panose="02010600030101010101" pitchFamily="2" charset="-122"/>
              </a:rPr>
              <a:t>Q1/2017</a:t>
            </a:r>
            <a:endParaRPr lang="en-US" altLang="zh-CN" sz="2400" dirty="0">
              <a:latin typeface="等线" panose="02010600030101010101" pitchFamily="2" charset="-122"/>
              <a:ea typeface="等线" panose="02010600030101010101" pitchFamily="2" charset="-122"/>
            </a:endParaRPr>
          </a:p>
        </p:txBody>
      </p:sp>
      <p:sp>
        <p:nvSpPr>
          <p:cNvPr id="5" name="矩形 4"/>
          <p:cNvSpPr/>
          <p:nvPr/>
        </p:nvSpPr>
        <p:spPr>
          <a:xfrm>
            <a:off x="759004" y="3933056"/>
            <a:ext cx="8136904" cy="193899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nSpc>
                <a:spcPct val="150000"/>
              </a:lnSpc>
            </a:pPr>
            <a:r>
              <a:rPr lang="en-US" altLang="zh-CN" sz="2000" dirty="0" smtClean="0">
                <a:solidFill>
                  <a:schemeClr val="bg1"/>
                </a:solidFill>
                <a:latin typeface="等线" panose="02010600030101010101" pitchFamily="2" charset="-122"/>
                <a:ea typeface="等线" panose="02010600030101010101" pitchFamily="2" charset="-122"/>
              </a:rPr>
              <a:t>Key Message</a:t>
            </a:r>
            <a:r>
              <a:rPr lang="zh-CN" altLang="en-US" sz="2000" dirty="0" smtClean="0">
                <a:solidFill>
                  <a:schemeClr val="bg1"/>
                </a:solidFill>
                <a:latin typeface="等线" panose="02010600030101010101" pitchFamily="2" charset="-122"/>
                <a:ea typeface="等线" panose="02010600030101010101" pitchFamily="2" charset="-122"/>
              </a:rPr>
              <a:t>：</a:t>
            </a:r>
            <a:endParaRPr lang="en-US" altLang="zh-CN" sz="2000" dirty="0" smtClean="0">
              <a:solidFill>
                <a:schemeClr val="bg1"/>
              </a:solidFill>
              <a:latin typeface="等线" panose="02010600030101010101" pitchFamily="2" charset="-122"/>
              <a:ea typeface="等线" panose="02010600030101010101" pitchFamily="2" charset="-122"/>
            </a:endParaRPr>
          </a:p>
          <a:p>
            <a:pPr marL="342900" indent="-342900">
              <a:lnSpc>
                <a:spcPct val="150000"/>
              </a:lnSpc>
              <a:buFont typeface="Arial" panose="020B0604020202020204" pitchFamily="34" charset="0"/>
              <a:buChar char="•"/>
            </a:pPr>
            <a:r>
              <a:rPr lang="zh-CN" altLang="en-US" sz="2000" dirty="0" smtClean="0">
                <a:solidFill>
                  <a:schemeClr val="bg1"/>
                </a:solidFill>
                <a:latin typeface="等线" panose="02010600030101010101" pitchFamily="2" charset="-122"/>
                <a:ea typeface="等线" panose="02010600030101010101" pitchFamily="2" charset="-122"/>
              </a:rPr>
              <a:t>在互联网出口场景保持链路控制技术的领先性</a:t>
            </a:r>
            <a:endParaRPr lang="en-US" altLang="zh-CN" sz="2000" dirty="0" smtClean="0">
              <a:solidFill>
                <a:schemeClr val="bg1"/>
              </a:solidFill>
              <a:latin typeface="等线" panose="02010600030101010101" pitchFamily="2" charset="-122"/>
              <a:ea typeface="等线" panose="02010600030101010101" pitchFamily="2" charset="-122"/>
            </a:endParaRPr>
          </a:p>
          <a:p>
            <a:pPr marL="342900" indent="-342900">
              <a:lnSpc>
                <a:spcPct val="150000"/>
              </a:lnSpc>
              <a:buFont typeface="Arial" panose="020B0604020202020204" pitchFamily="34" charset="0"/>
              <a:buChar char="•"/>
            </a:pPr>
            <a:r>
              <a:rPr lang="zh-CN" altLang="en-US" sz="2000" dirty="0" smtClean="0">
                <a:solidFill>
                  <a:schemeClr val="bg1"/>
                </a:solidFill>
                <a:latin typeface="等线" panose="02010600030101010101" pitchFamily="2" charset="-122"/>
                <a:ea typeface="等线" panose="02010600030101010101" pitchFamily="2" charset="-122"/>
              </a:rPr>
              <a:t>全面提升</a:t>
            </a:r>
            <a:r>
              <a:rPr lang="en-US" altLang="zh-CN" sz="2000" dirty="0" smtClean="0">
                <a:solidFill>
                  <a:schemeClr val="bg1"/>
                </a:solidFill>
                <a:latin typeface="等线" panose="02010600030101010101" pitchFamily="2" charset="-122"/>
                <a:ea typeface="等线" panose="02010600030101010101" pitchFamily="2" charset="-122"/>
              </a:rPr>
              <a:t>NGFW</a:t>
            </a:r>
            <a:r>
              <a:rPr lang="zh-CN" altLang="en-US" sz="2000" dirty="0" smtClean="0">
                <a:solidFill>
                  <a:schemeClr val="bg1"/>
                </a:solidFill>
                <a:latin typeface="等线" panose="02010600030101010101" pitchFamily="2" charset="-122"/>
                <a:ea typeface="等线" panose="02010600030101010101" pitchFamily="2" charset="-122"/>
              </a:rPr>
              <a:t>在终端接入和数据内容安全方面的识别和控制能力</a:t>
            </a:r>
            <a:endParaRPr lang="en-US" altLang="zh-CN" sz="2000" dirty="0" smtClean="0">
              <a:solidFill>
                <a:schemeClr val="bg1"/>
              </a:solidFill>
              <a:latin typeface="等线" panose="02010600030101010101" pitchFamily="2" charset="-122"/>
              <a:ea typeface="等线" panose="02010600030101010101" pitchFamily="2" charset="-122"/>
            </a:endParaRPr>
          </a:p>
          <a:p>
            <a:pPr marL="342900" lvl="0" indent="-342900">
              <a:lnSpc>
                <a:spcPct val="150000"/>
              </a:lnSpc>
              <a:buFont typeface="Arial" panose="020B0604020202020204" pitchFamily="34" charset="0"/>
              <a:buChar char="•"/>
            </a:pPr>
            <a:r>
              <a:rPr lang="zh-CN" altLang="en-US" sz="2000" dirty="0" smtClean="0">
                <a:solidFill>
                  <a:schemeClr val="bg1"/>
                </a:solidFill>
                <a:latin typeface="等线" panose="02010600030101010101" pitchFamily="2" charset="-122"/>
                <a:ea typeface="等线" panose="02010600030101010101" pitchFamily="2" charset="-122"/>
              </a:rPr>
              <a:t>创新的双</a:t>
            </a:r>
            <a:r>
              <a:rPr lang="zh-CN" altLang="en-US" sz="2000" dirty="0">
                <a:solidFill>
                  <a:schemeClr val="bg1"/>
                </a:solidFill>
                <a:latin typeface="等线" panose="02010600030101010101" pitchFamily="2" charset="-122"/>
                <a:ea typeface="等线" panose="02010600030101010101" pitchFamily="2" charset="-122"/>
              </a:rPr>
              <a:t>活数据中心</a:t>
            </a:r>
            <a:r>
              <a:rPr lang="zh-CN" altLang="en-US" sz="2000" dirty="0" smtClean="0">
                <a:solidFill>
                  <a:schemeClr val="bg1"/>
                </a:solidFill>
                <a:latin typeface="等线" panose="02010600030101010101" pitchFamily="2" charset="-122"/>
                <a:ea typeface="等线" panose="02010600030101010101" pitchFamily="2" charset="-122"/>
              </a:rPr>
              <a:t>安全防护技术确立市场优势</a:t>
            </a:r>
            <a:endParaRPr lang="en-US" altLang="zh-CN" sz="2000" dirty="0">
              <a:solidFill>
                <a:schemeClr val="bg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56362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Saipan</a:t>
            </a:r>
            <a:r>
              <a:rPr lang="zh-CN" altLang="en-US" dirty="0" smtClean="0"/>
              <a:t>目标</a:t>
            </a:r>
            <a:endParaRPr lang="en-US" altLang="zh-CN"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4260761005"/>
              </p:ext>
            </p:extLst>
          </p:nvPr>
        </p:nvGraphicFramePr>
        <p:xfrm>
          <a:off x="611560" y="1124744"/>
          <a:ext cx="8280920"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1267550"/>
      </p:ext>
    </p:extLst>
  </p:cSld>
  <p:clrMapOvr>
    <a:masterClrMapping/>
  </p:clrMapOvr>
  <p:timing>
    <p:tnLst>
      <p:par>
        <p:cTn id="1" dur="indefinite" restart="never" nodeType="tmRoot"/>
      </p:par>
    </p:tnLst>
  </p:timing>
</p:sld>
</file>

<file path=ppt/theme/theme1.xml><?xml version="1.0" encoding="utf-8"?>
<a:theme xmlns:a="http://schemas.openxmlformats.org/drawingml/2006/main" name="Hillstone PPT Template V2.3">
  <a:themeElements>
    <a:clrScheme name="color 03">
      <a:dk1>
        <a:srgbClr val="000000"/>
      </a:dk1>
      <a:lt1>
        <a:srgbClr val="FFFFFF"/>
      </a:lt1>
      <a:dk2>
        <a:srgbClr val="445E7A"/>
      </a:dk2>
      <a:lt2>
        <a:srgbClr val="DDDDDD"/>
      </a:lt2>
      <a:accent1>
        <a:srgbClr val="3468A6"/>
      </a:accent1>
      <a:accent2>
        <a:srgbClr val="E49D1C"/>
      </a:accent2>
      <a:accent3>
        <a:srgbClr val="B0B6BE"/>
      </a:accent3>
      <a:accent4>
        <a:srgbClr val="DADADA"/>
      </a:accent4>
      <a:accent5>
        <a:srgbClr val="AEB9D0"/>
      </a:accent5>
      <a:accent6>
        <a:srgbClr val="CF8E18"/>
      </a:accent6>
      <a:hlink>
        <a:srgbClr val="4EA5B6"/>
      </a:hlink>
      <a:folHlink>
        <a:srgbClr val="E2583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Hillstone PPT Template V2.3</Template>
  <TotalTime>21974</TotalTime>
  <Words>5879</Words>
  <Application>Microsoft Office PowerPoint</Application>
  <PresentationFormat>全屏显示(4:3)</PresentationFormat>
  <Paragraphs>1305</Paragraphs>
  <Slides>21</Slides>
  <Notes>8</Notes>
  <HiddenSlides>3</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Hillstone PPT Template V2.3</vt:lpstr>
      <vt:lpstr>StoneOS Saipan  Concept Commit Review</vt:lpstr>
      <vt:lpstr>Midway to Saipan</vt:lpstr>
      <vt:lpstr>Midway回顾</vt:lpstr>
      <vt:lpstr>Saipan的需求背景</vt:lpstr>
      <vt:lpstr>Saipan的需求背景</vt:lpstr>
      <vt:lpstr>用户需求分析</vt:lpstr>
      <vt:lpstr>StoneOS的差距</vt:lpstr>
      <vt:lpstr>Concept Overview</vt:lpstr>
      <vt:lpstr>Saipan目标</vt:lpstr>
      <vt:lpstr>Saipan新功能概述</vt:lpstr>
      <vt:lpstr>Midway之后</vt:lpstr>
      <vt:lpstr>Saipan Schedule</vt:lpstr>
      <vt:lpstr>PowerPoint 演示文稿</vt:lpstr>
      <vt:lpstr>当前进展及风险</vt:lpstr>
      <vt:lpstr>版本要求</vt:lpstr>
      <vt:lpstr>承诺的功能</vt:lpstr>
      <vt:lpstr>Drop FR</vt:lpstr>
      <vt:lpstr>Drop的需求</vt:lpstr>
      <vt:lpstr>Drop的研发需求 </vt:lpstr>
      <vt:lpstr>友商竞争分析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单击此处添加标题</dc:title>
  <dc:creator>Peng Yao(姚鹏)</dc:creator>
  <cp:lastModifiedBy>朱世臣</cp:lastModifiedBy>
  <cp:revision>1305</cp:revision>
  <dcterms:created xsi:type="dcterms:W3CDTF">2014-12-12T05:54:38Z</dcterms:created>
  <dcterms:modified xsi:type="dcterms:W3CDTF">2016-05-05T07:23:31Z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613957</vt:lpwstr>
  </property>
  <property fmtid="{D5CDD505-2E9C-101B-9397-08002B2CF9AE}" pid="3" name="NXPowerLiteVersion">
    <vt:lpwstr>D4.1.4</vt:lpwstr>
  </property>
</Properties>
</file>