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FE8CF45-F9DF-4011-BFBA-9D5F6090DEFA}" type="datetimeFigureOut">
              <a:rPr lang="en-IN" smtClean="0"/>
              <a:t>21-12-2016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419AA-5E1F-4F3D-AAE5-970BC378E01B}" type="slidenum">
              <a:rPr lang="en-IN" smtClean="0"/>
              <a:t>‹#›</a:t>
            </a:fld>
            <a:endParaRPr lang="en-IN"/>
          </a:p>
        </p:txBody>
      </p:sp>
    </p:spTree>
    <p:extLst>
      <p:ext uri="{BB962C8B-B14F-4D97-AF65-F5344CB8AC3E}">
        <p14:creationId xmlns:p14="http://schemas.microsoft.com/office/powerpoint/2010/main" val="3475095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E8CF45-F9DF-4011-BFBA-9D5F6090DEFA}" type="datetimeFigureOut">
              <a:rPr lang="en-IN" smtClean="0"/>
              <a:t>21-12-2016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419AA-5E1F-4F3D-AAE5-970BC378E01B}" type="slidenum">
              <a:rPr lang="en-IN" smtClean="0"/>
              <a:t>‹#›</a:t>
            </a:fld>
            <a:endParaRPr lang="en-IN"/>
          </a:p>
        </p:txBody>
      </p:sp>
    </p:spTree>
    <p:extLst>
      <p:ext uri="{BB962C8B-B14F-4D97-AF65-F5344CB8AC3E}">
        <p14:creationId xmlns:p14="http://schemas.microsoft.com/office/powerpoint/2010/main" val="1910876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E8CF45-F9DF-4011-BFBA-9D5F6090DEFA}" type="datetimeFigureOut">
              <a:rPr lang="en-IN" smtClean="0"/>
              <a:t>21-12-2016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419AA-5E1F-4F3D-AAE5-970BC378E01B}" type="slidenum">
              <a:rPr lang="en-IN" smtClean="0"/>
              <a:t>‹#›</a:t>
            </a:fld>
            <a:endParaRPr lang="en-IN"/>
          </a:p>
        </p:txBody>
      </p:sp>
    </p:spTree>
    <p:extLst>
      <p:ext uri="{BB962C8B-B14F-4D97-AF65-F5344CB8AC3E}">
        <p14:creationId xmlns:p14="http://schemas.microsoft.com/office/powerpoint/2010/main" val="106462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E8CF45-F9DF-4011-BFBA-9D5F6090DEFA}" type="datetimeFigureOut">
              <a:rPr lang="en-IN" smtClean="0"/>
              <a:t>21-12-2016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419AA-5E1F-4F3D-AAE5-970BC378E01B}" type="slidenum">
              <a:rPr lang="en-IN" smtClean="0"/>
              <a:t>‹#›</a:t>
            </a:fld>
            <a:endParaRPr lang="en-IN"/>
          </a:p>
        </p:txBody>
      </p:sp>
    </p:spTree>
    <p:extLst>
      <p:ext uri="{BB962C8B-B14F-4D97-AF65-F5344CB8AC3E}">
        <p14:creationId xmlns:p14="http://schemas.microsoft.com/office/powerpoint/2010/main" val="3878546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E8CF45-F9DF-4011-BFBA-9D5F6090DEFA}" type="datetimeFigureOut">
              <a:rPr lang="en-IN" smtClean="0"/>
              <a:t>21-12-2016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419AA-5E1F-4F3D-AAE5-970BC378E01B}" type="slidenum">
              <a:rPr lang="en-IN" smtClean="0"/>
              <a:t>‹#›</a:t>
            </a:fld>
            <a:endParaRPr lang="en-IN"/>
          </a:p>
        </p:txBody>
      </p:sp>
    </p:spTree>
    <p:extLst>
      <p:ext uri="{BB962C8B-B14F-4D97-AF65-F5344CB8AC3E}">
        <p14:creationId xmlns:p14="http://schemas.microsoft.com/office/powerpoint/2010/main" val="1771282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FE8CF45-F9DF-4011-BFBA-9D5F6090DEFA}" type="datetimeFigureOut">
              <a:rPr lang="en-IN" smtClean="0"/>
              <a:t>21-12-2016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419AA-5E1F-4F3D-AAE5-970BC378E01B}" type="slidenum">
              <a:rPr lang="en-IN" smtClean="0"/>
              <a:t>‹#›</a:t>
            </a:fld>
            <a:endParaRPr lang="en-IN"/>
          </a:p>
        </p:txBody>
      </p:sp>
    </p:spTree>
    <p:extLst>
      <p:ext uri="{BB962C8B-B14F-4D97-AF65-F5344CB8AC3E}">
        <p14:creationId xmlns:p14="http://schemas.microsoft.com/office/powerpoint/2010/main" val="2277340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FE8CF45-F9DF-4011-BFBA-9D5F6090DEFA}" type="datetimeFigureOut">
              <a:rPr lang="en-IN" smtClean="0"/>
              <a:t>21-12-2016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3419AA-5E1F-4F3D-AAE5-970BC378E01B}" type="slidenum">
              <a:rPr lang="en-IN" smtClean="0"/>
              <a:t>‹#›</a:t>
            </a:fld>
            <a:endParaRPr lang="en-IN"/>
          </a:p>
        </p:txBody>
      </p:sp>
    </p:spTree>
    <p:extLst>
      <p:ext uri="{BB962C8B-B14F-4D97-AF65-F5344CB8AC3E}">
        <p14:creationId xmlns:p14="http://schemas.microsoft.com/office/powerpoint/2010/main" val="408258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FE8CF45-F9DF-4011-BFBA-9D5F6090DEFA}" type="datetimeFigureOut">
              <a:rPr lang="en-IN" smtClean="0"/>
              <a:t>21-12-2016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3419AA-5E1F-4F3D-AAE5-970BC378E01B}" type="slidenum">
              <a:rPr lang="en-IN" smtClean="0"/>
              <a:t>‹#›</a:t>
            </a:fld>
            <a:endParaRPr lang="en-IN"/>
          </a:p>
        </p:txBody>
      </p:sp>
    </p:spTree>
    <p:extLst>
      <p:ext uri="{BB962C8B-B14F-4D97-AF65-F5344CB8AC3E}">
        <p14:creationId xmlns:p14="http://schemas.microsoft.com/office/powerpoint/2010/main" val="189999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8CF45-F9DF-4011-BFBA-9D5F6090DEFA}" type="datetimeFigureOut">
              <a:rPr lang="en-IN" smtClean="0"/>
              <a:t>21-12-2016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3419AA-5E1F-4F3D-AAE5-970BC378E01B}" type="slidenum">
              <a:rPr lang="en-IN" smtClean="0"/>
              <a:t>‹#›</a:t>
            </a:fld>
            <a:endParaRPr lang="en-IN"/>
          </a:p>
        </p:txBody>
      </p:sp>
    </p:spTree>
    <p:extLst>
      <p:ext uri="{BB962C8B-B14F-4D97-AF65-F5344CB8AC3E}">
        <p14:creationId xmlns:p14="http://schemas.microsoft.com/office/powerpoint/2010/main" val="3047311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E8CF45-F9DF-4011-BFBA-9D5F6090DEFA}" type="datetimeFigureOut">
              <a:rPr lang="en-IN" smtClean="0"/>
              <a:t>21-12-2016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419AA-5E1F-4F3D-AAE5-970BC378E01B}" type="slidenum">
              <a:rPr lang="en-IN" smtClean="0"/>
              <a:t>‹#›</a:t>
            </a:fld>
            <a:endParaRPr lang="en-IN"/>
          </a:p>
        </p:txBody>
      </p:sp>
    </p:spTree>
    <p:extLst>
      <p:ext uri="{BB962C8B-B14F-4D97-AF65-F5344CB8AC3E}">
        <p14:creationId xmlns:p14="http://schemas.microsoft.com/office/powerpoint/2010/main" val="10941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FE8CF45-F9DF-4011-BFBA-9D5F6090DEFA}" type="datetimeFigureOut">
              <a:rPr lang="en-IN" smtClean="0"/>
              <a:t>21-12-2016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419AA-5E1F-4F3D-AAE5-970BC378E01B}" type="slidenum">
              <a:rPr lang="en-IN" smtClean="0"/>
              <a:t>‹#›</a:t>
            </a:fld>
            <a:endParaRPr lang="en-IN"/>
          </a:p>
        </p:txBody>
      </p:sp>
    </p:spTree>
    <p:extLst>
      <p:ext uri="{BB962C8B-B14F-4D97-AF65-F5344CB8AC3E}">
        <p14:creationId xmlns:p14="http://schemas.microsoft.com/office/powerpoint/2010/main" val="2982873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8CF45-F9DF-4011-BFBA-9D5F6090DEFA}" type="datetimeFigureOut">
              <a:rPr lang="en-IN" smtClean="0"/>
              <a:t>21-12-2016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419AA-5E1F-4F3D-AAE5-970BC378E01B}" type="slidenum">
              <a:rPr lang="en-IN" smtClean="0"/>
              <a:t>‹#›</a:t>
            </a:fld>
            <a:endParaRPr lang="en-IN"/>
          </a:p>
        </p:txBody>
      </p:sp>
    </p:spTree>
    <p:extLst>
      <p:ext uri="{BB962C8B-B14F-4D97-AF65-F5344CB8AC3E}">
        <p14:creationId xmlns:p14="http://schemas.microsoft.com/office/powerpoint/2010/main" val="448074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iki.shibboleth.net/confluence/display/CONCEPT/FlowsAndConfig" TargetMode="External"/><Relationship Id="rId3" Type="http://schemas.openxmlformats.org/officeDocument/2006/relationships/hyperlink" Target="https://wiki.shibboleth.net/confluence/display/SHIB2/NativeSPApacheConfig" TargetMode="External"/><Relationship Id="rId7" Type="http://schemas.openxmlformats.org/officeDocument/2006/relationships/hyperlink" Target="https://wiki.shibboleth.net/confluence/display/CONCEPT/Metadata" TargetMode="External"/><Relationship Id="rId2" Type="http://schemas.openxmlformats.org/officeDocument/2006/relationships/hyperlink" Target="https://wiki.shibboleth.net/confluence/display/SHIB2/NativeSPProtectContent" TargetMode="External"/><Relationship Id="rId1" Type="http://schemas.openxmlformats.org/officeDocument/2006/relationships/slideLayout" Target="../slideLayouts/slideLayout2.xml"/><Relationship Id="rId6" Type="http://schemas.openxmlformats.org/officeDocument/2006/relationships/hyperlink" Target="https://wiki.shibboleth.net/confluence/display/SHIB2/NativeSPSessionInitiator" TargetMode="External"/><Relationship Id="rId5" Type="http://schemas.openxmlformats.org/officeDocument/2006/relationships/hyperlink" Target="https://wiki.shibboleth.net/confluence/display/SHIB2/NativeSPRequestMapper" TargetMode="External"/><Relationship Id="rId10" Type="http://schemas.openxmlformats.org/officeDocument/2006/relationships/hyperlink" Target="https://wiki.shibboleth.net/confluence/display/SHIB2/IdPRelyingParty" TargetMode="External"/><Relationship Id="rId4" Type="http://schemas.openxmlformats.org/officeDocument/2006/relationships/hyperlink" Target="https://wiki.shibboleth.net/confluence/display/SHIB2/NativeSPShibbolethXML" TargetMode="External"/><Relationship Id="rId9" Type="http://schemas.openxmlformats.org/officeDocument/2006/relationships/hyperlink" Target="https://wiki.shibboleth.net/confluence/display/SHIB2/IdPUserAuthn"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iki.shibboleth.net/confluence/display/SHIB2/NativeSPSessionCache" TargetMode="External"/><Relationship Id="rId3" Type="http://schemas.openxmlformats.org/officeDocument/2006/relationships/hyperlink" Target="https://wiki.shibboleth.net/confluence/display/SHIB2/IdPAddAttributeFilter" TargetMode="External"/><Relationship Id="rId7" Type="http://schemas.openxmlformats.org/officeDocument/2006/relationships/hyperlink" Target="https://wiki.shibboleth.net/confluence/display/SHIB2/NativeSPAttributeFilter" TargetMode="External"/><Relationship Id="rId2" Type="http://schemas.openxmlformats.org/officeDocument/2006/relationships/hyperlink" Target="https://wiki.shibboleth.net/confluence/display/SHIB2/IdPAddAttribute" TargetMode="External"/><Relationship Id="rId1" Type="http://schemas.openxmlformats.org/officeDocument/2006/relationships/slideLayout" Target="../slideLayouts/slideLayout2.xml"/><Relationship Id="rId6" Type="http://schemas.openxmlformats.org/officeDocument/2006/relationships/hyperlink" Target="https://wiki.shibboleth.net/confluence/display/SHIB2/NativeSPAttributeExtractor" TargetMode="External"/><Relationship Id="rId5" Type="http://schemas.openxmlformats.org/officeDocument/2006/relationships/hyperlink" Target="https://wiki.shibboleth.net/confluence/display/SHIB2/NativeSPAssertionConsumerService" TargetMode="External"/><Relationship Id="rId10" Type="http://schemas.openxmlformats.org/officeDocument/2006/relationships/hyperlink" Target="https://wiki.shibboleth.net/confluence/display/SHIB2/NativeSPAttributeAccess" TargetMode="External"/><Relationship Id="rId4" Type="http://schemas.openxmlformats.org/officeDocument/2006/relationships/hyperlink" Target="https://wiki.shibboleth.net/confluence/display/SHIB2/IdPXMLSigEnc" TargetMode="External"/><Relationship Id="rId9" Type="http://schemas.openxmlformats.org/officeDocument/2006/relationships/hyperlink" Target="https://wiki.shibboleth.net/confluence/display/SHIB2/NativeSPAccessContro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2881" y="0"/>
            <a:ext cx="4951828" cy="2528815"/>
          </a:xfrm>
          <a:prstGeom prst="rect">
            <a:avLst/>
          </a:prstGeom>
        </p:spPr>
        <p:style>
          <a:lnRef idx="2">
            <a:schemeClr val="dk1"/>
          </a:lnRef>
          <a:fillRef idx="1">
            <a:schemeClr val="lt1"/>
          </a:fillRef>
          <a:effectRef idx="0">
            <a:schemeClr val="dk1"/>
          </a:effectRef>
          <a:fontRef idx="minor">
            <a:schemeClr val="dk1"/>
          </a:fontRef>
        </p:style>
      </p:pic>
      <p:sp>
        <p:nvSpPr>
          <p:cNvPr id="5" name="Rectangle 4"/>
          <p:cNvSpPr/>
          <p:nvPr/>
        </p:nvSpPr>
        <p:spPr>
          <a:xfrm>
            <a:off x="5387926" y="0"/>
            <a:ext cx="6569612"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1600" b="0" i="0" dirty="0">
                <a:solidFill>
                  <a:srgbClr val="000000"/>
                </a:solidFill>
                <a:effectLst/>
                <a:latin typeface="Lucida Grande"/>
              </a:rPr>
              <a:t>The main elements of a web-based SSO system are:</a:t>
            </a:r>
          </a:p>
          <a:p>
            <a:endParaRPr lang="en-IN" sz="1600" b="0" i="0" dirty="0">
              <a:solidFill>
                <a:srgbClr val="000000"/>
              </a:solidFill>
              <a:effectLst/>
              <a:latin typeface="Lucida Grande"/>
            </a:endParaRPr>
          </a:p>
          <a:p>
            <a:pPr>
              <a:buFont typeface="Arial" panose="020B0604020202020204" pitchFamily="34" charset="0"/>
              <a:buChar char="•"/>
            </a:pPr>
            <a:r>
              <a:rPr lang="en-IN" sz="1600" b="1" i="0" dirty="0">
                <a:solidFill>
                  <a:srgbClr val="000000"/>
                </a:solidFill>
                <a:effectLst/>
                <a:latin typeface="Lucida Grande"/>
              </a:rPr>
              <a:t>Web Browser</a:t>
            </a:r>
            <a:r>
              <a:rPr lang="en-IN" sz="1600" b="0" i="0" dirty="0">
                <a:solidFill>
                  <a:srgbClr val="000000"/>
                </a:solidFill>
                <a:effectLst/>
                <a:latin typeface="Lucida Grande"/>
              </a:rPr>
              <a:t> - represents the user within the SSO process</a:t>
            </a:r>
          </a:p>
          <a:p>
            <a:endParaRPr lang="en-IN" sz="1600" b="0" i="0" dirty="0">
              <a:solidFill>
                <a:srgbClr val="000000"/>
              </a:solidFill>
              <a:effectLst/>
              <a:latin typeface="Lucida Grande"/>
            </a:endParaRPr>
          </a:p>
          <a:p>
            <a:pPr>
              <a:buFont typeface="Arial" panose="020B0604020202020204" pitchFamily="34" charset="0"/>
              <a:buChar char="•"/>
            </a:pPr>
            <a:r>
              <a:rPr lang="en-IN" sz="1600" b="1" i="0" dirty="0">
                <a:solidFill>
                  <a:srgbClr val="000000"/>
                </a:solidFill>
                <a:effectLst/>
                <a:latin typeface="Lucida Grande"/>
              </a:rPr>
              <a:t>Resource</a:t>
            </a:r>
            <a:r>
              <a:rPr lang="en-IN" sz="1600" b="0" i="0" dirty="0">
                <a:solidFill>
                  <a:srgbClr val="000000"/>
                </a:solidFill>
                <a:effectLst/>
                <a:latin typeface="Lucida Grande"/>
              </a:rPr>
              <a:t> - contains restricted access content that the user wants</a:t>
            </a:r>
          </a:p>
          <a:p>
            <a:endParaRPr lang="en-IN" sz="1600" b="0" i="0" dirty="0">
              <a:solidFill>
                <a:srgbClr val="000000"/>
              </a:solidFill>
              <a:effectLst/>
              <a:latin typeface="Lucida Grande"/>
            </a:endParaRPr>
          </a:p>
          <a:p>
            <a:pPr>
              <a:buFont typeface="Arial" panose="020B0604020202020204" pitchFamily="34" charset="0"/>
              <a:buChar char="•"/>
            </a:pPr>
            <a:r>
              <a:rPr lang="en-IN" sz="1600" b="1" i="0" dirty="0">
                <a:solidFill>
                  <a:srgbClr val="000000"/>
                </a:solidFill>
                <a:effectLst/>
                <a:latin typeface="Lucida Grande"/>
              </a:rPr>
              <a:t>Identity Provider (</a:t>
            </a:r>
            <a:r>
              <a:rPr lang="en-IN" sz="1600" b="1" i="0" dirty="0" err="1">
                <a:solidFill>
                  <a:srgbClr val="000000"/>
                </a:solidFill>
                <a:effectLst/>
                <a:latin typeface="Lucida Grande"/>
              </a:rPr>
              <a:t>IdP</a:t>
            </a:r>
            <a:r>
              <a:rPr lang="en-IN" sz="1600" b="1" i="0" dirty="0">
                <a:solidFill>
                  <a:srgbClr val="000000"/>
                </a:solidFill>
                <a:effectLst/>
                <a:latin typeface="Lucida Grande"/>
              </a:rPr>
              <a:t>)</a:t>
            </a:r>
            <a:r>
              <a:rPr lang="en-IN" sz="1600" b="0" i="0" dirty="0">
                <a:solidFill>
                  <a:srgbClr val="000000"/>
                </a:solidFill>
                <a:effectLst/>
                <a:latin typeface="Lucida Grande"/>
              </a:rPr>
              <a:t> - authenticates the user</a:t>
            </a:r>
          </a:p>
          <a:p>
            <a:endParaRPr lang="en-IN" sz="1600" b="0" i="0" dirty="0">
              <a:solidFill>
                <a:srgbClr val="000000"/>
              </a:solidFill>
              <a:effectLst/>
              <a:latin typeface="Lucida Grande"/>
            </a:endParaRPr>
          </a:p>
          <a:p>
            <a:pPr>
              <a:buFont typeface="Arial" panose="020B0604020202020204" pitchFamily="34" charset="0"/>
              <a:buChar char="•"/>
            </a:pPr>
            <a:r>
              <a:rPr lang="en-IN" sz="1600" b="1" i="0" dirty="0">
                <a:solidFill>
                  <a:srgbClr val="000000"/>
                </a:solidFill>
                <a:effectLst/>
                <a:latin typeface="Lucida Grande"/>
              </a:rPr>
              <a:t>Service Provider (SP)</a:t>
            </a:r>
            <a:r>
              <a:rPr lang="en-IN" sz="1600" b="0" i="0" dirty="0">
                <a:solidFill>
                  <a:srgbClr val="000000"/>
                </a:solidFill>
                <a:effectLst/>
                <a:latin typeface="Lucida Grande"/>
              </a:rPr>
              <a:t> - performs the SSO process for the resource</a:t>
            </a:r>
          </a:p>
          <a:p>
            <a:pPr>
              <a:buFont typeface="Arial" panose="020B0604020202020204" pitchFamily="34" charset="0"/>
              <a:buChar char="•"/>
            </a:pPr>
            <a:endParaRPr lang="en-IN" sz="1600" b="0" i="0" dirty="0">
              <a:solidFill>
                <a:srgbClr val="000000"/>
              </a:solidFill>
              <a:effectLst/>
              <a:latin typeface="Lucida Grande"/>
            </a:endParaRPr>
          </a:p>
        </p:txBody>
      </p:sp>
      <p:sp>
        <p:nvSpPr>
          <p:cNvPr id="6" name="TextBox 5"/>
          <p:cNvSpPr txBox="1"/>
          <p:nvPr/>
        </p:nvSpPr>
        <p:spPr>
          <a:xfrm>
            <a:off x="182881" y="2712659"/>
            <a:ext cx="11774657"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IN" sz="1200" b="1" dirty="0"/>
              <a:t>How SAML SSO Works (</a:t>
            </a:r>
            <a:r>
              <a:rPr lang="en-IN" sz="1200" b="1" dirty="0">
                <a:solidFill>
                  <a:srgbClr val="FF0000"/>
                </a:solidFill>
              </a:rPr>
              <a:t>Explanation 1</a:t>
            </a:r>
            <a:r>
              <a:rPr lang="en-IN" sz="1200" b="1" dirty="0"/>
              <a:t>)</a:t>
            </a:r>
          </a:p>
          <a:p>
            <a:endParaRPr lang="en-IN" sz="1200" dirty="0"/>
          </a:p>
          <a:p>
            <a:r>
              <a:rPr lang="en-IN" sz="1200" dirty="0"/>
              <a:t>SAML SSO works by transferring the user’s identity from one place (the identity provider) to another (the service provider). This is done through an exchange of digitally signed XML documents.</a:t>
            </a:r>
          </a:p>
          <a:p>
            <a:endParaRPr lang="en-IN" sz="1200" dirty="0"/>
          </a:p>
          <a:p>
            <a:r>
              <a:rPr lang="en-IN" sz="1200" dirty="0"/>
              <a:t>Consider the following scenario: A user is logged into a system that acts as an identity provider. The user wants to log in to a remote application, such as a support or accounting application (the service provider). The following happens:</a:t>
            </a:r>
          </a:p>
          <a:p>
            <a:endParaRPr lang="en-IN" sz="1200" dirty="0"/>
          </a:p>
          <a:p>
            <a:pPr marL="171450" indent="-171450">
              <a:buFont typeface="Arial" panose="020B0604020202020204" pitchFamily="34" charset="0"/>
              <a:buChar char="•"/>
            </a:pPr>
            <a:r>
              <a:rPr lang="en-IN" sz="1200" dirty="0"/>
              <a:t>The user accesses the remote application using a link on an intranet, a bookmark, or similar and the application loads.</a:t>
            </a:r>
          </a:p>
          <a:p>
            <a:pPr marL="171450" indent="-171450">
              <a:buFont typeface="Arial" panose="020B0604020202020204" pitchFamily="34" charset="0"/>
              <a:buChar char="•"/>
            </a:pPr>
            <a:endParaRPr lang="en-IN" sz="1200" dirty="0"/>
          </a:p>
          <a:p>
            <a:pPr marL="171450" indent="-171450">
              <a:buFont typeface="Arial" panose="020B0604020202020204" pitchFamily="34" charset="0"/>
              <a:buChar char="•"/>
            </a:pPr>
            <a:r>
              <a:rPr lang="en-IN" sz="1200" dirty="0"/>
              <a:t>The application identifies the user’s origin (by application subdomain, user IP address, or similar) and redirects the user back to the identity provider, asking for authentication. This is the authentication request.</a:t>
            </a:r>
          </a:p>
          <a:p>
            <a:pPr marL="171450" indent="-171450">
              <a:buFont typeface="Arial" panose="020B0604020202020204" pitchFamily="34" charset="0"/>
              <a:buChar char="•"/>
            </a:pPr>
            <a:endParaRPr lang="en-IN" sz="1200" dirty="0"/>
          </a:p>
          <a:p>
            <a:pPr marL="171450" indent="-171450">
              <a:buFont typeface="Arial" panose="020B0604020202020204" pitchFamily="34" charset="0"/>
              <a:buChar char="•"/>
            </a:pPr>
            <a:r>
              <a:rPr lang="en-IN" sz="1200" dirty="0"/>
              <a:t>The user either has an existing active browser session with the identity provider or establishes one by logging into the identity provider.</a:t>
            </a:r>
          </a:p>
          <a:p>
            <a:pPr marL="171450" indent="-171450">
              <a:buFont typeface="Arial" panose="020B0604020202020204" pitchFamily="34" charset="0"/>
              <a:buChar char="•"/>
            </a:pPr>
            <a:endParaRPr lang="en-IN" sz="1200" dirty="0"/>
          </a:p>
          <a:p>
            <a:pPr marL="171450" indent="-171450">
              <a:buFont typeface="Arial" panose="020B0604020202020204" pitchFamily="34" charset="0"/>
              <a:buChar char="•"/>
            </a:pPr>
            <a:r>
              <a:rPr lang="en-IN" sz="1200" dirty="0"/>
              <a:t>The identity provider builds the authentication response in the form of an XML-document containing the user’s username or email address, signs it using an X.509 certificate, and posts this information to the service provider.</a:t>
            </a:r>
          </a:p>
          <a:p>
            <a:pPr marL="171450" indent="-171450">
              <a:buFont typeface="Arial" panose="020B0604020202020204" pitchFamily="34" charset="0"/>
              <a:buChar char="•"/>
            </a:pPr>
            <a:endParaRPr lang="en-IN" sz="1200" dirty="0"/>
          </a:p>
          <a:p>
            <a:pPr marL="171450" indent="-171450">
              <a:buFont typeface="Arial" panose="020B0604020202020204" pitchFamily="34" charset="0"/>
              <a:buChar char="•"/>
            </a:pPr>
            <a:r>
              <a:rPr lang="en-IN" sz="1200" dirty="0"/>
              <a:t>The service provider, which already knows the identity provider and has a certificate fingerprint, retrieves the authentication response and validates it using the certificate fingerprint.</a:t>
            </a:r>
          </a:p>
          <a:p>
            <a:pPr marL="171450" indent="-171450">
              <a:buFont typeface="Arial" panose="020B0604020202020204" pitchFamily="34" charset="0"/>
              <a:buChar char="•"/>
            </a:pPr>
            <a:endParaRPr lang="en-IN" sz="1200" dirty="0"/>
          </a:p>
          <a:p>
            <a:pPr marL="171450" indent="-171450">
              <a:buFont typeface="Arial" panose="020B0604020202020204" pitchFamily="34" charset="0"/>
              <a:buChar char="•"/>
            </a:pPr>
            <a:r>
              <a:rPr lang="en-IN" sz="1200" dirty="0"/>
              <a:t>The identity of the user is established and the user is provided with app access.</a:t>
            </a:r>
          </a:p>
        </p:txBody>
      </p:sp>
    </p:spTree>
    <p:extLst>
      <p:ext uri="{BB962C8B-B14F-4D97-AF65-F5344CB8AC3E}">
        <p14:creationId xmlns:p14="http://schemas.microsoft.com/office/powerpoint/2010/main" val="13090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1016" y="196948"/>
            <a:ext cx="11774658" cy="5663089"/>
          </a:xfrm>
          <a:prstGeom prst="rect">
            <a:avLst/>
          </a:prstGeom>
          <a:noFill/>
        </p:spPr>
        <p:txBody>
          <a:bodyPr wrap="square" rtlCol="0">
            <a:spAutoFit/>
          </a:bodyPr>
          <a:lstStyle/>
          <a:p>
            <a:r>
              <a:rPr lang="en-IN" b="1" dirty="0"/>
              <a:t>Another way of describing how SAML SSO Works</a:t>
            </a:r>
          </a:p>
          <a:p>
            <a:endParaRPr lang="en-IN" dirty="0"/>
          </a:p>
          <a:p>
            <a:r>
              <a:rPr lang="en-IN" sz="1400" b="1" dirty="0"/>
              <a:t>Step 1: User accesses the Resource</a:t>
            </a:r>
          </a:p>
          <a:p>
            <a:r>
              <a:rPr lang="en-IN" sz="1400" dirty="0"/>
              <a:t>The user starts by attempting to access the protected resource. The resource monitor determines if the user has an active session and, discovering that they do not, directs them to the service provider in order to start the SSO process.</a:t>
            </a:r>
          </a:p>
          <a:p>
            <a:endParaRPr lang="en-IN" sz="1400" dirty="0"/>
          </a:p>
          <a:p>
            <a:r>
              <a:rPr lang="en-IN" sz="1400" b="1" dirty="0"/>
              <a:t>Step 2: Service Provider issues Authentication Request</a:t>
            </a:r>
          </a:p>
          <a:p>
            <a:r>
              <a:rPr lang="en-IN" sz="1400" dirty="0"/>
              <a:t>The user arrives at the Service Provider which prepares an authentication request and sends it and the user to the Identity Provider. The Service Provider software is generally installed on the same server as the resource.</a:t>
            </a:r>
          </a:p>
          <a:p>
            <a:endParaRPr lang="en-IN" sz="1400" dirty="0"/>
          </a:p>
          <a:p>
            <a:r>
              <a:rPr lang="en-IN" sz="1400" b="1" dirty="0"/>
              <a:t>Step 3: User Authenticated at Identity Provider</a:t>
            </a:r>
          </a:p>
          <a:p>
            <a:r>
              <a:rPr lang="en-IN" sz="1400" dirty="0"/>
              <a:t>When the user arrives at the Identity Provider it checks to see if the user has an existing session. If they do, they proceed to the next step. If not, the Identity Provider authenticates them (e.g. by prompting for, and checking, a username and password) and the user proceeds to the next step.</a:t>
            </a:r>
          </a:p>
          <a:p>
            <a:endParaRPr lang="en-IN" sz="1400" dirty="0"/>
          </a:p>
          <a:p>
            <a:r>
              <a:rPr lang="en-IN" sz="1400" b="1" dirty="0"/>
              <a:t>Step 4: Identity Provider issues Authentication Response</a:t>
            </a:r>
          </a:p>
          <a:p>
            <a:r>
              <a:rPr lang="en-IN" sz="1400" dirty="0"/>
              <a:t>After identifying the user, the Identity Provider prepares an authentication response and sends it and the user back to the Service Provider.</a:t>
            </a:r>
          </a:p>
          <a:p>
            <a:endParaRPr lang="en-IN" sz="1400" dirty="0"/>
          </a:p>
          <a:p>
            <a:r>
              <a:rPr lang="en-IN" sz="1400" b="1" dirty="0"/>
              <a:t>Step 5: Service Provider checks Authentication Response</a:t>
            </a:r>
          </a:p>
          <a:p>
            <a:r>
              <a:rPr lang="en-IN" sz="1400" dirty="0"/>
              <a:t>When the user arrives with the response from the Identity Provider, the Service Provider will validate the response, create a session for the user, and make some information retrieved from the response (e.g. the user's identifier) available to the protected resource. After this, the user is sent to the resource.</a:t>
            </a:r>
          </a:p>
          <a:p>
            <a:endParaRPr lang="en-IN" sz="1400" dirty="0"/>
          </a:p>
          <a:p>
            <a:r>
              <a:rPr lang="en-IN" sz="1400" b="1" dirty="0"/>
              <a:t>Step 6: Resource returns Content</a:t>
            </a:r>
          </a:p>
          <a:p>
            <a:r>
              <a:rPr lang="en-IN" sz="1400" dirty="0"/>
              <a:t>As in Step 1, the user is now trying again to access the protected resource, but this time the user has a session and the resource knows who they are. With this information the resource will service the user's request and send back the requested data.</a:t>
            </a:r>
          </a:p>
          <a:p>
            <a:endParaRPr lang="en-IN" dirty="0"/>
          </a:p>
        </p:txBody>
      </p:sp>
    </p:spTree>
    <p:extLst>
      <p:ext uri="{BB962C8B-B14F-4D97-AF65-F5344CB8AC3E}">
        <p14:creationId xmlns:p14="http://schemas.microsoft.com/office/powerpoint/2010/main" val="3487735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9283" y="1"/>
            <a:ext cx="5451524" cy="2996418"/>
          </a:xfrm>
          <a:prstGeom prst="rect">
            <a:avLst/>
          </a:prstGeom>
        </p:spPr>
      </p:pic>
      <p:pic>
        <p:nvPicPr>
          <p:cNvPr id="6" name="Picture 5"/>
          <p:cNvPicPr>
            <a:picLocks noChangeAspect="1"/>
          </p:cNvPicPr>
          <p:nvPr/>
        </p:nvPicPr>
        <p:blipFill>
          <a:blip r:embed="rId3"/>
          <a:stretch>
            <a:fillRect/>
          </a:stretch>
        </p:blipFill>
        <p:spPr>
          <a:xfrm>
            <a:off x="5705915" y="1"/>
            <a:ext cx="6336030" cy="2996418"/>
          </a:xfrm>
          <a:prstGeom prst="rect">
            <a:avLst/>
          </a:prstGeom>
        </p:spPr>
      </p:pic>
      <p:pic>
        <p:nvPicPr>
          <p:cNvPr id="7" name="Picture 6"/>
          <p:cNvPicPr>
            <a:picLocks noChangeAspect="1"/>
          </p:cNvPicPr>
          <p:nvPr/>
        </p:nvPicPr>
        <p:blipFill>
          <a:blip r:embed="rId4"/>
          <a:stretch>
            <a:fillRect/>
          </a:stretch>
        </p:blipFill>
        <p:spPr>
          <a:xfrm>
            <a:off x="119284" y="3263704"/>
            <a:ext cx="5451524" cy="3404381"/>
          </a:xfrm>
          <a:prstGeom prst="rect">
            <a:avLst/>
          </a:prstGeom>
        </p:spPr>
      </p:pic>
      <p:pic>
        <p:nvPicPr>
          <p:cNvPr id="8" name="Picture 7"/>
          <p:cNvPicPr>
            <a:picLocks noChangeAspect="1"/>
          </p:cNvPicPr>
          <p:nvPr/>
        </p:nvPicPr>
        <p:blipFill>
          <a:blip r:embed="rId5"/>
          <a:stretch>
            <a:fillRect/>
          </a:stretch>
        </p:blipFill>
        <p:spPr>
          <a:xfrm>
            <a:off x="5734050" y="3263704"/>
            <a:ext cx="6307895" cy="3324225"/>
          </a:xfrm>
          <a:prstGeom prst="rect">
            <a:avLst/>
          </a:prstGeom>
        </p:spPr>
      </p:pic>
    </p:spTree>
    <p:extLst>
      <p:ext uri="{BB962C8B-B14F-4D97-AF65-F5344CB8AC3E}">
        <p14:creationId xmlns:p14="http://schemas.microsoft.com/office/powerpoint/2010/main" val="415590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3296" y="3299777"/>
            <a:ext cx="4662928" cy="1476375"/>
          </a:xfrm>
          <a:prstGeom prst="rect">
            <a:avLst/>
          </a:prstGeom>
        </p:spPr>
        <p:style>
          <a:lnRef idx="2">
            <a:schemeClr val="dk1"/>
          </a:lnRef>
          <a:fillRef idx="1">
            <a:schemeClr val="lt1"/>
          </a:fillRef>
          <a:effectRef idx="0">
            <a:schemeClr val="dk1"/>
          </a:effectRef>
          <a:fontRef idx="minor">
            <a:schemeClr val="dk1"/>
          </a:fontRef>
        </p:style>
      </p:pic>
      <p:sp>
        <p:nvSpPr>
          <p:cNvPr id="9" name="Rectangle: Rounded Corners 8"/>
          <p:cNvSpPr/>
          <p:nvPr/>
        </p:nvSpPr>
        <p:spPr>
          <a:xfrm>
            <a:off x="5225269" y="266667"/>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a:t>Protected Resource</a:t>
            </a:r>
          </a:p>
        </p:txBody>
      </p:sp>
      <p:sp>
        <p:nvSpPr>
          <p:cNvPr id="11" name="Rectangle: Rounded Corners 10"/>
          <p:cNvSpPr/>
          <p:nvPr/>
        </p:nvSpPr>
        <p:spPr>
          <a:xfrm>
            <a:off x="6983730" y="266667"/>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err="1"/>
              <a:t>Httpd.conf</a:t>
            </a:r>
            <a:endParaRPr lang="en-IN" sz="1200" dirty="0"/>
          </a:p>
        </p:txBody>
      </p:sp>
      <p:sp>
        <p:nvSpPr>
          <p:cNvPr id="12" name="Rectangle: Rounded Corners 11"/>
          <p:cNvSpPr/>
          <p:nvPr/>
        </p:nvSpPr>
        <p:spPr>
          <a:xfrm>
            <a:off x="8742191" y="266667"/>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a:t>Shibboleth2.xml</a:t>
            </a:r>
          </a:p>
        </p:txBody>
      </p:sp>
      <p:sp>
        <p:nvSpPr>
          <p:cNvPr id="13" name="Rectangle: Rounded Corners 12"/>
          <p:cNvSpPr/>
          <p:nvPr/>
        </p:nvSpPr>
        <p:spPr>
          <a:xfrm>
            <a:off x="10500652" y="266667"/>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a:t>&lt;</a:t>
            </a:r>
            <a:r>
              <a:rPr lang="en-IN" sz="1200" dirty="0" err="1"/>
              <a:t>RequestMap</a:t>
            </a:r>
            <a:r>
              <a:rPr lang="en-IN" sz="1200" dirty="0"/>
              <a:t>&gt;</a:t>
            </a:r>
          </a:p>
        </p:txBody>
      </p:sp>
      <p:sp>
        <p:nvSpPr>
          <p:cNvPr id="15" name="Rectangle: Rounded Corners 14"/>
          <p:cNvSpPr/>
          <p:nvPr/>
        </p:nvSpPr>
        <p:spPr>
          <a:xfrm>
            <a:off x="5225269" y="1167994"/>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err="1"/>
              <a:t>SessionInitiator</a:t>
            </a:r>
            <a:endParaRPr lang="en-IN" sz="1200" dirty="0"/>
          </a:p>
        </p:txBody>
      </p:sp>
      <p:sp>
        <p:nvSpPr>
          <p:cNvPr id="16" name="Rectangle: Rounded Corners 15"/>
          <p:cNvSpPr/>
          <p:nvPr/>
        </p:nvSpPr>
        <p:spPr>
          <a:xfrm>
            <a:off x="6983730" y="1167994"/>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a:t>SAML Metadata</a:t>
            </a:r>
          </a:p>
        </p:txBody>
      </p:sp>
      <p:sp>
        <p:nvSpPr>
          <p:cNvPr id="17" name="Rectangle: Rounded Corners 16"/>
          <p:cNvSpPr/>
          <p:nvPr/>
        </p:nvSpPr>
        <p:spPr>
          <a:xfrm>
            <a:off x="8738967" y="1205602"/>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err="1"/>
              <a:t>Idp</a:t>
            </a:r>
            <a:r>
              <a:rPr lang="en-IN" sz="1200" dirty="0"/>
              <a:t> Discovery</a:t>
            </a:r>
          </a:p>
        </p:txBody>
      </p:sp>
      <p:sp>
        <p:nvSpPr>
          <p:cNvPr id="19" name="Rectangle: Rounded Corners 18"/>
          <p:cNvSpPr/>
          <p:nvPr/>
        </p:nvSpPr>
        <p:spPr>
          <a:xfrm>
            <a:off x="10494204" y="1221659"/>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a:t>Relying-party.xml</a:t>
            </a:r>
          </a:p>
        </p:txBody>
      </p:sp>
      <p:sp>
        <p:nvSpPr>
          <p:cNvPr id="20" name="Rectangle: Rounded Corners 19"/>
          <p:cNvSpPr/>
          <p:nvPr/>
        </p:nvSpPr>
        <p:spPr>
          <a:xfrm>
            <a:off x="5225269" y="2069321"/>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a:t>Attribute Resolver</a:t>
            </a:r>
          </a:p>
        </p:txBody>
      </p:sp>
      <p:sp>
        <p:nvSpPr>
          <p:cNvPr id="21" name="Rectangle: Rounded Corners 20"/>
          <p:cNvSpPr/>
          <p:nvPr/>
        </p:nvSpPr>
        <p:spPr>
          <a:xfrm>
            <a:off x="6983730" y="2108283"/>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a:t>Attribute Filter</a:t>
            </a:r>
          </a:p>
        </p:txBody>
      </p:sp>
      <p:sp>
        <p:nvSpPr>
          <p:cNvPr id="22" name="Rectangle: Rounded Corners 21"/>
          <p:cNvSpPr/>
          <p:nvPr/>
        </p:nvSpPr>
        <p:spPr>
          <a:xfrm>
            <a:off x="8738967" y="2148066"/>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a:t>Signing with IDP’s key</a:t>
            </a:r>
          </a:p>
        </p:txBody>
      </p:sp>
      <p:sp>
        <p:nvSpPr>
          <p:cNvPr id="23" name="Rectangle: Rounded Corners 22"/>
          <p:cNvSpPr/>
          <p:nvPr/>
        </p:nvSpPr>
        <p:spPr>
          <a:xfrm>
            <a:off x="10500652" y="2147726"/>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a:t>Encrypting with SP’s key</a:t>
            </a:r>
          </a:p>
        </p:txBody>
      </p:sp>
      <p:pic>
        <p:nvPicPr>
          <p:cNvPr id="24" name="Picture 23"/>
          <p:cNvPicPr>
            <a:picLocks noChangeAspect="1"/>
          </p:cNvPicPr>
          <p:nvPr/>
        </p:nvPicPr>
        <p:blipFill>
          <a:blip r:embed="rId3"/>
          <a:stretch>
            <a:fillRect/>
          </a:stretch>
        </p:blipFill>
        <p:spPr>
          <a:xfrm>
            <a:off x="299744" y="243954"/>
            <a:ext cx="4662928" cy="2781521"/>
          </a:xfrm>
          <a:prstGeom prst="rect">
            <a:avLst/>
          </a:prstGeom>
        </p:spPr>
        <p:style>
          <a:lnRef idx="2">
            <a:schemeClr val="dk1"/>
          </a:lnRef>
          <a:fillRef idx="1">
            <a:schemeClr val="lt1"/>
          </a:fillRef>
          <a:effectRef idx="0">
            <a:schemeClr val="dk1"/>
          </a:effectRef>
          <a:fontRef idx="minor">
            <a:schemeClr val="dk1"/>
          </a:fontRef>
        </p:style>
      </p:pic>
      <p:sp>
        <p:nvSpPr>
          <p:cNvPr id="25" name="Rectangle: Rounded Corners 24"/>
          <p:cNvSpPr/>
          <p:nvPr/>
        </p:nvSpPr>
        <p:spPr>
          <a:xfrm>
            <a:off x="5218821" y="2995048"/>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a:t>Assertion Consumer Service</a:t>
            </a:r>
          </a:p>
        </p:txBody>
      </p:sp>
      <p:sp>
        <p:nvSpPr>
          <p:cNvPr id="26" name="Rectangle: Rounded Corners 25"/>
          <p:cNvSpPr/>
          <p:nvPr/>
        </p:nvSpPr>
        <p:spPr>
          <a:xfrm>
            <a:off x="6977282" y="3034010"/>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a:t>Attribute Filter</a:t>
            </a:r>
          </a:p>
        </p:txBody>
      </p:sp>
      <p:sp>
        <p:nvSpPr>
          <p:cNvPr id="27" name="Rectangle: Rounded Corners 26"/>
          <p:cNvSpPr/>
          <p:nvPr/>
        </p:nvSpPr>
        <p:spPr>
          <a:xfrm>
            <a:off x="8732519" y="3073793"/>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a:t>Signing with IDP’s key</a:t>
            </a:r>
          </a:p>
        </p:txBody>
      </p:sp>
      <p:sp>
        <p:nvSpPr>
          <p:cNvPr id="28" name="Rectangle: Rounded Corners 27"/>
          <p:cNvSpPr/>
          <p:nvPr/>
        </p:nvSpPr>
        <p:spPr>
          <a:xfrm>
            <a:off x="10494204" y="3073453"/>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a:t>Encrypting with SP’s key</a:t>
            </a:r>
          </a:p>
        </p:txBody>
      </p:sp>
      <p:sp>
        <p:nvSpPr>
          <p:cNvPr id="29" name="Rectangle: Rounded Corners 28"/>
          <p:cNvSpPr/>
          <p:nvPr/>
        </p:nvSpPr>
        <p:spPr>
          <a:xfrm>
            <a:off x="5218821" y="3950040"/>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a:t>SP’s attribute extractor</a:t>
            </a:r>
          </a:p>
        </p:txBody>
      </p:sp>
      <p:sp>
        <p:nvSpPr>
          <p:cNvPr id="30" name="Rectangle: Rounded Corners 29"/>
          <p:cNvSpPr/>
          <p:nvPr/>
        </p:nvSpPr>
        <p:spPr>
          <a:xfrm>
            <a:off x="6977282" y="3989002"/>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IN" sz="1200" dirty="0"/>
              <a:t>SP’s session cache</a:t>
            </a:r>
          </a:p>
        </p:txBody>
      </p:sp>
      <p:sp>
        <p:nvSpPr>
          <p:cNvPr id="31" name="Rectangle: Rounded Corners 30"/>
          <p:cNvSpPr/>
          <p:nvPr/>
        </p:nvSpPr>
        <p:spPr>
          <a:xfrm>
            <a:off x="8732519" y="4028785"/>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sz="1200" dirty="0"/>
          </a:p>
        </p:txBody>
      </p:sp>
      <p:sp>
        <p:nvSpPr>
          <p:cNvPr id="32" name="Rectangle: Rounded Corners 31"/>
          <p:cNvSpPr/>
          <p:nvPr/>
        </p:nvSpPr>
        <p:spPr>
          <a:xfrm>
            <a:off x="10494204" y="4028445"/>
            <a:ext cx="1499088" cy="82611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IN" sz="1200" dirty="0"/>
          </a:p>
        </p:txBody>
      </p:sp>
    </p:spTree>
    <p:extLst>
      <p:ext uri="{BB962C8B-B14F-4D97-AF65-F5344CB8AC3E}">
        <p14:creationId xmlns:p14="http://schemas.microsoft.com/office/powerpoint/2010/main" val="37107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ChangeArrowheads="1"/>
          </p:cNvSpPr>
          <p:nvPr/>
        </p:nvSpPr>
        <p:spPr bwMode="auto">
          <a:xfrm>
            <a:off x="179289" y="-180764"/>
            <a:ext cx="11505175" cy="1446550"/>
          </a:xfrm>
          <a:prstGeom prst="rect">
            <a:avLst/>
          </a:prstGeom>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IN" sz="1600" b="1" dirty="0">
                <a:latin typeface="Book Antiqua" panose="02040602050305030304" pitchFamily="18" charset="0"/>
              </a:rPr>
              <a:t>User Accesses Protected Resource</a:t>
            </a:r>
          </a:p>
          <a:p>
            <a:pPr lvl="0"/>
            <a:endParaRPr lang="en-IN" sz="1400" dirty="0">
              <a:latin typeface="Book Antiqua" panose="02040602050305030304" pitchFamily="18" charset="0"/>
            </a:endParaRPr>
          </a:p>
          <a:p>
            <a:pPr lvl="0"/>
            <a:r>
              <a:rPr lang="en-IN" sz="1400" dirty="0">
                <a:latin typeface="Book Antiqua" panose="02040602050305030304" pitchFamily="18" charset="0"/>
              </a:rPr>
              <a:t>A user tries to access a </a:t>
            </a:r>
            <a:r>
              <a:rPr lang="en-IN" sz="1400" dirty="0">
                <a:latin typeface="Book Antiqua" panose="02040602050305030304" pitchFamily="18" charset="0"/>
                <a:hlinkClick r:id="rId2"/>
              </a:rPr>
              <a:t>protected resource</a:t>
            </a:r>
            <a:r>
              <a:rPr lang="en-IN" sz="1400" dirty="0">
                <a:latin typeface="Book Antiqua" panose="02040602050305030304" pitchFamily="18" charset="0"/>
              </a:rPr>
              <a:t>, causing the SP to intercept the request.</a:t>
            </a:r>
          </a:p>
          <a:p>
            <a:pPr lvl="0"/>
            <a:endParaRPr kumimoji="0" lang="en-IN" altLang="en-US" sz="1400" b="0" i="0" u="none" strike="noStrike" cap="none" normalizeH="0" baseline="0" dirty="0">
              <a:ln>
                <a:noFill/>
              </a:ln>
              <a:solidFill>
                <a:srgbClr val="333333"/>
              </a:solidFill>
              <a:effectLst/>
              <a:latin typeface="Book Antiqua" panose="02040602050305030304" pitchFamily="18" charset="0"/>
              <a:cs typeface="Arial" panose="020B0604020202020204" pitchFamily="34" charset="0"/>
            </a:endParaRPr>
          </a:p>
          <a:p>
            <a:pPr lvl="0"/>
            <a:r>
              <a:rPr kumimoji="0" lang="en-US" altLang="en-US" sz="1400" b="0" i="0" u="none" strike="noStrike" cap="none" normalizeH="0" baseline="0" dirty="0">
                <a:ln>
                  <a:noFill/>
                </a:ln>
                <a:solidFill>
                  <a:srgbClr val="333333"/>
                </a:solidFill>
                <a:effectLst/>
                <a:latin typeface="Book Antiqua" panose="02040602050305030304" pitchFamily="18" charset="0"/>
                <a:cs typeface="Arial" panose="020B0604020202020204" pitchFamily="34" charset="0"/>
              </a:rPr>
              <a:t>The resource locations to protect can be defined in the web server configuration itself, such as </a:t>
            </a:r>
            <a:r>
              <a:rPr kumimoji="0" lang="en-US" altLang="en-US" sz="1400" b="0" i="0" u="none" strike="noStrike" cap="none" normalizeH="0" baseline="0" dirty="0" err="1">
                <a:ln>
                  <a:noFill/>
                </a:ln>
                <a:solidFill>
                  <a:srgbClr val="3260BA"/>
                </a:solidFill>
                <a:effectLst/>
                <a:latin typeface="Book Antiqua" panose="02040602050305030304" pitchFamily="18" charset="0"/>
                <a:cs typeface="Courier New" panose="02070309020205020404" pitchFamily="49" charset="0"/>
                <a:hlinkClick r:id="rId3"/>
              </a:rPr>
              <a:t>httpd.conf</a:t>
            </a:r>
            <a:r>
              <a:rPr kumimoji="0" lang="en-US" altLang="en-US" sz="1400" b="0" i="0" u="none" strike="noStrike" cap="none" normalizeH="0" baseline="0" dirty="0">
                <a:ln>
                  <a:noFill/>
                </a:ln>
                <a:solidFill>
                  <a:srgbClr val="333333"/>
                </a:solidFill>
                <a:effectLst/>
                <a:latin typeface="Book Antiqua" panose="02040602050305030304" pitchFamily="18" charset="0"/>
                <a:cs typeface="Arial" panose="020B0604020202020204" pitchFamily="34" charset="0"/>
              </a:rPr>
              <a:t>, or in </a:t>
            </a:r>
            <a:r>
              <a:rPr kumimoji="0" lang="en-US" altLang="en-US" sz="1400" b="0" i="0" u="none" strike="noStrike" cap="none" normalizeH="0" baseline="0" dirty="0">
                <a:ln>
                  <a:noFill/>
                </a:ln>
                <a:solidFill>
                  <a:srgbClr val="3260BA"/>
                </a:solidFill>
                <a:effectLst/>
                <a:latin typeface="Book Antiqua" panose="02040602050305030304" pitchFamily="18" charset="0"/>
                <a:cs typeface="Courier New" panose="02070309020205020404" pitchFamily="49" charset="0"/>
                <a:hlinkClick r:id="rId4"/>
              </a:rPr>
              <a:t>shibboleth2.xml</a:t>
            </a:r>
            <a:r>
              <a:rPr kumimoji="0" lang="en-US" altLang="en-US" sz="1400" b="0" i="0" u="none" strike="noStrike" cap="none" normalizeH="0" baseline="0" dirty="0">
                <a:ln>
                  <a:noFill/>
                </a:ln>
                <a:solidFill>
                  <a:srgbClr val="333333"/>
                </a:solidFill>
                <a:effectLst/>
                <a:latin typeface="Book Antiqua" panose="02040602050305030304" pitchFamily="18" charset="0"/>
                <a:cs typeface="Arial" panose="020B0604020202020204" pitchFamily="34" charset="0"/>
              </a:rPr>
              <a:t> (or a separate file) using the </a:t>
            </a:r>
            <a:r>
              <a:rPr kumimoji="0" lang="en-US" altLang="en-US" sz="1400" b="0" i="0" u="sng" strike="noStrike" cap="none" normalizeH="0" baseline="0" dirty="0">
                <a:ln>
                  <a:noFill/>
                </a:ln>
                <a:solidFill>
                  <a:srgbClr val="3260BA"/>
                </a:solidFill>
                <a:effectLst/>
                <a:latin typeface="Book Antiqua" panose="02040602050305030304" pitchFamily="18" charset="0"/>
                <a:cs typeface="Courier New" panose="02070309020205020404" pitchFamily="49" charset="0"/>
                <a:hlinkClick r:id="rId5"/>
              </a:rPr>
              <a:t>&lt;</a:t>
            </a:r>
            <a:r>
              <a:rPr kumimoji="0" lang="en-US" altLang="en-US" sz="1400" b="0" i="0" u="sng" strike="noStrike" cap="none" normalizeH="0" baseline="0" dirty="0" err="1">
                <a:ln>
                  <a:noFill/>
                </a:ln>
                <a:solidFill>
                  <a:srgbClr val="3260BA"/>
                </a:solidFill>
                <a:effectLst/>
                <a:latin typeface="Book Antiqua" panose="02040602050305030304" pitchFamily="18" charset="0"/>
                <a:cs typeface="Courier New" panose="02070309020205020404" pitchFamily="49" charset="0"/>
                <a:hlinkClick r:id="rId5"/>
              </a:rPr>
              <a:t>RequestMap</a:t>
            </a:r>
            <a:r>
              <a:rPr kumimoji="0" lang="en-US" altLang="en-US" sz="1400" b="0" i="0" u="sng" strike="noStrike" cap="none" normalizeH="0" baseline="0" dirty="0">
                <a:ln>
                  <a:noFill/>
                </a:ln>
                <a:solidFill>
                  <a:srgbClr val="3260BA"/>
                </a:solidFill>
                <a:effectLst/>
                <a:latin typeface="Book Antiqua" panose="02040602050305030304" pitchFamily="18" charset="0"/>
                <a:cs typeface="Courier New" panose="02070309020205020404" pitchFamily="49" charset="0"/>
                <a:hlinkClick r:id="rId5"/>
              </a:rPr>
              <a:t>&gt;</a:t>
            </a:r>
            <a:r>
              <a:rPr kumimoji="0" lang="en-US" altLang="en-US" sz="1400" b="0" i="0" u="none" strike="noStrike" cap="none" normalizeH="0" baseline="0" dirty="0">
                <a:ln>
                  <a:noFill/>
                </a:ln>
                <a:solidFill>
                  <a:schemeClr val="tx1"/>
                </a:solidFill>
                <a:effectLst/>
                <a:latin typeface="Book Antiqua" panose="02040602050305030304" pitchFamily="18" charset="0"/>
              </a:rPr>
              <a:t> </a:t>
            </a:r>
          </a:p>
        </p:txBody>
      </p:sp>
      <p:sp>
        <p:nvSpPr>
          <p:cNvPr id="3" name="Rectangle 2"/>
          <p:cNvSpPr/>
          <p:nvPr/>
        </p:nvSpPr>
        <p:spPr>
          <a:xfrm>
            <a:off x="179288" y="1552044"/>
            <a:ext cx="11505175" cy="2708434"/>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1600" b="1" dirty="0">
                <a:solidFill>
                  <a:schemeClr val="tx1"/>
                </a:solidFill>
                <a:latin typeface="Book Antiqua" panose="02040602050305030304" pitchFamily="18" charset="0"/>
              </a:rPr>
              <a:t>SP Determines </a:t>
            </a:r>
            <a:r>
              <a:rPr lang="en-IN" sz="1600" b="1" dirty="0" err="1">
                <a:solidFill>
                  <a:schemeClr val="tx1"/>
                </a:solidFill>
                <a:latin typeface="Book Antiqua" panose="02040602050305030304" pitchFamily="18" charset="0"/>
              </a:rPr>
              <a:t>IdP</a:t>
            </a:r>
            <a:r>
              <a:rPr lang="en-IN" sz="1600" b="1" dirty="0">
                <a:solidFill>
                  <a:schemeClr val="tx1"/>
                </a:solidFill>
                <a:latin typeface="Book Antiqua" panose="02040602050305030304" pitchFamily="18" charset="0"/>
              </a:rPr>
              <a:t> and issues Authentication Request </a:t>
            </a:r>
          </a:p>
          <a:p>
            <a:pPr eaLnBrk="0" fontAlgn="base" hangingPunct="0">
              <a:spcBef>
                <a:spcPct val="0"/>
              </a:spcBef>
              <a:spcAft>
                <a:spcPct val="0"/>
              </a:spcAft>
            </a:pPr>
            <a:endParaRPr lang="en-IN" sz="1400" dirty="0">
              <a:solidFill>
                <a:schemeClr val="tx1"/>
              </a:solidFill>
              <a:latin typeface="Book Antiqua" panose="02040602050305030304" pitchFamily="18" charset="0"/>
            </a:endParaRPr>
          </a:p>
          <a:p>
            <a:pPr eaLnBrk="0" fontAlgn="base" hangingPunct="0">
              <a:spcBef>
                <a:spcPct val="0"/>
              </a:spcBef>
              <a:spcAft>
                <a:spcPct val="0"/>
              </a:spcAft>
            </a:pPr>
            <a:r>
              <a:rPr lang="en-IN" sz="1400" dirty="0">
                <a:solidFill>
                  <a:schemeClr val="tx1"/>
                </a:solidFill>
                <a:latin typeface="Book Antiqua" panose="02040602050305030304" pitchFamily="18" charset="0"/>
              </a:rPr>
              <a:t>The SP will select a </a:t>
            </a:r>
            <a:r>
              <a:rPr lang="en-IN" sz="1400" dirty="0" err="1">
                <a:solidFill>
                  <a:schemeClr val="tx1"/>
                </a:solidFill>
                <a:latin typeface="Book Antiqua" panose="02040602050305030304" pitchFamily="18" charset="0"/>
                <a:hlinkClick r:id="rId6"/>
              </a:rPr>
              <a:t>SessionInitiator</a:t>
            </a:r>
            <a:r>
              <a:rPr lang="en-IN" sz="1400" dirty="0">
                <a:solidFill>
                  <a:schemeClr val="tx1"/>
                </a:solidFill>
                <a:latin typeface="Book Antiqua" panose="02040602050305030304" pitchFamily="18" charset="0"/>
              </a:rPr>
              <a:t> to use based on this protection configuration, which in turn is responsible for determining which </a:t>
            </a:r>
            <a:r>
              <a:rPr lang="en-IN" sz="1400" dirty="0" err="1">
                <a:solidFill>
                  <a:schemeClr val="tx1"/>
                </a:solidFill>
                <a:latin typeface="Book Antiqua" panose="02040602050305030304" pitchFamily="18" charset="0"/>
              </a:rPr>
              <a:t>IdP</a:t>
            </a:r>
            <a:r>
              <a:rPr lang="en-IN" sz="1400" dirty="0">
                <a:solidFill>
                  <a:schemeClr val="tx1"/>
                </a:solidFill>
                <a:latin typeface="Book Antiqua" panose="02040602050305030304" pitchFamily="18" charset="0"/>
              </a:rPr>
              <a:t> the user will be referred to and what protocol to use. The providers signal their profile preferences to one another through the exchange of </a:t>
            </a:r>
            <a:r>
              <a:rPr lang="en-IN" sz="1400" dirty="0">
                <a:solidFill>
                  <a:schemeClr val="tx1"/>
                </a:solidFill>
                <a:latin typeface="Book Antiqua" panose="02040602050305030304" pitchFamily="18" charset="0"/>
                <a:hlinkClick r:id="rId7"/>
              </a:rPr>
              <a:t>SAML metadata</a:t>
            </a:r>
            <a:r>
              <a:rPr lang="en-IN" sz="1400" dirty="0">
                <a:solidFill>
                  <a:schemeClr val="tx1"/>
                </a:solidFill>
                <a:latin typeface="Book Antiqua" panose="02040602050305030304" pitchFamily="18" charset="0"/>
              </a:rPr>
              <a:t>.</a:t>
            </a:r>
          </a:p>
          <a:p>
            <a:pPr eaLnBrk="0" fontAlgn="base" hangingPunct="0">
              <a:spcBef>
                <a:spcPct val="0"/>
              </a:spcBef>
              <a:spcAft>
                <a:spcPct val="0"/>
              </a:spcAft>
            </a:pPr>
            <a:r>
              <a:rPr lang="en-IN" sz="1400" dirty="0">
                <a:solidFill>
                  <a:schemeClr val="tx1"/>
                </a:solidFill>
                <a:latin typeface="Book Antiqua" panose="02040602050305030304" pitchFamily="18" charset="0"/>
              </a:rPr>
              <a:t>The process of determining the </a:t>
            </a:r>
            <a:r>
              <a:rPr lang="en-IN" sz="1400" dirty="0" err="1">
                <a:solidFill>
                  <a:schemeClr val="tx1"/>
                </a:solidFill>
                <a:latin typeface="Book Antiqua" panose="02040602050305030304" pitchFamily="18" charset="0"/>
              </a:rPr>
              <a:t>IdP</a:t>
            </a:r>
            <a:r>
              <a:rPr lang="en-IN" sz="1400" dirty="0">
                <a:solidFill>
                  <a:schemeClr val="tx1"/>
                </a:solidFill>
                <a:latin typeface="Book Antiqua" panose="02040602050305030304" pitchFamily="18" charset="0"/>
              </a:rPr>
              <a:t> to use is called </a:t>
            </a:r>
            <a:r>
              <a:rPr lang="en-IN" sz="1400" dirty="0" err="1">
                <a:solidFill>
                  <a:schemeClr val="tx1"/>
                </a:solidFill>
                <a:latin typeface="Book Antiqua" panose="02040602050305030304" pitchFamily="18" charset="0"/>
                <a:hlinkClick r:id="rId8"/>
              </a:rPr>
              <a:t>IdP</a:t>
            </a:r>
            <a:r>
              <a:rPr lang="en-IN" sz="1400" dirty="0">
                <a:solidFill>
                  <a:schemeClr val="tx1"/>
                </a:solidFill>
                <a:latin typeface="Book Antiqua" panose="02040602050305030304" pitchFamily="18" charset="0"/>
                <a:hlinkClick r:id="rId8"/>
              </a:rPr>
              <a:t> Discovery</a:t>
            </a:r>
            <a:r>
              <a:rPr lang="en-IN" sz="1400" dirty="0">
                <a:solidFill>
                  <a:schemeClr val="tx1"/>
                </a:solidFill>
                <a:latin typeface="Book Antiqua" panose="02040602050305030304" pitchFamily="18" charset="0"/>
              </a:rPr>
              <a:t> and can include a combination of configuration options, various web-based interactions, cookies, and other techniques. A </a:t>
            </a:r>
            <a:r>
              <a:rPr lang="en-IN" sz="1400" dirty="0" err="1">
                <a:solidFill>
                  <a:schemeClr val="tx1"/>
                </a:solidFill>
                <a:latin typeface="Book Antiqua" panose="02040602050305030304" pitchFamily="18" charset="0"/>
              </a:rPr>
              <a:t>SessionInitiator</a:t>
            </a:r>
            <a:r>
              <a:rPr lang="en-IN" sz="1400" dirty="0">
                <a:solidFill>
                  <a:schemeClr val="tx1"/>
                </a:solidFill>
                <a:latin typeface="Book Antiqua" panose="02040602050305030304" pitchFamily="18" charset="0"/>
              </a:rPr>
              <a:t> might supply a text entry box, refer the user to a locally or remotely deployed discovery service (DS), or select a fixed </a:t>
            </a:r>
            <a:r>
              <a:rPr lang="en-IN" sz="1400" dirty="0" err="1">
                <a:solidFill>
                  <a:schemeClr val="tx1"/>
                </a:solidFill>
                <a:latin typeface="Book Antiqua" panose="02040602050305030304" pitchFamily="18" charset="0"/>
              </a:rPr>
              <a:t>IdP</a:t>
            </a:r>
            <a:r>
              <a:rPr lang="en-IN" sz="1400" dirty="0">
                <a:solidFill>
                  <a:schemeClr val="tx1"/>
                </a:solidFill>
                <a:latin typeface="Book Antiqua" panose="02040602050305030304" pitchFamily="18" charset="0"/>
              </a:rPr>
              <a:t> based on the resource requested.</a:t>
            </a:r>
          </a:p>
          <a:p>
            <a:pPr eaLnBrk="0" fontAlgn="base" hangingPunct="0">
              <a:spcBef>
                <a:spcPct val="0"/>
              </a:spcBef>
              <a:spcAft>
                <a:spcPct val="0"/>
              </a:spcAft>
            </a:pPr>
            <a:r>
              <a:rPr lang="en-IN" sz="1400" dirty="0">
                <a:solidFill>
                  <a:schemeClr val="tx1"/>
                </a:solidFill>
                <a:latin typeface="Book Antiqua" panose="02040602050305030304" pitchFamily="18" charset="0"/>
              </a:rPr>
              <a:t>In some legacy configurations, the SP may use an older-style discovery mechanism called a "WAYF" service. In this case, the request for authentication is assumed to be a legacy Shibboleth 1.x request and is issued to the WAYF itself, which then relays the request to the </a:t>
            </a:r>
            <a:r>
              <a:rPr lang="en-IN" sz="1400" dirty="0" err="1">
                <a:solidFill>
                  <a:schemeClr val="tx1"/>
                </a:solidFill>
                <a:latin typeface="Book Antiqua" panose="02040602050305030304" pitchFamily="18" charset="0"/>
              </a:rPr>
              <a:t>IdP</a:t>
            </a:r>
            <a:r>
              <a:rPr lang="en-IN" sz="1400" dirty="0">
                <a:solidFill>
                  <a:schemeClr val="tx1"/>
                </a:solidFill>
                <a:latin typeface="Book Antiqua" panose="02040602050305030304" pitchFamily="18" charset="0"/>
              </a:rPr>
              <a:t> once the selection is made. This approach is limited to SAML 1.x use, does not interoperate with most other SAML implementations, and is not recommended for new installations.</a:t>
            </a:r>
          </a:p>
        </p:txBody>
      </p:sp>
      <p:sp>
        <p:nvSpPr>
          <p:cNvPr id="4" name="Rectangle 4"/>
          <p:cNvSpPr>
            <a:spLocks noChangeArrowheads="1"/>
          </p:cNvSpPr>
          <p:nvPr/>
        </p:nvSpPr>
        <p:spPr bwMode="auto">
          <a:xfrm>
            <a:off x="179288" y="4555312"/>
            <a:ext cx="11505175" cy="2031325"/>
          </a:xfrm>
          <a:prstGeom prst="rect">
            <a:avLst/>
          </a:prstGeom>
          <a:ln/>
          <a:extLst/>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400" b="1" dirty="0">
                <a:latin typeface="Book Antiqua" panose="02040602050305030304" pitchFamily="18" charset="0"/>
              </a:rPr>
              <a:t>An authentication request is issued by the SP to the </a:t>
            </a:r>
            <a:r>
              <a:rPr lang="en-US" altLang="en-US" sz="1400" b="1" dirty="0" err="1">
                <a:latin typeface="Book Antiqua" panose="02040602050305030304" pitchFamily="18" charset="0"/>
              </a:rPr>
              <a:t>IdP</a:t>
            </a:r>
            <a:r>
              <a:rPr lang="en-US" altLang="en-US" sz="1400" b="1" dirty="0">
                <a:latin typeface="Book Antiqua" panose="02040602050305030304" pitchFamily="18" charset="0"/>
              </a:rPr>
              <a:t> as a result of the previous step</a:t>
            </a:r>
          </a:p>
          <a:p>
            <a:pPr eaLnBrk="0" fontAlgn="base" hangingPunct="0">
              <a:spcBef>
                <a:spcPct val="0"/>
              </a:spcBef>
              <a:spcAft>
                <a:spcPct val="0"/>
              </a:spcAft>
            </a:pPr>
            <a:r>
              <a:rPr lang="en-US" altLang="en-US" sz="1400" b="1" dirty="0">
                <a:latin typeface="Book Antiqua" panose="02040602050305030304" pitchFamily="18" charset="0"/>
              </a:rPr>
              <a:t> </a:t>
            </a:r>
          </a:p>
          <a:p>
            <a:pPr eaLnBrk="0" fontAlgn="base" hangingPunct="0">
              <a:spcBef>
                <a:spcPct val="0"/>
              </a:spcBef>
              <a:spcAft>
                <a:spcPct val="0"/>
              </a:spcAft>
            </a:pPr>
            <a:r>
              <a:rPr lang="en-US" altLang="en-US" sz="1400" dirty="0">
                <a:latin typeface="Book Antiqua" panose="02040602050305030304" pitchFamily="18" charset="0"/>
              </a:rPr>
              <a:t>The format of this request depends on the protocol and binding/profile selected by the SP. </a:t>
            </a:r>
          </a:p>
          <a:p>
            <a:pPr eaLnBrk="0" fontAlgn="base" hangingPunct="0">
              <a:spcBef>
                <a:spcPct val="0"/>
              </a:spcBef>
              <a:spcAft>
                <a:spcPct val="0"/>
              </a:spcAft>
            </a:pPr>
            <a:r>
              <a:rPr lang="en-US" altLang="en-US" sz="1400" dirty="0">
                <a:latin typeface="Book Antiqua" panose="02040602050305030304" pitchFamily="18" charset="0"/>
              </a:rPr>
              <a:t>The authentication request is passed through the browser, and the client is redirected (via GET or POST) to an endpoint at the </a:t>
            </a:r>
            <a:r>
              <a:rPr lang="en-US" altLang="en-US" sz="1400" dirty="0" err="1">
                <a:latin typeface="Book Antiqua" panose="02040602050305030304" pitchFamily="18" charset="0"/>
              </a:rPr>
              <a:t>IdP</a:t>
            </a:r>
            <a:r>
              <a:rPr lang="en-US" altLang="en-US" sz="1400" dirty="0">
                <a:latin typeface="Book Antiqua" panose="02040602050305030304" pitchFamily="18" charset="0"/>
              </a:rPr>
              <a:t> typically called a "Single Sign-On Service".</a:t>
            </a:r>
          </a:p>
          <a:p>
            <a:pPr eaLnBrk="0" fontAlgn="base" hangingPunct="0">
              <a:spcBef>
                <a:spcPct val="0"/>
              </a:spcBef>
              <a:spcAft>
                <a:spcPct val="0"/>
              </a:spcAft>
            </a:pPr>
            <a:r>
              <a:rPr lang="en-US" altLang="en-US" sz="1400" dirty="0">
                <a:latin typeface="Book Antiqua" panose="02040602050305030304" pitchFamily="18" charset="0"/>
              </a:rPr>
              <a:t>The </a:t>
            </a:r>
            <a:r>
              <a:rPr lang="en-US" altLang="en-US" sz="1400" dirty="0" err="1">
                <a:latin typeface="Book Antiqua" panose="02040602050305030304" pitchFamily="18" charset="0"/>
              </a:rPr>
              <a:t>IdP</a:t>
            </a:r>
            <a:r>
              <a:rPr lang="en-US" altLang="en-US" sz="1400" dirty="0">
                <a:latin typeface="Book Antiqua" panose="02040602050305030304" pitchFamily="18" charset="0"/>
              </a:rPr>
              <a:t> examines the request and decides </a:t>
            </a:r>
            <a:r>
              <a:rPr lang="en-US" altLang="en-US" sz="1400" dirty="0">
                <a:latin typeface="Book Antiqua" panose="02040602050305030304" pitchFamily="18" charset="0"/>
                <a:hlinkClick r:id="rId9"/>
              </a:rPr>
              <a:t>how it would like to authenticate the user</a:t>
            </a:r>
            <a:r>
              <a:rPr lang="en-US" altLang="en-US" sz="1400" dirty="0">
                <a:latin typeface="Book Antiqua" panose="02040602050305030304" pitchFamily="18" charset="0"/>
              </a:rPr>
              <a:t> based on rules established for the SP in </a:t>
            </a:r>
            <a:r>
              <a:rPr lang="en-US" altLang="en-US" sz="1400" dirty="0">
                <a:latin typeface="Book Antiqua" panose="02040602050305030304" pitchFamily="18" charset="0"/>
                <a:hlinkClick r:id="rId10"/>
              </a:rPr>
              <a:t>relying-party.xml</a:t>
            </a:r>
            <a:r>
              <a:rPr lang="en-US" altLang="en-US" sz="1400" dirty="0">
                <a:latin typeface="Book Antiqua" panose="02040602050305030304" pitchFamily="18" charset="0"/>
              </a:rPr>
              <a:t> and authentication in general in &lt;</a:t>
            </a:r>
            <a:r>
              <a:rPr lang="en-US" altLang="en-US" sz="1400" dirty="0" err="1">
                <a:latin typeface="Book Antiqua" panose="02040602050305030304" pitchFamily="18" charset="0"/>
              </a:rPr>
              <a:t>LoginHandler</a:t>
            </a:r>
            <a:r>
              <a:rPr lang="en-US" altLang="en-US" sz="1400" dirty="0">
                <a:latin typeface="Book Antiqua" panose="02040602050305030304" pitchFamily="18" charset="0"/>
              </a:rPr>
              <a:t>&gt; and </a:t>
            </a:r>
            <a:r>
              <a:rPr lang="en-US" altLang="en-US" sz="1400" dirty="0" err="1">
                <a:latin typeface="Book Antiqua" panose="02040602050305030304" pitchFamily="18" charset="0"/>
              </a:rPr>
              <a:t>login.config</a:t>
            </a:r>
            <a:r>
              <a:rPr lang="en-US" altLang="en-US" sz="1400" dirty="0">
                <a:latin typeface="Book Antiqua" panose="02040602050305030304" pitchFamily="18" charset="0"/>
              </a:rPr>
              <a:t>.</a:t>
            </a:r>
          </a:p>
          <a:p>
            <a:pPr eaLnBrk="0" fontAlgn="base" hangingPunct="0">
              <a:spcBef>
                <a:spcPct val="0"/>
              </a:spcBef>
              <a:spcAft>
                <a:spcPct val="0"/>
              </a:spcAft>
            </a:pPr>
            <a:r>
              <a:rPr lang="en-US" altLang="en-US" sz="1400" dirty="0">
                <a:latin typeface="Book Antiqua" panose="02040602050305030304" pitchFamily="18" charset="0"/>
              </a:rPr>
              <a:t> The user is redirected to the selected login handler, authenticates (or tries to) using the method selected, and eventually control passes back to the profile handler with their username set.</a:t>
            </a:r>
          </a:p>
        </p:txBody>
      </p:sp>
    </p:spTree>
    <p:extLst>
      <p:ext uri="{BB962C8B-B14F-4D97-AF65-F5344CB8AC3E}">
        <p14:creationId xmlns:p14="http://schemas.microsoft.com/office/powerpoint/2010/main" val="673415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7286" y="155143"/>
            <a:ext cx="11732455" cy="2893100"/>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sz="1400" b="1" dirty="0">
                <a:solidFill>
                  <a:schemeClr val="dk1"/>
                </a:solidFill>
                <a:latin typeface="Book Antiqua" panose="02040602050305030304" pitchFamily="18" charset="0"/>
              </a:rPr>
              <a:t>IDP issues response to SP</a:t>
            </a:r>
          </a:p>
          <a:p>
            <a:pPr eaLnBrk="0" fontAlgn="base" hangingPunct="0">
              <a:spcBef>
                <a:spcPct val="0"/>
              </a:spcBef>
              <a:spcAft>
                <a:spcPct val="0"/>
              </a:spcAft>
            </a:pPr>
            <a:endParaRPr lang="en-IN" sz="1400" b="1" dirty="0">
              <a:solidFill>
                <a:schemeClr val="dk1"/>
              </a:solidFill>
              <a:latin typeface="Book Antiqua" panose="02040602050305030304" pitchFamily="18" charset="0"/>
            </a:endParaRPr>
          </a:p>
          <a:p>
            <a:pPr eaLnBrk="0" fontAlgn="base" hangingPunct="0">
              <a:spcBef>
                <a:spcPct val="0"/>
              </a:spcBef>
              <a:spcAft>
                <a:spcPct val="0"/>
              </a:spcAft>
            </a:pPr>
            <a:r>
              <a:rPr lang="en-IN" sz="1400" dirty="0">
                <a:solidFill>
                  <a:schemeClr val="dk1"/>
                </a:solidFill>
                <a:latin typeface="Book Antiqua" panose="02040602050305030304" pitchFamily="18" charset="0"/>
              </a:rPr>
              <a:t>The </a:t>
            </a:r>
            <a:r>
              <a:rPr lang="en-IN" sz="1400" dirty="0" err="1">
                <a:solidFill>
                  <a:schemeClr val="dk1"/>
                </a:solidFill>
                <a:latin typeface="Book Antiqua" panose="02040602050305030304" pitchFamily="18" charset="0"/>
              </a:rPr>
              <a:t>IdP</a:t>
            </a:r>
            <a:r>
              <a:rPr lang="en-IN" sz="1400" dirty="0">
                <a:solidFill>
                  <a:schemeClr val="dk1"/>
                </a:solidFill>
                <a:latin typeface="Book Antiqua" panose="02040602050305030304" pitchFamily="18" charset="0"/>
              </a:rPr>
              <a:t> now uses the principal's name, the SP, and the protocol and binding/profile selected to decide what information to send the SP and how to package it.</a:t>
            </a:r>
          </a:p>
          <a:p>
            <a:pPr eaLnBrk="0" fontAlgn="base" hangingPunct="0">
              <a:spcBef>
                <a:spcPct val="0"/>
              </a:spcBef>
              <a:spcAft>
                <a:spcPct val="0"/>
              </a:spcAft>
            </a:pPr>
            <a:r>
              <a:rPr lang="en-IN" sz="1400" dirty="0">
                <a:solidFill>
                  <a:schemeClr val="dk1"/>
                </a:solidFill>
                <a:latin typeface="Book Antiqua" panose="02040602050305030304" pitchFamily="18" charset="0"/>
              </a:rPr>
              <a:t>First, the </a:t>
            </a:r>
            <a:r>
              <a:rPr lang="en-IN" sz="1400" dirty="0" err="1">
                <a:solidFill>
                  <a:schemeClr val="dk1"/>
                </a:solidFill>
                <a:latin typeface="Book Antiqua" panose="02040602050305030304" pitchFamily="18" charset="0"/>
              </a:rPr>
              <a:t>IdP</a:t>
            </a:r>
            <a:r>
              <a:rPr lang="en-IN" sz="1400" dirty="0">
                <a:solidFill>
                  <a:schemeClr val="dk1"/>
                </a:solidFill>
                <a:latin typeface="Book Antiqua" panose="02040602050305030304" pitchFamily="18" charset="0"/>
              </a:rPr>
              <a:t> gathers a set of attributes for the user using the </a:t>
            </a:r>
            <a:r>
              <a:rPr lang="en-IN" sz="1400" dirty="0">
                <a:solidFill>
                  <a:schemeClr val="dk1"/>
                </a:solidFill>
                <a:latin typeface="Book Antiqua" panose="02040602050305030304" pitchFamily="18" charset="0"/>
                <a:hlinkClick r:id="rId2"/>
              </a:rPr>
              <a:t>attribute resolver</a:t>
            </a:r>
            <a:r>
              <a:rPr lang="en-IN" sz="1400" dirty="0">
                <a:solidFill>
                  <a:schemeClr val="dk1"/>
                </a:solidFill>
                <a:latin typeface="Book Antiqua" panose="02040602050305030304" pitchFamily="18" charset="0"/>
              </a:rPr>
              <a:t>. It collects user data from all the backend sources, transforms it if necessary, and attaches encoders to each attribute.</a:t>
            </a:r>
          </a:p>
          <a:p>
            <a:pPr eaLnBrk="0" fontAlgn="base" hangingPunct="0">
              <a:spcBef>
                <a:spcPct val="0"/>
              </a:spcBef>
              <a:spcAft>
                <a:spcPct val="0"/>
              </a:spcAft>
            </a:pPr>
            <a:r>
              <a:rPr lang="en-IN" sz="1400" dirty="0">
                <a:solidFill>
                  <a:schemeClr val="dk1"/>
                </a:solidFill>
                <a:latin typeface="Book Antiqua" panose="02040602050305030304" pitchFamily="18" charset="0"/>
              </a:rPr>
              <a:t>These attributes are passed through the </a:t>
            </a:r>
            <a:r>
              <a:rPr lang="en-IN" sz="1400" dirty="0">
                <a:solidFill>
                  <a:schemeClr val="dk1"/>
                </a:solidFill>
                <a:latin typeface="Book Antiqua" panose="02040602050305030304" pitchFamily="18" charset="0"/>
                <a:hlinkClick r:id="rId3"/>
              </a:rPr>
              <a:t>attribute filter</a:t>
            </a:r>
            <a:r>
              <a:rPr lang="en-IN" sz="1400" dirty="0">
                <a:solidFill>
                  <a:schemeClr val="dk1"/>
                </a:solidFill>
                <a:latin typeface="Book Antiqua" panose="02040602050305030304" pitchFamily="18" charset="0"/>
              </a:rPr>
              <a:t>, which may pare down the information to be included in the response. The set of attributes released most often depends on the SP and the principal. This protects the user's privacy. The resulting information could be as little as "someone authenticated successfully", or reveal any attribute you can imagine.</a:t>
            </a:r>
          </a:p>
          <a:p>
            <a:pPr eaLnBrk="0" fontAlgn="base" hangingPunct="0">
              <a:spcBef>
                <a:spcPct val="0"/>
              </a:spcBef>
              <a:spcAft>
                <a:spcPct val="0"/>
              </a:spcAft>
            </a:pPr>
            <a:r>
              <a:rPr lang="en-IN" sz="1400" dirty="0">
                <a:solidFill>
                  <a:schemeClr val="dk1"/>
                </a:solidFill>
                <a:latin typeface="Book Antiqua" panose="02040602050305030304" pitchFamily="18" charset="0"/>
              </a:rPr>
              <a:t>The user's information is packaged into a form suitable for the eventual response using the encoders attached earlier, typically in a SAML assertion. This assertion may be </a:t>
            </a:r>
            <a:r>
              <a:rPr lang="en-IN" sz="1400" dirty="0">
                <a:solidFill>
                  <a:schemeClr val="dk1"/>
                </a:solidFill>
                <a:latin typeface="Book Antiqua" panose="02040602050305030304" pitchFamily="18" charset="0"/>
                <a:hlinkClick r:id="rId4"/>
              </a:rPr>
              <a:t>signed with the </a:t>
            </a:r>
            <a:r>
              <a:rPr lang="en-IN" sz="1400" dirty="0" err="1">
                <a:solidFill>
                  <a:schemeClr val="dk1"/>
                </a:solidFill>
                <a:latin typeface="Book Antiqua" panose="02040602050305030304" pitchFamily="18" charset="0"/>
                <a:hlinkClick r:id="rId4"/>
              </a:rPr>
              <a:t>IdP's</a:t>
            </a:r>
            <a:r>
              <a:rPr lang="en-IN" sz="1400" dirty="0">
                <a:solidFill>
                  <a:schemeClr val="dk1"/>
                </a:solidFill>
                <a:latin typeface="Book Antiqua" panose="02040602050305030304" pitchFamily="18" charset="0"/>
                <a:hlinkClick r:id="rId4"/>
              </a:rPr>
              <a:t> key</a:t>
            </a:r>
            <a:r>
              <a:rPr lang="en-IN" sz="1400" dirty="0">
                <a:solidFill>
                  <a:schemeClr val="dk1"/>
                </a:solidFill>
                <a:latin typeface="Book Antiqua" panose="02040602050305030304" pitchFamily="18" charset="0"/>
              </a:rPr>
              <a:t> and, in the case of a SAML 2.0 assertion, </a:t>
            </a:r>
            <a:r>
              <a:rPr lang="en-IN" sz="1400" dirty="0">
                <a:solidFill>
                  <a:schemeClr val="dk1"/>
                </a:solidFill>
                <a:latin typeface="Book Antiqua" panose="02040602050305030304" pitchFamily="18" charset="0"/>
                <a:hlinkClick r:id="rId4"/>
              </a:rPr>
              <a:t>encrypted with the SP's key</a:t>
            </a:r>
            <a:r>
              <a:rPr lang="en-IN" sz="1400" dirty="0">
                <a:solidFill>
                  <a:schemeClr val="dk1"/>
                </a:solidFill>
                <a:latin typeface="Book Antiqua" panose="02040602050305030304" pitchFamily="18" charset="0"/>
              </a:rPr>
              <a:t> for security and privacy. The assertion (or a reference to it called an </a:t>
            </a:r>
            <a:r>
              <a:rPr lang="en-IN" sz="1400" dirty="0" err="1">
                <a:solidFill>
                  <a:schemeClr val="dk1"/>
                </a:solidFill>
                <a:latin typeface="Book Antiqua" panose="02040602050305030304" pitchFamily="18" charset="0"/>
              </a:rPr>
              <a:t>artifact</a:t>
            </a:r>
            <a:r>
              <a:rPr lang="en-IN" sz="1400" dirty="0">
                <a:solidFill>
                  <a:schemeClr val="dk1"/>
                </a:solidFill>
                <a:latin typeface="Book Antiqua" panose="02040602050305030304" pitchFamily="18" charset="0"/>
              </a:rPr>
              <a:t>) is placed into a response that is passed through the client browser for delivery back to the SP to an endpoint called an </a:t>
            </a:r>
            <a:r>
              <a:rPr lang="en-IN" sz="1400" dirty="0">
                <a:solidFill>
                  <a:schemeClr val="dk1"/>
                </a:solidFill>
                <a:latin typeface="Book Antiqua" panose="02040602050305030304" pitchFamily="18" charset="0"/>
                <a:hlinkClick r:id="rId5"/>
              </a:rPr>
              <a:t>Assertion Consumer Service</a:t>
            </a:r>
            <a:r>
              <a:rPr lang="en-IN" sz="1400" dirty="0">
                <a:solidFill>
                  <a:schemeClr val="dk1"/>
                </a:solidFill>
                <a:latin typeface="Book Antiqua" panose="02040602050305030304" pitchFamily="18" charset="0"/>
              </a:rPr>
              <a:t>.</a:t>
            </a:r>
          </a:p>
        </p:txBody>
      </p:sp>
      <p:sp>
        <p:nvSpPr>
          <p:cNvPr id="2" name="Rectangle 1"/>
          <p:cNvSpPr/>
          <p:nvPr/>
        </p:nvSpPr>
        <p:spPr>
          <a:xfrm>
            <a:off x="267285" y="3487620"/>
            <a:ext cx="11732455" cy="954107"/>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IN" sz="1400" dirty="0">
                <a:solidFill>
                  <a:schemeClr val="dk1"/>
                </a:solidFill>
                <a:latin typeface="Book Antiqua" panose="02040602050305030304" pitchFamily="18" charset="0"/>
              </a:rPr>
              <a:t>The browser delivers the response from the </a:t>
            </a:r>
            <a:r>
              <a:rPr lang="en-IN" sz="1400" dirty="0" err="1">
                <a:solidFill>
                  <a:schemeClr val="dk1"/>
                </a:solidFill>
                <a:latin typeface="Book Antiqua" panose="02040602050305030304" pitchFamily="18" charset="0"/>
              </a:rPr>
              <a:t>IdP</a:t>
            </a:r>
            <a:r>
              <a:rPr lang="en-IN" sz="1400" dirty="0">
                <a:solidFill>
                  <a:schemeClr val="dk1"/>
                </a:solidFill>
                <a:latin typeface="Book Antiqua" panose="02040602050305030304" pitchFamily="18" charset="0"/>
              </a:rPr>
              <a:t> to an </a:t>
            </a:r>
            <a:r>
              <a:rPr lang="en-IN" sz="1400" dirty="0">
                <a:solidFill>
                  <a:schemeClr val="dk1"/>
                </a:solidFill>
                <a:latin typeface="Book Antiqua" panose="02040602050305030304" pitchFamily="18" charset="0"/>
                <a:hlinkClick r:id="rId5"/>
              </a:rPr>
              <a:t>Assertion Consumer Service</a:t>
            </a:r>
            <a:r>
              <a:rPr lang="en-IN" sz="1400" dirty="0">
                <a:solidFill>
                  <a:schemeClr val="dk1"/>
                </a:solidFill>
                <a:latin typeface="Book Antiqua" panose="02040602050305030304" pitchFamily="18" charset="0"/>
              </a:rPr>
              <a:t> endpoint at the SP. The ACS implementation decodes the message, decrypts the assertion if necessary, and performs a variety of security checks. If everything is in order, then the SP will create a new user session after extracting attributes and other information from the message. Attributes are translated into a cacheable form using the SP's </a:t>
            </a:r>
            <a:r>
              <a:rPr lang="en-IN" sz="1400" dirty="0" err="1">
                <a:solidFill>
                  <a:schemeClr val="dk1"/>
                </a:solidFill>
                <a:latin typeface="Book Antiqua" panose="02040602050305030304" pitchFamily="18" charset="0"/>
                <a:hlinkClick r:id="rId6"/>
              </a:rPr>
              <a:t>AttributeExtractor</a:t>
            </a:r>
            <a:r>
              <a:rPr lang="en-IN" sz="1400" dirty="0">
                <a:solidFill>
                  <a:schemeClr val="dk1"/>
                </a:solidFill>
                <a:latin typeface="Book Antiqua" panose="02040602050305030304" pitchFamily="18" charset="0"/>
              </a:rPr>
              <a:t>, passed through an </a:t>
            </a:r>
            <a:r>
              <a:rPr lang="en-IN" sz="1400" dirty="0" err="1">
                <a:solidFill>
                  <a:schemeClr val="dk1"/>
                </a:solidFill>
                <a:latin typeface="Book Antiqua" panose="02040602050305030304" pitchFamily="18" charset="0"/>
                <a:hlinkClick r:id="rId7"/>
              </a:rPr>
              <a:t>AttributeFilter</a:t>
            </a:r>
            <a:r>
              <a:rPr lang="en-IN" sz="1400" dirty="0">
                <a:solidFill>
                  <a:schemeClr val="dk1"/>
                </a:solidFill>
                <a:latin typeface="Book Antiqua" panose="02040602050305030304" pitchFamily="18" charset="0"/>
              </a:rPr>
              <a:t>, and cached in the new session along with other relevant information.</a:t>
            </a:r>
          </a:p>
        </p:txBody>
      </p:sp>
      <p:sp>
        <p:nvSpPr>
          <p:cNvPr id="3" name="Rectangle 2"/>
          <p:cNvSpPr/>
          <p:nvPr/>
        </p:nvSpPr>
        <p:spPr>
          <a:xfrm>
            <a:off x="267285" y="5152718"/>
            <a:ext cx="11732455" cy="738664"/>
          </a:xfrm>
          <a:prstGeom prst="rect">
            <a:avLst/>
          </a:prstGeom>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IN" sz="1400" dirty="0">
                <a:solidFill>
                  <a:schemeClr val="dk1"/>
                </a:solidFill>
                <a:latin typeface="Book Antiqua" panose="02040602050305030304" pitchFamily="18" charset="0"/>
              </a:rPr>
              <a:t>In the final step, the browser is redirected to the protected resource accessed in Step 1, but this time the access occurs in the context of a session stored within the SP's </a:t>
            </a:r>
            <a:r>
              <a:rPr lang="en-IN" sz="1400" dirty="0" err="1">
                <a:solidFill>
                  <a:schemeClr val="dk1"/>
                </a:solidFill>
                <a:latin typeface="Book Antiqua" panose="02040602050305030304" pitchFamily="18" charset="0"/>
                <a:hlinkClick r:id="rId8"/>
              </a:rPr>
              <a:t>SessionCache</a:t>
            </a:r>
            <a:r>
              <a:rPr lang="en-IN" sz="1400" dirty="0">
                <a:solidFill>
                  <a:schemeClr val="dk1"/>
                </a:solidFill>
                <a:latin typeface="Book Antiqua" panose="02040602050305030304" pitchFamily="18" charset="0"/>
              </a:rPr>
              <a:t>. Assuming the session is recognized and validated by the SP, any applicable </a:t>
            </a:r>
            <a:r>
              <a:rPr lang="en-IN" sz="1400" dirty="0" err="1">
                <a:solidFill>
                  <a:schemeClr val="dk1"/>
                </a:solidFill>
                <a:latin typeface="Book Antiqua" panose="02040602050305030304" pitchFamily="18" charset="0"/>
                <a:hlinkClick r:id="rId9"/>
              </a:rPr>
              <a:t>AccessControl</a:t>
            </a:r>
            <a:r>
              <a:rPr lang="en-IN" sz="1400" dirty="0">
                <a:solidFill>
                  <a:schemeClr val="dk1"/>
                </a:solidFill>
                <a:latin typeface="Book Antiqua" panose="02040602050305030304" pitchFamily="18" charset="0"/>
              </a:rPr>
              <a:t> plugins will be enforced, and assuming access is granted, the request will proceed, with any cached attributes </a:t>
            </a:r>
            <a:r>
              <a:rPr lang="en-IN" sz="1400" dirty="0">
                <a:solidFill>
                  <a:schemeClr val="dk1"/>
                </a:solidFill>
                <a:latin typeface="Book Antiqua" panose="02040602050305030304" pitchFamily="18" charset="0"/>
                <a:hlinkClick r:id="rId10"/>
              </a:rPr>
              <a:t>attached to the request</a:t>
            </a:r>
            <a:r>
              <a:rPr lang="en-IN" sz="1400" dirty="0">
                <a:solidFill>
                  <a:schemeClr val="dk1"/>
                </a:solidFill>
                <a:latin typeface="Book Antiqua" panose="02040602050305030304" pitchFamily="18" charset="0"/>
              </a:rPr>
              <a:t>.</a:t>
            </a:r>
          </a:p>
        </p:txBody>
      </p:sp>
    </p:spTree>
    <p:extLst>
      <p:ext uri="{BB962C8B-B14F-4D97-AF65-F5344CB8AC3E}">
        <p14:creationId xmlns:p14="http://schemas.microsoft.com/office/powerpoint/2010/main" val="34147491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1573</TotalTime>
  <Words>266</Words>
  <Application>Microsoft Office PowerPoint</Application>
  <PresentationFormat>Widescreen</PresentationFormat>
  <Paragraphs>87</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Book Antiqua</vt:lpstr>
      <vt:lpstr>Calibri</vt:lpstr>
      <vt:lpstr>Calibri Light</vt:lpstr>
      <vt:lpstr>Courier New</vt:lpstr>
      <vt:lpstr>Lucida Grande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dc:creator>
  <cp:lastModifiedBy>Sanjeev</cp:lastModifiedBy>
  <cp:revision>18</cp:revision>
  <dcterms:created xsi:type="dcterms:W3CDTF">2016-12-20T06:34:12Z</dcterms:created>
  <dcterms:modified xsi:type="dcterms:W3CDTF">2016-12-21T10:08:12Z</dcterms:modified>
</cp:coreProperties>
</file>