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9" r:id="rId3"/>
    <p:sldId id="260" r:id="rId4"/>
    <p:sldId id="261" r:id="rId5"/>
    <p:sldId id="262" r:id="rId6"/>
    <p:sldId id="263" r:id="rId7"/>
    <p:sldId id="264" r:id="rId8"/>
    <p:sldId id="265" r:id="rId9"/>
    <p:sldId id="266" r:id="rId10"/>
    <p:sldId id="267" r:id="rId11"/>
    <p:sldId id="25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BB6C"/>
    <a:srgbClr val="FEB563"/>
    <a:srgbClr val="F4C479"/>
    <a:srgbClr val="82FEB4"/>
    <a:srgbClr val="D4E6AF"/>
    <a:srgbClr val="98F6B1"/>
    <a:srgbClr val="05B5E7"/>
    <a:srgbClr val="3FC3D9"/>
    <a:srgbClr val="830CF8"/>
    <a:srgbClr val="9C46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1212" y="3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329F89F-A263-44C0-8885-C3900F1DE9A0}" type="datetimeFigureOut">
              <a:rPr lang="en-CA" smtClean="0"/>
              <a:t>2020-12-26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7671663-6099-4906-B92E-DAD85B059A64}" type="slidenum">
              <a:rPr lang="en-CA" smtClean="0"/>
              <a:t>‹#›</a:t>
            </a:fld>
            <a:endParaRPr lang="en-CA"/>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015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29F89F-A263-44C0-8885-C3900F1DE9A0}" type="datetimeFigureOut">
              <a:rPr lang="en-CA" smtClean="0"/>
              <a:t>2020-12-26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7671663-6099-4906-B92E-DAD85B059A64}" type="slidenum">
              <a:rPr lang="en-CA" smtClean="0"/>
              <a:t>‹#›</a:t>
            </a:fld>
            <a:endParaRPr lang="en-CA"/>
          </a:p>
        </p:txBody>
      </p:sp>
    </p:spTree>
    <p:extLst>
      <p:ext uri="{BB962C8B-B14F-4D97-AF65-F5344CB8AC3E}">
        <p14:creationId xmlns:p14="http://schemas.microsoft.com/office/powerpoint/2010/main" val="1062653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29F89F-A263-44C0-8885-C3900F1DE9A0}" type="datetimeFigureOut">
              <a:rPr lang="en-CA" smtClean="0"/>
              <a:t>2020-12-26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7671663-6099-4906-B92E-DAD85B059A64}" type="slidenum">
              <a:rPr lang="en-CA" smtClean="0"/>
              <a:t>‹#›</a:t>
            </a:fld>
            <a:endParaRPr lang="en-CA"/>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2579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29F89F-A263-44C0-8885-C3900F1DE9A0}" type="datetimeFigureOut">
              <a:rPr lang="en-CA" smtClean="0"/>
              <a:t>2020-12-26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7671663-6099-4906-B92E-DAD85B059A64}" type="slidenum">
              <a:rPr lang="en-CA" smtClean="0"/>
              <a:t>‹#›</a:t>
            </a:fld>
            <a:endParaRPr lang="en-CA"/>
          </a:p>
        </p:txBody>
      </p:sp>
    </p:spTree>
    <p:extLst>
      <p:ext uri="{BB962C8B-B14F-4D97-AF65-F5344CB8AC3E}">
        <p14:creationId xmlns:p14="http://schemas.microsoft.com/office/powerpoint/2010/main" val="3028854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29F89F-A263-44C0-8885-C3900F1DE9A0}" type="datetimeFigureOut">
              <a:rPr lang="en-CA" smtClean="0"/>
              <a:t>2020-12-26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7671663-6099-4906-B92E-DAD85B059A64}" type="slidenum">
              <a:rPr lang="en-CA" smtClean="0"/>
              <a:t>‹#›</a:t>
            </a:fld>
            <a:endParaRPr lang="en-CA"/>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2894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29F89F-A263-44C0-8885-C3900F1DE9A0}" type="datetimeFigureOut">
              <a:rPr lang="en-CA" smtClean="0"/>
              <a:t>2020-12-26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7671663-6099-4906-B92E-DAD85B059A64}" type="slidenum">
              <a:rPr lang="en-CA" smtClean="0"/>
              <a:t>‹#›</a:t>
            </a:fld>
            <a:endParaRPr lang="en-CA"/>
          </a:p>
        </p:txBody>
      </p:sp>
    </p:spTree>
    <p:extLst>
      <p:ext uri="{BB962C8B-B14F-4D97-AF65-F5344CB8AC3E}">
        <p14:creationId xmlns:p14="http://schemas.microsoft.com/office/powerpoint/2010/main" val="473372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29F89F-A263-44C0-8885-C3900F1DE9A0}" type="datetimeFigureOut">
              <a:rPr lang="en-CA" smtClean="0"/>
              <a:t>2020-12-26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7671663-6099-4906-B92E-DAD85B059A64}" type="slidenum">
              <a:rPr lang="en-CA" smtClean="0"/>
              <a:t>‹#›</a:t>
            </a:fld>
            <a:endParaRPr lang="en-CA"/>
          </a:p>
        </p:txBody>
      </p:sp>
    </p:spTree>
    <p:extLst>
      <p:ext uri="{BB962C8B-B14F-4D97-AF65-F5344CB8AC3E}">
        <p14:creationId xmlns:p14="http://schemas.microsoft.com/office/powerpoint/2010/main" val="997018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29F89F-A263-44C0-8885-C3900F1DE9A0}" type="datetimeFigureOut">
              <a:rPr lang="en-CA" smtClean="0"/>
              <a:t>2020-12-26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7671663-6099-4906-B92E-DAD85B059A64}" type="slidenum">
              <a:rPr lang="en-CA" smtClean="0"/>
              <a:t>‹#›</a:t>
            </a:fld>
            <a:endParaRPr lang="en-CA"/>
          </a:p>
        </p:txBody>
      </p:sp>
    </p:spTree>
    <p:extLst>
      <p:ext uri="{BB962C8B-B14F-4D97-AF65-F5344CB8AC3E}">
        <p14:creationId xmlns:p14="http://schemas.microsoft.com/office/powerpoint/2010/main" val="1679183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29F89F-A263-44C0-8885-C3900F1DE9A0}" type="datetimeFigureOut">
              <a:rPr lang="en-CA" smtClean="0"/>
              <a:t>2020-12-26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7671663-6099-4906-B92E-DAD85B059A64}" type="slidenum">
              <a:rPr lang="en-CA" smtClean="0"/>
              <a:t>‹#›</a:t>
            </a:fld>
            <a:endParaRPr lang="en-CA"/>
          </a:p>
        </p:txBody>
      </p:sp>
    </p:spTree>
    <p:extLst>
      <p:ext uri="{BB962C8B-B14F-4D97-AF65-F5344CB8AC3E}">
        <p14:creationId xmlns:p14="http://schemas.microsoft.com/office/powerpoint/2010/main" val="1459550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29F89F-A263-44C0-8885-C3900F1DE9A0}" type="datetimeFigureOut">
              <a:rPr lang="en-CA" smtClean="0"/>
              <a:t>2020-12-26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7671663-6099-4906-B92E-DAD85B059A64}" type="slidenum">
              <a:rPr lang="en-CA" smtClean="0"/>
              <a:t>‹#›</a:t>
            </a:fld>
            <a:endParaRPr lang="en-CA"/>
          </a:p>
        </p:txBody>
      </p:sp>
    </p:spTree>
    <p:extLst>
      <p:ext uri="{BB962C8B-B14F-4D97-AF65-F5344CB8AC3E}">
        <p14:creationId xmlns:p14="http://schemas.microsoft.com/office/powerpoint/2010/main" val="96155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29F89F-A263-44C0-8885-C3900F1DE9A0}" type="datetimeFigureOut">
              <a:rPr lang="en-CA" smtClean="0"/>
              <a:t>2020-12-26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7671663-6099-4906-B92E-DAD85B059A64}" type="slidenum">
              <a:rPr lang="en-CA" smtClean="0"/>
              <a:t>‹#›</a:t>
            </a:fld>
            <a:endParaRPr lang="en-CA"/>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102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B329F89F-A263-44C0-8885-C3900F1DE9A0}" type="datetimeFigureOut">
              <a:rPr lang="en-CA" smtClean="0"/>
              <a:t>2020-12-26</a:t>
            </a:fld>
            <a:endParaRPr lang="en-CA"/>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CA"/>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C7671663-6099-4906-B92E-DAD85B059A64}" type="slidenum">
              <a:rPr lang="en-CA" smtClean="0"/>
              <a:t>‹#›</a:t>
            </a:fld>
            <a:endParaRPr lang="en-CA"/>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9882445"/>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oronto.ca/city-government/data-research-maps/neighbourhoods-communities/neighbourhood-profiles/"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9B15-D236-45A1-9CFD-E48AC8E078DF}"/>
              </a:ext>
            </a:extLst>
          </p:cNvPr>
          <p:cNvSpPr>
            <a:spLocks noGrp="1"/>
          </p:cNvSpPr>
          <p:nvPr>
            <p:ph type="ctrTitle"/>
          </p:nvPr>
        </p:nvSpPr>
        <p:spPr/>
        <p:txBody>
          <a:bodyPr>
            <a:normAutofit/>
          </a:bodyPr>
          <a:lstStyle/>
          <a:p>
            <a:r>
              <a:rPr lang="en-CA" dirty="0"/>
              <a:t>Battle of Neighbourhoods in Toronto</a:t>
            </a:r>
          </a:p>
        </p:txBody>
      </p:sp>
      <p:sp>
        <p:nvSpPr>
          <p:cNvPr id="3" name="Subtitle 2">
            <a:extLst>
              <a:ext uri="{FF2B5EF4-FFF2-40B4-BE49-F238E27FC236}">
                <a16:creationId xmlns:a16="http://schemas.microsoft.com/office/drawing/2014/main" id="{69AB042B-5C94-43F2-B496-999226A73D5C}"/>
              </a:ext>
            </a:extLst>
          </p:cNvPr>
          <p:cNvSpPr>
            <a:spLocks noGrp="1"/>
          </p:cNvSpPr>
          <p:nvPr>
            <p:ph type="subTitle" idx="1"/>
          </p:nvPr>
        </p:nvSpPr>
        <p:spPr/>
        <p:txBody>
          <a:bodyPr/>
          <a:lstStyle/>
          <a:p>
            <a:r>
              <a:rPr lang="en-CA" dirty="0"/>
              <a:t>By Zequn Wang</a:t>
            </a:r>
          </a:p>
        </p:txBody>
      </p:sp>
    </p:spTree>
    <p:extLst>
      <p:ext uri="{BB962C8B-B14F-4D97-AF65-F5344CB8AC3E}">
        <p14:creationId xmlns:p14="http://schemas.microsoft.com/office/powerpoint/2010/main" val="2480349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14D8A-0D72-4347-B459-5911FF025FA3}"/>
              </a:ext>
            </a:extLst>
          </p:cNvPr>
          <p:cNvSpPr>
            <a:spLocks noGrp="1"/>
          </p:cNvSpPr>
          <p:nvPr>
            <p:ph type="title"/>
          </p:nvPr>
        </p:nvSpPr>
        <p:spPr/>
        <p:txBody>
          <a:bodyPr/>
          <a:lstStyle/>
          <a:p>
            <a:r>
              <a:rPr lang="en-CA" dirty="0"/>
              <a:t>RESULTs &amp; Discussion</a:t>
            </a:r>
          </a:p>
        </p:txBody>
      </p:sp>
      <p:sp>
        <p:nvSpPr>
          <p:cNvPr id="3" name="Content Placeholder 2">
            <a:extLst>
              <a:ext uri="{FF2B5EF4-FFF2-40B4-BE49-F238E27FC236}">
                <a16:creationId xmlns:a16="http://schemas.microsoft.com/office/drawing/2014/main" id="{FA1A80AD-8B90-4158-9997-895E50735389}"/>
              </a:ext>
            </a:extLst>
          </p:cNvPr>
          <p:cNvSpPr>
            <a:spLocks noGrp="1"/>
          </p:cNvSpPr>
          <p:nvPr>
            <p:ph idx="1"/>
          </p:nvPr>
        </p:nvSpPr>
        <p:spPr/>
        <p:txBody>
          <a:bodyPr>
            <a:normAutofit lnSpcReduction="10000"/>
          </a:bodyPr>
          <a:lstStyle/>
          <a:p>
            <a:pPr marL="0" indent="0">
              <a:buNone/>
            </a:pPr>
            <a:r>
              <a:rPr lang="en-CA" dirty="0"/>
              <a:t>Cluster 0 is most popularized with pizza places while Cluster 1 has more mixed type restaurants and sandwich places. Also, cluster 1 has more restaurants than cluster 0 on average per neighbourhood. </a:t>
            </a:r>
          </a:p>
          <a:p>
            <a:pPr marL="0" indent="0">
              <a:buNone/>
            </a:pPr>
            <a:r>
              <a:rPr lang="en-CA" dirty="0"/>
              <a:t>When plotting the number of neighbourhoods in each of these two clusters against population and individual income, cluster 0 peaks at neighbourhoods with relatively low population and low income while cluster 1 has more neighbourhood of medium population and income. </a:t>
            </a:r>
          </a:p>
          <a:p>
            <a:pPr marL="0" indent="0">
              <a:buNone/>
            </a:pPr>
            <a:r>
              <a:rPr lang="en-CA" dirty="0"/>
              <a:t>First, cluster 1 represents neighbourhoods with more restaurants than cluster 0, which can be explained by the fact that neighbourhoods in cluster 1 have more population and higher income than those in cluster 0. Second, cluster 0 neighbourhoods are popularized with food venues like pizza places which are more affordable than the most popular food venues in cluster 1 neighbourhoods (mixed type restaurants). </a:t>
            </a:r>
          </a:p>
        </p:txBody>
      </p:sp>
    </p:spTree>
    <p:extLst>
      <p:ext uri="{BB962C8B-B14F-4D97-AF65-F5344CB8AC3E}">
        <p14:creationId xmlns:p14="http://schemas.microsoft.com/office/powerpoint/2010/main" val="1147041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Map&#10;&#10;Description automatically generated">
            <a:extLst>
              <a:ext uri="{FF2B5EF4-FFF2-40B4-BE49-F238E27FC236}">
                <a16:creationId xmlns:a16="http://schemas.microsoft.com/office/drawing/2014/main" id="{7C7A175D-0BC4-41EC-B142-90A0F1C2D9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442" y="643466"/>
            <a:ext cx="9285115" cy="5571067"/>
          </a:xfrm>
          <a:prstGeom prst="rect">
            <a:avLst/>
          </a:prstGeom>
        </p:spPr>
      </p:pic>
      <p:graphicFrame>
        <p:nvGraphicFramePr>
          <p:cNvPr id="5" name="Table 5">
            <a:extLst>
              <a:ext uri="{FF2B5EF4-FFF2-40B4-BE49-F238E27FC236}">
                <a16:creationId xmlns:a16="http://schemas.microsoft.com/office/drawing/2014/main" id="{3B8430CB-AE4E-44DC-A689-0DB0E2C18AF5}"/>
              </a:ext>
            </a:extLst>
          </p:cNvPr>
          <p:cNvGraphicFramePr>
            <a:graphicFrameLocks noGrp="1"/>
          </p:cNvGraphicFramePr>
          <p:nvPr>
            <p:extLst>
              <p:ext uri="{D42A27DB-BD31-4B8C-83A1-F6EECF244321}">
                <p14:modId xmlns:p14="http://schemas.microsoft.com/office/powerpoint/2010/main" val="2657924164"/>
              </p:ext>
            </p:extLst>
          </p:nvPr>
        </p:nvGraphicFramePr>
        <p:xfrm>
          <a:off x="9273540" y="3676226"/>
          <a:ext cx="1280160" cy="2194560"/>
        </p:xfrm>
        <a:graphic>
          <a:graphicData uri="http://schemas.openxmlformats.org/drawingml/2006/table">
            <a:tbl>
              <a:tblPr firstRow="1" bandRow="1">
                <a:tableStyleId>{7E9639D4-E3E2-4D34-9284-5A2195B3D0D7}</a:tableStyleId>
              </a:tblPr>
              <a:tblGrid>
                <a:gridCol w="640080">
                  <a:extLst>
                    <a:ext uri="{9D8B030D-6E8A-4147-A177-3AD203B41FA5}">
                      <a16:colId xmlns:a16="http://schemas.microsoft.com/office/drawing/2014/main" val="2727447512"/>
                    </a:ext>
                  </a:extLst>
                </a:gridCol>
                <a:gridCol w="640080">
                  <a:extLst>
                    <a:ext uri="{9D8B030D-6E8A-4147-A177-3AD203B41FA5}">
                      <a16:colId xmlns:a16="http://schemas.microsoft.com/office/drawing/2014/main" val="2541008722"/>
                    </a:ext>
                  </a:extLst>
                </a:gridCol>
              </a:tblGrid>
              <a:tr h="301075">
                <a:tc gridSpan="2">
                  <a:txBody>
                    <a:bodyPr/>
                    <a:lstStyle/>
                    <a:p>
                      <a:pPr algn="ctr"/>
                      <a:r>
                        <a:rPr lang="en-CA" dirty="0"/>
                        <a:t>Clusters</a:t>
                      </a:r>
                    </a:p>
                  </a:txBody>
                  <a:tcPr/>
                </a:tc>
                <a:tc hMerge="1">
                  <a:txBody>
                    <a:bodyPr/>
                    <a:lstStyle/>
                    <a:p>
                      <a:endParaRPr lang="en-CA" dirty="0"/>
                    </a:p>
                  </a:txBody>
                  <a:tcPr/>
                </a:tc>
                <a:extLst>
                  <a:ext uri="{0D108BD9-81ED-4DB2-BD59-A6C34878D82A}">
                    <a16:rowId xmlns:a16="http://schemas.microsoft.com/office/drawing/2014/main" val="586949724"/>
                  </a:ext>
                </a:extLst>
              </a:tr>
              <a:tr h="301075">
                <a:tc>
                  <a:txBody>
                    <a:bodyPr/>
                    <a:lstStyle/>
                    <a:p>
                      <a:endParaRPr lang="en-CA" dirty="0"/>
                    </a:p>
                  </a:txBody>
                  <a:tcPr/>
                </a:tc>
                <a:tc>
                  <a:txBody>
                    <a:bodyPr/>
                    <a:lstStyle/>
                    <a:p>
                      <a:r>
                        <a:rPr lang="en-CA" dirty="0"/>
                        <a:t>0</a:t>
                      </a:r>
                    </a:p>
                  </a:txBody>
                  <a:tcPr/>
                </a:tc>
                <a:extLst>
                  <a:ext uri="{0D108BD9-81ED-4DB2-BD59-A6C34878D82A}">
                    <a16:rowId xmlns:a16="http://schemas.microsoft.com/office/drawing/2014/main" val="3685137563"/>
                  </a:ext>
                </a:extLst>
              </a:tr>
              <a:tr h="301075">
                <a:tc>
                  <a:txBody>
                    <a:bodyPr/>
                    <a:lstStyle/>
                    <a:p>
                      <a:endParaRPr lang="en-CA"/>
                    </a:p>
                  </a:txBody>
                  <a:tcPr/>
                </a:tc>
                <a:tc>
                  <a:txBody>
                    <a:bodyPr/>
                    <a:lstStyle/>
                    <a:p>
                      <a:r>
                        <a:rPr lang="en-CA" dirty="0"/>
                        <a:t>1</a:t>
                      </a:r>
                    </a:p>
                  </a:txBody>
                  <a:tcPr/>
                </a:tc>
                <a:extLst>
                  <a:ext uri="{0D108BD9-81ED-4DB2-BD59-A6C34878D82A}">
                    <a16:rowId xmlns:a16="http://schemas.microsoft.com/office/drawing/2014/main" val="3158884061"/>
                  </a:ext>
                </a:extLst>
              </a:tr>
              <a:tr h="301075">
                <a:tc>
                  <a:txBody>
                    <a:bodyPr/>
                    <a:lstStyle/>
                    <a:p>
                      <a:endParaRPr lang="en-CA"/>
                    </a:p>
                  </a:txBody>
                  <a:tcPr/>
                </a:tc>
                <a:tc>
                  <a:txBody>
                    <a:bodyPr/>
                    <a:lstStyle/>
                    <a:p>
                      <a:r>
                        <a:rPr lang="en-CA" dirty="0"/>
                        <a:t>2</a:t>
                      </a:r>
                    </a:p>
                  </a:txBody>
                  <a:tcPr/>
                </a:tc>
                <a:extLst>
                  <a:ext uri="{0D108BD9-81ED-4DB2-BD59-A6C34878D82A}">
                    <a16:rowId xmlns:a16="http://schemas.microsoft.com/office/drawing/2014/main" val="1171360053"/>
                  </a:ext>
                </a:extLst>
              </a:tr>
              <a:tr h="301075">
                <a:tc>
                  <a:txBody>
                    <a:bodyPr/>
                    <a:lstStyle/>
                    <a:p>
                      <a:endParaRPr lang="en-CA" dirty="0"/>
                    </a:p>
                  </a:txBody>
                  <a:tcPr/>
                </a:tc>
                <a:tc>
                  <a:txBody>
                    <a:bodyPr/>
                    <a:lstStyle/>
                    <a:p>
                      <a:r>
                        <a:rPr lang="en-CA" dirty="0"/>
                        <a:t>3</a:t>
                      </a:r>
                    </a:p>
                  </a:txBody>
                  <a:tcPr/>
                </a:tc>
                <a:extLst>
                  <a:ext uri="{0D108BD9-81ED-4DB2-BD59-A6C34878D82A}">
                    <a16:rowId xmlns:a16="http://schemas.microsoft.com/office/drawing/2014/main" val="2995151493"/>
                  </a:ext>
                </a:extLst>
              </a:tr>
              <a:tr h="301075">
                <a:tc>
                  <a:txBody>
                    <a:bodyPr/>
                    <a:lstStyle/>
                    <a:p>
                      <a:endParaRPr lang="en-CA"/>
                    </a:p>
                  </a:txBody>
                  <a:tcPr/>
                </a:tc>
                <a:tc>
                  <a:txBody>
                    <a:bodyPr/>
                    <a:lstStyle/>
                    <a:p>
                      <a:r>
                        <a:rPr lang="en-CA" dirty="0"/>
                        <a:t>4</a:t>
                      </a:r>
                    </a:p>
                  </a:txBody>
                  <a:tcPr/>
                </a:tc>
                <a:extLst>
                  <a:ext uri="{0D108BD9-81ED-4DB2-BD59-A6C34878D82A}">
                    <a16:rowId xmlns:a16="http://schemas.microsoft.com/office/drawing/2014/main" val="2359132806"/>
                  </a:ext>
                </a:extLst>
              </a:tr>
            </a:tbl>
          </a:graphicData>
        </a:graphic>
      </p:graphicFrame>
      <p:sp>
        <p:nvSpPr>
          <p:cNvPr id="7" name="Oval 6">
            <a:extLst>
              <a:ext uri="{FF2B5EF4-FFF2-40B4-BE49-F238E27FC236}">
                <a16:creationId xmlns:a16="http://schemas.microsoft.com/office/drawing/2014/main" id="{F5B66F0F-19E9-4E21-949E-A4530F42BAD5}"/>
              </a:ext>
            </a:extLst>
          </p:cNvPr>
          <p:cNvSpPr/>
          <p:nvPr/>
        </p:nvSpPr>
        <p:spPr>
          <a:xfrm>
            <a:off x="9498895" y="4161366"/>
            <a:ext cx="127000" cy="135467"/>
          </a:xfrm>
          <a:prstGeom prst="ellipse">
            <a:avLst/>
          </a:prstGeom>
          <a:solidFill>
            <a:srgbClr val="F6493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Oval 7">
            <a:extLst>
              <a:ext uri="{FF2B5EF4-FFF2-40B4-BE49-F238E27FC236}">
                <a16:creationId xmlns:a16="http://schemas.microsoft.com/office/drawing/2014/main" id="{AF733253-37FD-4B03-9BA7-3BC6FD9E161E}"/>
              </a:ext>
            </a:extLst>
          </p:cNvPr>
          <p:cNvSpPr/>
          <p:nvPr/>
        </p:nvSpPr>
        <p:spPr>
          <a:xfrm>
            <a:off x="9498895" y="4550833"/>
            <a:ext cx="127000" cy="135467"/>
          </a:xfrm>
          <a:prstGeom prst="ellipse">
            <a:avLst/>
          </a:prstGeom>
          <a:solidFill>
            <a:srgbClr val="9C46E9"/>
          </a:solidFill>
          <a:ln>
            <a:solidFill>
              <a:srgbClr val="830C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a:extLst>
              <a:ext uri="{FF2B5EF4-FFF2-40B4-BE49-F238E27FC236}">
                <a16:creationId xmlns:a16="http://schemas.microsoft.com/office/drawing/2014/main" id="{A611F655-3DF6-401D-B0C4-FA6CBA979C57}"/>
              </a:ext>
            </a:extLst>
          </p:cNvPr>
          <p:cNvSpPr/>
          <p:nvPr/>
        </p:nvSpPr>
        <p:spPr>
          <a:xfrm>
            <a:off x="9498895" y="4906433"/>
            <a:ext cx="127000" cy="135467"/>
          </a:xfrm>
          <a:prstGeom prst="ellipse">
            <a:avLst/>
          </a:prstGeom>
          <a:solidFill>
            <a:srgbClr val="3FC3D9"/>
          </a:solidFill>
          <a:ln>
            <a:solidFill>
              <a:srgbClr val="05B5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a:extLst>
              <a:ext uri="{FF2B5EF4-FFF2-40B4-BE49-F238E27FC236}">
                <a16:creationId xmlns:a16="http://schemas.microsoft.com/office/drawing/2014/main" id="{C48C8B7E-353C-4078-B8B2-8AA2708B8BE8}"/>
              </a:ext>
            </a:extLst>
          </p:cNvPr>
          <p:cNvSpPr/>
          <p:nvPr/>
        </p:nvSpPr>
        <p:spPr>
          <a:xfrm>
            <a:off x="9498895" y="5262033"/>
            <a:ext cx="127000" cy="135467"/>
          </a:xfrm>
          <a:prstGeom prst="ellipse">
            <a:avLst/>
          </a:prstGeom>
          <a:solidFill>
            <a:srgbClr val="98F6B1"/>
          </a:solidFill>
          <a:ln>
            <a:solidFill>
              <a:srgbClr val="82FE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a:extLst>
              <a:ext uri="{FF2B5EF4-FFF2-40B4-BE49-F238E27FC236}">
                <a16:creationId xmlns:a16="http://schemas.microsoft.com/office/drawing/2014/main" id="{61E3D35F-A139-4AAB-894E-74578C6556F0}"/>
              </a:ext>
            </a:extLst>
          </p:cNvPr>
          <p:cNvSpPr/>
          <p:nvPr/>
        </p:nvSpPr>
        <p:spPr>
          <a:xfrm>
            <a:off x="9498895" y="5617633"/>
            <a:ext cx="127000" cy="135467"/>
          </a:xfrm>
          <a:prstGeom prst="ellipse">
            <a:avLst/>
          </a:prstGeom>
          <a:solidFill>
            <a:srgbClr val="FABB6C"/>
          </a:solidFill>
          <a:ln>
            <a:solidFill>
              <a:srgbClr val="FEB5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65581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689CA-EFBF-4488-A626-D30E776F26BE}"/>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03895F08-A010-42AF-B5D5-1E01808EC4F2}"/>
              </a:ext>
            </a:extLst>
          </p:cNvPr>
          <p:cNvSpPr>
            <a:spLocks noGrp="1"/>
          </p:cNvSpPr>
          <p:nvPr>
            <p:ph idx="1"/>
          </p:nvPr>
        </p:nvSpPr>
        <p:spPr/>
        <p:txBody>
          <a:bodyPr>
            <a:normAutofit/>
          </a:bodyPr>
          <a:lstStyle/>
          <a:p>
            <a:r>
              <a:rPr lang="en-CA" dirty="0"/>
              <a:t>This article has compared 140 neighbourhoods in Toronto and explore their chances of opening a generic restaurant. Two data sources (City of Toronto Open Data Portal and Foursquare Location API Services) are used in retrieving location, population, and income information and different food venues in each of the neighbourhoods. Based on the categories of food venues (i.e., restaurants), the neighbourhoods are grouped into five clusters with two main clusters that are studied further. </a:t>
            </a:r>
          </a:p>
          <a:p>
            <a:r>
              <a:rPr lang="en-CA" dirty="0"/>
              <a:t>It is noticed that cluster 0, corresponding to neighbourhoods with relatively low population and income, has a smaller number of food venues per neighbourhood and the venues are mostly affordable restaurants like pizza places. In comparison, cluster 1 neighbourhoods have more food venues and popularized with mixed type restaurants. Cluster 1 corresponds to medium to high population and income neighbourhoods. </a:t>
            </a:r>
          </a:p>
          <a:p>
            <a:endParaRPr lang="en-CA" dirty="0"/>
          </a:p>
          <a:p>
            <a:endParaRPr lang="en-CA" dirty="0"/>
          </a:p>
        </p:txBody>
      </p:sp>
    </p:spTree>
    <p:extLst>
      <p:ext uri="{BB962C8B-B14F-4D97-AF65-F5344CB8AC3E}">
        <p14:creationId xmlns:p14="http://schemas.microsoft.com/office/powerpoint/2010/main" val="374978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689CA-EFBF-4488-A626-D30E776F26BE}"/>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03895F08-A010-42AF-B5D5-1E01808EC4F2}"/>
              </a:ext>
            </a:extLst>
          </p:cNvPr>
          <p:cNvSpPr>
            <a:spLocks noGrp="1"/>
          </p:cNvSpPr>
          <p:nvPr>
            <p:ph idx="1"/>
          </p:nvPr>
        </p:nvSpPr>
        <p:spPr/>
        <p:txBody>
          <a:bodyPr>
            <a:normAutofit/>
          </a:bodyPr>
          <a:lstStyle/>
          <a:p>
            <a:r>
              <a:rPr lang="en-CA" dirty="0"/>
              <a:t>As such, the best restaurant business opportunities should occur in cluster 0 neighbourhoods with high population/income or cluster 1 neighbourhoods with low population/income. For cluster 0 neighbourhoods with high population/income, the investors should consider opening medium to high end restaurants. For cluster 1 neighbourhoods with low population/income, the investors should consider affordable food chains such as pizza places. </a:t>
            </a:r>
          </a:p>
          <a:p>
            <a:endParaRPr lang="en-CA" dirty="0"/>
          </a:p>
        </p:txBody>
      </p:sp>
    </p:spTree>
    <p:extLst>
      <p:ext uri="{BB962C8B-B14F-4D97-AF65-F5344CB8AC3E}">
        <p14:creationId xmlns:p14="http://schemas.microsoft.com/office/powerpoint/2010/main" val="1168502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39797-82EC-466D-9E33-E6AA9AD360C8}"/>
              </a:ext>
            </a:extLst>
          </p:cNvPr>
          <p:cNvSpPr>
            <a:spLocks noGrp="1"/>
          </p:cNvSpPr>
          <p:nvPr>
            <p:ph type="ctrTitle"/>
          </p:nvPr>
        </p:nvSpPr>
        <p:spPr/>
        <p:txBody>
          <a:bodyPr/>
          <a:lstStyle/>
          <a:p>
            <a:r>
              <a:rPr lang="en-CA" dirty="0"/>
              <a:t>Thank you</a:t>
            </a:r>
          </a:p>
        </p:txBody>
      </p:sp>
      <p:sp>
        <p:nvSpPr>
          <p:cNvPr id="3" name="Subtitle 2">
            <a:extLst>
              <a:ext uri="{FF2B5EF4-FFF2-40B4-BE49-F238E27FC236}">
                <a16:creationId xmlns:a16="http://schemas.microsoft.com/office/drawing/2014/main" id="{FDF032E7-CE9E-49AB-8510-EFC83338F404}"/>
              </a:ext>
            </a:extLst>
          </p:cNvPr>
          <p:cNvSpPr>
            <a:spLocks noGrp="1"/>
          </p:cNvSpPr>
          <p:nvPr>
            <p:ph type="subTitle" idx="1"/>
          </p:nvPr>
        </p:nvSpPr>
        <p:spPr/>
        <p:txBody>
          <a:bodyPr/>
          <a:lstStyle/>
          <a:p>
            <a:r>
              <a:rPr lang="en-CA" dirty="0"/>
              <a:t>Zequn Wang</a:t>
            </a:r>
          </a:p>
        </p:txBody>
      </p:sp>
    </p:spTree>
    <p:extLst>
      <p:ext uri="{BB962C8B-B14F-4D97-AF65-F5344CB8AC3E}">
        <p14:creationId xmlns:p14="http://schemas.microsoft.com/office/powerpoint/2010/main" val="3124379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B74D6-8BB2-4D93-A67E-762F852198C1}"/>
              </a:ext>
            </a:extLst>
          </p:cNvPr>
          <p:cNvSpPr>
            <a:spLocks noGrp="1"/>
          </p:cNvSpPr>
          <p:nvPr>
            <p:ph type="title"/>
          </p:nvPr>
        </p:nvSpPr>
        <p:spPr/>
        <p:txBody>
          <a:bodyPr/>
          <a:lstStyle/>
          <a:p>
            <a:r>
              <a:rPr lang="en-CA" dirty="0"/>
              <a:t>Introduction</a:t>
            </a:r>
          </a:p>
        </p:txBody>
      </p:sp>
      <p:sp>
        <p:nvSpPr>
          <p:cNvPr id="3" name="Content Placeholder 2">
            <a:extLst>
              <a:ext uri="{FF2B5EF4-FFF2-40B4-BE49-F238E27FC236}">
                <a16:creationId xmlns:a16="http://schemas.microsoft.com/office/drawing/2014/main" id="{7CB8FE41-C300-4C4A-8176-FE86C83F72F4}"/>
              </a:ext>
            </a:extLst>
          </p:cNvPr>
          <p:cNvSpPr>
            <a:spLocks noGrp="1"/>
          </p:cNvSpPr>
          <p:nvPr>
            <p:ph idx="1"/>
          </p:nvPr>
        </p:nvSpPr>
        <p:spPr/>
        <p:txBody>
          <a:bodyPr>
            <a:normAutofit/>
          </a:bodyPr>
          <a:lstStyle/>
          <a:p>
            <a:r>
              <a:rPr lang="en-CA" dirty="0"/>
              <a:t>The city of Toronto is one of the largest and most populated multicultural metropolises in North America. Where there are people, there are needs for gourmet food. Toronto is no different. </a:t>
            </a:r>
          </a:p>
          <a:p>
            <a:r>
              <a:rPr lang="en-CA" dirty="0"/>
              <a:t>By comparing 140 neighbourhoods by their current types of restaurants, this presentation will discuss how location influences food characteristics across the city. </a:t>
            </a:r>
          </a:p>
          <a:p>
            <a:r>
              <a:rPr lang="en-CA" dirty="0"/>
              <a:t>The discussions could serve as a solid reference to business developers or restaurant owners who are looking forward to opening a new restaurant in Toronto. </a:t>
            </a:r>
          </a:p>
          <a:p>
            <a:endParaRPr lang="en-CA" dirty="0"/>
          </a:p>
        </p:txBody>
      </p:sp>
    </p:spTree>
    <p:extLst>
      <p:ext uri="{BB962C8B-B14F-4D97-AF65-F5344CB8AC3E}">
        <p14:creationId xmlns:p14="http://schemas.microsoft.com/office/powerpoint/2010/main" val="979801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4FFA4516-F4EA-4DDF-AC50-586453607D8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2052" name="Picture 1">
            <a:extLst>
              <a:ext uri="{FF2B5EF4-FFF2-40B4-BE49-F238E27FC236}">
                <a16:creationId xmlns:a16="http://schemas.microsoft.com/office/drawing/2014/main" id="{112219F1-9DC2-4852-AF3D-76D6726938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504572"/>
            <a:ext cx="9182100" cy="543610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49293A89-48A8-4A44-872E-A9FF6291F432}"/>
              </a:ext>
            </a:extLst>
          </p:cNvPr>
          <p:cNvSpPr>
            <a:spLocks noChangeArrowheads="1"/>
          </p:cNvSpPr>
          <p:nvPr/>
        </p:nvSpPr>
        <p:spPr bwMode="auto">
          <a:xfrm>
            <a:off x="3256855" y="6101234"/>
            <a:ext cx="585609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A" altLang="en-US" sz="900" b="0" i="1" u="none" strike="noStrike" cap="none" normalizeH="0" baseline="0" dirty="0">
                <a:ln>
                  <a:noFill/>
                </a:ln>
                <a:solidFill>
                  <a:srgbClr val="44546A"/>
                </a:solidFill>
                <a:effectLst/>
                <a:latin typeface="Calibri" panose="020F0502020204030204" pitchFamily="34" charset="0"/>
                <a:ea typeface="DengXian" panose="02010600030101010101" pitchFamily="2" charset="-122"/>
                <a:cs typeface="Times New Roman" panose="02020603050405020304" pitchFamily="18" charset="0"/>
              </a:rPr>
              <a:t> </a:t>
            </a:r>
            <a:r>
              <a:rPr kumimoji="0" lang="en-CA" altLang="en-US" sz="900" b="0" i="1" u="none" strike="noStrike" cap="none" normalizeH="0" baseline="0" dirty="0">
                <a:ln>
                  <a:noFill/>
                </a:ln>
                <a:solidFill>
                  <a:srgbClr val="44546A"/>
                </a:solidFill>
                <a:effectLst/>
                <a:latin typeface="Calibri" panose="020F0502020204030204" pitchFamily="34" charset="0"/>
                <a:ea typeface="DengXian" panose="02010600030101010101" pitchFamily="2" charset="-122"/>
                <a:cs typeface="Times New Roman" panose="02020603050405020304" pitchFamily="18" charset="0"/>
                <a:hlinkClick r:id="rId3"/>
              </a:rPr>
              <a:t>https://www.toronto.ca/city-government/data-research-maps/neighbourhoods-communities/neighbourhood-profiles/</a:t>
            </a:r>
            <a:r>
              <a:rPr kumimoji="0" lang="en-CA" altLang="en-US" sz="900" b="0" i="1" u="none" strike="noStrike" cap="none" normalizeH="0" baseline="0" dirty="0">
                <a:ln>
                  <a:noFill/>
                </a:ln>
                <a:solidFill>
                  <a:srgbClr val="44546A"/>
                </a:solidFill>
                <a:effectLst/>
                <a:latin typeface="Calibri" panose="020F0502020204030204" pitchFamily="34" charset="0"/>
                <a:ea typeface="DengXian" panose="02010600030101010101" pitchFamily="2" charset="-122"/>
                <a:cs typeface="Times New Roman" panose="02020603050405020304" pitchFamily="18" charset="0"/>
              </a:rPr>
              <a:t>) </a:t>
            </a: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6897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71B54-710B-473C-80DC-8D02008FCCDB}"/>
              </a:ext>
            </a:extLst>
          </p:cNvPr>
          <p:cNvSpPr>
            <a:spLocks noGrp="1"/>
          </p:cNvSpPr>
          <p:nvPr>
            <p:ph type="title"/>
          </p:nvPr>
        </p:nvSpPr>
        <p:spPr/>
        <p:txBody>
          <a:bodyPr/>
          <a:lstStyle/>
          <a:p>
            <a:r>
              <a:rPr lang="en-CA" dirty="0"/>
              <a:t>Data description</a:t>
            </a:r>
          </a:p>
        </p:txBody>
      </p:sp>
      <p:sp>
        <p:nvSpPr>
          <p:cNvPr id="3" name="Content Placeholder 2">
            <a:extLst>
              <a:ext uri="{FF2B5EF4-FFF2-40B4-BE49-F238E27FC236}">
                <a16:creationId xmlns:a16="http://schemas.microsoft.com/office/drawing/2014/main" id="{1B603619-77A6-401C-A89A-31B2512A42E1}"/>
              </a:ext>
            </a:extLst>
          </p:cNvPr>
          <p:cNvSpPr>
            <a:spLocks noGrp="1"/>
          </p:cNvSpPr>
          <p:nvPr>
            <p:ph idx="1"/>
          </p:nvPr>
        </p:nvSpPr>
        <p:spPr/>
        <p:txBody>
          <a:bodyPr>
            <a:normAutofit fontScale="92500" lnSpcReduction="20000"/>
          </a:bodyPr>
          <a:lstStyle/>
          <a:p>
            <a:pPr>
              <a:lnSpc>
                <a:spcPct val="107000"/>
              </a:lnSpc>
              <a:spcBef>
                <a:spcPts val="600"/>
              </a:spcBef>
              <a:spcAft>
                <a:spcPts val="600"/>
              </a:spcAft>
            </a:pPr>
            <a:r>
              <a:rPr lang="en-CA" sz="2400" dirty="0">
                <a:effectLst/>
                <a:latin typeface="Calibri" panose="020F0502020204030204" pitchFamily="34" charset="0"/>
                <a:ea typeface="DengXian" panose="02010600030101010101" pitchFamily="2" charset="-122"/>
                <a:cs typeface="Times New Roman" panose="02020603050405020304" pitchFamily="18" charset="0"/>
              </a:rPr>
              <a:t>City of Toronto Open Data Portal: </a:t>
            </a:r>
          </a:p>
          <a:p>
            <a:pPr>
              <a:lnSpc>
                <a:spcPct val="107000"/>
              </a:lnSpc>
              <a:spcBef>
                <a:spcPts val="600"/>
              </a:spcBef>
              <a:spcAft>
                <a:spcPts val="600"/>
              </a:spcAft>
            </a:pPr>
            <a:r>
              <a:rPr lang="en-CA" sz="2400" dirty="0">
                <a:effectLst/>
                <a:latin typeface="Calibri" panose="020F0502020204030204" pitchFamily="34" charset="0"/>
                <a:ea typeface="DengXian" panose="02010600030101010101" pitchFamily="2" charset="-122"/>
                <a:cs typeface="Times New Roman" panose="02020603050405020304" pitchFamily="18" charset="0"/>
              </a:rPr>
              <a:t>•	List of Neighbourhoods in Toronto and Codes</a:t>
            </a:r>
          </a:p>
          <a:p>
            <a:pPr>
              <a:lnSpc>
                <a:spcPct val="107000"/>
              </a:lnSpc>
              <a:spcBef>
                <a:spcPts val="600"/>
              </a:spcBef>
              <a:spcAft>
                <a:spcPts val="600"/>
              </a:spcAft>
            </a:pPr>
            <a:r>
              <a:rPr lang="en-CA" sz="2400" dirty="0">
                <a:effectLst/>
                <a:latin typeface="Calibri" panose="020F0502020204030204" pitchFamily="34" charset="0"/>
                <a:ea typeface="DengXian" panose="02010600030101010101" pitchFamily="2" charset="-122"/>
                <a:cs typeface="Times New Roman" panose="02020603050405020304" pitchFamily="18" charset="0"/>
              </a:rPr>
              <a:t>•	Population in 2016 </a:t>
            </a:r>
          </a:p>
          <a:p>
            <a:pPr>
              <a:lnSpc>
                <a:spcPct val="107000"/>
              </a:lnSpc>
              <a:spcBef>
                <a:spcPts val="600"/>
              </a:spcBef>
              <a:spcAft>
                <a:spcPts val="600"/>
              </a:spcAft>
            </a:pPr>
            <a:r>
              <a:rPr lang="en-CA" sz="2400" dirty="0">
                <a:effectLst/>
                <a:latin typeface="Calibri" panose="020F0502020204030204" pitchFamily="34" charset="0"/>
                <a:ea typeface="DengXian" panose="02010600030101010101" pitchFamily="2" charset="-122"/>
                <a:cs typeface="Times New Roman" panose="02020603050405020304" pitchFamily="18" charset="0"/>
              </a:rPr>
              <a:t>•	Average individual income in 2015</a:t>
            </a:r>
          </a:p>
          <a:p>
            <a:pPr>
              <a:lnSpc>
                <a:spcPct val="107000"/>
              </a:lnSpc>
              <a:spcBef>
                <a:spcPts val="600"/>
              </a:spcBef>
              <a:spcAft>
                <a:spcPts val="600"/>
              </a:spcAft>
            </a:pPr>
            <a:r>
              <a:rPr lang="en-CA" sz="2400" dirty="0">
                <a:effectLst/>
                <a:latin typeface="Calibri" panose="020F0502020204030204" pitchFamily="34" charset="0"/>
                <a:ea typeface="DengXian" panose="02010600030101010101" pitchFamily="2" charset="-122"/>
                <a:cs typeface="Times New Roman" panose="02020603050405020304" pitchFamily="18" charset="0"/>
              </a:rPr>
              <a:t>•	Geometry coordinates of each neighbourhood</a:t>
            </a:r>
          </a:p>
          <a:p>
            <a:pPr>
              <a:lnSpc>
                <a:spcPct val="107000"/>
              </a:lnSpc>
              <a:spcBef>
                <a:spcPts val="600"/>
              </a:spcBef>
              <a:spcAft>
                <a:spcPts val="600"/>
              </a:spcAft>
            </a:pPr>
            <a:r>
              <a:rPr lang="en-CA" sz="2400" dirty="0">
                <a:effectLst/>
                <a:latin typeface="Calibri" panose="020F0502020204030204" pitchFamily="34" charset="0"/>
                <a:ea typeface="DengXian" panose="02010600030101010101" pitchFamily="2" charset="-122"/>
                <a:cs typeface="Times New Roman" panose="02020603050405020304" pitchFamily="18" charset="0"/>
              </a:rPr>
              <a:t>Foursquare API Services:</a:t>
            </a:r>
          </a:p>
          <a:p>
            <a:pPr>
              <a:lnSpc>
                <a:spcPct val="107000"/>
              </a:lnSpc>
              <a:spcBef>
                <a:spcPts val="600"/>
              </a:spcBef>
              <a:spcAft>
                <a:spcPts val="600"/>
              </a:spcAft>
            </a:pPr>
            <a:r>
              <a:rPr lang="en-CA" sz="2400" dirty="0">
                <a:effectLst/>
                <a:latin typeface="Calibri" panose="020F0502020204030204" pitchFamily="34" charset="0"/>
                <a:ea typeface="DengXian" panose="02010600030101010101" pitchFamily="2" charset="-122"/>
                <a:cs typeface="Times New Roman" panose="02020603050405020304" pitchFamily="18" charset="0"/>
              </a:rPr>
              <a:t>•	List of food venues around centroid of each neighbourhood</a:t>
            </a:r>
          </a:p>
          <a:p>
            <a:pPr>
              <a:lnSpc>
                <a:spcPct val="107000"/>
              </a:lnSpc>
              <a:spcBef>
                <a:spcPts val="600"/>
              </a:spcBef>
              <a:spcAft>
                <a:spcPts val="600"/>
              </a:spcAft>
            </a:pPr>
            <a:r>
              <a:rPr lang="en-CA" sz="2400" dirty="0">
                <a:effectLst/>
                <a:latin typeface="Calibri" panose="020F0502020204030204" pitchFamily="34" charset="0"/>
                <a:ea typeface="DengXian" panose="02010600030101010101" pitchFamily="2" charset="-122"/>
                <a:cs typeface="Times New Roman" panose="02020603050405020304" pitchFamily="18" charset="0"/>
              </a:rPr>
              <a:t>•	Venue category</a:t>
            </a:r>
          </a:p>
          <a:p>
            <a:pPr>
              <a:lnSpc>
                <a:spcPct val="107000"/>
              </a:lnSpc>
              <a:spcBef>
                <a:spcPts val="600"/>
              </a:spcBef>
              <a:spcAft>
                <a:spcPts val="600"/>
              </a:spcAft>
            </a:pPr>
            <a:r>
              <a:rPr lang="en-CA" sz="2400" dirty="0">
                <a:effectLst/>
                <a:latin typeface="Calibri" panose="020F0502020204030204" pitchFamily="34" charset="0"/>
                <a:ea typeface="DengXian" panose="02010600030101010101" pitchFamily="2" charset="-122"/>
                <a:cs typeface="Times New Roman" panose="02020603050405020304" pitchFamily="18" charset="0"/>
              </a:rPr>
              <a:t>•	Geometry coordinates of each venue</a:t>
            </a:r>
          </a:p>
        </p:txBody>
      </p:sp>
    </p:spTree>
    <p:extLst>
      <p:ext uri="{BB962C8B-B14F-4D97-AF65-F5344CB8AC3E}">
        <p14:creationId xmlns:p14="http://schemas.microsoft.com/office/powerpoint/2010/main" val="630474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Table&#10;&#10;Description automatically generated">
            <a:extLst>
              <a:ext uri="{FF2B5EF4-FFF2-40B4-BE49-F238E27FC236}">
                <a16:creationId xmlns:a16="http://schemas.microsoft.com/office/drawing/2014/main" id="{CC019669-ACA0-41AA-92D2-0ED423235093}"/>
              </a:ext>
            </a:extLst>
          </p:cNvPr>
          <p:cNvPicPr/>
          <p:nvPr/>
        </p:nvPicPr>
        <p:blipFill>
          <a:blip r:embed="rId2">
            <a:extLst>
              <a:ext uri="{28A0092B-C50C-407E-A947-70E740481C1C}">
                <a14:useLocalDpi xmlns:a14="http://schemas.microsoft.com/office/drawing/2010/main" val="0"/>
              </a:ext>
            </a:extLst>
          </a:blip>
          <a:stretch>
            <a:fillRect/>
          </a:stretch>
        </p:blipFill>
        <p:spPr>
          <a:xfrm>
            <a:off x="1394676" y="643466"/>
            <a:ext cx="9402648" cy="5571067"/>
          </a:xfrm>
          <a:prstGeom prst="rect">
            <a:avLst/>
          </a:prstGeom>
        </p:spPr>
      </p:pic>
    </p:spTree>
    <p:extLst>
      <p:ext uri="{BB962C8B-B14F-4D97-AF65-F5344CB8AC3E}">
        <p14:creationId xmlns:p14="http://schemas.microsoft.com/office/powerpoint/2010/main" val="1108208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AD5D-3910-4830-A4A7-D89A1F8E8A74}"/>
              </a:ext>
            </a:extLst>
          </p:cNvPr>
          <p:cNvSpPr>
            <a:spLocks noGrp="1"/>
          </p:cNvSpPr>
          <p:nvPr>
            <p:ph type="title"/>
          </p:nvPr>
        </p:nvSpPr>
        <p:spPr/>
        <p:txBody>
          <a:bodyPr/>
          <a:lstStyle/>
          <a:p>
            <a:r>
              <a:rPr lang="en-CA" dirty="0"/>
              <a:t>METHEDOLOGY </a:t>
            </a:r>
          </a:p>
        </p:txBody>
      </p:sp>
      <p:sp>
        <p:nvSpPr>
          <p:cNvPr id="3" name="Content Placeholder 2">
            <a:extLst>
              <a:ext uri="{FF2B5EF4-FFF2-40B4-BE49-F238E27FC236}">
                <a16:creationId xmlns:a16="http://schemas.microsoft.com/office/drawing/2014/main" id="{88599460-9471-4127-A942-09D98BD1887A}"/>
              </a:ext>
            </a:extLst>
          </p:cNvPr>
          <p:cNvSpPr>
            <a:spLocks noGrp="1"/>
          </p:cNvSpPr>
          <p:nvPr>
            <p:ph idx="1"/>
          </p:nvPr>
        </p:nvSpPr>
        <p:spPr/>
        <p:txBody>
          <a:bodyPr/>
          <a:lstStyle/>
          <a:p>
            <a:r>
              <a:rPr lang="en-CA" dirty="0"/>
              <a:t>Based on available data, we ought to compare neighbourhoods by their demand for restaurants and the current level of competition. </a:t>
            </a:r>
          </a:p>
          <a:p>
            <a:pPr>
              <a:buFont typeface="Wingdings" panose="05000000000000000000" pitchFamily="2" charset="2"/>
              <a:buChar char="q"/>
            </a:pPr>
            <a:r>
              <a:rPr lang="en-CA" dirty="0"/>
              <a:t>Aggregate food venues (i.e., restaurants) for each neighbourhood</a:t>
            </a:r>
          </a:p>
          <a:p>
            <a:pPr>
              <a:buFont typeface="Wingdings" panose="05000000000000000000" pitchFamily="2" charset="2"/>
              <a:buChar char="q"/>
            </a:pPr>
            <a:r>
              <a:rPr lang="en-CA" dirty="0"/>
              <a:t>Cluster 140 neighbourhoods into five groups based on the category and frequency of different food venues located within the boundary of each neighbourhood. </a:t>
            </a:r>
          </a:p>
          <a:p>
            <a:pPr>
              <a:buFont typeface="Wingdings" panose="05000000000000000000" pitchFamily="2" charset="2"/>
              <a:buChar char="q"/>
            </a:pPr>
            <a:r>
              <a:rPr lang="en-CA" dirty="0"/>
              <a:t>Investigate the clustering of neighbourhoods based on food venues against population, individual income, and population income (individual income multiplied by population).  </a:t>
            </a:r>
          </a:p>
          <a:p>
            <a:pPr>
              <a:buFont typeface="Wingdings" panose="05000000000000000000" pitchFamily="2" charset="2"/>
              <a:buChar char="q"/>
            </a:pPr>
            <a:r>
              <a:rPr lang="en-CA" dirty="0"/>
              <a:t>Identify neighbourhoods that have potential for opening more restaurants. </a:t>
            </a:r>
          </a:p>
          <a:p>
            <a:endParaRPr lang="en-CA" dirty="0"/>
          </a:p>
        </p:txBody>
      </p:sp>
    </p:spTree>
    <p:extLst>
      <p:ext uri="{BB962C8B-B14F-4D97-AF65-F5344CB8AC3E}">
        <p14:creationId xmlns:p14="http://schemas.microsoft.com/office/powerpoint/2010/main" val="4020653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AD5D-3910-4830-A4A7-D89A1F8E8A74}"/>
              </a:ext>
            </a:extLst>
          </p:cNvPr>
          <p:cNvSpPr>
            <a:spLocks noGrp="1"/>
          </p:cNvSpPr>
          <p:nvPr>
            <p:ph type="title"/>
          </p:nvPr>
        </p:nvSpPr>
        <p:spPr/>
        <p:txBody>
          <a:bodyPr/>
          <a:lstStyle/>
          <a:p>
            <a:r>
              <a:rPr lang="en-CA" dirty="0"/>
              <a:t>METHEDOLOGY </a:t>
            </a:r>
          </a:p>
        </p:txBody>
      </p:sp>
      <p:sp>
        <p:nvSpPr>
          <p:cNvPr id="3" name="Content Placeholder 2">
            <a:extLst>
              <a:ext uri="{FF2B5EF4-FFF2-40B4-BE49-F238E27FC236}">
                <a16:creationId xmlns:a16="http://schemas.microsoft.com/office/drawing/2014/main" id="{88599460-9471-4127-A942-09D98BD1887A}"/>
              </a:ext>
            </a:extLst>
          </p:cNvPr>
          <p:cNvSpPr>
            <a:spLocks noGrp="1"/>
          </p:cNvSpPr>
          <p:nvPr>
            <p:ph idx="1"/>
          </p:nvPr>
        </p:nvSpPr>
        <p:spPr/>
        <p:txBody>
          <a:bodyPr/>
          <a:lstStyle/>
          <a:p>
            <a:r>
              <a:rPr lang="en-CA" dirty="0"/>
              <a:t>The clustering of neighbourhoods based on food venues will be accomplished using k-Means algorithm. </a:t>
            </a:r>
          </a:p>
          <a:p>
            <a:r>
              <a:rPr lang="en-CA" dirty="0"/>
              <a:t>Another measure in additional to population and income is employed called population income, which is equal the multiplication of income by population. This metric can be interpreted as the accumulated annual income of a neighbourhood determined by both population and individual income. It incorporates population and individual income into one factor to evaluate different clusters of neighbourhoods. </a:t>
            </a:r>
          </a:p>
          <a:p>
            <a:endParaRPr lang="en-CA" dirty="0"/>
          </a:p>
        </p:txBody>
      </p:sp>
    </p:spTree>
    <p:extLst>
      <p:ext uri="{BB962C8B-B14F-4D97-AF65-F5344CB8AC3E}">
        <p14:creationId xmlns:p14="http://schemas.microsoft.com/office/powerpoint/2010/main" val="934152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BE95C-66E5-45F5-A909-032F02AE2115}"/>
              </a:ext>
            </a:extLst>
          </p:cNvPr>
          <p:cNvSpPr>
            <a:spLocks noGrp="1"/>
          </p:cNvSpPr>
          <p:nvPr>
            <p:ph type="title"/>
          </p:nvPr>
        </p:nvSpPr>
        <p:spPr>
          <a:xfrm>
            <a:off x="1024128" y="585216"/>
            <a:ext cx="9720072" cy="1499616"/>
          </a:xfrm>
        </p:spPr>
        <p:txBody>
          <a:bodyPr>
            <a:normAutofit/>
          </a:bodyPr>
          <a:lstStyle/>
          <a:p>
            <a:r>
              <a:rPr lang="en-CA" dirty="0"/>
              <a:t>RESULTs &amp; Discussion</a:t>
            </a:r>
            <a:br>
              <a:rPr lang="en-CA" dirty="0"/>
            </a:br>
            <a:r>
              <a:rPr lang="en-CA" sz="2800" dirty="0"/>
              <a:t>Based on the categories of food venues, the 140 neighbourhoods are grouped into five clusters using k-Means method. </a:t>
            </a:r>
            <a:endParaRPr lang="en-CA" dirty="0"/>
          </a:p>
        </p:txBody>
      </p:sp>
      <p:graphicFrame>
        <p:nvGraphicFramePr>
          <p:cNvPr id="4" name="Content Placeholder 3">
            <a:extLst>
              <a:ext uri="{FF2B5EF4-FFF2-40B4-BE49-F238E27FC236}">
                <a16:creationId xmlns:a16="http://schemas.microsoft.com/office/drawing/2014/main" id="{D30A1541-25CA-4610-9CE2-9923C71E69D2}"/>
              </a:ext>
            </a:extLst>
          </p:cNvPr>
          <p:cNvGraphicFramePr>
            <a:graphicFrameLocks noGrp="1"/>
          </p:cNvGraphicFramePr>
          <p:nvPr>
            <p:ph idx="1"/>
            <p:extLst>
              <p:ext uri="{D42A27DB-BD31-4B8C-83A1-F6EECF244321}">
                <p14:modId xmlns:p14="http://schemas.microsoft.com/office/powerpoint/2010/main" val="350932729"/>
              </p:ext>
            </p:extLst>
          </p:nvPr>
        </p:nvGraphicFramePr>
        <p:xfrm>
          <a:off x="1023938" y="2580380"/>
          <a:ext cx="9720264" cy="3433968"/>
        </p:xfrm>
        <a:graphic>
          <a:graphicData uri="http://schemas.openxmlformats.org/drawingml/2006/table">
            <a:tbl>
              <a:tblPr firstRow="1" firstCol="1" bandRow="1"/>
              <a:tblGrid>
                <a:gridCol w="1500096">
                  <a:extLst>
                    <a:ext uri="{9D8B030D-6E8A-4147-A177-3AD203B41FA5}">
                      <a16:colId xmlns:a16="http://schemas.microsoft.com/office/drawing/2014/main" val="1965274065"/>
                    </a:ext>
                  </a:extLst>
                </a:gridCol>
                <a:gridCol w="2312569">
                  <a:extLst>
                    <a:ext uri="{9D8B030D-6E8A-4147-A177-3AD203B41FA5}">
                      <a16:colId xmlns:a16="http://schemas.microsoft.com/office/drawing/2014/main" val="2762774422"/>
                    </a:ext>
                  </a:extLst>
                </a:gridCol>
                <a:gridCol w="2210812">
                  <a:extLst>
                    <a:ext uri="{9D8B030D-6E8A-4147-A177-3AD203B41FA5}">
                      <a16:colId xmlns:a16="http://schemas.microsoft.com/office/drawing/2014/main" val="2624684573"/>
                    </a:ext>
                  </a:extLst>
                </a:gridCol>
                <a:gridCol w="1795978">
                  <a:extLst>
                    <a:ext uri="{9D8B030D-6E8A-4147-A177-3AD203B41FA5}">
                      <a16:colId xmlns:a16="http://schemas.microsoft.com/office/drawing/2014/main" val="2114640845"/>
                    </a:ext>
                  </a:extLst>
                </a:gridCol>
                <a:gridCol w="1900809">
                  <a:extLst>
                    <a:ext uri="{9D8B030D-6E8A-4147-A177-3AD203B41FA5}">
                      <a16:colId xmlns:a16="http://schemas.microsoft.com/office/drawing/2014/main" val="4073129435"/>
                    </a:ext>
                  </a:extLst>
                </a:gridCol>
              </a:tblGrid>
              <a:tr h="828339">
                <a:tc>
                  <a:txBody>
                    <a:bodyPr/>
                    <a:lstStyle/>
                    <a:p>
                      <a:pPr marL="457200" algn="ctr" fontAlgn="t">
                        <a:lnSpc>
                          <a:spcPct val="107000"/>
                        </a:lnSpc>
                        <a:spcBef>
                          <a:spcPts val="600"/>
                        </a:spcBef>
                        <a:spcAft>
                          <a:spcPts val="0"/>
                        </a:spcAft>
                      </a:pPr>
                      <a:r>
                        <a:rPr lang="en-CA" sz="1600" b="1" i="0" u="none" strike="noStrike">
                          <a:solidFill>
                            <a:srgbClr val="000000"/>
                          </a:solidFill>
                          <a:effectLst/>
                          <a:latin typeface="Calibri" panose="020F0502020204030204" pitchFamily="34" charset="0"/>
                          <a:ea typeface="DengXian Light" panose="02010600030101010101" pitchFamily="2" charset="-122"/>
                          <a:cs typeface="Calibri" panose="020F0502020204030204" pitchFamily="34" charset="0"/>
                        </a:rPr>
                        <a:t>Cluster</a:t>
                      </a:r>
                      <a:endParaRPr lang="en-CA" sz="2400" b="0" i="0" u="none" strike="noStrike">
                        <a:effectLst/>
                        <a:latin typeface="Arial" panose="020B0604020202020204" pitchFamily="34" charset="0"/>
                      </a:endParaRPr>
                    </a:p>
                  </a:txBody>
                  <a:tcPr marL="89712" marR="89712" marT="1246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marL="457200" algn="ctr" fontAlgn="t">
                        <a:lnSpc>
                          <a:spcPct val="107000"/>
                        </a:lnSpc>
                        <a:spcBef>
                          <a:spcPts val="0"/>
                        </a:spcBef>
                        <a:spcAft>
                          <a:spcPts val="0"/>
                        </a:spcAft>
                      </a:pPr>
                      <a:r>
                        <a:rPr lang="en-CA" sz="1600" b="1" i="0" u="none" strike="noStrike">
                          <a:solidFill>
                            <a:srgbClr val="000000"/>
                          </a:solidFill>
                          <a:effectLst/>
                          <a:latin typeface="Calibri" panose="020F0502020204030204" pitchFamily="34" charset="0"/>
                          <a:ea typeface="DengXian Light" panose="02010600030101010101" pitchFamily="2" charset="-122"/>
                          <a:cs typeface="Calibri" panose="020F0502020204030204" pitchFamily="34" charset="0"/>
                        </a:rPr>
                        <a:t>No. of Neighbourhoods</a:t>
                      </a:r>
                      <a:endParaRPr lang="en-CA" sz="2400" b="0" i="0" u="none" strike="noStrike">
                        <a:effectLst/>
                        <a:latin typeface="Arial" panose="020B0604020202020204" pitchFamily="34" charset="0"/>
                      </a:endParaRPr>
                    </a:p>
                  </a:txBody>
                  <a:tcPr marL="89712" marR="89712" marT="1246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marL="457200" algn="ctr" fontAlgn="t">
                        <a:lnSpc>
                          <a:spcPct val="107000"/>
                        </a:lnSpc>
                        <a:spcBef>
                          <a:spcPts val="0"/>
                        </a:spcBef>
                        <a:spcAft>
                          <a:spcPts val="0"/>
                        </a:spcAft>
                      </a:pPr>
                      <a:r>
                        <a:rPr lang="en-CA" sz="1600" b="1" i="0" u="none" strike="noStrike">
                          <a:solidFill>
                            <a:srgbClr val="000000"/>
                          </a:solidFill>
                          <a:effectLst/>
                          <a:latin typeface="Calibri" panose="020F0502020204030204" pitchFamily="34" charset="0"/>
                          <a:ea typeface="DengXian Light" panose="02010600030101010101" pitchFamily="2" charset="-122"/>
                          <a:cs typeface="Calibri" panose="020F0502020204030204" pitchFamily="34" charset="0"/>
                        </a:rPr>
                        <a:t>Average no. of venues per neighbourhood</a:t>
                      </a:r>
                      <a:endParaRPr lang="en-CA" sz="2400" b="0" i="0" u="none" strike="noStrike">
                        <a:effectLst/>
                        <a:latin typeface="Arial" panose="020B0604020202020204" pitchFamily="34" charset="0"/>
                      </a:endParaRPr>
                    </a:p>
                  </a:txBody>
                  <a:tcPr marL="89712" marR="89712" marT="1246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marL="457200" algn="ctr" fontAlgn="t">
                        <a:lnSpc>
                          <a:spcPct val="107000"/>
                        </a:lnSpc>
                        <a:spcBef>
                          <a:spcPts val="0"/>
                        </a:spcBef>
                        <a:spcAft>
                          <a:spcPts val="0"/>
                        </a:spcAft>
                      </a:pPr>
                      <a:r>
                        <a:rPr lang="en-CA" sz="1600" b="1" i="0" u="none" strike="noStrike">
                          <a:solidFill>
                            <a:srgbClr val="000000"/>
                          </a:solidFill>
                          <a:effectLst/>
                          <a:latin typeface="Calibri" panose="020F0502020204030204" pitchFamily="34" charset="0"/>
                          <a:ea typeface="DengXian Light" panose="02010600030101010101" pitchFamily="2" charset="-122"/>
                          <a:cs typeface="Calibri" panose="020F0502020204030204" pitchFamily="34" charset="0"/>
                        </a:rPr>
                        <a:t>The first popular venue</a:t>
                      </a:r>
                      <a:endParaRPr lang="en-CA" sz="2400" b="0" i="0" u="none" strike="noStrike">
                        <a:effectLst/>
                        <a:latin typeface="Arial" panose="020B0604020202020204" pitchFamily="34" charset="0"/>
                      </a:endParaRPr>
                    </a:p>
                  </a:txBody>
                  <a:tcPr marL="89712" marR="89712" marT="1246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marL="457200" algn="ctr" fontAlgn="t">
                        <a:lnSpc>
                          <a:spcPct val="107000"/>
                        </a:lnSpc>
                        <a:spcBef>
                          <a:spcPts val="0"/>
                        </a:spcBef>
                        <a:spcAft>
                          <a:spcPts val="600"/>
                        </a:spcAft>
                      </a:pPr>
                      <a:r>
                        <a:rPr lang="en-CA" sz="1600" b="1" i="0" u="none" strike="noStrike">
                          <a:solidFill>
                            <a:srgbClr val="000000"/>
                          </a:solidFill>
                          <a:effectLst/>
                          <a:latin typeface="Calibri" panose="020F0502020204030204" pitchFamily="34" charset="0"/>
                          <a:ea typeface="DengXian Light" panose="02010600030101010101" pitchFamily="2" charset="-122"/>
                          <a:cs typeface="Calibri" panose="020F0502020204030204" pitchFamily="34" charset="0"/>
                        </a:rPr>
                        <a:t>The second popular venue</a:t>
                      </a:r>
                      <a:endParaRPr lang="en-CA" sz="2400" b="0" i="0" u="none" strike="noStrike">
                        <a:effectLst/>
                        <a:latin typeface="Arial" panose="020B0604020202020204" pitchFamily="34" charset="0"/>
                      </a:endParaRPr>
                    </a:p>
                  </a:txBody>
                  <a:tcPr marL="89712" marR="89712" marT="1246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742940774"/>
                  </a:ext>
                </a:extLst>
              </a:tr>
              <a:tr h="316317">
                <a:tc>
                  <a:txBody>
                    <a:bodyPr/>
                    <a:lstStyle/>
                    <a:p>
                      <a:pPr marL="457200" algn="ctr" fontAlgn="ctr">
                        <a:lnSpc>
                          <a:spcPct val="107000"/>
                        </a:lnSpc>
                        <a:spcBef>
                          <a:spcPts val="600"/>
                        </a:spcBef>
                        <a:spcAft>
                          <a:spcPts val="0"/>
                        </a:spcAft>
                      </a:pPr>
                      <a:r>
                        <a:rPr lang="en-CA" sz="1600" b="0" i="0" u="none" strike="noStrike">
                          <a:solidFill>
                            <a:srgbClr val="000000"/>
                          </a:solidFill>
                          <a:effectLst/>
                          <a:latin typeface="Calibri" panose="020F0502020204030204" pitchFamily="34" charset="0"/>
                          <a:ea typeface="DengXian Light" panose="02010600030101010101" pitchFamily="2" charset="-122"/>
                          <a:cs typeface="Calibri" panose="020F0502020204030204" pitchFamily="34" charset="0"/>
                        </a:rPr>
                        <a:t>0</a:t>
                      </a:r>
                      <a:endParaRPr lang="en-CA" sz="2400" b="0" i="0" u="none" strike="noStrike">
                        <a:effectLst/>
                        <a:latin typeface="Arial" panose="020B0604020202020204" pitchFamily="34" charset="0"/>
                      </a:endParaRPr>
                    </a:p>
                  </a:txBody>
                  <a:tcPr marL="89712" marR="89712" marT="1246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457200" algn="ctr" fontAlgn="ctr">
                        <a:lnSpc>
                          <a:spcPct val="107000"/>
                        </a:lnSpc>
                        <a:spcBef>
                          <a:spcPts val="0"/>
                        </a:spcBef>
                        <a:spcAft>
                          <a:spcPts val="0"/>
                        </a:spcAft>
                      </a:pPr>
                      <a:r>
                        <a:rPr lang="en-CA" sz="1600" b="0" i="0" u="none" strike="noStrike">
                          <a:solidFill>
                            <a:srgbClr val="000000"/>
                          </a:solidFill>
                          <a:effectLst/>
                          <a:latin typeface="Calibri" panose="020F0502020204030204" pitchFamily="34" charset="0"/>
                          <a:ea typeface="DengXian Light" panose="02010600030101010101" pitchFamily="2" charset="-122"/>
                          <a:cs typeface="Calibri" panose="020F0502020204030204" pitchFamily="34" charset="0"/>
                        </a:rPr>
                        <a:t>99</a:t>
                      </a:r>
                      <a:endParaRPr lang="en-CA" sz="2400" b="0" i="0" u="none" strike="noStrike">
                        <a:effectLst/>
                        <a:latin typeface="Arial" panose="020B0604020202020204" pitchFamily="34" charset="0"/>
                      </a:endParaRPr>
                    </a:p>
                  </a:txBody>
                  <a:tcPr marL="89712" marR="89712" marT="1246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457200" algn="ctr" fontAlgn="ctr">
                        <a:lnSpc>
                          <a:spcPct val="107000"/>
                        </a:lnSpc>
                        <a:spcBef>
                          <a:spcPts val="0"/>
                        </a:spcBef>
                        <a:spcAft>
                          <a:spcPts val="0"/>
                        </a:spcAft>
                      </a:pPr>
                      <a:r>
                        <a:rPr lang="en-CA" sz="1600" b="0" i="0" u="none" strike="noStrike">
                          <a:solidFill>
                            <a:srgbClr val="000000"/>
                          </a:solidFill>
                          <a:effectLst/>
                          <a:latin typeface="Calibri" panose="020F0502020204030204" pitchFamily="34" charset="0"/>
                          <a:ea typeface="DengXian Light" panose="02010600030101010101" pitchFamily="2" charset="-122"/>
                          <a:cs typeface="Calibri" panose="020F0502020204030204" pitchFamily="34" charset="0"/>
                        </a:rPr>
                        <a:t>12</a:t>
                      </a:r>
                      <a:endParaRPr lang="en-CA" sz="2400" b="0" i="0" u="none" strike="noStrike">
                        <a:effectLst/>
                        <a:latin typeface="Arial" panose="020B0604020202020204" pitchFamily="34" charset="0"/>
                      </a:endParaRPr>
                    </a:p>
                  </a:txBody>
                  <a:tcPr marL="89712" marR="89712" marT="1246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457200" algn="ctr" fontAlgn="ctr">
                        <a:lnSpc>
                          <a:spcPct val="107000"/>
                        </a:lnSpc>
                        <a:spcBef>
                          <a:spcPts val="0"/>
                        </a:spcBef>
                        <a:spcAft>
                          <a:spcPts val="0"/>
                        </a:spcAft>
                      </a:pPr>
                      <a:r>
                        <a:rPr lang="en-CA" sz="1600" b="0" i="0" u="none" strike="noStrike">
                          <a:solidFill>
                            <a:srgbClr val="000000"/>
                          </a:solidFill>
                          <a:effectLst/>
                          <a:latin typeface="Calibri" panose="020F0502020204030204" pitchFamily="34" charset="0"/>
                          <a:ea typeface="DengXian Light" panose="02010600030101010101" pitchFamily="2" charset="-122"/>
                          <a:cs typeface="Calibri" panose="020F0502020204030204" pitchFamily="34" charset="0"/>
                        </a:rPr>
                        <a:t>Pizza Place</a:t>
                      </a:r>
                      <a:endParaRPr lang="en-CA" sz="2400" b="0" i="0" u="none" strike="noStrike">
                        <a:effectLst/>
                        <a:latin typeface="Arial" panose="020B0604020202020204" pitchFamily="34" charset="0"/>
                      </a:endParaRPr>
                    </a:p>
                  </a:txBody>
                  <a:tcPr marL="89712" marR="89712" marT="1246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457200" algn="ctr" fontAlgn="ctr">
                        <a:lnSpc>
                          <a:spcPct val="107000"/>
                        </a:lnSpc>
                        <a:spcBef>
                          <a:spcPts val="0"/>
                        </a:spcBef>
                        <a:spcAft>
                          <a:spcPts val="600"/>
                        </a:spcAft>
                      </a:pPr>
                      <a:r>
                        <a:rPr lang="en-CA" sz="1600" b="0" i="0" u="none" strike="noStrike">
                          <a:solidFill>
                            <a:srgbClr val="000000"/>
                          </a:solidFill>
                          <a:effectLst/>
                          <a:latin typeface="Calibri" panose="020F0502020204030204" pitchFamily="34" charset="0"/>
                          <a:ea typeface="DengXian Light" panose="02010600030101010101" pitchFamily="2" charset="-122"/>
                          <a:cs typeface="Calibri" panose="020F0502020204030204" pitchFamily="34" charset="0"/>
                        </a:rPr>
                        <a:t>Pizza Place</a:t>
                      </a:r>
                      <a:endParaRPr lang="en-CA" sz="2400" b="0" i="0" u="none" strike="noStrike">
                        <a:effectLst/>
                        <a:latin typeface="Arial" panose="020B0604020202020204" pitchFamily="34" charset="0"/>
                      </a:endParaRPr>
                    </a:p>
                  </a:txBody>
                  <a:tcPr marL="89712" marR="89712" marT="1246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622019304"/>
                  </a:ext>
                </a:extLst>
              </a:tr>
              <a:tr h="572328">
                <a:tc>
                  <a:txBody>
                    <a:bodyPr/>
                    <a:lstStyle/>
                    <a:p>
                      <a:pPr marL="457200" algn="ctr" fontAlgn="ctr">
                        <a:lnSpc>
                          <a:spcPct val="107000"/>
                        </a:lnSpc>
                        <a:spcBef>
                          <a:spcPts val="600"/>
                        </a:spcBef>
                        <a:spcAft>
                          <a:spcPts val="0"/>
                        </a:spcAft>
                      </a:pPr>
                      <a:r>
                        <a:rPr lang="en-CA" sz="1600" b="0" i="0" u="none" strike="noStrike">
                          <a:solidFill>
                            <a:srgbClr val="000000"/>
                          </a:solidFill>
                          <a:effectLst/>
                          <a:latin typeface="Calibri" panose="020F0502020204030204" pitchFamily="34" charset="0"/>
                          <a:ea typeface="DengXian Light" panose="02010600030101010101" pitchFamily="2" charset="-122"/>
                          <a:cs typeface="Calibri" panose="020F0502020204030204" pitchFamily="34" charset="0"/>
                        </a:rPr>
                        <a:t>1</a:t>
                      </a:r>
                      <a:endParaRPr lang="en-CA" sz="2400" b="0" i="0" u="none" strike="noStrike">
                        <a:effectLst/>
                        <a:latin typeface="Arial" panose="020B0604020202020204" pitchFamily="34" charset="0"/>
                      </a:endParaRPr>
                    </a:p>
                  </a:txBody>
                  <a:tcPr marL="89712" marR="89712" marT="1246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457200" algn="ctr" fontAlgn="ctr">
                        <a:lnSpc>
                          <a:spcPct val="107000"/>
                        </a:lnSpc>
                        <a:spcBef>
                          <a:spcPts val="0"/>
                        </a:spcBef>
                        <a:spcAft>
                          <a:spcPts val="0"/>
                        </a:spcAft>
                      </a:pPr>
                      <a:r>
                        <a:rPr lang="en-CA" sz="1600" b="0" i="0" u="none" strike="noStrike">
                          <a:solidFill>
                            <a:srgbClr val="000000"/>
                          </a:solidFill>
                          <a:effectLst/>
                          <a:latin typeface="Calibri" panose="020F0502020204030204" pitchFamily="34" charset="0"/>
                          <a:ea typeface="DengXian Light" panose="02010600030101010101" pitchFamily="2" charset="-122"/>
                          <a:cs typeface="Calibri" panose="020F0502020204030204" pitchFamily="34" charset="0"/>
                        </a:rPr>
                        <a:t>38</a:t>
                      </a:r>
                      <a:endParaRPr lang="en-CA" sz="2400" b="0" i="0" u="none" strike="noStrike">
                        <a:effectLst/>
                        <a:latin typeface="Arial" panose="020B0604020202020204" pitchFamily="34" charset="0"/>
                      </a:endParaRPr>
                    </a:p>
                  </a:txBody>
                  <a:tcPr marL="89712" marR="89712" marT="1246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457200" algn="ctr" fontAlgn="ctr">
                        <a:lnSpc>
                          <a:spcPct val="107000"/>
                        </a:lnSpc>
                        <a:spcBef>
                          <a:spcPts val="0"/>
                        </a:spcBef>
                        <a:spcAft>
                          <a:spcPts val="0"/>
                        </a:spcAft>
                      </a:pPr>
                      <a:r>
                        <a:rPr lang="en-CA" sz="1600" b="0" i="0" u="none" strike="noStrike">
                          <a:solidFill>
                            <a:srgbClr val="000000"/>
                          </a:solidFill>
                          <a:effectLst/>
                          <a:latin typeface="Calibri" panose="020F0502020204030204" pitchFamily="34" charset="0"/>
                          <a:ea typeface="DengXian Light" panose="02010600030101010101" pitchFamily="2" charset="-122"/>
                          <a:cs typeface="Calibri" panose="020F0502020204030204" pitchFamily="34" charset="0"/>
                        </a:rPr>
                        <a:t>46</a:t>
                      </a:r>
                      <a:endParaRPr lang="en-CA" sz="2400" b="0" i="0" u="none" strike="noStrike">
                        <a:effectLst/>
                        <a:latin typeface="Arial" panose="020B0604020202020204" pitchFamily="34" charset="0"/>
                      </a:endParaRPr>
                    </a:p>
                  </a:txBody>
                  <a:tcPr marL="89712" marR="89712" marT="1246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457200" algn="ctr" fontAlgn="ctr">
                        <a:lnSpc>
                          <a:spcPct val="107000"/>
                        </a:lnSpc>
                        <a:spcBef>
                          <a:spcPts val="0"/>
                        </a:spcBef>
                        <a:spcAft>
                          <a:spcPts val="0"/>
                        </a:spcAft>
                      </a:pPr>
                      <a:r>
                        <a:rPr lang="en-CA" sz="1600" b="0" i="0" u="none" strike="noStrike">
                          <a:solidFill>
                            <a:srgbClr val="000000"/>
                          </a:solidFill>
                          <a:effectLst/>
                          <a:latin typeface="Calibri" panose="020F0502020204030204" pitchFamily="34" charset="0"/>
                          <a:ea typeface="DengXian Light" panose="02010600030101010101" pitchFamily="2" charset="-122"/>
                          <a:cs typeface="Calibri" panose="020F0502020204030204" pitchFamily="34" charset="0"/>
                        </a:rPr>
                        <a:t>Restaurant</a:t>
                      </a:r>
                      <a:endParaRPr lang="en-CA" sz="2400" b="0" i="0" u="none" strike="noStrike">
                        <a:effectLst/>
                        <a:latin typeface="Arial" panose="020B0604020202020204" pitchFamily="34" charset="0"/>
                      </a:endParaRPr>
                    </a:p>
                  </a:txBody>
                  <a:tcPr marL="89712" marR="89712" marT="1246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457200" algn="ctr" fontAlgn="ctr">
                        <a:lnSpc>
                          <a:spcPct val="107000"/>
                        </a:lnSpc>
                        <a:spcBef>
                          <a:spcPts val="0"/>
                        </a:spcBef>
                        <a:spcAft>
                          <a:spcPts val="600"/>
                        </a:spcAft>
                      </a:pPr>
                      <a:r>
                        <a:rPr lang="en-CA" sz="1600" b="0" i="0" u="none" strike="noStrike">
                          <a:solidFill>
                            <a:srgbClr val="000000"/>
                          </a:solidFill>
                          <a:effectLst/>
                          <a:latin typeface="Calibri" panose="020F0502020204030204" pitchFamily="34" charset="0"/>
                          <a:ea typeface="DengXian Light" panose="02010600030101010101" pitchFamily="2" charset="-122"/>
                          <a:cs typeface="Calibri" panose="020F0502020204030204" pitchFamily="34" charset="0"/>
                        </a:rPr>
                        <a:t>Sandwich Place</a:t>
                      </a:r>
                      <a:endParaRPr lang="en-CA" sz="2400" b="0" i="0" u="none" strike="noStrike">
                        <a:effectLst/>
                        <a:latin typeface="Arial" panose="020B0604020202020204" pitchFamily="34" charset="0"/>
                      </a:endParaRPr>
                    </a:p>
                  </a:txBody>
                  <a:tcPr marL="89712" marR="89712" marT="1246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436429372"/>
                  </a:ext>
                </a:extLst>
              </a:tr>
              <a:tr h="828339">
                <a:tc>
                  <a:txBody>
                    <a:bodyPr/>
                    <a:lstStyle/>
                    <a:p>
                      <a:pPr marL="457200" algn="ctr" fontAlgn="ctr">
                        <a:lnSpc>
                          <a:spcPct val="107000"/>
                        </a:lnSpc>
                        <a:spcBef>
                          <a:spcPts val="600"/>
                        </a:spcBef>
                        <a:spcAft>
                          <a:spcPts val="0"/>
                        </a:spcAft>
                      </a:pPr>
                      <a:r>
                        <a:rPr lang="en-CA" sz="1600" b="0" i="0" u="none" strike="noStrike">
                          <a:solidFill>
                            <a:srgbClr val="000000"/>
                          </a:solidFill>
                          <a:effectLst/>
                          <a:latin typeface="Calibri" panose="020F0502020204030204" pitchFamily="34" charset="0"/>
                          <a:ea typeface="DengXian Light" panose="02010600030101010101" pitchFamily="2" charset="-122"/>
                          <a:cs typeface="Calibri" panose="020F0502020204030204" pitchFamily="34" charset="0"/>
                        </a:rPr>
                        <a:t>2</a:t>
                      </a:r>
                      <a:endParaRPr lang="en-CA" sz="2400" b="0" i="0" u="none" strike="noStrike">
                        <a:effectLst/>
                        <a:latin typeface="Arial" panose="020B0604020202020204" pitchFamily="34" charset="0"/>
                      </a:endParaRPr>
                    </a:p>
                  </a:txBody>
                  <a:tcPr marL="89712" marR="89712" marT="1246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457200" algn="ctr" fontAlgn="ctr">
                        <a:lnSpc>
                          <a:spcPct val="107000"/>
                        </a:lnSpc>
                        <a:spcBef>
                          <a:spcPts val="0"/>
                        </a:spcBef>
                        <a:spcAft>
                          <a:spcPts val="0"/>
                        </a:spcAft>
                      </a:pPr>
                      <a:r>
                        <a:rPr lang="en-CA" sz="1600" b="0" i="0" u="none" strike="noStrike">
                          <a:solidFill>
                            <a:srgbClr val="000000"/>
                          </a:solidFill>
                          <a:effectLst/>
                          <a:latin typeface="Calibri" panose="020F0502020204030204" pitchFamily="34" charset="0"/>
                          <a:ea typeface="DengXian Light" panose="02010600030101010101" pitchFamily="2" charset="-122"/>
                          <a:cs typeface="Calibri" panose="020F0502020204030204" pitchFamily="34" charset="0"/>
                        </a:rPr>
                        <a:t>1</a:t>
                      </a:r>
                      <a:endParaRPr lang="en-CA" sz="2400" b="0" i="0" u="none" strike="noStrike">
                        <a:effectLst/>
                        <a:latin typeface="Arial" panose="020B0604020202020204" pitchFamily="34" charset="0"/>
                      </a:endParaRPr>
                    </a:p>
                  </a:txBody>
                  <a:tcPr marL="89712" marR="89712" marT="1246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457200" algn="ctr" fontAlgn="ctr">
                        <a:lnSpc>
                          <a:spcPct val="107000"/>
                        </a:lnSpc>
                        <a:spcBef>
                          <a:spcPts val="0"/>
                        </a:spcBef>
                        <a:spcAft>
                          <a:spcPts val="0"/>
                        </a:spcAft>
                      </a:pPr>
                      <a:r>
                        <a:rPr lang="en-CA" sz="1600" b="0" i="0" u="none" strike="noStrike">
                          <a:solidFill>
                            <a:srgbClr val="000000"/>
                          </a:solidFill>
                          <a:effectLst/>
                          <a:latin typeface="Calibri" panose="020F0502020204030204" pitchFamily="34" charset="0"/>
                          <a:ea typeface="DengXian Light" panose="02010600030101010101" pitchFamily="2" charset="-122"/>
                          <a:cs typeface="Calibri" panose="020F0502020204030204" pitchFamily="34" charset="0"/>
                        </a:rPr>
                        <a:t>67</a:t>
                      </a:r>
                      <a:endParaRPr lang="en-CA" sz="2400" b="0" i="0" u="none" strike="noStrike">
                        <a:effectLst/>
                        <a:latin typeface="Arial" panose="020B0604020202020204" pitchFamily="34" charset="0"/>
                      </a:endParaRPr>
                    </a:p>
                  </a:txBody>
                  <a:tcPr marL="89712" marR="89712" marT="1246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457200" algn="ctr" fontAlgn="ctr">
                        <a:lnSpc>
                          <a:spcPct val="107000"/>
                        </a:lnSpc>
                        <a:spcBef>
                          <a:spcPts val="0"/>
                        </a:spcBef>
                        <a:spcAft>
                          <a:spcPts val="0"/>
                        </a:spcAft>
                      </a:pPr>
                      <a:r>
                        <a:rPr lang="en-CA" sz="1600" b="0" i="0" u="none" strike="noStrike">
                          <a:solidFill>
                            <a:srgbClr val="000000"/>
                          </a:solidFill>
                          <a:effectLst/>
                          <a:latin typeface="Calibri" panose="020F0502020204030204" pitchFamily="34" charset="0"/>
                          <a:ea typeface="DengXian" panose="02010600030101010101" pitchFamily="2" charset="-122"/>
                          <a:cs typeface="Calibri" panose="020F0502020204030204" pitchFamily="34" charset="0"/>
                        </a:rPr>
                        <a:t>Café</a:t>
                      </a:r>
                      <a:endParaRPr lang="en-CA" sz="2400" b="0" i="0" u="none" strike="noStrike">
                        <a:effectLst/>
                        <a:latin typeface="Arial" panose="020B0604020202020204" pitchFamily="34" charset="0"/>
                      </a:endParaRPr>
                    </a:p>
                  </a:txBody>
                  <a:tcPr marL="89712" marR="89712" marT="1246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457200" algn="ctr" fontAlgn="ctr">
                        <a:lnSpc>
                          <a:spcPct val="107000"/>
                        </a:lnSpc>
                        <a:spcBef>
                          <a:spcPts val="0"/>
                        </a:spcBef>
                        <a:spcAft>
                          <a:spcPts val="600"/>
                        </a:spcAft>
                      </a:pPr>
                      <a:r>
                        <a:rPr lang="en-CA" sz="1600" b="0" i="0" u="none" strike="noStrike">
                          <a:solidFill>
                            <a:srgbClr val="000000"/>
                          </a:solidFill>
                          <a:effectLst/>
                          <a:latin typeface="Calibri" panose="020F0502020204030204" pitchFamily="34" charset="0"/>
                          <a:ea typeface="DengXian" panose="02010600030101010101" pitchFamily="2" charset="-122"/>
                          <a:cs typeface="Calibri" panose="020F0502020204030204" pitchFamily="34" charset="0"/>
                        </a:rPr>
                        <a:t>Vegetarian / Vegan Restaurant</a:t>
                      </a:r>
                      <a:endParaRPr lang="en-CA" sz="2400" b="0" i="0" u="none" strike="noStrike">
                        <a:effectLst/>
                        <a:latin typeface="Arial" panose="020B0604020202020204" pitchFamily="34" charset="0"/>
                      </a:endParaRPr>
                    </a:p>
                  </a:txBody>
                  <a:tcPr marL="89712" marR="89712" marT="1246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326574192"/>
                  </a:ext>
                </a:extLst>
              </a:tr>
              <a:tr h="316317">
                <a:tc>
                  <a:txBody>
                    <a:bodyPr/>
                    <a:lstStyle/>
                    <a:p>
                      <a:pPr marL="457200" algn="ctr" fontAlgn="ctr">
                        <a:lnSpc>
                          <a:spcPct val="107000"/>
                        </a:lnSpc>
                        <a:spcBef>
                          <a:spcPts val="600"/>
                        </a:spcBef>
                        <a:spcAft>
                          <a:spcPts val="0"/>
                        </a:spcAft>
                      </a:pPr>
                      <a:r>
                        <a:rPr lang="en-CA" sz="1600" b="0" i="0" u="none" strike="noStrike">
                          <a:solidFill>
                            <a:srgbClr val="000000"/>
                          </a:solidFill>
                          <a:effectLst/>
                          <a:latin typeface="Calibri" panose="020F0502020204030204" pitchFamily="34" charset="0"/>
                          <a:ea typeface="DengXian Light" panose="02010600030101010101" pitchFamily="2" charset="-122"/>
                          <a:cs typeface="Calibri" panose="020F0502020204030204" pitchFamily="34" charset="0"/>
                        </a:rPr>
                        <a:t>3</a:t>
                      </a:r>
                      <a:endParaRPr lang="en-CA" sz="2400" b="0" i="0" u="none" strike="noStrike">
                        <a:effectLst/>
                        <a:latin typeface="Arial" panose="020B0604020202020204" pitchFamily="34" charset="0"/>
                      </a:endParaRPr>
                    </a:p>
                  </a:txBody>
                  <a:tcPr marL="89712" marR="89712" marT="1246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457200" algn="ctr" fontAlgn="ctr">
                        <a:lnSpc>
                          <a:spcPct val="107000"/>
                        </a:lnSpc>
                        <a:spcBef>
                          <a:spcPts val="0"/>
                        </a:spcBef>
                        <a:spcAft>
                          <a:spcPts val="0"/>
                        </a:spcAft>
                      </a:pPr>
                      <a:r>
                        <a:rPr lang="en-CA" sz="1600" b="0" i="0" u="none" strike="noStrike">
                          <a:solidFill>
                            <a:srgbClr val="000000"/>
                          </a:solidFill>
                          <a:effectLst/>
                          <a:latin typeface="Calibri" panose="020F0502020204030204" pitchFamily="34" charset="0"/>
                          <a:ea typeface="DengXian Light" panose="02010600030101010101" pitchFamily="2" charset="-122"/>
                          <a:cs typeface="Calibri" panose="020F0502020204030204" pitchFamily="34" charset="0"/>
                        </a:rPr>
                        <a:t>1</a:t>
                      </a:r>
                      <a:endParaRPr lang="en-CA" sz="2400" b="0" i="0" u="none" strike="noStrike">
                        <a:effectLst/>
                        <a:latin typeface="Arial" panose="020B0604020202020204" pitchFamily="34" charset="0"/>
                      </a:endParaRPr>
                    </a:p>
                  </a:txBody>
                  <a:tcPr marL="89712" marR="89712" marT="1246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457200" algn="ctr" fontAlgn="ctr">
                        <a:lnSpc>
                          <a:spcPct val="107000"/>
                        </a:lnSpc>
                        <a:spcBef>
                          <a:spcPts val="0"/>
                        </a:spcBef>
                        <a:spcAft>
                          <a:spcPts val="0"/>
                        </a:spcAft>
                      </a:pPr>
                      <a:r>
                        <a:rPr lang="en-CA" sz="1600" b="0" i="0" u="none" strike="noStrike">
                          <a:solidFill>
                            <a:srgbClr val="000000"/>
                          </a:solidFill>
                          <a:effectLst/>
                          <a:latin typeface="Calibri" panose="020F0502020204030204" pitchFamily="34" charset="0"/>
                          <a:ea typeface="DengXian Light" panose="02010600030101010101" pitchFamily="2" charset="-122"/>
                          <a:cs typeface="Calibri" panose="020F0502020204030204" pitchFamily="34" charset="0"/>
                        </a:rPr>
                        <a:t>59</a:t>
                      </a:r>
                      <a:endParaRPr lang="en-CA" sz="2400" b="0" i="0" u="none" strike="noStrike">
                        <a:effectLst/>
                        <a:latin typeface="Arial" panose="020B0604020202020204" pitchFamily="34" charset="0"/>
                      </a:endParaRPr>
                    </a:p>
                  </a:txBody>
                  <a:tcPr marL="89712" marR="89712" marT="1246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457200" algn="ctr" fontAlgn="ctr">
                        <a:lnSpc>
                          <a:spcPct val="107000"/>
                        </a:lnSpc>
                        <a:spcBef>
                          <a:spcPts val="0"/>
                        </a:spcBef>
                        <a:spcAft>
                          <a:spcPts val="0"/>
                        </a:spcAft>
                      </a:pPr>
                      <a:r>
                        <a:rPr lang="en-CA" sz="1600" b="0" i="0" u="none" strike="noStrike">
                          <a:solidFill>
                            <a:srgbClr val="000000"/>
                          </a:solidFill>
                          <a:effectLst/>
                          <a:latin typeface="Calibri" panose="020F0502020204030204" pitchFamily="34" charset="0"/>
                          <a:ea typeface="DengXian" panose="02010600030101010101" pitchFamily="2" charset="-122"/>
                          <a:cs typeface="Calibri" panose="020F0502020204030204" pitchFamily="34" charset="0"/>
                        </a:rPr>
                        <a:t>Bakery</a:t>
                      </a:r>
                      <a:endParaRPr lang="en-CA" sz="2400" b="0" i="0" u="none" strike="noStrike">
                        <a:effectLst/>
                        <a:latin typeface="Arial" panose="020B0604020202020204" pitchFamily="34" charset="0"/>
                      </a:endParaRPr>
                    </a:p>
                  </a:txBody>
                  <a:tcPr marL="89712" marR="89712" marT="1246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457200" algn="ctr" fontAlgn="ctr">
                        <a:lnSpc>
                          <a:spcPct val="107000"/>
                        </a:lnSpc>
                        <a:spcBef>
                          <a:spcPts val="0"/>
                        </a:spcBef>
                        <a:spcAft>
                          <a:spcPts val="600"/>
                        </a:spcAft>
                      </a:pPr>
                      <a:r>
                        <a:rPr lang="en-CA" sz="1600" b="0" i="0" u="none" strike="noStrike">
                          <a:solidFill>
                            <a:srgbClr val="000000"/>
                          </a:solidFill>
                          <a:effectLst/>
                          <a:latin typeface="Calibri" panose="020F0502020204030204" pitchFamily="34" charset="0"/>
                          <a:ea typeface="DengXian" panose="02010600030101010101" pitchFamily="2" charset="-122"/>
                          <a:cs typeface="Calibri" panose="020F0502020204030204" pitchFamily="34" charset="0"/>
                        </a:rPr>
                        <a:t>Café</a:t>
                      </a:r>
                      <a:endParaRPr lang="en-CA" sz="2400" b="0" i="0" u="none" strike="noStrike">
                        <a:effectLst/>
                        <a:latin typeface="Arial" panose="020B0604020202020204" pitchFamily="34" charset="0"/>
                      </a:endParaRPr>
                    </a:p>
                  </a:txBody>
                  <a:tcPr marL="89712" marR="89712" marT="1246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742925688"/>
                  </a:ext>
                </a:extLst>
              </a:tr>
              <a:tr h="572328">
                <a:tc>
                  <a:txBody>
                    <a:bodyPr/>
                    <a:lstStyle/>
                    <a:p>
                      <a:pPr marL="457200" algn="ctr" fontAlgn="ctr">
                        <a:lnSpc>
                          <a:spcPct val="107000"/>
                        </a:lnSpc>
                        <a:spcBef>
                          <a:spcPts val="600"/>
                        </a:spcBef>
                        <a:spcAft>
                          <a:spcPts val="0"/>
                        </a:spcAft>
                      </a:pPr>
                      <a:r>
                        <a:rPr lang="en-CA" sz="1600" b="0" i="0" u="none" strike="noStrike">
                          <a:solidFill>
                            <a:srgbClr val="000000"/>
                          </a:solidFill>
                          <a:effectLst/>
                          <a:latin typeface="Calibri" panose="020F0502020204030204" pitchFamily="34" charset="0"/>
                          <a:ea typeface="DengXian Light" panose="02010600030101010101" pitchFamily="2" charset="-122"/>
                          <a:cs typeface="Calibri" panose="020F0502020204030204" pitchFamily="34" charset="0"/>
                        </a:rPr>
                        <a:t>4</a:t>
                      </a:r>
                      <a:endParaRPr lang="en-CA" sz="2400" b="0" i="0" u="none" strike="noStrike">
                        <a:effectLst/>
                        <a:latin typeface="Arial" panose="020B0604020202020204" pitchFamily="34" charset="0"/>
                      </a:endParaRPr>
                    </a:p>
                  </a:txBody>
                  <a:tcPr marL="89712" marR="89712" marT="1246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457200" algn="ctr" fontAlgn="ctr">
                        <a:lnSpc>
                          <a:spcPct val="107000"/>
                        </a:lnSpc>
                        <a:spcBef>
                          <a:spcPts val="0"/>
                        </a:spcBef>
                        <a:spcAft>
                          <a:spcPts val="0"/>
                        </a:spcAft>
                      </a:pPr>
                      <a:r>
                        <a:rPr lang="en-CA" sz="1600" b="0" i="0" u="none" strike="noStrike" dirty="0">
                          <a:solidFill>
                            <a:srgbClr val="000000"/>
                          </a:solidFill>
                          <a:effectLst/>
                          <a:latin typeface="Calibri" panose="020F0502020204030204" pitchFamily="34" charset="0"/>
                          <a:ea typeface="DengXian Light" panose="02010600030101010101" pitchFamily="2" charset="-122"/>
                          <a:cs typeface="Calibri" panose="020F0502020204030204" pitchFamily="34" charset="0"/>
                        </a:rPr>
                        <a:t>1</a:t>
                      </a:r>
                      <a:endParaRPr lang="en-CA" sz="2400" b="0" i="0" u="none" strike="noStrike" dirty="0">
                        <a:effectLst/>
                        <a:latin typeface="Arial" panose="020B0604020202020204" pitchFamily="34" charset="0"/>
                      </a:endParaRPr>
                    </a:p>
                  </a:txBody>
                  <a:tcPr marL="89712" marR="89712" marT="1246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457200" algn="ctr" fontAlgn="ctr">
                        <a:lnSpc>
                          <a:spcPct val="107000"/>
                        </a:lnSpc>
                        <a:spcBef>
                          <a:spcPts val="0"/>
                        </a:spcBef>
                        <a:spcAft>
                          <a:spcPts val="0"/>
                        </a:spcAft>
                      </a:pPr>
                      <a:r>
                        <a:rPr lang="en-CA" sz="1600" b="0" i="0" u="none" strike="noStrike">
                          <a:solidFill>
                            <a:srgbClr val="000000"/>
                          </a:solidFill>
                          <a:effectLst/>
                          <a:latin typeface="Calibri" panose="020F0502020204030204" pitchFamily="34" charset="0"/>
                          <a:ea typeface="DengXian Light" panose="02010600030101010101" pitchFamily="2" charset="-122"/>
                          <a:cs typeface="Calibri" panose="020F0502020204030204" pitchFamily="34" charset="0"/>
                        </a:rPr>
                        <a:t>57</a:t>
                      </a:r>
                      <a:endParaRPr lang="en-CA" sz="2400" b="0" i="0" u="none" strike="noStrike">
                        <a:effectLst/>
                        <a:latin typeface="Arial" panose="020B0604020202020204" pitchFamily="34" charset="0"/>
                      </a:endParaRPr>
                    </a:p>
                  </a:txBody>
                  <a:tcPr marL="89712" marR="89712" marT="1246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457200" algn="ctr" fontAlgn="ctr">
                        <a:lnSpc>
                          <a:spcPct val="107000"/>
                        </a:lnSpc>
                        <a:spcBef>
                          <a:spcPts val="0"/>
                        </a:spcBef>
                        <a:spcAft>
                          <a:spcPts val="0"/>
                        </a:spcAft>
                      </a:pPr>
                      <a:r>
                        <a:rPr lang="en-CA" sz="1600" b="0" i="0" u="none" strike="noStrike">
                          <a:solidFill>
                            <a:srgbClr val="000000"/>
                          </a:solidFill>
                          <a:effectLst/>
                          <a:latin typeface="Calibri" panose="020F0502020204030204" pitchFamily="34" charset="0"/>
                          <a:ea typeface="DengXian" panose="02010600030101010101" pitchFamily="2" charset="-122"/>
                          <a:cs typeface="Calibri" panose="020F0502020204030204" pitchFamily="34" charset="0"/>
                        </a:rPr>
                        <a:t>Pizza Place</a:t>
                      </a:r>
                      <a:endParaRPr lang="en-CA" sz="2400" b="0" i="0" u="none" strike="noStrike">
                        <a:effectLst/>
                        <a:latin typeface="Arial" panose="020B0604020202020204" pitchFamily="34" charset="0"/>
                      </a:endParaRPr>
                    </a:p>
                  </a:txBody>
                  <a:tcPr marL="89712" marR="89712" marT="1246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457200" algn="ctr" fontAlgn="ctr">
                        <a:lnSpc>
                          <a:spcPct val="107000"/>
                        </a:lnSpc>
                        <a:spcBef>
                          <a:spcPts val="0"/>
                        </a:spcBef>
                        <a:spcAft>
                          <a:spcPts val="600"/>
                        </a:spcAft>
                      </a:pPr>
                      <a:r>
                        <a:rPr lang="en-CA" sz="1600" b="0" i="0" u="none" strike="noStrike" dirty="0">
                          <a:solidFill>
                            <a:srgbClr val="000000"/>
                          </a:solidFill>
                          <a:effectLst/>
                          <a:latin typeface="Calibri" panose="020F0502020204030204" pitchFamily="34" charset="0"/>
                          <a:ea typeface="DengXian" panose="02010600030101010101" pitchFamily="2" charset="-122"/>
                          <a:cs typeface="Calibri" panose="020F0502020204030204" pitchFamily="34" charset="0"/>
                        </a:rPr>
                        <a:t>Italian Restaurant</a:t>
                      </a:r>
                      <a:endParaRPr lang="en-CA" sz="2400" b="0" i="0" u="none" strike="noStrike" dirty="0">
                        <a:effectLst/>
                        <a:latin typeface="Arial" panose="020B0604020202020204" pitchFamily="34" charset="0"/>
                      </a:endParaRPr>
                    </a:p>
                  </a:txBody>
                  <a:tcPr marL="89712" marR="89712" marT="1246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668826566"/>
                  </a:ext>
                </a:extLst>
              </a:tr>
            </a:tbl>
          </a:graphicData>
        </a:graphic>
      </p:graphicFrame>
    </p:spTree>
    <p:extLst>
      <p:ext uri="{BB962C8B-B14F-4D97-AF65-F5344CB8AC3E}">
        <p14:creationId xmlns:p14="http://schemas.microsoft.com/office/powerpoint/2010/main" val="1186594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BE95C-66E5-45F5-A909-032F02AE2115}"/>
              </a:ext>
            </a:extLst>
          </p:cNvPr>
          <p:cNvSpPr>
            <a:spLocks noGrp="1"/>
          </p:cNvSpPr>
          <p:nvPr>
            <p:ph type="title"/>
          </p:nvPr>
        </p:nvSpPr>
        <p:spPr/>
        <p:txBody>
          <a:bodyPr>
            <a:normAutofit/>
          </a:bodyPr>
          <a:lstStyle/>
          <a:p>
            <a:r>
              <a:rPr lang="en-CA" dirty="0"/>
              <a:t>RESULTs &amp; Discussion</a:t>
            </a:r>
          </a:p>
        </p:txBody>
      </p:sp>
      <p:sp>
        <p:nvSpPr>
          <p:cNvPr id="3" name="Text Placeholder 2">
            <a:extLst>
              <a:ext uri="{FF2B5EF4-FFF2-40B4-BE49-F238E27FC236}">
                <a16:creationId xmlns:a16="http://schemas.microsoft.com/office/drawing/2014/main" id="{9C472127-E439-433C-8D03-76899AE5E9BB}"/>
              </a:ext>
            </a:extLst>
          </p:cNvPr>
          <p:cNvSpPr>
            <a:spLocks noGrp="1"/>
          </p:cNvSpPr>
          <p:nvPr>
            <p:ph type="body" idx="1"/>
          </p:nvPr>
        </p:nvSpPr>
        <p:spPr/>
        <p:txBody>
          <a:bodyPr>
            <a:normAutofit fontScale="92500"/>
          </a:bodyPr>
          <a:lstStyle/>
          <a:p>
            <a:r>
              <a:rPr lang="en-CA" dirty="0"/>
              <a:t>Number of neighbourhoods in cluster 0 and 1 against neighbourhood population</a:t>
            </a:r>
          </a:p>
        </p:txBody>
      </p:sp>
      <p:sp>
        <p:nvSpPr>
          <p:cNvPr id="5" name="Text Placeholder 4">
            <a:extLst>
              <a:ext uri="{FF2B5EF4-FFF2-40B4-BE49-F238E27FC236}">
                <a16:creationId xmlns:a16="http://schemas.microsoft.com/office/drawing/2014/main" id="{9C03704B-8F9A-4262-BEC1-1510A48D5588}"/>
              </a:ext>
            </a:extLst>
          </p:cNvPr>
          <p:cNvSpPr>
            <a:spLocks noGrp="1"/>
          </p:cNvSpPr>
          <p:nvPr>
            <p:ph type="body" sz="quarter" idx="3"/>
          </p:nvPr>
        </p:nvSpPr>
        <p:spPr>
          <a:xfrm>
            <a:off x="5989320" y="2179636"/>
            <a:ext cx="4932680" cy="822960"/>
          </a:xfrm>
        </p:spPr>
        <p:txBody>
          <a:bodyPr>
            <a:normAutofit fontScale="92500"/>
          </a:bodyPr>
          <a:lstStyle/>
          <a:p>
            <a:r>
              <a:rPr lang="en-CA" dirty="0"/>
              <a:t>Number of neighbourhoods in cluster 0 and 1 against neighbourhood individual income</a:t>
            </a:r>
          </a:p>
        </p:txBody>
      </p:sp>
      <p:pic>
        <p:nvPicPr>
          <p:cNvPr id="12" name="Content Placeholder 11">
            <a:extLst>
              <a:ext uri="{FF2B5EF4-FFF2-40B4-BE49-F238E27FC236}">
                <a16:creationId xmlns:a16="http://schemas.microsoft.com/office/drawing/2014/main" id="{D7AB6D20-6EEF-469D-8523-41F1A5DC5695}"/>
              </a:ext>
            </a:extLst>
          </p:cNvPr>
          <p:cNvPicPr>
            <a:picLocks noGrp="1" noChangeAspect="1"/>
          </p:cNvPicPr>
          <p:nvPr>
            <p:ph sz="quarter" idx="4"/>
          </p:nvPr>
        </p:nvPicPr>
        <p:blipFill>
          <a:blip r:embed="rId2"/>
          <a:stretch>
            <a:fillRect/>
          </a:stretch>
        </p:blipFill>
        <p:spPr>
          <a:xfrm>
            <a:off x="5989638" y="3007234"/>
            <a:ext cx="4754562" cy="3261294"/>
          </a:xfrm>
          <a:prstGeom prst="rect">
            <a:avLst/>
          </a:prstGeom>
        </p:spPr>
      </p:pic>
      <p:pic>
        <p:nvPicPr>
          <p:cNvPr id="10" name="Content Placeholder 9">
            <a:extLst>
              <a:ext uri="{FF2B5EF4-FFF2-40B4-BE49-F238E27FC236}">
                <a16:creationId xmlns:a16="http://schemas.microsoft.com/office/drawing/2014/main" id="{1A93143C-CAAC-480C-A4F7-A5A1119D70A7}"/>
              </a:ext>
            </a:extLst>
          </p:cNvPr>
          <p:cNvPicPr>
            <a:picLocks noGrp="1" noChangeAspect="1"/>
          </p:cNvPicPr>
          <p:nvPr>
            <p:ph sz="half" idx="2"/>
          </p:nvPr>
        </p:nvPicPr>
        <p:blipFill>
          <a:blip r:embed="rId3"/>
          <a:stretch>
            <a:fillRect/>
          </a:stretch>
        </p:blipFill>
        <p:spPr>
          <a:xfrm>
            <a:off x="1023938" y="3007234"/>
            <a:ext cx="4754562" cy="3261294"/>
          </a:xfrm>
          <a:prstGeom prst="rect">
            <a:avLst/>
          </a:prstGeom>
        </p:spPr>
      </p:pic>
    </p:spTree>
    <p:extLst>
      <p:ext uri="{BB962C8B-B14F-4D97-AF65-F5344CB8AC3E}">
        <p14:creationId xmlns:p14="http://schemas.microsoft.com/office/powerpoint/2010/main" val="33980696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otalTime>7</TotalTime>
  <Words>833</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Tw Cen MT</vt:lpstr>
      <vt:lpstr>Tw Cen MT Condensed</vt:lpstr>
      <vt:lpstr>Wingdings</vt:lpstr>
      <vt:lpstr>Wingdings 3</vt:lpstr>
      <vt:lpstr>Integral</vt:lpstr>
      <vt:lpstr>Battle of Neighbourhoods in Toronto</vt:lpstr>
      <vt:lpstr>Introduction</vt:lpstr>
      <vt:lpstr>PowerPoint Presentation</vt:lpstr>
      <vt:lpstr>Data description</vt:lpstr>
      <vt:lpstr>PowerPoint Presentation</vt:lpstr>
      <vt:lpstr>METHEDOLOGY </vt:lpstr>
      <vt:lpstr>METHEDOLOGY </vt:lpstr>
      <vt:lpstr>RESULTs &amp; Discussion Based on the categories of food venues, the 140 neighbourhoods are grouped into five clusters using k-Means method. </vt:lpstr>
      <vt:lpstr>RESULTs &amp; Discussion</vt:lpstr>
      <vt:lpstr>RESULTs &amp; Discussion</vt:lpstr>
      <vt:lpstr>PowerPoint Presentation</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Neighbourhoods in Toronto</dc:title>
  <dc:creator>Zequn Wang</dc:creator>
  <cp:lastModifiedBy>Zequn Wang</cp:lastModifiedBy>
  <cp:revision>2</cp:revision>
  <dcterms:created xsi:type="dcterms:W3CDTF">2020-12-27T04:04:15Z</dcterms:created>
  <dcterms:modified xsi:type="dcterms:W3CDTF">2020-12-27T04:11:24Z</dcterms:modified>
</cp:coreProperties>
</file>