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9" r:id="rId6"/>
    <p:sldId id="270" r:id="rId7"/>
    <p:sldId id="271" r:id="rId8"/>
    <p:sldId id="272" r:id="rId9"/>
    <p:sldId id="273"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62" r:id="rId23"/>
    <p:sldId id="291" r:id="rId24"/>
    <p:sldId id="292" r:id="rId25"/>
    <p:sldId id="293" r:id="rId26"/>
    <p:sldId id="294" r:id="rId27"/>
    <p:sldId id="295" r:id="rId28"/>
    <p:sldId id="296" r:id="rId29"/>
    <p:sldId id="304" r:id="rId30"/>
    <p:sldId id="305" r:id="rId31"/>
    <p:sldId id="306" r:id="rId32"/>
    <p:sldId id="297" r:id="rId33"/>
    <p:sldId id="298" r:id="rId34"/>
    <p:sldId id="299" r:id="rId35"/>
    <p:sldId id="300" r:id="rId36"/>
    <p:sldId id="301" r:id="rId37"/>
    <p:sldId id="302" r:id="rId38"/>
    <p:sldId id="303" r:id="rId39"/>
    <p:sldId id="259"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63" r:id="rId55"/>
    <p:sldId id="364" r:id="rId56"/>
    <p:sldId id="322" r:id="rId57"/>
    <p:sldId id="324" r:id="rId58"/>
    <p:sldId id="325" r:id="rId59"/>
    <p:sldId id="326" r:id="rId60"/>
    <p:sldId id="327" r:id="rId61"/>
    <p:sldId id="328" r:id="rId62"/>
    <p:sldId id="329" r:id="rId63"/>
    <p:sldId id="330" r:id="rId64"/>
    <p:sldId id="332" r:id="rId65"/>
    <p:sldId id="333" r:id="rId66"/>
    <p:sldId id="278" r:id="rId67"/>
    <p:sldId id="341" r:id="rId68"/>
    <p:sldId id="342" r:id="rId69"/>
    <p:sldId id="343" r:id="rId70"/>
    <p:sldId id="344" r:id="rId71"/>
    <p:sldId id="345" r:id="rId72"/>
    <p:sldId id="346" r:id="rId73"/>
    <p:sldId id="347"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260" r:id="rId89"/>
    <p:sldId id="264" r:id="rId90"/>
    <p:sldId id="266" r:id="rId91"/>
    <p:sldId id="267" r:id="rId9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Integrity" TargetMode="External"/><Relationship Id="rId7" Type="http://schemas.openxmlformats.org/officeDocument/2006/relationships/hyperlink" Target="https://en.wikipedia.org/wiki/Information_security" TargetMode="External"/><Relationship Id="rId2" Type="http://schemas.openxmlformats.org/officeDocument/2006/relationships/hyperlink" Target="https://en.wikipedia.org/wiki/Availability" TargetMode="External"/><Relationship Id="rId1" Type="http://schemas.openxmlformats.org/officeDocument/2006/relationships/slideLayout" Target="../slideLayouts/slideLayout2.xml"/><Relationship Id="rId6" Type="http://schemas.openxmlformats.org/officeDocument/2006/relationships/hyperlink" Target="https://en.wikipedia.org/wiki/Non-repudiation" TargetMode="External"/><Relationship Id="rId5" Type="http://schemas.openxmlformats.org/officeDocument/2006/relationships/hyperlink" Target="https://en.wikipedia.org/wiki/Confidentiality" TargetMode="External"/><Relationship Id="rId4" Type="http://schemas.openxmlformats.org/officeDocument/2006/relationships/hyperlink" Target="https://en.wikipedia.org/wiki/Authenticati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Man-in-the-middle_attack" TargetMode="External"/><Relationship Id="rId2" Type="http://schemas.openxmlformats.org/officeDocument/2006/relationships/hyperlink" Target="https://en.wikipedia.org/wiki/Data_integrity" TargetMode="External"/><Relationship Id="rId1" Type="http://schemas.openxmlformats.org/officeDocument/2006/relationships/slideLayout" Target="../slideLayouts/slideLayout2.xml"/><Relationship Id="rId4" Type="http://schemas.openxmlformats.org/officeDocument/2006/relationships/hyperlink" Target="https://en.wikipedia.org/wiki/Phish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Introduction to Information Security</a:t>
            </a:r>
          </a:p>
        </p:txBody>
      </p:sp>
      <p:sp>
        <p:nvSpPr>
          <p:cNvPr id="3" name="Subtitle 2"/>
          <p:cNvSpPr>
            <a:spLocks noGrp="1"/>
          </p:cNvSpPr>
          <p:nvPr>
            <p:ph type="subTitle" idx="1"/>
          </p:nvPr>
        </p:nvSpPr>
        <p:spPr/>
        <p:txBody>
          <a:bodyPr/>
          <a:lstStyle/>
          <a:p>
            <a:r>
              <a:t>Detailed Overview | Book-Style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dirty="0"/>
              <a:t>Endpoint Security</a:t>
            </a:r>
          </a:p>
        </p:txBody>
      </p:sp>
      <p:sp>
        <p:nvSpPr>
          <p:cNvPr id="3" name="Content Placeholder 2"/>
          <p:cNvSpPr>
            <a:spLocks noGrp="1"/>
          </p:cNvSpPr>
          <p:nvPr>
            <p:ph idx="1"/>
          </p:nvPr>
        </p:nvSpPr>
        <p:spPr/>
        <p:txBody>
          <a:bodyPr>
            <a:normAutofit/>
          </a:bodyPr>
          <a:lstStyle/>
          <a:p>
            <a:pPr algn="just"/>
            <a:r>
              <a:rPr sz="2800" dirty="0"/>
              <a:t>Endpoint Security focuses on securing end-user devices such as computers, mobile phones, IoT devices, and servers. Since endpoints are common entry points for attackers, they must be strongly protected.</a:t>
            </a:r>
            <a:endParaRPr lang="en-US" sz="2800" dirty="0"/>
          </a:p>
          <a:p>
            <a:pPr algn="just"/>
            <a:r>
              <a:rPr sz="2800" dirty="0"/>
              <a:t> Tools include antivirus software, endpoint detection and response (EDR), and device management solutions. Endpoint security protects against threats that originate at or target end-user devices.</a:t>
            </a:r>
          </a:p>
        </p:txBody>
      </p:sp>
    </p:spTree>
    <p:extLst>
      <p:ext uri="{BB962C8B-B14F-4D97-AF65-F5344CB8AC3E}">
        <p14:creationId xmlns:p14="http://schemas.microsoft.com/office/powerpoint/2010/main" val="195064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dirty="0"/>
              <a:t>Data Security</a:t>
            </a:r>
          </a:p>
        </p:txBody>
      </p:sp>
      <p:sp>
        <p:nvSpPr>
          <p:cNvPr id="3" name="Content Placeholder 2"/>
          <p:cNvSpPr>
            <a:spLocks noGrp="1"/>
          </p:cNvSpPr>
          <p:nvPr>
            <p:ph idx="1"/>
          </p:nvPr>
        </p:nvSpPr>
        <p:spPr/>
        <p:txBody>
          <a:bodyPr/>
          <a:lstStyle/>
          <a:p>
            <a:pPr algn="just"/>
            <a:r>
              <a:rPr dirty="0"/>
              <a:t>Data Security ensures that sensitive data is protected both in storage and in transit.</a:t>
            </a:r>
            <a:endParaRPr lang="en-US" dirty="0"/>
          </a:p>
          <a:p>
            <a:pPr algn="just"/>
            <a:r>
              <a:rPr dirty="0"/>
              <a:t> Methods </a:t>
            </a:r>
            <a:r>
              <a:rPr sz="2800" dirty="0"/>
              <a:t>include</a:t>
            </a:r>
            <a:r>
              <a:rPr dirty="0"/>
              <a:t> data masking, encryption, tokenization, and backup solutions.</a:t>
            </a:r>
            <a:endParaRPr lang="en-US" dirty="0"/>
          </a:p>
          <a:p>
            <a:pPr algn="just"/>
            <a:r>
              <a:rPr dirty="0"/>
              <a:t> Data security protects critical assets such as intellectual property, customer information, and financial data from breaches, unauthorized access, and loss.</a:t>
            </a:r>
          </a:p>
        </p:txBody>
      </p:sp>
    </p:spTree>
    <p:extLst>
      <p:ext uri="{BB962C8B-B14F-4D97-AF65-F5344CB8AC3E}">
        <p14:creationId xmlns:p14="http://schemas.microsoft.com/office/powerpoint/2010/main" val="282848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dirty="0"/>
              <a:t>Identity &amp; Access Management </a:t>
            </a:r>
          </a:p>
        </p:txBody>
      </p:sp>
      <p:sp>
        <p:nvSpPr>
          <p:cNvPr id="3" name="Content Placeholder 2"/>
          <p:cNvSpPr>
            <a:spLocks noGrp="1"/>
          </p:cNvSpPr>
          <p:nvPr>
            <p:ph idx="1"/>
          </p:nvPr>
        </p:nvSpPr>
        <p:spPr/>
        <p:txBody>
          <a:bodyPr/>
          <a:lstStyle/>
          <a:p>
            <a:pPr algn="just"/>
            <a:r>
              <a:rPr dirty="0"/>
              <a:t>Identity and Access Management ensures that only authorized users have access to specific resources. </a:t>
            </a:r>
            <a:endParaRPr lang="en-US" dirty="0"/>
          </a:p>
          <a:p>
            <a:pPr algn="just"/>
            <a:r>
              <a:rPr dirty="0"/>
              <a:t>It involves authentication, authorization, role-based access control, </a:t>
            </a:r>
            <a:r>
              <a:rPr sz="2800" dirty="0"/>
              <a:t>and</a:t>
            </a:r>
            <a:r>
              <a:rPr dirty="0"/>
              <a:t> multi-factor authentication. IAM minimizes insider threats and prevents unauthorized access to sensitive systems and data.</a:t>
            </a:r>
          </a:p>
        </p:txBody>
      </p:sp>
    </p:spTree>
    <p:extLst>
      <p:ext uri="{BB962C8B-B14F-4D97-AF65-F5344CB8AC3E}">
        <p14:creationId xmlns:p14="http://schemas.microsoft.com/office/powerpoint/2010/main" val="192939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t>
            </a:r>
            <a:r>
              <a:rPr dirty="0"/>
              <a:t>Operational Security (OPSEC)</a:t>
            </a:r>
          </a:p>
        </p:txBody>
      </p:sp>
      <p:sp>
        <p:nvSpPr>
          <p:cNvPr id="3" name="Content Placeholder 2"/>
          <p:cNvSpPr>
            <a:spLocks noGrp="1"/>
          </p:cNvSpPr>
          <p:nvPr>
            <p:ph idx="1"/>
          </p:nvPr>
        </p:nvSpPr>
        <p:spPr/>
        <p:txBody>
          <a:bodyPr>
            <a:normAutofit/>
          </a:bodyPr>
          <a:lstStyle/>
          <a:p>
            <a:pPr algn="just"/>
            <a:r>
              <a:rPr sz="2800" dirty="0"/>
              <a:t>Operational Security focuses on the processes, policies, and procedures that govern how information is protected.</a:t>
            </a:r>
            <a:endParaRPr lang="en-US" sz="2800" dirty="0"/>
          </a:p>
          <a:p>
            <a:pPr algn="just"/>
            <a:r>
              <a:rPr sz="2800" dirty="0"/>
              <a:t> It involves risk management, incident response planning, audits, and security awareness training. </a:t>
            </a:r>
            <a:endParaRPr lang="en-US" sz="2800" dirty="0"/>
          </a:p>
          <a:p>
            <a:pPr algn="just"/>
            <a:r>
              <a:rPr sz="2800" dirty="0"/>
              <a:t>OPSEC helps organizations maintain their security posture through both administrative and human-centric controls.</a:t>
            </a:r>
          </a:p>
        </p:txBody>
      </p:sp>
    </p:spTree>
    <p:extLst>
      <p:ext uri="{BB962C8B-B14F-4D97-AF65-F5344CB8AC3E}">
        <p14:creationId xmlns:p14="http://schemas.microsoft.com/office/powerpoint/2010/main" val="9576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a:t>
            </a:r>
            <a:r>
              <a:rPr dirty="0"/>
              <a:t>Cryptography &amp; Information Assurance</a:t>
            </a:r>
          </a:p>
        </p:txBody>
      </p:sp>
      <p:sp>
        <p:nvSpPr>
          <p:cNvPr id="3" name="Content Placeholder 2"/>
          <p:cNvSpPr>
            <a:spLocks noGrp="1"/>
          </p:cNvSpPr>
          <p:nvPr>
            <p:ph idx="1"/>
          </p:nvPr>
        </p:nvSpPr>
        <p:spPr/>
        <p:txBody>
          <a:bodyPr>
            <a:normAutofit lnSpcReduction="10000"/>
          </a:bodyPr>
          <a:lstStyle/>
          <a:p>
            <a:pPr algn="just"/>
            <a:r>
              <a:rPr dirty="0"/>
              <a:t>Cryptography ensures confidentiality and integrity of information through encryption and decryption.</a:t>
            </a:r>
            <a:endParaRPr lang="en-US" dirty="0"/>
          </a:p>
          <a:p>
            <a:pPr algn="just"/>
            <a:r>
              <a:rPr dirty="0"/>
              <a:t> It also supports secure communication, digital signatures, and authentication protocols.</a:t>
            </a:r>
            <a:endParaRPr lang="en-US" dirty="0"/>
          </a:p>
          <a:p>
            <a:pPr algn="just"/>
            <a:r>
              <a:rPr dirty="0"/>
              <a:t> Cryptography plays a critical role in secure financial transactions, </a:t>
            </a:r>
            <a:r>
              <a:rPr sz="2800" dirty="0"/>
              <a:t>e-commerce</a:t>
            </a:r>
            <a:r>
              <a:rPr dirty="0"/>
              <a:t>, and digital identities, thereby ensuring information assurance.</a:t>
            </a:r>
          </a:p>
        </p:txBody>
      </p:sp>
    </p:spTree>
    <p:extLst>
      <p:ext uri="{BB962C8B-B14F-4D97-AF65-F5344CB8AC3E}">
        <p14:creationId xmlns:p14="http://schemas.microsoft.com/office/powerpoint/2010/main" val="120281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3" name="Content Placeholder 2"/>
          <p:cNvSpPr>
            <a:spLocks noGrp="1"/>
          </p:cNvSpPr>
          <p:nvPr>
            <p:ph idx="1"/>
          </p:nvPr>
        </p:nvSpPr>
        <p:spPr/>
        <p:txBody>
          <a:bodyPr>
            <a:normAutofit fontScale="70000" lnSpcReduction="20000"/>
          </a:bodyPr>
          <a:lstStyle/>
          <a:p>
            <a:r>
              <a:rPr dirty="0"/>
              <a:t>The main types of information security include:</a:t>
            </a:r>
          </a:p>
          <a:p>
            <a:r>
              <a:rPr dirty="0"/>
              <a:t>- Network Security</a:t>
            </a:r>
          </a:p>
          <a:p>
            <a:r>
              <a:rPr dirty="0"/>
              <a:t>- Application Security</a:t>
            </a:r>
          </a:p>
          <a:p>
            <a:r>
              <a:rPr dirty="0"/>
              <a:t>- Cloud Security</a:t>
            </a:r>
          </a:p>
          <a:p>
            <a:r>
              <a:rPr dirty="0"/>
              <a:t>- Endpoint Security</a:t>
            </a:r>
          </a:p>
          <a:p>
            <a:r>
              <a:rPr dirty="0"/>
              <a:t>- Data Security</a:t>
            </a:r>
          </a:p>
          <a:p>
            <a:r>
              <a:rPr dirty="0"/>
              <a:t>- Identity &amp; Access Management</a:t>
            </a:r>
          </a:p>
          <a:p>
            <a:r>
              <a:rPr dirty="0"/>
              <a:t>- Operational Security</a:t>
            </a:r>
          </a:p>
          <a:p>
            <a:r>
              <a:rPr dirty="0"/>
              <a:t>- Cryptography &amp; Information Assurance</a:t>
            </a:r>
          </a:p>
          <a:p>
            <a:endParaRPr dirty="0"/>
          </a:p>
          <a:p>
            <a:r>
              <a:rPr dirty="0"/>
              <a:t>These work together as layers of protection in a strategy known as Defense-in-Depth, ensuring that if one layer is compromised, others continue to safeguard information assets.</a:t>
            </a:r>
          </a:p>
        </p:txBody>
      </p:sp>
    </p:spTree>
    <p:extLst>
      <p:ext uri="{BB962C8B-B14F-4D97-AF65-F5344CB8AC3E}">
        <p14:creationId xmlns:p14="http://schemas.microsoft.com/office/powerpoint/2010/main" val="8832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Need for Information Security</a:t>
            </a:r>
          </a:p>
        </p:txBody>
      </p:sp>
      <p:sp>
        <p:nvSpPr>
          <p:cNvPr id="3" name="Subtitle 2"/>
          <p:cNvSpPr>
            <a:spLocks noGrp="1"/>
          </p:cNvSpPr>
          <p:nvPr>
            <p:ph type="subTitle" idx="1"/>
          </p:nvPr>
        </p:nvSpPr>
        <p:spPr/>
        <p:txBody>
          <a:bodyPr/>
          <a:lstStyle/>
          <a:p>
            <a:r>
              <a:t>Why Information Security is Essential in the Digital Era</a:t>
            </a:r>
          </a:p>
        </p:txBody>
      </p:sp>
    </p:spTree>
    <p:extLst>
      <p:ext uri="{BB962C8B-B14F-4D97-AF65-F5344CB8AC3E}">
        <p14:creationId xmlns:p14="http://schemas.microsoft.com/office/powerpoint/2010/main" val="47778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Protection of Sensitive Data</a:t>
            </a:r>
          </a:p>
        </p:txBody>
      </p:sp>
      <p:sp>
        <p:nvSpPr>
          <p:cNvPr id="3" name="Content Placeholder 2"/>
          <p:cNvSpPr>
            <a:spLocks noGrp="1"/>
          </p:cNvSpPr>
          <p:nvPr>
            <p:ph idx="1"/>
          </p:nvPr>
        </p:nvSpPr>
        <p:spPr/>
        <p:txBody>
          <a:bodyPr>
            <a:normAutofit lnSpcReduction="10000"/>
          </a:bodyPr>
          <a:lstStyle/>
          <a:p>
            <a:pPr algn="just"/>
            <a:r>
              <a:rPr sz="2800" dirty="0"/>
              <a:t>Organizations and individuals store vast amounts of confidential information, such as financial data, intellectual property, personal records, and health information. </a:t>
            </a:r>
            <a:endParaRPr lang="en-US" sz="2800" dirty="0"/>
          </a:p>
          <a:p>
            <a:pPr algn="just"/>
            <a:r>
              <a:rPr sz="2800" dirty="0"/>
              <a:t>Unauthorized access or leakage of this data can result in identity theft, fraud, or competitive disadvantage. </a:t>
            </a:r>
            <a:endParaRPr lang="en-US" sz="2800" dirty="0"/>
          </a:p>
          <a:p>
            <a:pPr algn="just"/>
            <a:r>
              <a:rPr sz="2800" dirty="0"/>
              <a:t>Information Security ensures the confidentiality, integrity, and availability (CIA triad) of such critical data.</a:t>
            </a:r>
          </a:p>
        </p:txBody>
      </p:sp>
    </p:spTree>
    <p:extLst>
      <p:ext uri="{BB962C8B-B14F-4D97-AF65-F5344CB8AC3E}">
        <p14:creationId xmlns:p14="http://schemas.microsoft.com/office/powerpoint/2010/main" val="146781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Prevention of Cyber Threats and Attacks</a:t>
            </a:r>
          </a:p>
        </p:txBody>
      </p:sp>
      <p:sp>
        <p:nvSpPr>
          <p:cNvPr id="3" name="Content Placeholder 2"/>
          <p:cNvSpPr>
            <a:spLocks noGrp="1"/>
          </p:cNvSpPr>
          <p:nvPr>
            <p:ph idx="1"/>
          </p:nvPr>
        </p:nvSpPr>
        <p:spPr/>
        <p:txBody>
          <a:bodyPr>
            <a:normAutofit lnSpcReduction="10000"/>
          </a:bodyPr>
          <a:lstStyle/>
          <a:p>
            <a:pPr algn="just"/>
            <a:r>
              <a:rPr dirty="0"/>
              <a:t>Cyberattacks such as malware, phishing, ransomware, and denial-of-service</a:t>
            </a:r>
            <a:r>
              <a:rPr lang="en-US" dirty="0"/>
              <a:t> </a:t>
            </a:r>
            <a:r>
              <a:rPr dirty="0"/>
              <a:t>are rising in frequency and sophistication. </a:t>
            </a:r>
            <a:endParaRPr lang="en-US" dirty="0"/>
          </a:p>
          <a:p>
            <a:pPr algn="just"/>
            <a:r>
              <a:rPr dirty="0"/>
              <a:t>Without proper security, systems remain vulnerable to data breaches, system downtime, and financial losses. </a:t>
            </a:r>
            <a:endParaRPr lang="en-US" dirty="0"/>
          </a:p>
          <a:p>
            <a:pPr algn="just"/>
            <a:r>
              <a:rPr dirty="0"/>
              <a:t>Security measures like firewalls, intrusion detection, encryption, and access control reduce the risk of such attacks.</a:t>
            </a:r>
          </a:p>
        </p:txBody>
      </p:sp>
    </p:spTree>
    <p:extLst>
      <p:ext uri="{BB962C8B-B14F-4D97-AF65-F5344CB8AC3E}">
        <p14:creationId xmlns:p14="http://schemas.microsoft.com/office/powerpoint/2010/main" val="162232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Maintaining Business Continuity</a:t>
            </a:r>
          </a:p>
        </p:txBody>
      </p:sp>
      <p:sp>
        <p:nvSpPr>
          <p:cNvPr id="3" name="Content Placeholder 2"/>
          <p:cNvSpPr>
            <a:spLocks noGrp="1"/>
          </p:cNvSpPr>
          <p:nvPr>
            <p:ph idx="1"/>
          </p:nvPr>
        </p:nvSpPr>
        <p:spPr/>
        <p:txBody>
          <a:bodyPr/>
          <a:lstStyle/>
          <a:p>
            <a:r>
              <a:rPr dirty="0"/>
              <a:t>Any compromise of information systems can disrupt business operations, leading to financial losses, reduced productivity, and damaged reputation. </a:t>
            </a:r>
            <a:endParaRPr lang="en-US" dirty="0"/>
          </a:p>
          <a:p>
            <a:r>
              <a:rPr dirty="0"/>
              <a:t>Strong information security strategies, including backup and disaster recovery, ensure that organizations can continue to function even after an incident.</a:t>
            </a:r>
          </a:p>
        </p:txBody>
      </p:sp>
    </p:spTree>
    <p:extLst>
      <p:ext uri="{BB962C8B-B14F-4D97-AF65-F5344CB8AC3E}">
        <p14:creationId xmlns:p14="http://schemas.microsoft.com/office/powerpoint/2010/main" val="221933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 Overview</a:t>
            </a:r>
          </a:p>
        </p:txBody>
      </p:sp>
      <p:sp>
        <p:nvSpPr>
          <p:cNvPr id="3" name="Content Placeholder 2"/>
          <p:cNvSpPr>
            <a:spLocks noGrp="1"/>
          </p:cNvSpPr>
          <p:nvPr>
            <p:ph idx="1"/>
          </p:nvPr>
        </p:nvSpPr>
        <p:spPr/>
        <p:txBody>
          <a:bodyPr>
            <a:normAutofit fontScale="70000" lnSpcReduction="20000"/>
          </a:bodyPr>
          <a:lstStyle/>
          <a:p>
            <a:r>
              <a:rPr dirty="0"/>
              <a:t>In the digital era, information has become one of the most valuable assets for individuals, businesses, and governments. From personal identity records and banking transactions to corporate trade secrets and national defense strategies, the protection of information has emerged as a crucial priority.</a:t>
            </a:r>
            <a:endParaRPr lang="en-US" dirty="0"/>
          </a:p>
          <a:p>
            <a:endParaRPr dirty="0"/>
          </a:p>
          <a:p>
            <a:endParaRPr dirty="0"/>
          </a:p>
          <a:p>
            <a:r>
              <a:rPr dirty="0"/>
              <a:t>Information Security (often abbreviated as InfoSec) is the practice of defending information </a:t>
            </a:r>
            <a:r>
              <a:rPr lang="en-US" dirty="0"/>
              <a:t>or </a:t>
            </a:r>
            <a:r>
              <a:rPr lang="en-US"/>
              <a:t>digital data </a:t>
            </a:r>
            <a:r>
              <a:t>from </a:t>
            </a:r>
            <a:r>
              <a:rPr dirty="0"/>
              <a:t>unauthorized access, misuse, disclosure, destruction, alteration, or disruption. It is not just about technology; it involves policies, procedures, and human awareness to ensure data is secure throughout its lifecycle.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Regulatory and Legal Compliance</a:t>
            </a:r>
          </a:p>
        </p:txBody>
      </p:sp>
      <p:sp>
        <p:nvSpPr>
          <p:cNvPr id="3" name="Content Placeholder 2"/>
          <p:cNvSpPr>
            <a:spLocks noGrp="1"/>
          </p:cNvSpPr>
          <p:nvPr>
            <p:ph idx="1"/>
          </p:nvPr>
        </p:nvSpPr>
        <p:spPr/>
        <p:txBody>
          <a:bodyPr>
            <a:normAutofit lnSpcReduction="10000"/>
          </a:bodyPr>
          <a:lstStyle/>
          <a:p>
            <a:pPr algn="just"/>
            <a:r>
              <a:rPr dirty="0"/>
              <a:t>Many industries are governed by laws and standards such as GDPR, HIPAA, PCI-DSS, and ISO/IEC 27001. </a:t>
            </a:r>
            <a:endParaRPr lang="en-US" dirty="0"/>
          </a:p>
          <a:p>
            <a:pPr algn="just"/>
            <a:r>
              <a:rPr dirty="0"/>
              <a:t>Non-compliance with these regulations can result in heavy penalties, legal consequences, and loss of trust.</a:t>
            </a:r>
            <a:endParaRPr lang="en-US" dirty="0"/>
          </a:p>
          <a:p>
            <a:pPr algn="just"/>
            <a:r>
              <a:rPr dirty="0"/>
              <a:t> Information Security ensures that organizations adhere to required compliance frameworks.</a:t>
            </a:r>
          </a:p>
        </p:txBody>
      </p:sp>
    </p:spTree>
    <p:extLst>
      <p:ext uri="{BB962C8B-B14F-4D97-AF65-F5344CB8AC3E}">
        <p14:creationId xmlns:p14="http://schemas.microsoft.com/office/powerpoint/2010/main" val="339468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Protecting Reputation and Trust</a:t>
            </a:r>
          </a:p>
        </p:txBody>
      </p:sp>
      <p:sp>
        <p:nvSpPr>
          <p:cNvPr id="3" name="Content Placeholder 2"/>
          <p:cNvSpPr>
            <a:spLocks noGrp="1"/>
          </p:cNvSpPr>
          <p:nvPr>
            <p:ph idx="1"/>
          </p:nvPr>
        </p:nvSpPr>
        <p:spPr/>
        <p:txBody>
          <a:bodyPr/>
          <a:lstStyle/>
          <a:p>
            <a:pPr algn="just"/>
            <a:r>
              <a:rPr dirty="0"/>
              <a:t>Trust is a key factor for customers, clients, and partners in the digital economy.</a:t>
            </a:r>
            <a:endParaRPr lang="en-US" dirty="0"/>
          </a:p>
          <a:p>
            <a:pPr algn="just"/>
            <a:r>
              <a:rPr dirty="0"/>
              <a:t> Data breaches or misuse of information can lead to loss of credibility, public backlash, and reduced market value. Effective security practices build confidence and trustworthiness.</a:t>
            </a:r>
          </a:p>
        </p:txBody>
      </p:sp>
    </p:spTree>
    <p:extLst>
      <p:ext uri="{BB962C8B-B14F-4D97-AF65-F5344CB8AC3E}">
        <p14:creationId xmlns:p14="http://schemas.microsoft.com/office/powerpoint/2010/main" val="115561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Safeguarding National Security and Critical Infrastructure</a:t>
            </a:r>
          </a:p>
        </p:txBody>
      </p:sp>
      <p:sp>
        <p:nvSpPr>
          <p:cNvPr id="3" name="Content Placeholder 2"/>
          <p:cNvSpPr>
            <a:spLocks noGrp="1"/>
          </p:cNvSpPr>
          <p:nvPr>
            <p:ph idx="1"/>
          </p:nvPr>
        </p:nvSpPr>
        <p:spPr/>
        <p:txBody>
          <a:bodyPr/>
          <a:lstStyle/>
          <a:p>
            <a:pPr algn="just"/>
            <a:r>
              <a:rPr dirty="0"/>
              <a:t>Governments and public institutions rely on information systems for defense, public safety, healthcare, and infrastructure management.</a:t>
            </a:r>
            <a:endParaRPr lang="en-US" dirty="0"/>
          </a:p>
          <a:p>
            <a:pPr algn="just"/>
            <a:r>
              <a:rPr dirty="0"/>
              <a:t> Cyberattacks on these systems can have serious consequences on national security and citizens’ lives. Strong cybersecurity ensures </a:t>
            </a:r>
            <a:r>
              <a:rPr lang="en-US" dirty="0"/>
              <a:t>the </a:t>
            </a:r>
            <a:r>
              <a:rPr dirty="0"/>
              <a:t>resilience of critical infrastructure against threats.</a:t>
            </a:r>
          </a:p>
        </p:txBody>
      </p:sp>
    </p:spTree>
    <p:extLst>
      <p:ext uri="{BB962C8B-B14F-4D97-AF65-F5344CB8AC3E}">
        <p14:creationId xmlns:p14="http://schemas.microsoft.com/office/powerpoint/2010/main" val="78299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a:bodyPr>
          <a:lstStyle/>
          <a:p>
            <a:r>
              <a:rPr dirty="0"/>
              <a:t>The need for Information Security arises from the growing dependence on digital systems, the increasing sophistication of cyber threats, and the critical importance of data in modern life. </a:t>
            </a:r>
            <a:endParaRPr lang="en-US" dirty="0"/>
          </a:p>
          <a:p>
            <a:r>
              <a:rPr dirty="0"/>
              <a:t>By ensuring data confidentiality, integrity, and availability, information security protects individuals, organizations, and nations from financial, reputational, legal, and security risks.</a:t>
            </a:r>
          </a:p>
        </p:txBody>
      </p:sp>
    </p:spTree>
    <p:extLst>
      <p:ext uri="{BB962C8B-B14F-4D97-AF65-F5344CB8AC3E}">
        <p14:creationId xmlns:p14="http://schemas.microsoft.com/office/powerpoint/2010/main" val="112086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Threats to Information Systems</a:t>
            </a:r>
          </a:p>
        </p:txBody>
      </p:sp>
      <p:sp>
        <p:nvSpPr>
          <p:cNvPr id="3" name="Subtitle 2"/>
          <p:cNvSpPr>
            <a:spLocks noGrp="1"/>
          </p:cNvSpPr>
          <p:nvPr>
            <p:ph type="subTitle" idx="1"/>
          </p:nvPr>
        </p:nvSpPr>
        <p:spPr/>
        <p:txBody>
          <a:bodyPr/>
          <a:lstStyle/>
          <a:p>
            <a:r>
              <a:t>Detailed Notes for Computer Science Students</a:t>
            </a:r>
          </a:p>
        </p:txBody>
      </p:sp>
    </p:spTree>
    <p:extLst>
      <p:ext uri="{BB962C8B-B14F-4D97-AF65-F5344CB8AC3E}">
        <p14:creationId xmlns:p14="http://schemas.microsoft.com/office/powerpoint/2010/main" val="3634298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Information Systems (IS) are the backbone of digital society.</a:t>
            </a:r>
          </a:p>
          <a:p>
            <a:r>
              <a:t>They include hardware, software, databases, networks, and human interaction.</a:t>
            </a:r>
          </a:p>
          <a:p>
            <a:r>
              <a:t>Threats are events or actions that exploit vulnerabilities, compromising confidentiality, integrity, or availability (CIA triad).</a:t>
            </a:r>
          </a:p>
        </p:txBody>
      </p:sp>
    </p:spTree>
    <p:extLst>
      <p:ext uri="{BB962C8B-B14F-4D97-AF65-F5344CB8AC3E}">
        <p14:creationId xmlns:p14="http://schemas.microsoft.com/office/powerpoint/2010/main" val="2736347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Definition of Threats</a:t>
            </a:r>
          </a:p>
        </p:txBody>
      </p:sp>
      <p:sp>
        <p:nvSpPr>
          <p:cNvPr id="3" name="Content Placeholder 2"/>
          <p:cNvSpPr>
            <a:spLocks noGrp="1"/>
          </p:cNvSpPr>
          <p:nvPr>
            <p:ph idx="1"/>
          </p:nvPr>
        </p:nvSpPr>
        <p:spPr/>
        <p:txBody>
          <a:bodyPr>
            <a:normAutofit/>
          </a:bodyPr>
          <a:lstStyle/>
          <a:p>
            <a:pPr algn="just"/>
            <a:r>
              <a:rPr sz="2800" dirty="0"/>
              <a:t>A threat is any potential event or action that can exploit vulnerabilities in an information system.</a:t>
            </a:r>
          </a:p>
          <a:p>
            <a:pPr algn="just"/>
            <a:r>
              <a:rPr sz="2800" dirty="0"/>
              <a:t>Components:</a:t>
            </a:r>
          </a:p>
          <a:p>
            <a:pPr algn="just"/>
            <a:r>
              <a:rPr sz="2800" dirty="0"/>
              <a:t>Vulnerability – weakness such as weak password or unpatched software</a:t>
            </a:r>
            <a:r>
              <a:rPr lang="en-US" sz="2800" dirty="0"/>
              <a:t>(not latest security updates).</a:t>
            </a:r>
            <a:endParaRPr sz="2800" dirty="0"/>
          </a:p>
          <a:p>
            <a:pPr algn="just"/>
            <a:r>
              <a:rPr sz="2800" dirty="0"/>
              <a:t>Threat Agent – entity exploiting the weakness (e.g., hacker, malware)</a:t>
            </a:r>
          </a:p>
          <a:p>
            <a:pPr algn="just"/>
            <a:r>
              <a:rPr sz="2800" dirty="0"/>
              <a:t>Attack – execution of the threat (e.g., ransomware encrypting files)</a:t>
            </a:r>
          </a:p>
        </p:txBody>
      </p:sp>
    </p:spTree>
    <p:extLst>
      <p:ext uri="{BB962C8B-B14F-4D97-AF65-F5344CB8AC3E}">
        <p14:creationId xmlns:p14="http://schemas.microsoft.com/office/powerpoint/2010/main" val="2830671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Categories of Threats</a:t>
            </a:r>
          </a:p>
        </p:txBody>
      </p:sp>
      <p:sp>
        <p:nvSpPr>
          <p:cNvPr id="3" name="Content Placeholder 2"/>
          <p:cNvSpPr>
            <a:spLocks noGrp="1"/>
          </p:cNvSpPr>
          <p:nvPr>
            <p:ph idx="1"/>
          </p:nvPr>
        </p:nvSpPr>
        <p:spPr/>
        <p:txBody>
          <a:bodyPr/>
          <a:lstStyle/>
          <a:p>
            <a:endParaRPr/>
          </a:p>
          <a:p>
            <a:r>
              <a:t>Cyber / Technical Threats</a:t>
            </a:r>
          </a:p>
          <a:p>
            <a:r>
              <a:t>Human-Related Threats</a:t>
            </a:r>
          </a:p>
          <a:p>
            <a:r>
              <a:t>Physical &amp; Environmental Threats</a:t>
            </a:r>
          </a:p>
          <a:p>
            <a:r>
              <a:t>Organizational &amp; Process Threats</a:t>
            </a:r>
          </a:p>
        </p:txBody>
      </p:sp>
    </p:spTree>
    <p:extLst>
      <p:ext uri="{BB962C8B-B14F-4D97-AF65-F5344CB8AC3E}">
        <p14:creationId xmlns:p14="http://schemas.microsoft.com/office/powerpoint/2010/main" val="168144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Cyber / Technical Threats</a:t>
            </a:r>
          </a:p>
        </p:txBody>
      </p:sp>
      <p:sp>
        <p:nvSpPr>
          <p:cNvPr id="3" name="Content Placeholder 2"/>
          <p:cNvSpPr>
            <a:spLocks noGrp="1"/>
          </p:cNvSpPr>
          <p:nvPr>
            <p:ph idx="1"/>
          </p:nvPr>
        </p:nvSpPr>
        <p:spPr/>
        <p:txBody>
          <a:bodyPr>
            <a:normAutofit fontScale="92500" lnSpcReduction="20000"/>
          </a:bodyPr>
          <a:lstStyle/>
          <a:p>
            <a:r>
              <a:rPr dirty="0"/>
              <a:t>Common examples include:</a:t>
            </a:r>
          </a:p>
          <a:p>
            <a:r>
              <a:rPr dirty="0"/>
              <a:t>Malware – Viruses, worms, trojans, ransomware, spyware</a:t>
            </a:r>
          </a:p>
          <a:p>
            <a:r>
              <a:rPr dirty="0"/>
              <a:t>Unauthorized Access – hacking, SQL injection, XSS</a:t>
            </a:r>
            <a:r>
              <a:rPr lang="en-US" dirty="0"/>
              <a:t> ( cross site scripting)  </a:t>
            </a:r>
            <a:endParaRPr dirty="0"/>
          </a:p>
          <a:p>
            <a:r>
              <a:rPr dirty="0"/>
              <a:t>Denial of Service (DoS/DDoS) – overwhelming network resources</a:t>
            </a:r>
          </a:p>
          <a:p>
            <a:r>
              <a:rPr dirty="0"/>
              <a:t>Data Breaches – theft of sensitive data</a:t>
            </a:r>
          </a:p>
          <a:p>
            <a:r>
              <a:rPr dirty="0"/>
              <a:t>Advanced Persistent Threats (APTs) – long-term stealthy attacks</a:t>
            </a:r>
          </a:p>
        </p:txBody>
      </p:sp>
    </p:spTree>
    <p:extLst>
      <p:ext uri="{BB962C8B-B14F-4D97-AF65-F5344CB8AC3E}">
        <p14:creationId xmlns:p14="http://schemas.microsoft.com/office/powerpoint/2010/main" val="261062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79FF-457F-0AD5-2F2F-19ABA052F3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24DCAA-879E-76E0-B563-32886CB38B76}"/>
              </a:ext>
            </a:extLst>
          </p:cNvPr>
          <p:cNvSpPr>
            <a:spLocks noGrp="1"/>
          </p:cNvSpPr>
          <p:nvPr>
            <p:ph idx="1"/>
          </p:nvPr>
        </p:nvSpPr>
        <p:spPr/>
        <p:txBody>
          <a:bodyPr>
            <a:normAutofit fontScale="92500"/>
          </a:bodyPr>
          <a:lstStyle/>
          <a:p>
            <a:pPr algn="just">
              <a:buFont typeface="Arial" panose="020B0604020202020204" pitchFamily="34" charset="0"/>
              <a:buChar char="•"/>
            </a:pPr>
            <a:r>
              <a:rPr lang="en-US" dirty="0"/>
              <a:t>Malware, short for malicious software, refers to </a:t>
            </a:r>
            <a:r>
              <a:rPr lang="en-US" sz="2800" dirty="0"/>
              <a:t>any software designed to harm or exploit computer systems, networks, or devices.</a:t>
            </a:r>
          </a:p>
          <a:p>
            <a:pPr algn="just">
              <a:buFont typeface="Arial" panose="020B0604020202020204" pitchFamily="34" charset="0"/>
              <a:buChar char="•"/>
            </a:pPr>
            <a:r>
              <a:rPr lang="en-US" dirty="0"/>
              <a:t>A computer virus is a type of malware that attaches itself to other programs and replicates, spreading from one computer to another. </a:t>
            </a:r>
          </a:p>
          <a:p>
            <a:pPr algn="just">
              <a:buFont typeface="Arial" panose="020B0604020202020204" pitchFamily="34" charset="0"/>
              <a:buChar char="•"/>
            </a:pPr>
            <a:r>
              <a:rPr lang="en-US" dirty="0"/>
              <a:t>It modifies other programs by inserting its code, and when this replication succeeds, the affected areas are considered "infected"</a:t>
            </a:r>
            <a:endParaRPr lang="en-US" sz="2800" dirty="0"/>
          </a:p>
          <a:p>
            <a:pPr algn="just">
              <a:buFont typeface="Arial" panose="020B0604020202020204" pitchFamily="34" charset="0"/>
              <a:buChar char="•"/>
            </a:pPr>
            <a:endParaRPr lang="en-US" sz="2800" dirty="0"/>
          </a:p>
          <a:p>
            <a:pPr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204697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 Definition</a:t>
            </a:r>
          </a:p>
        </p:txBody>
      </p:sp>
      <p:sp>
        <p:nvSpPr>
          <p:cNvPr id="3" name="Content Placeholder 2"/>
          <p:cNvSpPr>
            <a:spLocks noGrp="1"/>
          </p:cNvSpPr>
          <p:nvPr>
            <p:ph idx="1"/>
          </p:nvPr>
        </p:nvSpPr>
        <p:spPr>
          <a:xfrm>
            <a:off x="274320" y="1051560"/>
            <a:ext cx="8229600" cy="4525963"/>
          </a:xfrm>
        </p:spPr>
        <p:txBody>
          <a:bodyPr>
            <a:normAutofit lnSpcReduction="10000"/>
          </a:bodyPr>
          <a:lstStyle/>
          <a:p>
            <a:pPr algn="just"/>
            <a:r>
              <a:rPr dirty="0"/>
              <a:t>Several well-known organizations have provided formal definitions of information security:</a:t>
            </a:r>
          </a:p>
          <a:p>
            <a:pPr algn="just"/>
            <a:r>
              <a:rPr dirty="0"/>
              <a:t>- National Institute of Standards and Technology (NIST):</a:t>
            </a:r>
          </a:p>
          <a:p>
            <a:pPr marL="0" indent="0" algn="just">
              <a:buNone/>
            </a:pPr>
            <a:r>
              <a:rPr dirty="0"/>
              <a:t>  'The protection of information and information systems from unauthorized access, use, disclosure, disruption, modification, or destruction.'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2E28-FE98-DF07-51DF-E68038AB47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2AE285-3C38-7BB9-8F8D-BEB052302960}"/>
              </a:ext>
            </a:extLst>
          </p:cNvPr>
          <p:cNvSpPr>
            <a:spLocks noGrp="1"/>
          </p:cNvSpPr>
          <p:nvPr>
            <p:ph idx="1"/>
          </p:nvPr>
        </p:nvSpPr>
        <p:spPr/>
        <p:txBody>
          <a:bodyPr>
            <a:normAutofit lnSpcReduction="10000"/>
          </a:bodyPr>
          <a:lstStyle/>
          <a:p>
            <a:pPr algn="just"/>
            <a:r>
              <a:rPr lang="en-US" dirty="0"/>
              <a:t>A computer worm is a type of malware that replicates itself and spreads to other computers, often through networks, without needing user interaction. Unlike viruses, worms don't need to attach to other programs to propagate.</a:t>
            </a:r>
          </a:p>
          <a:p>
            <a:pPr algn="just"/>
            <a:r>
              <a:rPr lang="en-US" dirty="0"/>
              <a:t>A Trojan in computer terminology refers to malware that disguises itself as legitimate software to trick users into installing it</a:t>
            </a:r>
          </a:p>
          <a:p>
            <a:pPr algn="just"/>
            <a:endParaRPr lang="en-IN" dirty="0"/>
          </a:p>
        </p:txBody>
      </p:sp>
    </p:spTree>
    <p:extLst>
      <p:ext uri="{BB962C8B-B14F-4D97-AF65-F5344CB8AC3E}">
        <p14:creationId xmlns:p14="http://schemas.microsoft.com/office/powerpoint/2010/main" val="637466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1EE1-2F0C-9D94-CB51-755D65E988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0DEA49-DB7A-3070-F234-EE76EBA145A3}"/>
              </a:ext>
            </a:extLst>
          </p:cNvPr>
          <p:cNvSpPr>
            <a:spLocks noGrp="1"/>
          </p:cNvSpPr>
          <p:nvPr>
            <p:ph idx="1"/>
          </p:nvPr>
        </p:nvSpPr>
        <p:spPr/>
        <p:txBody>
          <a:bodyPr>
            <a:normAutofit fontScale="85000" lnSpcReduction="20000"/>
          </a:bodyPr>
          <a:lstStyle/>
          <a:p>
            <a:pPr algn="just"/>
            <a:r>
              <a:rPr lang="en-US" sz="3300" dirty="0"/>
              <a:t>Ransomware is a type of malicious software (malware) that criminals use to block access to, encrypt, or steal data on a computer or network, demanding a ransom payment for its release. It can significantly disrupt operations, leading to lost productivity and potential reputational damage. </a:t>
            </a:r>
          </a:p>
          <a:p>
            <a:pPr algn="just"/>
            <a:r>
              <a:rPr lang="en-US" sz="3300" dirty="0"/>
              <a:t>Spyware is malicious software that secretly gathers information from a computer user's device and transmits it to a third party without their knowledge or consent. This stolen information can include browsing history, passwords, credit card details, and other personal data. </a:t>
            </a:r>
          </a:p>
          <a:p>
            <a:pPr algn="just"/>
            <a:endParaRPr lang="en-IN" sz="2800" dirty="0"/>
          </a:p>
        </p:txBody>
      </p:sp>
    </p:spTree>
    <p:extLst>
      <p:ext uri="{BB962C8B-B14F-4D97-AF65-F5344CB8AC3E}">
        <p14:creationId xmlns:p14="http://schemas.microsoft.com/office/powerpoint/2010/main" val="2598666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Human-Related Threats</a:t>
            </a:r>
          </a:p>
        </p:txBody>
      </p:sp>
      <p:sp>
        <p:nvSpPr>
          <p:cNvPr id="3" name="Content Placeholder 2"/>
          <p:cNvSpPr>
            <a:spLocks noGrp="1"/>
          </p:cNvSpPr>
          <p:nvPr>
            <p:ph idx="1"/>
          </p:nvPr>
        </p:nvSpPr>
        <p:spPr/>
        <p:txBody>
          <a:bodyPr/>
          <a:lstStyle/>
          <a:p>
            <a:endParaRPr/>
          </a:p>
          <a:p>
            <a:r>
              <a:t>Insider Threats – employees misusing access</a:t>
            </a:r>
          </a:p>
          <a:p>
            <a:r>
              <a:t>Social Engineering – phishing, spear phishing, baiting, pretexting</a:t>
            </a:r>
          </a:p>
          <a:p>
            <a:r>
              <a:t>Human Errors – weak passwords, misconfigurations</a:t>
            </a:r>
          </a:p>
        </p:txBody>
      </p:sp>
    </p:spTree>
    <p:extLst>
      <p:ext uri="{BB962C8B-B14F-4D97-AF65-F5344CB8AC3E}">
        <p14:creationId xmlns:p14="http://schemas.microsoft.com/office/powerpoint/2010/main" val="143876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Physical &amp; Environmental Threats</a:t>
            </a:r>
          </a:p>
        </p:txBody>
      </p:sp>
      <p:sp>
        <p:nvSpPr>
          <p:cNvPr id="3" name="Content Placeholder 2"/>
          <p:cNvSpPr>
            <a:spLocks noGrp="1"/>
          </p:cNvSpPr>
          <p:nvPr>
            <p:ph idx="1"/>
          </p:nvPr>
        </p:nvSpPr>
        <p:spPr/>
        <p:txBody>
          <a:bodyPr/>
          <a:lstStyle/>
          <a:p>
            <a:endParaRPr/>
          </a:p>
          <a:p>
            <a:r>
              <a:t>Theft of devices (laptops, mobiles, USBs)</a:t>
            </a:r>
          </a:p>
          <a:p>
            <a:r>
              <a:t>Natural disasters (earthquake, flood, fire)</a:t>
            </a:r>
          </a:p>
          <a:p>
            <a:r>
              <a:t>Hardware failures (disk crashes, overheating)</a:t>
            </a:r>
          </a:p>
          <a:p>
            <a:r>
              <a:t>Environmental hazards (humidity, dust)</a:t>
            </a:r>
          </a:p>
        </p:txBody>
      </p:sp>
    </p:spTree>
    <p:extLst>
      <p:ext uri="{BB962C8B-B14F-4D97-AF65-F5344CB8AC3E}">
        <p14:creationId xmlns:p14="http://schemas.microsoft.com/office/powerpoint/2010/main" val="2982900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Organizational &amp; Process Threats</a:t>
            </a:r>
          </a:p>
        </p:txBody>
      </p:sp>
      <p:sp>
        <p:nvSpPr>
          <p:cNvPr id="3" name="Content Placeholder 2"/>
          <p:cNvSpPr>
            <a:spLocks noGrp="1"/>
          </p:cNvSpPr>
          <p:nvPr>
            <p:ph idx="1"/>
          </p:nvPr>
        </p:nvSpPr>
        <p:spPr/>
        <p:txBody>
          <a:bodyPr/>
          <a:lstStyle/>
          <a:p>
            <a:endParaRPr/>
          </a:p>
          <a:p>
            <a:r>
              <a:t>Weak Security Policies – poor password &amp; access control</a:t>
            </a:r>
          </a:p>
          <a:p>
            <a:r>
              <a:t>Third-Party Risks – vendor mishandling data</a:t>
            </a:r>
          </a:p>
          <a:p>
            <a:r>
              <a:t>Supply Chain Attacks – compromised updates (SolarWinds)</a:t>
            </a:r>
          </a:p>
          <a:p>
            <a:r>
              <a:t>IoT &amp; Cloud Risks – botnets, misconfigured cloud storage</a:t>
            </a:r>
          </a:p>
        </p:txBody>
      </p:sp>
    </p:spTree>
    <p:extLst>
      <p:ext uri="{BB962C8B-B14F-4D97-AF65-F5344CB8AC3E}">
        <p14:creationId xmlns:p14="http://schemas.microsoft.com/office/powerpoint/2010/main" val="962074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Consequences of Threats</a:t>
            </a:r>
          </a:p>
        </p:txBody>
      </p:sp>
      <p:sp>
        <p:nvSpPr>
          <p:cNvPr id="3" name="Content Placeholder 2"/>
          <p:cNvSpPr>
            <a:spLocks noGrp="1"/>
          </p:cNvSpPr>
          <p:nvPr>
            <p:ph idx="1"/>
          </p:nvPr>
        </p:nvSpPr>
        <p:spPr/>
        <p:txBody>
          <a:bodyPr/>
          <a:lstStyle/>
          <a:p>
            <a:endParaRPr/>
          </a:p>
          <a:p>
            <a:r>
              <a:t>Confidentiality loss (unauthorized access)</a:t>
            </a:r>
          </a:p>
          <a:p>
            <a:r>
              <a:t>Integrity violation (data altered or corrupted)</a:t>
            </a:r>
          </a:p>
          <a:p>
            <a:r>
              <a:t>Availability issues (service disruption)</a:t>
            </a:r>
          </a:p>
          <a:p>
            <a:r>
              <a:t>Financial loss (ransom, recovery cost)</a:t>
            </a:r>
          </a:p>
          <a:p>
            <a:r>
              <a:t>Reputation damage (loss of trust)</a:t>
            </a:r>
          </a:p>
          <a:p>
            <a:r>
              <a:t>Legal issues (non-compliance with laws)</a:t>
            </a:r>
          </a:p>
        </p:txBody>
      </p:sp>
    </p:spTree>
    <p:extLst>
      <p:ext uri="{BB962C8B-B14F-4D97-AF65-F5344CB8AC3E}">
        <p14:creationId xmlns:p14="http://schemas.microsoft.com/office/powerpoint/2010/main" val="2726315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Defense &amp; Countermeasures</a:t>
            </a:r>
          </a:p>
        </p:txBody>
      </p:sp>
      <p:sp>
        <p:nvSpPr>
          <p:cNvPr id="3" name="Content Placeholder 2"/>
          <p:cNvSpPr>
            <a:spLocks noGrp="1"/>
          </p:cNvSpPr>
          <p:nvPr>
            <p:ph idx="1"/>
          </p:nvPr>
        </p:nvSpPr>
        <p:spPr/>
        <p:txBody>
          <a:bodyPr>
            <a:normAutofit lnSpcReduction="10000"/>
          </a:bodyPr>
          <a:lstStyle/>
          <a:p>
            <a:endParaRPr/>
          </a:p>
          <a:p>
            <a:r>
              <a:t>Technical Controls – firewalls, IDS/IPS, encryption, MFA</a:t>
            </a:r>
          </a:p>
          <a:p>
            <a:r>
              <a:t>Administrative Controls – policies, awareness training</a:t>
            </a:r>
          </a:p>
          <a:p>
            <a:r>
              <a:t>Physical Controls – biometric access, surveillance, backup</a:t>
            </a:r>
          </a:p>
          <a:p>
            <a:r>
              <a:t>Research-Based Defenses – blockchain, AI/ML, zero trust, quantum-safe cryptography</a:t>
            </a:r>
          </a:p>
        </p:txBody>
      </p:sp>
    </p:spTree>
    <p:extLst>
      <p:ext uri="{BB962C8B-B14F-4D97-AF65-F5344CB8AC3E}">
        <p14:creationId xmlns:p14="http://schemas.microsoft.com/office/powerpoint/2010/main" val="2987008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Studies</a:t>
            </a:r>
          </a:p>
        </p:txBody>
      </p:sp>
      <p:sp>
        <p:nvSpPr>
          <p:cNvPr id="3" name="Content Placeholder 2"/>
          <p:cNvSpPr>
            <a:spLocks noGrp="1"/>
          </p:cNvSpPr>
          <p:nvPr>
            <p:ph idx="1"/>
          </p:nvPr>
        </p:nvSpPr>
        <p:spPr/>
        <p:txBody>
          <a:bodyPr>
            <a:normAutofit lnSpcReduction="10000"/>
          </a:bodyPr>
          <a:lstStyle/>
          <a:p>
            <a:endParaRPr/>
          </a:p>
          <a:p>
            <a:r>
              <a:t>Yahoo Breach (2013–14) – 3 billion accounts hacked</a:t>
            </a:r>
          </a:p>
          <a:p>
            <a:r>
              <a:t>WannaCry Ransomware (2017) – global cyberattack</a:t>
            </a:r>
          </a:p>
          <a:p>
            <a:r>
              <a:t>Colonial Pipeline Attack (2021) – ransomware on US infrastructure</a:t>
            </a:r>
          </a:p>
          <a:p>
            <a:r>
              <a:t>Aadhaar Breach (India, 2018) – 1.1 billion records exposed</a:t>
            </a:r>
          </a:p>
        </p:txBody>
      </p:sp>
    </p:spTree>
    <p:extLst>
      <p:ext uri="{BB962C8B-B14F-4D97-AF65-F5344CB8AC3E}">
        <p14:creationId xmlns:p14="http://schemas.microsoft.com/office/powerpoint/2010/main" val="4150167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Information system threats are multi-dimensional.</a:t>
            </a:r>
          </a:p>
          <a:p>
            <a:r>
              <a:t>Computer science students must understand cyber, human, physical, and organizational risks.</a:t>
            </a:r>
          </a:p>
          <a:p>
            <a:r>
              <a:t>Future security requires layered defense with AI, blockchain, and zero-trust principles.</a:t>
            </a:r>
          </a:p>
        </p:txBody>
      </p:sp>
    </p:spTree>
    <p:extLst>
      <p:ext uri="{BB962C8B-B14F-4D97-AF65-F5344CB8AC3E}">
        <p14:creationId xmlns:p14="http://schemas.microsoft.com/office/powerpoint/2010/main" val="3808860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1.3 Core Principles of Information Security (CIA Triad)</a:t>
            </a:r>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dirty="0"/>
              <a:t>The CIA Triad forms the foundation of all information security policies and practices:</a:t>
            </a:r>
          </a:p>
          <a:p>
            <a:endParaRPr dirty="0"/>
          </a:p>
          <a:p>
            <a:r>
              <a:rPr dirty="0"/>
              <a:t>1. Confidentiality</a:t>
            </a:r>
          </a:p>
          <a:p>
            <a:r>
              <a:rPr dirty="0"/>
              <a:t>   - Ensures that sensitive information is accessible only to authorized individuals.</a:t>
            </a:r>
          </a:p>
          <a:p>
            <a:r>
              <a:rPr dirty="0"/>
              <a:t>   - Techniques: Encryption, access control lists (ACLs), passwords.</a:t>
            </a:r>
          </a:p>
          <a:p>
            <a:r>
              <a:rPr dirty="0"/>
              <a:t>   - Example: Encrypting financial transactions to prevent interception.</a:t>
            </a:r>
          </a:p>
          <a:p>
            <a:endParaRPr dirty="0"/>
          </a:p>
          <a:p>
            <a:r>
              <a:rPr dirty="0"/>
              <a:t>2. Integrity</a:t>
            </a:r>
          </a:p>
          <a:p>
            <a:r>
              <a:rPr dirty="0"/>
              <a:t>   - Maintains accuracy and completeness of information.</a:t>
            </a:r>
          </a:p>
          <a:p>
            <a:r>
              <a:rPr dirty="0"/>
              <a:t>   - Techniques: Checksums, hash functions, digital signatures.</a:t>
            </a:r>
          </a:p>
          <a:p>
            <a:r>
              <a:rPr dirty="0"/>
              <a:t>   - Example: Protecting hospital records from unauthorized modification.</a:t>
            </a:r>
          </a:p>
          <a:p>
            <a:endParaRPr dirty="0"/>
          </a:p>
          <a:p>
            <a:r>
              <a:rPr dirty="0"/>
              <a:t>3. Availability</a:t>
            </a:r>
          </a:p>
          <a:p>
            <a:r>
              <a:rPr dirty="0"/>
              <a:t>   - Ensures information is accessible when needed.</a:t>
            </a:r>
          </a:p>
          <a:p>
            <a:r>
              <a:rPr dirty="0"/>
              <a:t>   - Techniques: Redundancy, backup systems, disaster recovery.</a:t>
            </a:r>
          </a:p>
          <a:p>
            <a:r>
              <a:rPr dirty="0"/>
              <a:t>   - Example: Ensuring 24/7 banking systems availability.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B182-C23A-1CFD-CC9F-9279D0EF4AA9}"/>
              </a:ext>
            </a:extLst>
          </p:cNvPr>
          <p:cNvSpPr>
            <a:spLocks noGrp="1"/>
          </p:cNvSpPr>
          <p:nvPr>
            <p:ph type="title"/>
          </p:nvPr>
        </p:nvSpPr>
        <p:spPr/>
        <p:txBody>
          <a:bodyPr>
            <a:normAutofit fontScale="90000"/>
          </a:bodyPr>
          <a:lstStyle/>
          <a:p>
            <a:r>
              <a:rPr lang="en-US" dirty="0"/>
              <a:t>Introduction to Information security</a:t>
            </a:r>
            <a:endParaRPr lang="en-IN" dirty="0"/>
          </a:p>
        </p:txBody>
      </p:sp>
      <p:sp>
        <p:nvSpPr>
          <p:cNvPr id="3" name="Content Placeholder 2">
            <a:extLst>
              <a:ext uri="{FF2B5EF4-FFF2-40B4-BE49-F238E27FC236}">
                <a16:creationId xmlns:a16="http://schemas.microsoft.com/office/drawing/2014/main" id="{04D473DF-0B58-65FE-43F5-DAAAB07A8EA3}"/>
              </a:ext>
            </a:extLst>
          </p:cNvPr>
          <p:cNvSpPr>
            <a:spLocks noGrp="1"/>
          </p:cNvSpPr>
          <p:nvPr>
            <p:ph idx="1"/>
          </p:nvPr>
        </p:nvSpPr>
        <p:spPr>
          <a:xfrm>
            <a:off x="232117" y="1600200"/>
            <a:ext cx="8229600" cy="4525963"/>
          </a:xfrm>
        </p:spPr>
        <p:txBody>
          <a:bodyPr>
            <a:normAutofit/>
          </a:bodyPr>
          <a:lstStyle/>
          <a:p>
            <a:pPr algn="just"/>
            <a:r>
              <a:rPr lang="en-US" sz="2800" dirty="0"/>
              <a:t>In today’s digital era, information has become one of the most valuable assets for individuals, organizations, and governments. With the rapid growth of technology, internet connectivity, and digital transformation, securing information has become critical for ensuring confidentiality, integrity, and availability (commonly referred to as the </a:t>
            </a:r>
            <a:r>
              <a:rPr lang="en-US" sz="2800" b="1" dirty="0"/>
              <a:t>CIA triad</a:t>
            </a:r>
            <a:r>
              <a:rPr lang="en-US" sz="2800" dirty="0"/>
              <a:t>) of data.</a:t>
            </a:r>
            <a:endParaRPr lang="en-IN" sz="2800" dirty="0"/>
          </a:p>
        </p:txBody>
      </p:sp>
    </p:spTree>
    <p:extLst>
      <p:ext uri="{BB962C8B-B14F-4D97-AF65-F5344CB8AC3E}">
        <p14:creationId xmlns:p14="http://schemas.microsoft.com/office/powerpoint/2010/main" val="413891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33F-E776-BE75-3D62-05FB6E4BA91A}"/>
              </a:ext>
            </a:extLst>
          </p:cNvPr>
          <p:cNvSpPr>
            <a:spLocks noGrp="1"/>
          </p:cNvSpPr>
          <p:nvPr>
            <p:ph type="title"/>
          </p:nvPr>
        </p:nvSpPr>
        <p:spPr/>
        <p:txBody>
          <a:bodyPr>
            <a:normAutofit/>
          </a:bodyPr>
          <a:lstStyle/>
          <a:p>
            <a:r>
              <a:rPr lang="en-US" sz="3200" dirty="0"/>
              <a:t>Information Assurance </a:t>
            </a:r>
            <a:endParaRPr lang="en-IN" sz="3200" dirty="0"/>
          </a:p>
        </p:txBody>
      </p:sp>
      <p:sp>
        <p:nvSpPr>
          <p:cNvPr id="3" name="Content Placeholder 2">
            <a:extLst>
              <a:ext uri="{FF2B5EF4-FFF2-40B4-BE49-F238E27FC236}">
                <a16:creationId xmlns:a16="http://schemas.microsoft.com/office/drawing/2014/main" id="{72508920-D0C0-CF41-70CD-EA95E1E099FD}"/>
              </a:ext>
            </a:extLst>
          </p:cNvPr>
          <p:cNvSpPr>
            <a:spLocks noGrp="1"/>
          </p:cNvSpPr>
          <p:nvPr>
            <p:ph idx="1"/>
          </p:nvPr>
        </p:nvSpPr>
        <p:spPr/>
        <p:txBody>
          <a:bodyPr>
            <a:normAutofit fontScale="92500" lnSpcReduction="10000"/>
          </a:bodyPr>
          <a:lstStyle/>
          <a:p>
            <a:pPr algn="just"/>
            <a:r>
              <a:rPr lang="en-US" sz="3000" b="1" dirty="0"/>
              <a:t>Information assurance</a:t>
            </a:r>
            <a:r>
              <a:rPr lang="en-US" sz="3000" dirty="0"/>
              <a:t> (</a:t>
            </a:r>
            <a:r>
              <a:rPr lang="en-US" sz="3000" b="1" dirty="0"/>
              <a:t>IA</a:t>
            </a:r>
            <a:r>
              <a:rPr lang="en-US" sz="3000" dirty="0"/>
              <a:t>) is the practice of assuring information and managing risks related to the use, processing, storage, and transmission of information.</a:t>
            </a:r>
          </a:p>
          <a:p>
            <a:pPr algn="just"/>
            <a:r>
              <a:rPr lang="en-US" sz="3000" dirty="0"/>
              <a:t> Information assurance includes protection of the integrity, availability, authenticity, non-repudiation, and confidentiality of user data. </a:t>
            </a:r>
            <a:r>
              <a:rPr lang="en-IN" sz="3000" dirty="0"/>
              <a:t> IA encompasses both digital protections and physical techniques.</a:t>
            </a:r>
          </a:p>
          <a:p>
            <a:pPr algn="just"/>
            <a:r>
              <a:rPr lang="en-US" sz="3000" dirty="0"/>
              <a:t> These methods apply to data in transit, both physical and electronic forms, as well as data at rest.</a:t>
            </a:r>
          </a:p>
          <a:p>
            <a:pPr algn="just"/>
            <a:endParaRPr lang="en-US" sz="2800" dirty="0"/>
          </a:p>
          <a:p>
            <a:pPr algn="just"/>
            <a:endParaRPr lang="en-IN" sz="2800" dirty="0"/>
          </a:p>
        </p:txBody>
      </p:sp>
    </p:spTree>
    <p:extLst>
      <p:ext uri="{BB962C8B-B14F-4D97-AF65-F5344CB8AC3E}">
        <p14:creationId xmlns:p14="http://schemas.microsoft.com/office/powerpoint/2010/main" val="784594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85C6-5C45-7DE6-AAA8-401455953C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F3362B-BFFC-C270-357A-515A02EA47CF}"/>
              </a:ext>
            </a:extLst>
          </p:cNvPr>
          <p:cNvSpPr>
            <a:spLocks noGrp="1"/>
          </p:cNvSpPr>
          <p:nvPr>
            <p:ph idx="1"/>
          </p:nvPr>
        </p:nvSpPr>
        <p:spPr/>
        <p:txBody>
          <a:bodyPr>
            <a:normAutofit/>
          </a:bodyPr>
          <a:lstStyle/>
          <a:p>
            <a:pPr algn="just"/>
            <a:r>
              <a:rPr lang="en-US" sz="2800" dirty="0"/>
              <a:t>Information assurance (IA) is the process of processing, storing, and transmitting the right information to the right people at the right time.</a:t>
            </a:r>
          </a:p>
          <a:p>
            <a:pPr algn="just"/>
            <a:r>
              <a:rPr lang="en-US" sz="2800" dirty="0"/>
              <a:t>IA is used to benefit businesses through the use of information risk management, trust management, resilience, appropriate architecture, system safety, and security, which increases the utility of information to only their authorized users.</a:t>
            </a:r>
          </a:p>
          <a:p>
            <a:pPr algn="just"/>
            <a:endParaRPr lang="en-IN" sz="2800" dirty="0"/>
          </a:p>
        </p:txBody>
      </p:sp>
    </p:spTree>
    <p:extLst>
      <p:ext uri="{BB962C8B-B14F-4D97-AF65-F5344CB8AC3E}">
        <p14:creationId xmlns:p14="http://schemas.microsoft.com/office/powerpoint/2010/main" val="1900455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B01B-1CB9-4620-4EE6-81AC2691E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46BF99-70C3-0443-6627-17CD05B4A524}"/>
              </a:ext>
            </a:extLst>
          </p:cNvPr>
          <p:cNvSpPr>
            <a:spLocks noGrp="1"/>
          </p:cNvSpPr>
          <p:nvPr>
            <p:ph idx="1"/>
          </p:nvPr>
        </p:nvSpPr>
        <p:spPr/>
        <p:txBody>
          <a:bodyPr/>
          <a:lstStyle/>
          <a:p>
            <a:pPr algn="just"/>
            <a:r>
              <a:rPr lang="en-US" sz="2800" dirty="0"/>
              <a:t>Information assurance is built between five pillars: </a:t>
            </a:r>
            <a:r>
              <a:rPr lang="en-US" sz="2800" dirty="0">
                <a:hlinkClick r:id="rId2" tooltip="Availability"/>
              </a:rPr>
              <a:t>availability</a:t>
            </a:r>
            <a:r>
              <a:rPr lang="en-US" sz="2800" dirty="0"/>
              <a:t>, </a:t>
            </a:r>
            <a:r>
              <a:rPr lang="en-US" sz="2800" dirty="0">
                <a:hlinkClick r:id="rId3" tooltip="Integrity"/>
              </a:rPr>
              <a:t>integrity</a:t>
            </a:r>
            <a:r>
              <a:rPr lang="en-US" sz="2800" dirty="0"/>
              <a:t>, </a:t>
            </a:r>
            <a:r>
              <a:rPr lang="en-US" sz="2800" dirty="0">
                <a:hlinkClick r:id="rId4" tooltip="Authentication"/>
              </a:rPr>
              <a:t>authentication</a:t>
            </a:r>
            <a:r>
              <a:rPr lang="en-US" sz="2800" dirty="0"/>
              <a:t>, </a:t>
            </a:r>
            <a:r>
              <a:rPr lang="en-US" sz="2800" dirty="0">
                <a:hlinkClick r:id="rId5" tooltip="Confidentiality"/>
              </a:rPr>
              <a:t>confidentiality</a:t>
            </a:r>
            <a:r>
              <a:rPr lang="en-US" sz="2800" dirty="0"/>
              <a:t> and </a:t>
            </a:r>
            <a:r>
              <a:rPr lang="en-US" sz="2800" dirty="0">
                <a:hlinkClick r:id="rId6" tooltip="Non-repudiation"/>
              </a:rPr>
              <a:t>nonrepudiation</a:t>
            </a:r>
            <a:r>
              <a:rPr lang="en-US" sz="2800" dirty="0"/>
              <a:t>. These pillars are taken into account to protect systems while still allowing them to efficiently provide services.</a:t>
            </a:r>
          </a:p>
          <a:p>
            <a:pPr algn="just"/>
            <a:r>
              <a:rPr lang="en-US" dirty="0"/>
              <a:t>These pillars of information assurance have slowly changed to become referred to as the </a:t>
            </a:r>
            <a:r>
              <a:rPr lang="en-US" dirty="0">
                <a:hlinkClick r:id="rId7" tooltip="Information security"/>
              </a:rPr>
              <a:t>pillars of Cyber Security.</a:t>
            </a:r>
            <a:endParaRPr lang="en-US" dirty="0"/>
          </a:p>
          <a:p>
            <a:pPr algn="just"/>
            <a:endParaRPr lang="en-US" sz="2800" dirty="0"/>
          </a:p>
          <a:p>
            <a:pPr algn="just"/>
            <a:endParaRPr lang="en-IN" dirty="0"/>
          </a:p>
        </p:txBody>
      </p:sp>
    </p:spTree>
    <p:extLst>
      <p:ext uri="{BB962C8B-B14F-4D97-AF65-F5344CB8AC3E}">
        <p14:creationId xmlns:p14="http://schemas.microsoft.com/office/powerpoint/2010/main" val="2114319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7895-02E8-5203-9D40-CA78D91DD6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A1EAE3-CEEC-3153-A18B-8AD9BB586C64}"/>
              </a:ext>
            </a:extLst>
          </p:cNvPr>
          <p:cNvSpPr>
            <a:spLocks noGrp="1"/>
          </p:cNvSpPr>
          <p:nvPr>
            <p:ph idx="1"/>
          </p:nvPr>
        </p:nvSpPr>
        <p:spPr/>
        <p:txBody>
          <a:bodyPr>
            <a:normAutofit fontScale="92500" lnSpcReduction="10000"/>
          </a:bodyPr>
          <a:lstStyle/>
          <a:p>
            <a:pPr algn="just"/>
            <a:r>
              <a:rPr lang="en-IN" sz="3000" b="1" dirty="0"/>
              <a:t>Authentication: </a:t>
            </a:r>
            <a:r>
              <a:rPr lang="en-US" sz="3000" dirty="0"/>
              <a:t>Authentication refers to the verification of the validity of a transmission, originator, or process within an information system. Authentication provides the recipient with confidence in the data sender’s validity as well as the validity of their message.</a:t>
            </a:r>
          </a:p>
          <a:p>
            <a:pPr algn="just"/>
            <a:r>
              <a:rPr lang="en-IN" sz="3000" b="1" dirty="0"/>
              <a:t>Integrity: </a:t>
            </a:r>
            <a:r>
              <a:rPr lang="en-US" sz="3000" dirty="0"/>
              <a:t>Integrity refers to the protection of information from unauthorized alteration. The goal of information integrity is to ensure data is accurate throughout its entire lifespan. User authentication is a critical enabler for information integrity.</a:t>
            </a:r>
          </a:p>
          <a:p>
            <a:pPr algn="just"/>
            <a:endParaRPr lang="en-US" sz="2800" dirty="0"/>
          </a:p>
          <a:p>
            <a:pPr algn="just"/>
            <a:endParaRPr lang="en-IN" sz="2800" dirty="0"/>
          </a:p>
        </p:txBody>
      </p:sp>
    </p:spTree>
    <p:extLst>
      <p:ext uri="{BB962C8B-B14F-4D97-AF65-F5344CB8AC3E}">
        <p14:creationId xmlns:p14="http://schemas.microsoft.com/office/powerpoint/2010/main" val="2878852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1BF3-954C-9D6E-BF7D-20898A2D0A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92262B-74EA-6DBF-9414-4BABA92D79A0}"/>
              </a:ext>
            </a:extLst>
          </p:cNvPr>
          <p:cNvSpPr>
            <a:spLocks noGrp="1"/>
          </p:cNvSpPr>
          <p:nvPr>
            <p:ph idx="1"/>
          </p:nvPr>
        </p:nvSpPr>
        <p:spPr/>
        <p:txBody>
          <a:bodyPr>
            <a:normAutofit fontScale="85000" lnSpcReduction="10000"/>
          </a:bodyPr>
          <a:lstStyle/>
          <a:p>
            <a:pPr algn="just"/>
            <a:r>
              <a:rPr lang="en-US" sz="3300" dirty="0"/>
              <a:t>A failure of authentication could pose a risk to information integrity as it would allow an unauthorized party to alter content. For example- unauthorized access of the hospital data if a hospital has inadequate password policies.</a:t>
            </a:r>
          </a:p>
          <a:p>
            <a:pPr algn="just"/>
            <a:r>
              <a:rPr lang="en-IN" sz="3300" b="1" dirty="0"/>
              <a:t>Availability: </a:t>
            </a:r>
            <a:r>
              <a:rPr lang="en-US" sz="3300" dirty="0"/>
              <a:t>The pillar of availability refers to the preservation of data to be retrieved or modified from authorized individuals. Breaches in information availability can result from power outages, hardware failures, etc. The goal of high availability is to preserve access to information. </a:t>
            </a:r>
          </a:p>
          <a:p>
            <a:pPr algn="just"/>
            <a:endParaRPr lang="en-US" dirty="0"/>
          </a:p>
          <a:p>
            <a:endParaRPr lang="en-IN" dirty="0"/>
          </a:p>
        </p:txBody>
      </p:sp>
    </p:spTree>
    <p:extLst>
      <p:ext uri="{BB962C8B-B14F-4D97-AF65-F5344CB8AC3E}">
        <p14:creationId xmlns:p14="http://schemas.microsoft.com/office/powerpoint/2010/main" val="3553512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F672-72C8-0CF6-8FC4-104B3906EF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9354E3-122E-8E5E-26BF-9666EC96E651}"/>
              </a:ext>
            </a:extLst>
          </p:cNvPr>
          <p:cNvSpPr>
            <a:spLocks noGrp="1"/>
          </p:cNvSpPr>
          <p:nvPr>
            <p:ph idx="1"/>
          </p:nvPr>
        </p:nvSpPr>
        <p:spPr/>
        <p:txBody>
          <a:bodyPr>
            <a:normAutofit lnSpcReduction="10000"/>
          </a:bodyPr>
          <a:lstStyle/>
          <a:p>
            <a:pPr algn="just"/>
            <a:r>
              <a:rPr lang="en-IN" b="1" dirty="0"/>
              <a:t>Confidentiality: </a:t>
            </a:r>
            <a:r>
              <a:rPr lang="en-US" dirty="0"/>
              <a:t>Confidentiality is in essence the opposite of Integrity. Confidentiality is a security measure which protects against who is able to access the data, which is done by shielding who has access to the information.</a:t>
            </a:r>
          </a:p>
          <a:p>
            <a:pPr algn="just"/>
            <a:r>
              <a:rPr lang="en-US" dirty="0"/>
              <a:t>This is different from Integrity as integrity is shielding who can change the information. Confidentiality is often ensured with the use of cryptography and steganography of data.</a:t>
            </a:r>
            <a:endParaRPr lang="en-IN" dirty="0"/>
          </a:p>
        </p:txBody>
      </p:sp>
    </p:spTree>
    <p:extLst>
      <p:ext uri="{BB962C8B-B14F-4D97-AF65-F5344CB8AC3E}">
        <p14:creationId xmlns:p14="http://schemas.microsoft.com/office/powerpoint/2010/main" val="1919348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78F7-478E-2280-68C1-4905B8FACD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D1AB6-AFCB-919B-E6CE-E63CF4CB3F03}"/>
              </a:ext>
            </a:extLst>
          </p:cNvPr>
          <p:cNvSpPr>
            <a:spLocks noGrp="1"/>
          </p:cNvSpPr>
          <p:nvPr>
            <p:ph idx="1"/>
          </p:nvPr>
        </p:nvSpPr>
        <p:spPr/>
        <p:txBody>
          <a:bodyPr>
            <a:normAutofit fontScale="92500" lnSpcReduction="20000"/>
          </a:bodyPr>
          <a:lstStyle/>
          <a:p>
            <a:pPr algn="just"/>
            <a:r>
              <a:rPr lang="en-IN" b="1" dirty="0"/>
              <a:t>Non-repudiation: </a:t>
            </a:r>
            <a:r>
              <a:rPr lang="en-US" dirty="0"/>
              <a:t>Non-repudiation is the integrity of the data to be true to its origin, which prevents possible denial that an action occurred.</a:t>
            </a:r>
            <a:r>
              <a:rPr lang="en-US" baseline="30000" dirty="0"/>
              <a:t> </a:t>
            </a:r>
            <a:r>
              <a:rPr lang="en-US" dirty="0"/>
              <a:t>Increasing non-repudiation makes it more difficult to deny that the information comes from a certain source. . In other words, it making it so that you can not dispute the source of data. Non-repudiation involves the reduction of </a:t>
            </a:r>
            <a:r>
              <a:rPr lang="en-US" dirty="0">
                <a:hlinkClick r:id="rId2" tooltip="Data integrity"/>
              </a:rPr>
              <a:t>data integrity</a:t>
            </a:r>
            <a:r>
              <a:rPr lang="en-US" dirty="0"/>
              <a:t> while that data is in transit, usually through the use of a </a:t>
            </a:r>
            <a:r>
              <a:rPr lang="en-US" dirty="0">
                <a:hlinkClick r:id="rId3" tooltip="Man-in-the-middle attack"/>
              </a:rPr>
              <a:t>man-in-the-middle attack</a:t>
            </a:r>
            <a:r>
              <a:rPr lang="en-US" dirty="0"/>
              <a:t> or </a:t>
            </a:r>
            <a:r>
              <a:rPr lang="en-US" dirty="0">
                <a:hlinkClick r:id="rId4" tooltip="Phishing"/>
              </a:rPr>
              <a:t>phishing</a:t>
            </a:r>
            <a:r>
              <a:rPr lang="en-US" dirty="0"/>
              <a:t>.</a:t>
            </a:r>
          </a:p>
          <a:p>
            <a:pPr algn="just"/>
            <a:endParaRPr lang="en-IN" dirty="0"/>
          </a:p>
        </p:txBody>
      </p:sp>
    </p:spTree>
    <p:extLst>
      <p:ext uri="{BB962C8B-B14F-4D97-AF65-F5344CB8AC3E}">
        <p14:creationId xmlns:p14="http://schemas.microsoft.com/office/powerpoint/2010/main" val="4254756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FC7D-C84A-B4E8-2B5D-C8BA503ED081}"/>
              </a:ext>
            </a:extLst>
          </p:cNvPr>
          <p:cNvSpPr>
            <a:spLocks noGrp="1"/>
          </p:cNvSpPr>
          <p:nvPr>
            <p:ph type="title"/>
          </p:nvPr>
        </p:nvSpPr>
        <p:spPr/>
        <p:txBody>
          <a:bodyPr/>
          <a:lstStyle/>
          <a:p>
            <a:r>
              <a:rPr lang="en-US" dirty="0"/>
              <a:t>Cyber security</a:t>
            </a:r>
            <a:endParaRPr lang="en-IN" dirty="0"/>
          </a:p>
        </p:txBody>
      </p:sp>
      <p:sp>
        <p:nvSpPr>
          <p:cNvPr id="3" name="Content Placeholder 2">
            <a:extLst>
              <a:ext uri="{FF2B5EF4-FFF2-40B4-BE49-F238E27FC236}">
                <a16:creationId xmlns:a16="http://schemas.microsoft.com/office/drawing/2014/main" id="{6235E8B4-0A08-15E1-2415-E2BC93DBE121}"/>
              </a:ext>
            </a:extLst>
          </p:cNvPr>
          <p:cNvSpPr>
            <a:spLocks noGrp="1"/>
          </p:cNvSpPr>
          <p:nvPr>
            <p:ph idx="1"/>
          </p:nvPr>
        </p:nvSpPr>
        <p:spPr/>
        <p:txBody>
          <a:bodyPr>
            <a:normAutofit lnSpcReduction="10000"/>
          </a:bodyPr>
          <a:lstStyle/>
          <a:p>
            <a:pPr algn="just"/>
            <a:r>
              <a:rPr lang="en-US" sz="2800" b="1" dirty="0"/>
              <a:t>Cybersecurity</a:t>
            </a:r>
            <a:r>
              <a:rPr lang="en-US" sz="2800" dirty="0"/>
              <a:t> is the practice of protecting digital devices, networks, and sensitive data from cyber threats such as hacking, malware, and phishing attacks. It involves a range of strategies, technologies, and best practices designed to safeguard computers, networks, and data from </a:t>
            </a:r>
            <a:r>
              <a:rPr lang="en-US" sz="2800" b="1" dirty="0"/>
              <a:t>cyber attacks.</a:t>
            </a:r>
          </a:p>
          <a:p>
            <a:pPr algn="just"/>
            <a:r>
              <a:rPr lang="en-US" sz="2800" dirty="0"/>
              <a:t>The term cyber security refers to techniques and practices designed to protect digital data. </a:t>
            </a:r>
          </a:p>
          <a:p>
            <a:pPr algn="just"/>
            <a:r>
              <a:rPr lang="en-US" sz="2800" dirty="0"/>
              <a:t>The data that is stored, transmitted or used on an information system.</a:t>
            </a:r>
            <a:endParaRPr lang="en-US" sz="2800" b="1" dirty="0"/>
          </a:p>
          <a:p>
            <a:pPr algn="just"/>
            <a:endParaRPr lang="en-IN" sz="2800" dirty="0"/>
          </a:p>
        </p:txBody>
      </p:sp>
    </p:spTree>
    <p:extLst>
      <p:ext uri="{BB962C8B-B14F-4D97-AF65-F5344CB8AC3E}">
        <p14:creationId xmlns:p14="http://schemas.microsoft.com/office/powerpoint/2010/main" val="575884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BCE7-59BC-FA00-C865-FFD33FB3FF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D18E6E-95E1-E01F-FA9F-633FD8D16251}"/>
              </a:ext>
            </a:extLst>
          </p:cNvPr>
          <p:cNvSpPr>
            <a:spLocks noGrp="1"/>
          </p:cNvSpPr>
          <p:nvPr>
            <p:ph idx="1"/>
          </p:nvPr>
        </p:nvSpPr>
        <p:spPr/>
        <p:txBody>
          <a:bodyPr>
            <a:normAutofit lnSpcReduction="10000"/>
          </a:bodyPr>
          <a:lstStyle/>
          <a:p>
            <a:pPr algn="just"/>
            <a:r>
              <a:rPr lang="en-US" sz="2800" dirty="0"/>
              <a:t>Cyber security is the protection of Internet-connected systems, including hardware, software, and data from cyber attacks. </a:t>
            </a:r>
          </a:p>
          <a:p>
            <a:pPr algn="just"/>
            <a:r>
              <a:rPr lang="en-US" sz="2800" dirty="0"/>
              <a:t>It is made up of two words one is cyber and other is security. </a:t>
            </a:r>
          </a:p>
          <a:p>
            <a:pPr algn="just"/>
            <a:r>
              <a:rPr lang="en-US" sz="2800" dirty="0"/>
              <a:t> Cyber is related to the technology which contains systems, network and programs or data. </a:t>
            </a:r>
          </a:p>
          <a:p>
            <a:pPr algn="just"/>
            <a:r>
              <a:rPr lang="en-US" sz="2800" dirty="0"/>
              <a:t>Whereas security related to the protection which includes systems security, network security and application and information security. </a:t>
            </a:r>
            <a:endParaRPr lang="en-IN" sz="2800" dirty="0"/>
          </a:p>
        </p:txBody>
      </p:sp>
    </p:spTree>
    <p:extLst>
      <p:ext uri="{BB962C8B-B14F-4D97-AF65-F5344CB8AC3E}">
        <p14:creationId xmlns:p14="http://schemas.microsoft.com/office/powerpoint/2010/main" val="4198843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B9D8-6915-4CAE-5063-A1A596B92B81}"/>
              </a:ext>
            </a:extLst>
          </p:cNvPr>
          <p:cNvSpPr>
            <a:spLocks noGrp="1"/>
          </p:cNvSpPr>
          <p:nvPr>
            <p:ph type="title"/>
          </p:nvPr>
        </p:nvSpPr>
        <p:spPr/>
        <p:txBody>
          <a:bodyPr>
            <a:normAutofit/>
          </a:bodyPr>
          <a:lstStyle/>
          <a:p>
            <a:r>
              <a:rPr lang="en-IN" sz="3200" dirty="0"/>
              <a:t>Cyber security Fundamentals</a:t>
            </a:r>
          </a:p>
        </p:txBody>
      </p:sp>
      <p:sp>
        <p:nvSpPr>
          <p:cNvPr id="3" name="Content Placeholder 2">
            <a:extLst>
              <a:ext uri="{FF2B5EF4-FFF2-40B4-BE49-F238E27FC236}">
                <a16:creationId xmlns:a16="http://schemas.microsoft.com/office/drawing/2014/main" id="{1F47F9BF-548D-6F7E-8941-C06366CE2EFF}"/>
              </a:ext>
            </a:extLst>
          </p:cNvPr>
          <p:cNvSpPr>
            <a:spLocks noGrp="1"/>
          </p:cNvSpPr>
          <p:nvPr>
            <p:ph idx="1"/>
          </p:nvPr>
        </p:nvSpPr>
        <p:spPr/>
        <p:txBody>
          <a:bodyPr>
            <a:normAutofit/>
          </a:bodyPr>
          <a:lstStyle/>
          <a:p>
            <a:pPr algn="just"/>
            <a:r>
              <a:rPr lang="en-IN" sz="2800" b="1" dirty="0"/>
              <a:t>Confidentiality:  </a:t>
            </a:r>
            <a:r>
              <a:rPr lang="en-US" sz="2800" dirty="0"/>
              <a:t>Confidentiality is about preventing the disclosure of data to unauthorized parties. </a:t>
            </a:r>
          </a:p>
          <a:p>
            <a:pPr algn="just"/>
            <a:r>
              <a:rPr lang="en-US" sz="2800" dirty="0"/>
              <a:t>It also means trying to keep the identity of authorized parties involved in sharing and holding data private and anonymous.</a:t>
            </a:r>
          </a:p>
          <a:p>
            <a:pPr algn="just"/>
            <a:r>
              <a:rPr lang="en-US" sz="2800" dirty="0"/>
              <a:t>Standard measures to establish confidentiality include:</a:t>
            </a:r>
          </a:p>
          <a:p>
            <a:pPr marL="0" indent="0" algn="just">
              <a:buNone/>
            </a:pPr>
            <a:r>
              <a:rPr lang="en-US" sz="2800" dirty="0"/>
              <a:t>  Data encryption, Two-factor authentication, Biometric verification, Security tokens .</a:t>
            </a:r>
            <a:endParaRPr lang="en-IN" sz="2800" b="1" dirty="0"/>
          </a:p>
          <a:p>
            <a:pPr marL="0" indent="0" algn="just">
              <a:buNone/>
            </a:pPr>
            <a:endParaRPr lang="en-IN" sz="2800" b="1" dirty="0"/>
          </a:p>
        </p:txBody>
      </p:sp>
    </p:spTree>
    <p:extLst>
      <p:ext uri="{BB962C8B-B14F-4D97-AF65-F5344CB8AC3E}">
        <p14:creationId xmlns:p14="http://schemas.microsoft.com/office/powerpoint/2010/main" val="278940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F5A3-263A-077D-20FE-6E0B01C539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5461E7-5B8F-00F0-0424-C12775899F51}"/>
              </a:ext>
            </a:extLst>
          </p:cNvPr>
          <p:cNvSpPr>
            <a:spLocks noGrp="1"/>
          </p:cNvSpPr>
          <p:nvPr>
            <p:ph idx="1"/>
          </p:nvPr>
        </p:nvSpPr>
        <p:spPr/>
        <p:txBody>
          <a:bodyPr>
            <a:normAutofit/>
          </a:bodyPr>
          <a:lstStyle/>
          <a:p>
            <a:pPr algn="just"/>
            <a:r>
              <a:rPr lang="en-US" sz="2800" dirty="0"/>
              <a:t>It encompasses a wide range of domains, including </a:t>
            </a:r>
            <a:r>
              <a:rPr lang="en-US" sz="2800" b="1" dirty="0"/>
              <a:t>network security, application security, cloud security, cryptography, identity and access management, risk management, and incident response</a:t>
            </a:r>
            <a:r>
              <a:rPr lang="en-US" sz="2800" dirty="0"/>
              <a:t>. These elements work together to safeguard sensitive information against evolving cyber threats such as malware, phishing, ransomware, denial-of-service (DoS) attacks, and insider threats.</a:t>
            </a:r>
            <a:endParaRPr lang="en-IN" sz="2800" dirty="0"/>
          </a:p>
        </p:txBody>
      </p:sp>
    </p:spTree>
    <p:extLst>
      <p:ext uri="{BB962C8B-B14F-4D97-AF65-F5344CB8AC3E}">
        <p14:creationId xmlns:p14="http://schemas.microsoft.com/office/powerpoint/2010/main" val="4208805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C2A2-8402-5ED4-E505-B6020A1889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C193C4-0F67-9306-B553-43231C960226}"/>
              </a:ext>
            </a:extLst>
          </p:cNvPr>
          <p:cNvSpPr>
            <a:spLocks noGrp="1"/>
          </p:cNvSpPr>
          <p:nvPr>
            <p:ph idx="1"/>
          </p:nvPr>
        </p:nvSpPr>
        <p:spPr/>
        <p:txBody>
          <a:bodyPr>
            <a:normAutofit/>
          </a:bodyPr>
          <a:lstStyle/>
          <a:p>
            <a:pPr algn="just"/>
            <a:r>
              <a:rPr lang="en-IN" sz="2800" b="1" dirty="0"/>
              <a:t>Integrity:  </a:t>
            </a:r>
            <a:r>
              <a:rPr lang="en-IN" sz="2800" dirty="0"/>
              <a:t>Integrity refers to protecting information from being modified by unauthorized parties.</a:t>
            </a:r>
          </a:p>
          <a:p>
            <a:pPr algn="just"/>
            <a:r>
              <a:rPr lang="en-IN" sz="2800" dirty="0"/>
              <a:t> Standard measures to guarantee integrity include:</a:t>
            </a:r>
          </a:p>
          <a:p>
            <a:pPr marL="0" indent="0" algn="just">
              <a:buNone/>
            </a:pPr>
            <a:r>
              <a:rPr lang="en-IN" sz="2800" dirty="0"/>
              <a:t>     Cryptographic checksums </a:t>
            </a:r>
          </a:p>
          <a:p>
            <a:pPr marL="0" indent="0" algn="just">
              <a:buNone/>
            </a:pPr>
            <a:r>
              <a:rPr lang="en-IN" sz="2800" dirty="0"/>
              <a:t>     Using file permissions </a:t>
            </a:r>
          </a:p>
          <a:p>
            <a:pPr marL="0" indent="0" algn="just">
              <a:buNone/>
            </a:pPr>
            <a:r>
              <a:rPr lang="en-IN" sz="2800" dirty="0"/>
              <a:t>     Uninterrupted power supplies </a:t>
            </a:r>
          </a:p>
          <a:p>
            <a:pPr marL="0" indent="0" algn="just">
              <a:buNone/>
            </a:pPr>
            <a:r>
              <a:rPr lang="en-IN" sz="2800" dirty="0"/>
              <a:t>      Data backups </a:t>
            </a:r>
            <a:endParaRPr lang="en-IN" sz="2800" b="1" dirty="0"/>
          </a:p>
        </p:txBody>
      </p:sp>
    </p:spTree>
    <p:extLst>
      <p:ext uri="{BB962C8B-B14F-4D97-AF65-F5344CB8AC3E}">
        <p14:creationId xmlns:p14="http://schemas.microsoft.com/office/powerpoint/2010/main" val="447354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B1EE-5FCB-D03D-A624-063C0224D0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A52F96-B225-F95D-E483-5AD9FC141EBA}"/>
              </a:ext>
            </a:extLst>
          </p:cNvPr>
          <p:cNvSpPr>
            <a:spLocks noGrp="1"/>
          </p:cNvSpPr>
          <p:nvPr>
            <p:ph idx="1"/>
          </p:nvPr>
        </p:nvSpPr>
        <p:spPr/>
        <p:txBody>
          <a:bodyPr>
            <a:normAutofit/>
          </a:bodyPr>
          <a:lstStyle/>
          <a:p>
            <a:pPr algn="just"/>
            <a:r>
              <a:rPr lang="en-US" sz="2800" b="1" dirty="0"/>
              <a:t>Availability: </a:t>
            </a:r>
            <a:r>
              <a:rPr lang="en-US" sz="2800" dirty="0"/>
              <a:t>It is making sure that authorized parties are able to access the information when needed.</a:t>
            </a:r>
          </a:p>
          <a:p>
            <a:pPr algn="just"/>
            <a:r>
              <a:rPr lang="en-US" sz="2800" dirty="0"/>
              <a:t> Standard measures to guarantee availability include:   Backing up data to external drives</a:t>
            </a:r>
          </a:p>
          <a:p>
            <a:pPr marL="0" indent="0" algn="just">
              <a:buNone/>
            </a:pPr>
            <a:r>
              <a:rPr lang="en-US" sz="2800" dirty="0"/>
              <a:t>     Implementing firewalls </a:t>
            </a:r>
          </a:p>
          <a:p>
            <a:pPr marL="0" indent="0" algn="just">
              <a:buNone/>
            </a:pPr>
            <a:r>
              <a:rPr lang="en-US" sz="2800" dirty="0"/>
              <a:t>     Having backup power supplies </a:t>
            </a:r>
          </a:p>
          <a:p>
            <a:pPr marL="0" indent="0" algn="just">
              <a:buNone/>
            </a:pPr>
            <a:r>
              <a:rPr lang="en-US" sz="2800" dirty="0"/>
              <a:t>     Data redundancy</a:t>
            </a:r>
            <a:endParaRPr lang="en-IN" sz="2800" dirty="0"/>
          </a:p>
        </p:txBody>
      </p:sp>
    </p:spTree>
    <p:extLst>
      <p:ext uri="{BB962C8B-B14F-4D97-AF65-F5344CB8AC3E}">
        <p14:creationId xmlns:p14="http://schemas.microsoft.com/office/powerpoint/2010/main" val="3443469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D5E7-C4D3-4FCA-4E18-D92242CCE160}"/>
              </a:ext>
            </a:extLst>
          </p:cNvPr>
          <p:cNvSpPr>
            <a:spLocks noGrp="1"/>
          </p:cNvSpPr>
          <p:nvPr>
            <p:ph type="title"/>
          </p:nvPr>
        </p:nvSpPr>
        <p:spPr/>
        <p:txBody>
          <a:bodyPr/>
          <a:lstStyle/>
          <a:p>
            <a:r>
              <a:rPr lang="en-US" dirty="0"/>
              <a:t>Cyber Crime</a:t>
            </a:r>
            <a:endParaRPr lang="en-IN" dirty="0"/>
          </a:p>
        </p:txBody>
      </p:sp>
      <p:sp>
        <p:nvSpPr>
          <p:cNvPr id="3" name="Content Placeholder 2">
            <a:extLst>
              <a:ext uri="{FF2B5EF4-FFF2-40B4-BE49-F238E27FC236}">
                <a16:creationId xmlns:a16="http://schemas.microsoft.com/office/drawing/2014/main" id="{A1F3E168-4907-E49E-2BAA-114177B224AA}"/>
              </a:ext>
            </a:extLst>
          </p:cNvPr>
          <p:cNvSpPr>
            <a:spLocks noGrp="1"/>
          </p:cNvSpPr>
          <p:nvPr>
            <p:ph idx="1"/>
          </p:nvPr>
        </p:nvSpPr>
        <p:spPr/>
        <p:txBody>
          <a:bodyPr/>
          <a:lstStyle/>
          <a:p>
            <a:pPr algn="just"/>
            <a:r>
              <a:rPr lang="en-US" dirty="0"/>
              <a:t> </a:t>
            </a:r>
            <a:r>
              <a:rPr lang="en-US" sz="2800" dirty="0"/>
              <a:t>Cybercrime is a criminal activity that either targets or uses a computer, a computer network or a networked device.</a:t>
            </a:r>
          </a:p>
          <a:p>
            <a:pPr algn="just"/>
            <a:r>
              <a:rPr lang="en-US" sz="2800" dirty="0"/>
              <a:t>Cybercrime is committed by cybercriminals or hackers who want to make money. Cybercrime is carried out by individuals or organizations.</a:t>
            </a:r>
          </a:p>
          <a:p>
            <a:pPr algn="just"/>
            <a:r>
              <a:rPr lang="en-US" sz="2800" dirty="0"/>
              <a:t> Some cybercriminals are organized, use advanced techniques and are highly technically skilled. Others are novice hackers.</a:t>
            </a:r>
            <a:endParaRPr lang="en-IN" sz="2800" dirty="0"/>
          </a:p>
        </p:txBody>
      </p:sp>
    </p:spTree>
    <p:extLst>
      <p:ext uri="{BB962C8B-B14F-4D97-AF65-F5344CB8AC3E}">
        <p14:creationId xmlns:p14="http://schemas.microsoft.com/office/powerpoint/2010/main" val="2910515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B170-B01A-1E81-31EA-9646D788B598}"/>
              </a:ext>
            </a:extLst>
          </p:cNvPr>
          <p:cNvSpPr>
            <a:spLocks noGrp="1"/>
          </p:cNvSpPr>
          <p:nvPr>
            <p:ph type="title"/>
          </p:nvPr>
        </p:nvSpPr>
        <p:spPr/>
        <p:txBody>
          <a:bodyPr/>
          <a:lstStyle/>
          <a:p>
            <a:r>
              <a:rPr lang="en-US" dirty="0"/>
              <a:t>Security Risk Analysis</a:t>
            </a:r>
            <a:endParaRPr lang="en-IN" dirty="0"/>
          </a:p>
        </p:txBody>
      </p:sp>
      <p:sp>
        <p:nvSpPr>
          <p:cNvPr id="3" name="Content Placeholder 2">
            <a:extLst>
              <a:ext uri="{FF2B5EF4-FFF2-40B4-BE49-F238E27FC236}">
                <a16:creationId xmlns:a16="http://schemas.microsoft.com/office/drawing/2014/main" id="{5BB21472-CFDA-F274-E7FF-EEE06C995678}"/>
              </a:ext>
            </a:extLst>
          </p:cNvPr>
          <p:cNvSpPr>
            <a:spLocks noGrp="1"/>
          </p:cNvSpPr>
          <p:nvPr>
            <p:ph idx="1"/>
          </p:nvPr>
        </p:nvSpPr>
        <p:spPr/>
        <p:txBody>
          <a:bodyPr>
            <a:normAutofit lnSpcReduction="10000"/>
          </a:bodyPr>
          <a:lstStyle/>
          <a:p>
            <a:pPr algn="just"/>
            <a:r>
              <a:rPr lang="en-US" sz="2800" dirty="0"/>
              <a:t>Analysis of security risk is a process that involves identification of threats and measuring their effect on the security of an organization.</a:t>
            </a:r>
          </a:p>
          <a:p>
            <a:pPr algn="just"/>
            <a:r>
              <a:rPr lang="en-US" sz="2800" dirty="0"/>
              <a:t>Entire process of maintaining organization security involves assessment, analysis, and management of risk.</a:t>
            </a:r>
          </a:p>
          <a:p>
            <a:pPr algn="just"/>
            <a:r>
              <a:rPr lang="en-US" sz="2800" dirty="0"/>
              <a:t>Risk assessment = Identification of risk.</a:t>
            </a:r>
          </a:p>
          <a:p>
            <a:pPr algn="just"/>
            <a:r>
              <a:rPr lang="en-US" sz="2800" dirty="0"/>
              <a:t>Risk analysis = Measuring the effect of risk.</a:t>
            </a:r>
          </a:p>
          <a:p>
            <a:pPr algn="just"/>
            <a:r>
              <a:rPr lang="en-US" sz="2800" dirty="0"/>
              <a:t>Risk management = Appropriate steps to remove risk.</a:t>
            </a:r>
            <a:endParaRPr lang="en-IN" sz="2800" dirty="0"/>
          </a:p>
        </p:txBody>
      </p:sp>
    </p:spTree>
    <p:extLst>
      <p:ext uri="{BB962C8B-B14F-4D97-AF65-F5344CB8AC3E}">
        <p14:creationId xmlns:p14="http://schemas.microsoft.com/office/powerpoint/2010/main" val="4236744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1471-B4D5-7FBF-0486-0A16C33D867B}"/>
              </a:ext>
            </a:extLst>
          </p:cNvPr>
          <p:cNvSpPr>
            <a:spLocks noGrp="1"/>
          </p:cNvSpPr>
          <p:nvPr>
            <p:ph type="title"/>
          </p:nvPr>
        </p:nvSpPr>
        <p:spPr/>
        <p:txBody>
          <a:bodyPr/>
          <a:lstStyle/>
          <a:p>
            <a:r>
              <a:rPr lang="en-US" dirty="0"/>
              <a:t>Steps in risk Analysis</a:t>
            </a:r>
            <a:endParaRPr lang="en-IN" dirty="0"/>
          </a:p>
        </p:txBody>
      </p:sp>
      <p:sp>
        <p:nvSpPr>
          <p:cNvPr id="3" name="Content Placeholder 2">
            <a:extLst>
              <a:ext uri="{FF2B5EF4-FFF2-40B4-BE49-F238E27FC236}">
                <a16:creationId xmlns:a16="http://schemas.microsoft.com/office/drawing/2014/main" id="{B020E2D7-E5A8-9A80-F067-EA488F4CB1B8}"/>
              </a:ext>
            </a:extLst>
          </p:cNvPr>
          <p:cNvSpPr>
            <a:spLocks noGrp="1"/>
          </p:cNvSpPr>
          <p:nvPr>
            <p:ph idx="1"/>
          </p:nvPr>
        </p:nvSpPr>
        <p:spPr/>
        <p:txBody>
          <a:bodyPr>
            <a:normAutofit/>
          </a:bodyPr>
          <a:lstStyle/>
          <a:p>
            <a:pPr marL="514350" indent="-514350" algn="just">
              <a:buFont typeface="+mj-lt"/>
              <a:buAutoNum type="arabicPeriod"/>
            </a:pPr>
            <a:r>
              <a:rPr lang="en-US" sz="2800" dirty="0"/>
              <a:t>Conduct a risk assessment survey.</a:t>
            </a:r>
          </a:p>
          <a:p>
            <a:pPr marL="514350" indent="-514350" algn="just">
              <a:buFont typeface="+mj-lt"/>
              <a:buAutoNum type="arabicPeriod"/>
            </a:pPr>
            <a:r>
              <a:rPr lang="en-US" sz="2800" dirty="0"/>
              <a:t>Identify the risk.</a:t>
            </a:r>
          </a:p>
          <a:p>
            <a:pPr marL="514350" indent="-514350" algn="just">
              <a:buFont typeface="+mj-lt"/>
              <a:buAutoNum type="arabicPeriod"/>
            </a:pPr>
            <a:r>
              <a:rPr lang="en-US" sz="2800" dirty="0" err="1"/>
              <a:t>Analyse</a:t>
            </a:r>
            <a:r>
              <a:rPr lang="en-US" sz="2800" dirty="0"/>
              <a:t> the risk.</a:t>
            </a:r>
          </a:p>
          <a:p>
            <a:pPr marL="514350" indent="-514350" algn="just">
              <a:buFont typeface="+mj-lt"/>
              <a:buAutoNum type="arabicPeriod"/>
            </a:pPr>
            <a:r>
              <a:rPr lang="en-US" sz="2800" dirty="0"/>
              <a:t>Develop a risk management plan.</a:t>
            </a:r>
          </a:p>
          <a:p>
            <a:pPr marL="514350" indent="-514350" algn="just">
              <a:buFont typeface="+mj-lt"/>
              <a:buAutoNum type="arabicPeriod"/>
            </a:pPr>
            <a:r>
              <a:rPr lang="en-US" sz="2800" dirty="0"/>
              <a:t>Implement the risk management plan.</a:t>
            </a:r>
          </a:p>
          <a:p>
            <a:pPr marL="514350" indent="-514350" algn="just">
              <a:buFont typeface="+mj-lt"/>
              <a:buAutoNum type="arabicPeriod"/>
            </a:pPr>
            <a:r>
              <a:rPr lang="en-US" sz="2800" dirty="0"/>
              <a:t>Monitor the risk.</a:t>
            </a:r>
          </a:p>
          <a:p>
            <a:pPr marL="0" indent="0" algn="just">
              <a:buNone/>
            </a:pPr>
            <a:r>
              <a:rPr lang="en-US" sz="2800" dirty="0"/>
              <a:t> </a:t>
            </a:r>
            <a:endParaRPr lang="en-IN" sz="2800" dirty="0"/>
          </a:p>
        </p:txBody>
      </p:sp>
    </p:spTree>
    <p:extLst>
      <p:ext uri="{BB962C8B-B14F-4D97-AF65-F5344CB8AC3E}">
        <p14:creationId xmlns:p14="http://schemas.microsoft.com/office/powerpoint/2010/main" val="1200472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359E-3341-B5BD-0B53-7DB89CB2C52F}"/>
              </a:ext>
            </a:extLst>
          </p:cNvPr>
          <p:cNvSpPr>
            <a:spLocks noGrp="1"/>
          </p:cNvSpPr>
          <p:nvPr>
            <p:ph type="title"/>
          </p:nvPr>
        </p:nvSpPr>
        <p:spPr/>
        <p:txBody>
          <a:bodyPr/>
          <a:lstStyle/>
          <a:p>
            <a:r>
              <a:rPr lang="en-US" dirty="0"/>
              <a:t>Types of Risk Analysis</a:t>
            </a:r>
            <a:endParaRPr lang="en-IN" dirty="0"/>
          </a:p>
        </p:txBody>
      </p:sp>
      <p:sp>
        <p:nvSpPr>
          <p:cNvPr id="3" name="Content Placeholder 2">
            <a:extLst>
              <a:ext uri="{FF2B5EF4-FFF2-40B4-BE49-F238E27FC236}">
                <a16:creationId xmlns:a16="http://schemas.microsoft.com/office/drawing/2014/main" id="{0DCE4714-43AC-35B9-AE3F-369E7985E3FC}"/>
              </a:ext>
            </a:extLst>
          </p:cNvPr>
          <p:cNvSpPr>
            <a:spLocks noGrp="1"/>
          </p:cNvSpPr>
          <p:nvPr>
            <p:ph idx="1"/>
          </p:nvPr>
        </p:nvSpPr>
        <p:spPr/>
        <p:txBody>
          <a:bodyPr>
            <a:normAutofit/>
          </a:bodyPr>
          <a:lstStyle/>
          <a:p>
            <a:pPr marL="514350" indent="-514350" algn="just">
              <a:buFont typeface="+mj-lt"/>
              <a:buAutoNum type="arabicPeriod"/>
            </a:pPr>
            <a:r>
              <a:rPr lang="en-US" sz="2800" b="1" dirty="0"/>
              <a:t>Qualitative Risk Analysis: </a:t>
            </a:r>
            <a:r>
              <a:rPr lang="en-US" sz="2800" dirty="0"/>
              <a:t>It prioritizes the identified project list using a predefined rating scale. Risk will be scored based on the probability or impact.</a:t>
            </a:r>
          </a:p>
          <a:p>
            <a:pPr marL="514350" indent="-514350" algn="just">
              <a:buFont typeface="+mj-lt"/>
              <a:buAutoNum type="arabicPeriod"/>
            </a:pPr>
            <a:r>
              <a:rPr lang="en-US" sz="2800" b="1" dirty="0"/>
              <a:t>Quantitative Risk Analysis:</a:t>
            </a:r>
            <a:r>
              <a:rPr lang="en-US" sz="2800" dirty="0"/>
              <a:t> It is a further analysis of highest priority risk. This predicts project outcome in terms of time and money.</a:t>
            </a:r>
            <a:endParaRPr lang="en-IN" sz="2800" b="1" dirty="0"/>
          </a:p>
        </p:txBody>
      </p:sp>
    </p:spTree>
    <p:extLst>
      <p:ext uri="{BB962C8B-B14F-4D97-AF65-F5344CB8AC3E}">
        <p14:creationId xmlns:p14="http://schemas.microsoft.com/office/powerpoint/2010/main" val="276088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458200" cy="1470025"/>
          </a:xfrm>
        </p:spPr>
        <p:txBody>
          <a:bodyPr/>
          <a:lstStyle/>
          <a:p>
            <a:pPr algn="ctr"/>
            <a:r>
              <a:rPr lang="en-US" i="1" dirty="0"/>
              <a:t>The OSI Model and</a:t>
            </a:r>
            <a:br>
              <a:rPr lang="en-US" i="1" dirty="0"/>
            </a:br>
            <a:r>
              <a:rPr lang="en-US" i="1" dirty="0"/>
              <a:t>the TCP/IP Protocol Suite</a:t>
            </a:r>
            <a:endParaRPr lang="ar-SA" dirty="0"/>
          </a:p>
        </p:txBody>
      </p:sp>
    </p:spTree>
    <p:extLst>
      <p:ext uri="{BB962C8B-B14F-4D97-AF65-F5344CB8AC3E}">
        <p14:creationId xmlns:p14="http://schemas.microsoft.com/office/powerpoint/2010/main" val="2759569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Introduction</a:t>
            </a:r>
            <a:endParaRPr lang="ar-SA" dirty="0"/>
          </a:p>
        </p:txBody>
      </p:sp>
      <p:sp>
        <p:nvSpPr>
          <p:cNvPr id="3" name="Content Placeholder 2"/>
          <p:cNvSpPr>
            <a:spLocks noGrp="1"/>
          </p:cNvSpPr>
          <p:nvPr>
            <p:ph idx="1"/>
          </p:nvPr>
        </p:nvSpPr>
        <p:spPr>
          <a:xfrm>
            <a:off x="457200" y="1752600"/>
            <a:ext cx="8229600" cy="4821936"/>
          </a:xfrm>
        </p:spPr>
        <p:txBody>
          <a:bodyPr>
            <a:normAutofit/>
          </a:bodyPr>
          <a:lstStyle/>
          <a:p>
            <a:pPr algn="just" rtl="0"/>
            <a:r>
              <a:rPr lang="en-US" sz="2400" dirty="0"/>
              <a:t>The layered model that dominated data communication and networking literature </a:t>
            </a:r>
            <a:r>
              <a:rPr lang="en-US" sz="2400" b="1" dirty="0">
                <a:solidFill>
                  <a:srgbClr val="0070C0"/>
                </a:solidFill>
              </a:rPr>
              <a:t>before 1990 </a:t>
            </a:r>
            <a:r>
              <a:rPr lang="en-US" sz="2400" dirty="0"/>
              <a:t>was the </a:t>
            </a:r>
            <a:r>
              <a:rPr lang="en-US" sz="2400" b="1" dirty="0"/>
              <a:t>Open Systems Interconnection (OSI) model. </a:t>
            </a:r>
            <a:r>
              <a:rPr lang="en-US" sz="2400" b="1" dirty="0">
                <a:solidFill>
                  <a:srgbClr val="FF0000"/>
                </a:solidFill>
              </a:rPr>
              <a:t>Everyone believed that the OSI model would become the </a:t>
            </a:r>
            <a:r>
              <a:rPr lang="en-US" sz="2400" dirty="0">
                <a:solidFill>
                  <a:srgbClr val="FF0000"/>
                </a:solidFill>
              </a:rPr>
              <a:t>ultimate standard for data communications—but this did not happen</a:t>
            </a:r>
            <a:r>
              <a:rPr lang="en-US" sz="2400" dirty="0"/>
              <a:t>. The </a:t>
            </a:r>
            <a:r>
              <a:rPr lang="en-US" sz="2400" b="1" dirty="0"/>
              <a:t>TCP/IP protocol suite became the dominant commercial architecture </a:t>
            </a:r>
            <a:r>
              <a:rPr lang="en-US" sz="2400" dirty="0"/>
              <a:t>because it was used and tested extensively in the </a:t>
            </a:r>
            <a:r>
              <a:rPr lang="en-US" sz="2400" b="1" dirty="0">
                <a:solidFill>
                  <a:srgbClr val="FF0000"/>
                </a:solidFill>
              </a:rPr>
              <a:t>Internet</a:t>
            </a:r>
            <a:r>
              <a:rPr lang="en-US" sz="2400" dirty="0"/>
              <a:t>; the OSI model was </a:t>
            </a:r>
            <a:r>
              <a:rPr lang="en-US" sz="2400" b="1" dirty="0">
                <a:solidFill>
                  <a:srgbClr val="0070C0"/>
                </a:solidFill>
              </a:rPr>
              <a:t>never fully implemented</a:t>
            </a:r>
            <a:r>
              <a:rPr lang="en-US" sz="2400" dirty="0"/>
              <a:t>.</a:t>
            </a:r>
            <a:endParaRPr lang="ar-SA" sz="2400" dirty="0"/>
          </a:p>
        </p:txBody>
      </p:sp>
    </p:spTree>
    <p:extLst>
      <p:ext uri="{BB962C8B-B14F-4D97-AF65-F5344CB8AC3E}">
        <p14:creationId xmlns:p14="http://schemas.microsoft.com/office/powerpoint/2010/main" val="2045267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b="1" dirty="0"/>
              <a:t>PROTOCOL LAYERS</a:t>
            </a:r>
            <a:endParaRPr lang="ar-SA" dirty="0"/>
          </a:p>
        </p:txBody>
      </p:sp>
      <p:sp>
        <p:nvSpPr>
          <p:cNvPr id="3" name="Content Placeholder 2"/>
          <p:cNvSpPr>
            <a:spLocks noGrp="1"/>
          </p:cNvSpPr>
          <p:nvPr>
            <p:ph idx="1"/>
          </p:nvPr>
        </p:nvSpPr>
        <p:spPr>
          <a:xfrm>
            <a:off x="457200" y="1219200"/>
            <a:ext cx="8229600" cy="2438400"/>
          </a:xfrm>
        </p:spPr>
        <p:txBody>
          <a:bodyPr>
            <a:normAutofit lnSpcReduction="10000"/>
          </a:bodyPr>
          <a:lstStyle/>
          <a:p>
            <a:pPr algn="just" rtl="0"/>
            <a:r>
              <a:rPr lang="en-US" dirty="0"/>
              <a:t>A </a:t>
            </a:r>
            <a:r>
              <a:rPr lang="en-US" dirty="0">
                <a:solidFill>
                  <a:srgbClr val="FF0000"/>
                </a:solidFill>
              </a:rPr>
              <a:t>protocol</a:t>
            </a:r>
            <a:r>
              <a:rPr lang="en-US" dirty="0"/>
              <a:t> is required when two entities need to communicate.</a:t>
            </a:r>
          </a:p>
          <a:p>
            <a:pPr algn="just" rtl="0"/>
            <a:r>
              <a:rPr lang="en-US" dirty="0"/>
              <a:t>When communication is </a:t>
            </a:r>
            <a:r>
              <a:rPr lang="en-US" b="1" dirty="0">
                <a:solidFill>
                  <a:srgbClr val="0000FF"/>
                </a:solidFill>
              </a:rPr>
              <a:t>not simple</a:t>
            </a:r>
            <a:r>
              <a:rPr lang="en-US" dirty="0"/>
              <a:t>, we may </a:t>
            </a:r>
            <a:r>
              <a:rPr lang="en-US" b="1" dirty="0">
                <a:solidFill>
                  <a:srgbClr val="0000FF"/>
                </a:solidFill>
              </a:rPr>
              <a:t>divide the complex task </a:t>
            </a:r>
            <a:r>
              <a:rPr lang="en-US" dirty="0"/>
              <a:t>of communication into several layers.</a:t>
            </a:r>
            <a:endParaRPr lang="ar-SA" dirty="0"/>
          </a:p>
        </p:txBody>
      </p:sp>
      <p:pic>
        <p:nvPicPr>
          <p:cNvPr id="1026" name="Picture 2"/>
          <p:cNvPicPr>
            <a:picLocks noChangeAspect="1" noChangeArrowheads="1"/>
          </p:cNvPicPr>
          <p:nvPr/>
        </p:nvPicPr>
        <p:blipFill>
          <a:blip r:embed="rId2"/>
          <a:srcRect/>
          <a:stretch>
            <a:fillRect/>
          </a:stretch>
        </p:blipFill>
        <p:spPr bwMode="auto">
          <a:xfrm>
            <a:off x="2209800" y="5029200"/>
            <a:ext cx="5410200" cy="1190625"/>
          </a:xfrm>
          <a:prstGeom prst="rect">
            <a:avLst/>
          </a:prstGeom>
          <a:noFill/>
          <a:ln w="9525">
            <a:noFill/>
            <a:miter lim="800000"/>
            <a:headEnd/>
            <a:tailEnd/>
          </a:ln>
          <a:effectLst/>
        </p:spPr>
      </p:pic>
      <p:sp>
        <p:nvSpPr>
          <p:cNvPr id="6" name="Rectangle 5"/>
          <p:cNvSpPr/>
          <p:nvPr/>
        </p:nvSpPr>
        <p:spPr>
          <a:xfrm>
            <a:off x="609600" y="3886200"/>
            <a:ext cx="8229600" cy="1200329"/>
          </a:xfrm>
          <a:prstGeom prst="rect">
            <a:avLst/>
          </a:prstGeom>
        </p:spPr>
        <p:txBody>
          <a:bodyPr wrap="square">
            <a:spAutoFit/>
          </a:bodyPr>
          <a:lstStyle/>
          <a:p>
            <a:pPr algn="l" rtl="0"/>
            <a:r>
              <a:rPr lang="en-US" sz="2400" b="1" dirty="0"/>
              <a:t>Example  (face to face)</a:t>
            </a:r>
          </a:p>
          <a:p>
            <a:pPr algn="l"/>
            <a:r>
              <a:rPr lang="en-US" sz="2400" dirty="0"/>
              <a:t>Assume Maria and Ann are neighbors with a lot of common ideas.</a:t>
            </a:r>
            <a:endParaRPr lang="ar-SA" sz="2400" dirty="0"/>
          </a:p>
        </p:txBody>
      </p:sp>
    </p:spTree>
    <p:extLst>
      <p:ext uri="{BB962C8B-B14F-4D97-AF65-F5344CB8AC3E}">
        <p14:creationId xmlns:p14="http://schemas.microsoft.com/office/powerpoint/2010/main" val="1993657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2057400"/>
          </a:xfrm>
        </p:spPr>
        <p:txBody>
          <a:bodyPr/>
          <a:lstStyle/>
          <a:p>
            <a:pPr algn="l" rtl="0"/>
            <a:r>
              <a:rPr lang="en-US" dirty="0"/>
              <a:t>Example ( Different Cities)</a:t>
            </a:r>
          </a:p>
          <a:p>
            <a:pPr algn="just" rtl="0"/>
            <a:r>
              <a:rPr lang="en-US" sz="2400" dirty="0"/>
              <a:t>Now assume that Ann has to move to </a:t>
            </a:r>
            <a:r>
              <a:rPr lang="en-US" sz="2400" dirty="0">
                <a:solidFill>
                  <a:srgbClr val="0000FF"/>
                </a:solidFill>
              </a:rPr>
              <a:t>another town </a:t>
            </a:r>
            <a:r>
              <a:rPr lang="en-US" sz="2400" dirty="0"/>
              <a:t>because of her job.</a:t>
            </a:r>
            <a:endParaRPr lang="ar-SA" sz="2400" dirty="0"/>
          </a:p>
        </p:txBody>
      </p:sp>
      <p:pic>
        <p:nvPicPr>
          <p:cNvPr id="2050" name="Picture 2"/>
          <p:cNvPicPr>
            <a:picLocks noChangeAspect="1" noChangeArrowheads="1"/>
          </p:cNvPicPr>
          <p:nvPr/>
        </p:nvPicPr>
        <p:blipFill>
          <a:blip r:embed="rId2"/>
          <a:srcRect/>
          <a:stretch>
            <a:fillRect/>
          </a:stretch>
        </p:blipFill>
        <p:spPr bwMode="auto">
          <a:xfrm>
            <a:off x="1219200" y="2971800"/>
            <a:ext cx="7058025" cy="3267075"/>
          </a:xfrm>
          <a:prstGeom prst="rect">
            <a:avLst/>
          </a:prstGeom>
          <a:noFill/>
          <a:ln w="9525">
            <a:noFill/>
            <a:miter lim="800000"/>
            <a:headEnd/>
            <a:tailEnd/>
          </a:ln>
          <a:effectLst/>
        </p:spPr>
      </p:pic>
      <p:sp>
        <p:nvSpPr>
          <p:cNvPr id="5" name="Title 1"/>
          <p:cNvSpPr>
            <a:spLocks noGrp="1"/>
          </p:cNvSpPr>
          <p:nvPr>
            <p:ph type="title"/>
          </p:nvPr>
        </p:nvSpPr>
        <p:spPr>
          <a:xfrm>
            <a:off x="457200" y="304800"/>
            <a:ext cx="8229600" cy="1066800"/>
          </a:xfrm>
        </p:spPr>
        <p:txBody>
          <a:bodyPr/>
          <a:lstStyle/>
          <a:p>
            <a:r>
              <a:rPr lang="en-US" b="1" dirty="0"/>
              <a:t>PROTOCOL LAYERS</a:t>
            </a:r>
            <a:endParaRPr lang="ar-SA" dirty="0"/>
          </a:p>
        </p:txBody>
      </p:sp>
    </p:spTree>
    <p:extLst>
      <p:ext uri="{BB962C8B-B14F-4D97-AF65-F5344CB8AC3E}">
        <p14:creationId xmlns:p14="http://schemas.microsoft.com/office/powerpoint/2010/main" val="426821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B189-FF44-A0CC-AEF9-3DBC965109FA}"/>
              </a:ext>
            </a:extLst>
          </p:cNvPr>
          <p:cNvSpPr>
            <a:spLocks noGrp="1"/>
          </p:cNvSpPr>
          <p:nvPr>
            <p:ph type="title"/>
          </p:nvPr>
        </p:nvSpPr>
        <p:spPr/>
        <p:txBody>
          <a:bodyPr/>
          <a:lstStyle/>
          <a:p>
            <a:r>
              <a:rPr lang="en-US" dirty="0"/>
              <a:t>Types of information security</a:t>
            </a:r>
            <a:endParaRPr lang="en-IN" dirty="0"/>
          </a:p>
        </p:txBody>
      </p:sp>
      <p:sp>
        <p:nvSpPr>
          <p:cNvPr id="3" name="Content Placeholder 2">
            <a:extLst>
              <a:ext uri="{FF2B5EF4-FFF2-40B4-BE49-F238E27FC236}">
                <a16:creationId xmlns:a16="http://schemas.microsoft.com/office/drawing/2014/main" id="{CD08EE48-4732-0816-FDC6-7D93D6A8B402}"/>
              </a:ext>
            </a:extLst>
          </p:cNvPr>
          <p:cNvSpPr>
            <a:spLocks noGrp="1"/>
          </p:cNvSpPr>
          <p:nvPr>
            <p:ph idx="1"/>
          </p:nvPr>
        </p:nvSpPr>
        <p:spPr/>
        <p:txBody>
          <a:bodyPr>
            <a:normAutofit/>
          </a:bodyPr>
          <a:lstStyle/>
          <a:p>
            <a:pPr algn="just"/>
            <a:r>
              <a:rPr lang="en-US" sz="2800" dirty="0"/>
              <a:t>Information Security is a broad field that addresses the protection of data across different environments and technologies. It can be categorized into several types, each focusing on specific aspects of securing information:</a:t>
            </a:r>
          </a:p>
          <a:p>
            <a:pPr marL="514350" indent="-514350" algn="just">
              <a:buAutoNum type="arabicPeriod"/>
            </a:pPr>
            <a:r>
              <a:rPr lang="en-IN" sz="2800" b="1" dirty="0"/>
              <a:t>Network Security</a:t>
            </a:r>
          </a:p>
          <a:p>
            <a:pPr algn="just">
              <a:buFont typeface="Arial" panose="020B0604020202020204" pitchFamily="34" charset="0"/>
              <a:buChar char="•"/>
            </a:pPr>
            <a:r>
              <a:rPr lang="en-US" sz="2800" dirty="0"/>
              <a:t>Protects the integrity, confidentiality, and accessibility of data as it is transmitted across networks.</a:t>
            </a:r>
          </a:p>
          <a:p>
            <a:pPr marL="0" indent="0" algn="just">
              <a:buNone/>
            </a:pPr>
            <a:endParaRPr lang="en-IN" sz="2800" dirty="0"/>
          </a:p>
        </p:txBody>
      </p:sp>
    </p:spTree>
    <p:extLst>
      <p:ext uri="{BB962C8B-B14F-4D97-AF65-F5344CB8AC3E}">
        <p14:creationId xmlns:p14="http://schemas.microsoft.com/office/powerpoint/2010/main" val="4138011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b="1" dirty="0"/>
              <a:t>Protocol Hierarchies</a:t>
            </a:r>
            <a:endParaRPr lang="ar-SA" dirty="0"/>
          </a:p>
        </p:txBody>
      </p:sp>
      <p:sp>
        <p:nvSpPr>
          <p:cNvPr id="6" name="Content Placeholder 2"/>
          <p:cNvSpPr>
            <a:spLocks noGrp="1"/>
          </p:cNvSpPr>
          <p:nvPr>
            <p:ph idx="1"/>
          </p:nvPr>
        </p:nvSpPr>
        <p:spPr>
          <a:xfrm>
            <a:off x="4572000" y="1219200"/>
            <a:ext cx="4419600" cy="5355336"/>
          </a:xfrm>
        </p:spPr>
        <p:txBody>
          <a:bodyPr>
            <a:noAutofit/>
          </a:bodyPr>
          <a:lstStyle/>
          <a:p>
            <a:pPr algn="just" rtl="0"/>
            <a:r>
              <a:rPr lang="en-US" sz="2200" dirty="0"/>
              <a:t>To </a:t>
            </a:r>
            <a:r>
              <a:rPr lang="en-US" sz="2200" dirty="0">
                <a:solidFill>
                  <a:srgbClr val="FF0000"/>
                </a:solidFill>
              </a:rPr>
              <a:t>reduce their design complexity</a:t>
            </a:r>
            <a:r>
              <a:rPr lang="en-US" sz="2200" dirty="0"/>
              <a:t>, most networks are organized as a stack of layers or levels, each one built upon the one below it. </a:t>
            </a:r>
          </a:p>
          <a:p>
            <a:pPr algn="just" rtl="0"/>
            <a:r>
              <a:rPr lang="en-US" sz="2200" dirty="0"/>
              <a:t>The </a:t>
            </a:r>
            <a:r>
              <a:rPr lang="en-US" sz="2200" dirty="0">
                <a:solidFill>
                  <a:srgbClr val="0000FF"/>
                </a:solidFill>
              </a:rPr>
              <a:t>purpose</a:t>
            </a:r>
            <a:r>
              <a:rPr lang="en-US" sz="2200" dirty="0"/>
              <a:t> of each layer is to offer </a:t>
            </a:r>
            <a:r>
              <a:rPr lang="en-US" sz="2200" dirty="0">
                <a:solidFill>
                  <a:srgbClr val="FF0000"/>
                </a:solidFill>
              </a:rPr>
              <a:t>certain services to the higher layers </a:t>
            </a:r>
            <a:r>
              <a:rPr lang="en-US" sz="2200" dirty="0"/>
              <a:t>while shielding those layers from the details of how the offered services are actually implemented. </a:t>
            </a:r>
          </a:p>
          <a:p>
            <a:pPr algn="just" rtl="0"/>
            <a:r>
              <a:rPr lang="en-US" sz="2200" dirty="0"/>
              <a:t>In reality, </a:t>
            </a:r>
            <a:r>
              <a:rPr lang="en-US" sz="2200" dirty="0">
                <a:solidFill>
                  <a:srgbClr val="FF0000"/>
                </a:solidFill>
              </a:rPr>
              <a:t>no data are directly transferred f</a:t>
            </a:r>
            <a:r>
              <a:rPr lang="en-US" sz="2200" dirty="0"/>
              <a:t>rom layer n on one machine to layer n on another machine. </a:t>
            </a:r>
          </a:p>
          <a:p>
            <a:pPr algn="just" rtl="0"/>
            <a:endParaRPr lang="en-US" sz="2200" dirty="0"/>
          </a:p>
          <a:p>
            <a:pPr algn="just" rtl="0">
              <a:buNone/>
            </a:pPr>
            <a:endParaRPr lang="en-US" sz="2000" dirty="0"/>
          </a:p>
        </p:txBody>
      </p:sp>
      <p:pic>
        <p:nvPicPr>
          <p:cNvPr id="3075" name="Picture 3"/>
          <p:cNvPicPr>
            <a:picLocks noChangeAspect="1" noChangeArrowheads="1"/>
          </p:cNvPicPr>
          <p:nvPr/>
        </p:nvPicPr>
        <p:blipFill>
          <a:blip r:embed="rId2"/>
          <a:srcRect/>
          <a:stretch>
            <a:fillRect/>
          </a:stretch>
        </p:blipFill>
        <p:spPr bwMode="auto">
          <a:xfrm>
            <a:off x="0" y="1143000"/>
            <a:ext cx="4619625" cy="4191000"/>
          </a:xfrm>
          <a:prstGeom prst="rect">
            <a:avLst/>
          </a:prstGeom>
          <a:noFill/>
          <a:ln w="9525">
            <a:noFill/>
            <a:miter lim="800000"/>
            <a:headEnd/>
            <a:tailEnd/>
          </a:ln>
          <a:effectLst/>
        </p:spPr>
      </p:pic>
      <p:sp>
        <p:nvSpPr>
          <p:cNvPr id="10" name="Rectangle 9"/>
          <p:cNvSpPr/>
          <p:nvPr/>
        </p:nvSpPr>
        <p:spPr>
          <a:xfrm>
            <a:off x="381000" y="5410200"/>
            <a:ext cx="3810000" cy="1200329"/>
          </a:xfrm>
          <a:prstGeom prst="rect">
            <a:avLst/>
          </a:prstGeom>
        </p:spPr>
        <p:txBody>
          <a:bodyPr wrap="square">
            <a:spAutoFit/>
          </a:bodyPr>
          <a:lstStyle/>
          <a:p>
            <a:pPr algn="just" rtl="0"/>
            <a:r>
              <a:rPr lang="en-US" b="1" dirty="0"/>
              <a:t>The </a:t>
            </a:r>
            <a:r>
              <a:rPr lang="en-US" b="1" dirty="0">
                <a:solidFill>
                  <a:srgbClr val="FF0000"/>
                </a:solidFill>
              </a:rPr>
              <a:t>interface</a:t>
            </a:r>
            <a:r>
              <a:rPr lang="en-US" b="1" dirty="0"/>
              <a:t> defines which primitive operations and services the lower layer makes available to the upper one.</a:t>
            </a:r>
          </a:p>
        </p:txBody>
      </p:sp>
    </p:spTree>
    <p:extLst>
      <p:ext uri="{BB962C8B-B14F-4D97-AF65-F5344CB8AC3E}">
        <p14:creationId xmlns:p14="http://schemas.microsoft.com/office/powerpoint/2010/main" val="1874079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b="1" dirty="0"/>
              <a:t>THE OSI MODEL</a:t>
            </a:r>
            <a:endParaRPr lang="ar-SA" dirty="0"/>
          </a:p>
        </p:txBody>
      </p:sp>
      <p:sp>
        <p:nvSpPr>
          <p:cNvPr id="3" name="Content Placeholder 2"/>
          <p:cNvSpPr>
            <a:spLocks noGrp="1"/>
          </p:cNvSpPr>
          <p:nvPr>
            <p:ph idx="1"/>
          </p:nvPr>
        </p:nvSpPr>
        <p:spPr>
          <a:xfrm>
            <a:off x="457200" y="1143000"/>
            <a:ext cx="8382000" cy="4572000"/>
          </a:xfrm>
        </p:spPr>
        <p:txBody>
          <a:bodyPr/>
          <a:lstStyle/>
          <a:p>
            <a:pPr algn="just" rtl="0"/>
            <a:r>
              <a:rPr lang="en-US" sz="2400" dirty="0"/>
              <a:t>This model is based on a proposal developed by the </a:t>
            </a:r>
            <a:r>
              <a:rPr lang="en-US" sz="2400" dirty="0">
                <a:solidFill>
                  <a:srgbClr val="0000FF"/>
                </a:solidFill>
              </a:rPr>
              <a:t>International Standards Organization </a:t>
            </a:r>
            <a:r>
              <a:rPr lang="en-US" sz="2400" dirty="0"/>
              <a:t>(</a:t>
            </a:r>
            <a:r>
              <a:rPr lang="en-US" sz="2400" b="1" dirty="0">
                <a:solidFill>
                  <a:srgbClr val="0000FF"/>
                </a:solidFill>
              </a:rPr>
              <a:t>ISO</a:t>
            </a:r>
            <a:r>
              <a:rPr lang="en-US" sz="2400" dirty="0"/>
              <a:t>) as a first step toward international standardization of the protocols used in the various layers.</a:t>
            </a:r>
          </a:p>
          <a:p>
            <a:pPr algn="just" rtl="0"/>
            <a:endParaRPr lang="en-US" sz="1200" dirty="0"/>
          </a:p>
          <a:p>
            <a:pPr algn="just" rtl="0"/>
            <a:r>
              <a:rPr lang="en-US" sz="2400" dirty="0"/>
              <a:t>The model is called the </a:t>
            </a:r>
            <a:r>
              <a:rPr lang="en-US" sz="2400" dirty="0">
                <a:solidFill>
                  <a:srgbClr val="FF0000"/>
                </a:solidFill>
              </a:rPr>
              <a:t>Open Systems Interconnection</a:t>
            </a:r>
            <a:r>
              <a:rPr lang="en-US" sz="2400" dirty="0"/>
              <a:t> (</a:t>
            </a:r>
            <a:r>
              <a:rPr lang="en-US" sz="2400" b="1" dirty="0">
                <a:solidFill>
                  <a:srgbClr val="FF0000"/>
                </a:solidFill>
              </a:rPr>
              <a:t>OSI</a:t>
            </a:r>
            <a:r>
              <a:rPr lang="en-US" sz="2400" dirty="0"/>
              <a:t>) Reference Model because it deals with </a:t>
            </a:r>
            <a:r>
              <a:rPr lang="en-US" sz="2400" b="1" dirty="0"/>
              <a:t>connecting open systems</a:t>
            </a:r>
            <a:r>
              <a:rPr lang="en-US" sz="2400" dirty="0"/>
              <a:t>. It was first introduced in the late 1970s.</a:t>
            </a:r>
          </a:p>
          <a:p>
            <a:pPr algn="just" rtl="0"/>
            <a:endParaRPr lang="en-US" sz="1200" dirty="0"/>
          </a:p>
          <a:p>
            <a:pPr algn="just" rtl="0"/>
            <a:r>
              <a:rPr lang="en-US" sz="2400" dirty="0"/>
              <a:t>An </a:t>
            </a:r>
            <a:r>
              <a:rPr lang="en-US" sz="2400" dirty="0">
                <a:solidFill>
                  <a:srgbClr val="FF0000"/>
                </a:solidFill>
              </a:rPr>
              <a:t>open system </a:t>
            </a:r>
            <a:r>
              <a:rPr lang="en-US" sz="2400" dirty="0"/>
              <a:t>is a set of protocols that allows any two different systems to communicate regardless of their underlying architecture.</a:t>
            </a:r>
          </a:p>
          <a:p>
            <a:pPr algn="just" rtl="0"/>
            <a:endParaRPr lang="ar-SA" dirty="0"/>
          </a:p>
        </p:txBody>
      </p:sp>
      <p:pic>
        <p:nvPicPr>
          <p:cNvPr id="4098" name="Picture 2"/>
          <p:cNvPicPr>
            <a:picLocks noChangeAspect="1" noChangeArrowheads="1"/>
          </p:cNvPicPr>
          <p:nvPr/>
        </p:nvPicPr>
        <p:blipFill>
          <a:blip r:embed="rId2"/>
          <a:srcRect/>
          <a:stretch>
            <a:fillRect/>
          </a:stretch>
        </p:blipFill>
        <p:spPr bwMode="auto">
          <a:xfrm>
            <a:off x="1981200" y="5638800"/>
            <a:ext cx="5662246" cy="914400"/>
          </a:xfrm>
          <a:prstGeom prst="rect">
            <a:avLst/>
          </a:prstGeom>
          <a:noFill/>
          <a:ln w="9525">
            <a:noFill/>
            <a:miter lim="800000"/>
            <a:headEnd/>
            <a:tailEnd/>
          </a:ln>
          <a:effectLst/>
        </p:spPr>
      </p:pic>
    </p:spTree>
    <p:extLst>
      <p:ext uri="{BB962C8B-B14F-4D97-AF65-F5344CB8AC3E}">
        <p14:creationId xmlns:p14="http://schemas.microsoft.com/office/powerpoint/2010/main" val="1763967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202936"/>
          </a:xfrm>
        </p:spPr>
        <p:txBody>
          <a:bodyPr>
            <a:normAutofit/>
          </a:bodyPr>
          <a:lstStyle/>
          <a:p>
            <a:pPr algn="just" rtl="0"/>
            <a:r>
              <a:rPr lang="en-US" sz="2500" dirty="0"/>
              <a:t>The purpose of the OSI model is to show how to </a:t>
            </a:r>
            <a:r>
              <a:rPr lang="en-US" sz="2500" dirty="0">
                <a:solidFill>
                  <a:srgbClr val="FF0000"/>
                </a:solidFill>
              </a:rPr>
              <a:t>facilitate communication </a:t>
            </a:r>
            <a:r>
              <a:rPr lang="en-US" sz="2500" dirty="0"/>
              <a:t>between different systems </a:t>
            </a:r>
            <a:r>
              <a:rPr lang="en-US" sz="2500" dirty="0">
                <a:solidFill>
                  <a:srgbClr val="0000FF"/>
                </a:solidFill>
              </a:rPr>
              <a:t>without requiring changes </a:t>
            </a:r>
            <a:r>
              <a:rPr lang="en-US" sz="2500" dirty="0"/>
              <a:t>to the logic of the underlying hardware and software. </a:t>
            </a:r>
          </a:p>
          <a:p>
            <a:pPr algn="just" rtl="0"/>
            <a:r>
              <a:rPr lang="en-US" sz="2500" dirty="0"/>
              <a:t>The </a:t>
            </a:r>
            <a:r>
              <a:rPr lang="en-US" sz="2500" dirty="0">
                <a:solidFill>
                  <a:srgbClr val="FF0000"/>
                </a:solidFill>
              </a:rPr>
              <a:t>OSI model is not a protocol</a:t>
            </a:r>
            <a:r>
              <a:rPr lang="en-US" sz="2500" dirty="0"/>
              <a:t>; it is a model for understanding and designing a network architecture that is flexible, robust, and interoperable.</a:t>
            </a:r>
          </a:p>
          <a:p>
            <a:pPr algn="just" rtl="0"/>
            <a:r>
              <a:rPr lang="en-US" sz="2500" dirty="0"/>
              <a:t>The OSI model is a </a:t>
            </a:r>
            <a:r>
              <a:rPr lang="en-US" sz="2500" b="1" dirty="0">
                <a:solidFill>
                  <a:srgbClr val="FF0000"/>
                </a:solidFill>
              </a:rPr>
              <a:t>layered framework </a:t>
            </a:r>
            <a:r>
              <a:rPr lang="en-US" sz="2500" dirty="0"/>
              <a:t>for the design of network systems that allows communication between </a:t>
            </a:r>
            <a:r>
              <a:rPr lang="en-US" sz="2500" dirty="0">
                <a:solidFill>
                  <a:srgbClr val="0000FF"/>
                </a:solidFill>
              </a:rPr>
              <a:t>all types of computer systems.</a:t>
            </a:r>
          </a:p>
          <a:p>
            <a:pPr algn="just" rtl="0"/>
            <a:endParaRPr lang="ar-SA" sz="2400" dirty="0">
              <a:solidFill>
                <a:srgbClr val="0000FF"/>
              </a:solidFill>
            </a:endParaRPr>
          </a:p>
        </p:txBody>
      </p:sp>
      <p:sp>
        <p:nvSpPr>
          <p:cNvPr id="4" name="Title 1"/>
          <p:cNvSpPr>
            <a:spLocks noGrp="1"/>
          </p:cNvSpPr>
          <p:nvPr>
            <p:ph type="title"/>
          </p:nvPr>
        </p:nvSpPr>
        <p:spPr>
          <a:xfrm>
            <a:off x="457200" y="304800"/>
            <a:ext cx="8229600" cy="1066800"/>
          </a:xfrm>
        </p:spPr>
        <p:txBody>
          <a:bodyPr/>
          <a:lstStyle/>
          <a:p>
            <a:r>
              <a:rPr lang="en-US" b="1" dirty="0"/>
              <a:t>THE OSI MODEL</a:t>
            </a:r>
            <a:endParaRPr lang="ar-SA" dirty="0"/>
          </a:p>
        </p:txBody>
      </p:sp>
    </p:spTree>
    <p:extLst>
      <p:ext uri="{BB962C8B-B14F-4D97-AF65-F5344CB8AC3E}">
        <p14:creationId xmlns:p14="http://schemas.microsoft.com/office/powerpoint/2010/main" val="569972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1524000"/>
          </a:xfrm>
        </p:spPr>
        <p:txBody>
          <a:bodyPr>
            <a:normAutofit/>
          </a:bodyPr>
          <a:lstStyle/>
          <a:p>
            <a:pPr algn="just" rtl="0"/>
            <a:r>
              <a:rPr lang="en-US" sz="2600" dirty="0"/>
              <a:t>It consists of </a:t>
            </a:r>
            <a:r>
              <a:rPr lang="en-US" sz="2600" dirty="0">
                <a:solidFill>
                  <a:srgbClr val="FF0000"/>
                </a:solidFill>
              </a:rPr>
              <a:t>seven separate but related layers</a:t>
            </a:r>
            <a:r>
              <a:rPr lang="en-US" sz="2600" dirty="0"/>
              <a:t>, each of which defines a part of the process of moving information across a network .</a:t>
            </a:r>
          </a:p>
        </p:txBody>
      </p:sp>
      <p:sp>
        <p:nvSpPr>
          <p:cNvPr id="4" name="Title 1"/>
          <p:cNvSpPr>
            <a:spLocks noGrp="1"/>
          </p:cNvSpPr>
          <p:nvPr>
            <p:ph type="title"/>
          </p:nvPr>
        </p:nvSpPr>
        <p:spPr>
          <a:xfrm>
            <a:off x="457200" y="304800"/>
            <a:ext cx="8229600" cy="1066800"/>
          </a:xfrm>
        </p:spPr>
        <p:txBody>
          <a:bodyPr/>
          <a:lstStyle/>
          <a:p>
            <a:r>
              <a:rPr lang="en-US" b="1" dirty="0"/>
              <a:t>THE OSI MODEL</a:t>
            </a:r>
            <a:endParaRPr lang="ar-SA" dirty="0"/>
          </a:p>
        </p:txBody>
      </p:sp>
      <p:pic>
        <p:nvPicPr>
          <p:cNvPr id="5122" name="Picture 2"/>
          <p:cNvPicPr>
            <a:picLocks noChangeAspect="1" noChangeArrowheads="1"/>
          </p:cNvPicPr>
          <p:nvPr/>
        </p:nvPicPr>
        <p:blipFill>
          <a:blip r:embed="rId2"/>
          <a:srcRect/>
          <a:stretch>
            <a:fillRect/>
          </a:stretch>
        </p:blipFill>
        <p:spPr bwMode="auto">
          <a:xfrm>
            <a:off x="2438400" y="2667000"/>
            <a:ext cx="4162425" cy="3810000"/>
          </a:xfrm>
          <a:prstGeom prst="rect">
            <a:avLst/>
          </a:prstGeom>
          <a:noFill/>
          <a:ln w="9525">
            <a:noFill/>
            <a:miter lim="800000"/>
            <a:headEnd/>
            <a:tailEnd/>
          </a:ln>
          <a:effectLst/>
        </p:spPr>
      </p:pic>
      <p:sp>
        <p:nvSpPr>
          <p:cNvPr id="6" name="Rectangle 5"/>
          <p:cNvSpPr/>
          <p:nvPr/>
        </p:nvSpPr>
        <p:spPr>
          <a:xfrm>
            <a:off x="6705600" y="5334000"/>
            <a:ext cx="2286000" cy="646331"/>
          </a:xfrm>
          <a:prstGeom prst="rect">
            <a:avLst/>
          </a:prstGeom>
        </p:spPr>
        <p:txBody>
          <a:bodyPr wrap="square">
            <a:spAutoFit/>
          </a:bodyPr>
          <a:lstStyle/>
          <a:p>
            <a:pPr algn="ctr"/>
            <a:r>
              <a:rPr lang="en-US" b="1" dirty="0"/>
              <a:t>The </a:t>
            </a:r>
            <a:r>
              <a:rPr lang="en-US" b="1" dirty="0">
                <a:solidFill>
                  <a:srgbClr val="FF0000"/>
                </a:solidFill>
              </a:rPr>
              <a:t>network</a:t>
            </a:r>
            <a:r>
              <a:rPr lang="en-US" b="1" dirty="0"/>
              <a:t> support layers</a:t>
            </a:r>
            <a:endParaRPr lang="ar-SA" b="1" dirty="0"/>
          </a:p>
        </p:txBody>
      </p:sp>
      <p:sp>
        <p:nvSpPr>
          <p:cNvPr id="7" name="Right Brace 6"/>
          <p:cNvSpPr/>
          <p:nvPr/>
        </p:nvSpPr>
        <p:spPr>
          <a:xfrm>
            <a:off x="6553200" y="4953000"/>
            <a:ext cx="457200" cy="1371600"/>
          </a:xfrm>
          <a:prstGeom prst="rightBrace">
            <a:avLst>
              <a:gd name="adj1" fmla="val 41666"/>
              <a:gd name="adj2" fmla="val 46825"/>
            </a:avLst>
          </a:prstGeom>
          <a:noFill/>
          <a:ln w="25400"/>
        </p:spPr>
        <p:style>
          <a:lnRef idx="1">
            <a:schemeClr val="accent1"/>
          </a:lnRef>
          <a:fillRef idx="0">
            <a:schemeClr val="accent1"/>
          </a:fillRef>
          <a:effectRef idx="0">
            <a:schemeClr val="accent1"/>
          </a:effectRef>
          <a:fontRef idx="minor">
            <a:schemeClr val="tx1"/>
          </a:fontRef>
        </p:style>
        <p:txBody>
          <a:bodyPr rtlCol="1" anchor="ctr"/>
          <a:lstStyle/>
          <a:p>
            <a:pPr algn="ctr"/>
            <a:endParaRPr lang="ar-SA"/>
          </a:p>
        </p:txBody>
      </p:sp>
      <p:sp>
        <p:nvSpPr>
          <p:cNvPr id="8" name="Right Brace 7"/>
          <p:cNvSpPr/>
          <p:nvPr/>
        </p:nvSpPr>
        <p:spPr>
          <a:xfrm>
            <a:off x="6506028" y="2830284"/>
            <a:ext cx="457200" cy="1371600"/>
          </a:xfrm>
          <a:prstGeom prst="rightBrace">
            <a:avLst>
              <a:gd name="adj1" fmla="val 41666"/>
              <a:gd name="adj2" fmla="val 46825"/>
            </a:avLst>
          </a:prstGeom>
          <a:noFill/>
          <a:ln w="25400"/>
        </p:spPr>
        <p:style>
          <a:lnRef idx="1">
            <a:schemeClr val="accent1"/>
          </a:lnRef>
          <a:fillRef idx="0">
            <a:schemeClr val="accent1"/>
          </a:fillRef>
          <a:effectRef idx="0">
            <a:schemeClr val="accent1"/>
          </a:effectRef>
          <a:fontRef idx="minor">
            <a:schemeClr val="tx1"/>
          </a:fontRef>
        </p:style>
        <p:txBody>
          <a:bodyPr rtlCol="1" anchor="ctr"/>
          <a:lstStyle/>
          <a:p>
            <a:pPr algn="ctr"/>
            <a:endParaRPr lang="ar-SA"/>
          </a:p>
        </p:txBody>
      </p:sp>
      <p:sp>
        <p:nvSpPr>
          <p:cNvPr id="9" name="Rectangle 8"/>
          <p:cNvSpPr/>
          <p:nvPr/>
        </p:nvSpPr>
        <p:spPr>
          <a:xfrm>
            <a:off x="6705600" y="3163669"/>
            <a:ext cx="2057400" cy="646331"/>
          </a:xfrm>
          <a:prstGeom prst="rect">
            <a:avLst/>
          </a:prstGeom>
        </p:spPr>
        <p:txBody>
          <a:bodyPr wrap="square">
            <a:spAutoFit/>
          </a:bodyPr>
          <a:lstStyle/>
          <a:p>
            <a:pPr algn="ctr"/>
            <a:r>
              <a:rPr lang="en-US" b="1" dirty="0"/>
              <a:t>The </a:t>
            </a:r>
            <a:r>
              <a:rPr lang="en-US" b="1" dirty="0">
                <a:solidFill>
                  <a:srgbClr val="FF0000"/>
                </a:solidFill>
              </a:rPr>
              <a:t>user</a:t>
            </a:r>
            <a:r>
              <a:rPr lang="en-US" b="1" dirty="0"/>
              <a:t> support layers</a:t>
            </a:r>
            <a:endParaRPr lang="ar-SA" b="1" dirty="0"/>
          </a:p>
        </p:txBody>
      </p:sp>
      <p:sp>
        <p:nvSpPr>
          <p:cNvPr id="10" name="Right Brace 9"/>
          <p:cNvSpPr/>
          <p:nvPr/>
        </p:nvSpPr>
        <p:spPr>
          <a:xfrm>
            <a:off x="6553200" y="4343400"/>
            <a:ext cx="304800" cy="381000"/>
          </a:xfrm>
          <a:prstGeom prst="rightBrace">
            <a:avLst>
              <a:gd name="adj1" fmla="val 26322"/>
              <a:gd name="adj2" fmla="val 54444"/>
            </a:avLst>
          </a:prstGeom>
          <a:noFill/>
          <a:ln w="25400"/>
        </p:spPr>
        <p:style>
          <a:lnRef idx="1">
            <a:schemeClr val="accent1"/>
          </a:lnRef>
          <a:fillRef idx="0">
            <a:schemeClr val="accent1"/>
          </a:fillRef>
          <a:effectRef idx="0">
            <a:schemeClr val="accent1"/>
          </a:effectRef>
          <a:fontRef idx="minor">
            <a:schemeClr val="tx1"/>
          </a:fontRef>
        </p:style>
        <p:txBody>
          <a:bodyPr rtlCol="1" anchor="ctr"/>
          <a:lstStyle/>
          <a:p>
            <a:pPr algn="ctr"/>
            <a:endParaRPr lang="ar-SA"/>
          </a:p>
        </p:txBody>
      </p:sp>
      <p:sp>
        <p:nvSpPr>
          <p:cNvPr id="11" name="Rectangle 10"/>
          <p:cNvSpPr/>
          <p:nvPr/>
        </p:nvSpPr>
        <p:spPr>
          <a:xfrm>
            <a:off x="6477000" y="4267200"/>
            <a:ext cx="2057400" cy="646331"/>
          </a:xfrm>
          <a:prstGeom prst="rect">
            <a:avLst/>
          </a:prstGeom>
        </p:spPr>
        <p:txBody>
          <a:bodyPr wrap="square">
            <a:spAutoFit/>
          </a:bodyPr>
          <a:lstStyle/>
          <a:p>
            <a:r>
              <a:rPr lang="en-US" b="1" dirty="0"/>
              <a:t>links the two subgroups</a:t>
            </a:r>
            <a:endParaRPr lang="ar-SA" b="1" dirty="0"/>
          </a:p>
        </p:txBody>
      </p:sp>
    </p:spTree>
    <p:extLst>
      <p:ext uri="{BB962C8B-B14F-4D97-AF65-F5344CB8AC3E}">
        <p14:creationId xmlns:p14="http://schemas.microsoft.com/office/powerpoint/2010/main" val="1101333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79136"/>
          </a:xfrm>
        </p:spPr>
        <p:txBody>
          <a:bodyPr/>
          <a:lstStyle/>
          <a:p>
            <a:pPr algn="just" rtl="0"/>
            <a:r>
              <a:rPr lang="en-US" b="1" dirty="0">
                <a:solidFill>
                  <a:srgbClr val="0000FF"/>
                </a:solidFill>
              </a:rPr>
              <a:t>Interfaces between Layers</a:t>
            </a:r>
            <a:r>
              <a:rPr lang="en-US" b="1" dirty="0"/>
              <a:t>: </a:t>
            </a:r>
            <a:r>
              <a:rPr lang="en-US" sz="2400" b="1" dirty="0"/>
              <a:t> Each interface </a:t>
            </a:r>
            <a:r>
              <a:rPr lang="en-US" sz="2400" b="1" dirty="0">
                <a:solidFill>
                  <a:srgbClr val="FF0000"/>
                </a:solidFill>
              </a:rPr>
              <a:t>defines what information and services </a:t>
            </a:r>
            <a:r>
              <a:rPr lang="en-US" sz="2400" b="1" dirty="0"/>
              <a:t>a layer must provide for the layer above it.</a:t>
            </a:r>
          </a:p>
          <a:p>
            <a:pPr algn="just" rtl="0"/>
            <a:endParaRPr lang="en-US" sz="2400" b="1" i="1" dirty="0"/>
          </a:p>
          <a:p>
            <a:pPr algn="just" rtl="0"/>
            <a:r>
              <a:rPr lang="en-US" sz="2400" b="1" dirty="0"/>
              <a:t>The </a:t>
            </a:r>
            <a:r>
              <a:rPr lang="en-US" sz="2400" b="1" dirty="0">
                <a:solidFill>
                  <a:srgbClr val="0000FF"/>
                </a:solidFill>
              </a:rPr>
              <a:t>upper OSI layers </a:t>
            </a:r>
            <a:r>
              <a:rPr lang="en-US" sz="2400" b="1" dirty="0"/>
              <a:t>are almost always implemented in </a:t>
            </a:r>
            <a:r>
              <a:rPr lang="en-US" sz="2400" b="1" dirty="0">
                <a:solidFill>
                  <a:srgbClr val="FF0000"/>
                </a:solidFill>
              </a:rPr>
              <a:t>software</a:t>
            </a:r>
            <a:r>
              <a:rPr lang="en-US" sz="2400" b="1" dirty="0"/>
              <a:t>; </a:t>
            </a:r>
            <a:r>
              <a:rPr lang="en-US" sz="2400" b="1" dirty="0">
                <a:solidFill>
                  <a:srgbClr val="0000FF"/>
                </a:solidFill>
              </a:rPr>
              <a:t>lower layers </a:t>
            </a:r>
            <a:r>
              <a:rPr lang="en-US" sz="2400" b="1" dirty="0"/>
              <a:t>are a </a:t>
            </a:r>
            <a:r>
              <a:rPr lang="en-US" sz="2400" b="1" dirty="0">
                <a:solidFill>
                  <a:srgbClr val="FF0000"/>
                </a:solidFill>
              </a:rPr>
              <a:t>combination of hardware and software</a:t>
            </a:r>
            <a:r>
              <a:rPr lang="en-US" sz="2400" b="1" dirty="0"/>
              <a:t>, except for the </a:t>
            </a:r>
            <a:r>
              <a:rPr lang="en-US" sz="2400" b="1" dirty="0">
                <a:solidFill>
                  <a:srgbClr val="0000FF"/>
                </a:solidFill>
              </a:rPr>
              <a:t>physical layer</a:t>
            </a:r>
            <a:r>
              <a:rPr lang="en-US" sz="2400" b="1" dirty="0"/>
              <a:t>, which is </a:t>
            </a:r>
            <a:r>
              <a:rPr lang="en-US" sz="2400" b="1" dirty="0">
                <a:solidFill>
                  <a:srgbClr val="FF0000"/>
                </a:solidFill>
              </a:rPr>
              <a:t>mostly hardware</a:t>
            </a:r>
            <a:r>
              <a:rPr lang="en-US" sz="2400" b="1" dirty="0"/>
              <a:t>.</a:t>
            </a:r>
            <a:endParaRPr lang="ar-SA" sz="2400" b="1" dirty="0"/>
          </a:p>
        </p:txBody>
      </p:sp>
      <p:sp>
        <p:nvSpPr>
          <p:cNvPr id="4" name="Title 1"/>
          <p:cNvSpPr>
            <a:spLocks noGrp="1"/>
          </p:cNvSpPr>
          <p:nvPr>
            <p:ph type="title"/>
          </p:nvPr>
        </p:nvSpPr>
        <p:spPr>
          <a:xfrm>
            <a:off x="457200" y="228600"/>
            <a:ext cx="8229600" cy="1066800"/>
          </a:xfrm>
        </p:spPr>
        <p:txBody>
          <a:bodyPr/>
          <a:lstStyle/>
          <a:p>
            <a:r>
              <a:rPr lang="en-US" b="1" dirty="0"/>
              <a:t>Layered Architecture</a:t>
            </a:r>
            <a:endParaRPr lang="ar-SA" dirty="0"/>
          </a:p>
        </p:txBody>
      </p:sp>
    </p:spTree>
    <p:extLst>
      <p:ext uri="{BB962C8B-B14F-4D97-AF65-F5344CB8AC3E}">
        <p14:creationId xmlns:p14="http://schemas.microsoft.com/office/powerpoint/2010/main" val="4076533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b="1" dirty="0"/>
              <a:t>Encapsulation</a:t>
            </a:r>
            <a:endParaRPr lang="ar-SA" dirty="0"/>
          </a:p>
        </p:txBody>
      </p:sp>
      <p:sp>
        <p:nvSpPr>
          <p:cNvPr id="3" name="Content Placeholder 2"/>
          <p:cNvSpPr>
            <a:spLocks noGrp="1"/>
          </p:cNvSpPr>
          <p:nvPr>
            <p:ph idx="1"/>
          </p:nvPr>
        </p:nvSpPr>
        <p:spPr>
          <a:xfrm>
            <a:off x="5867400" y="457200"/>
            <a:ext cx="3124200" cy="6629400"/>
          </a:xfrm>
        </p:spPr>
        <p:txBody>
          <a:bodyPr>
            <a:noAutofit/>
          </a:bodyPr>
          <a:lstStyle/>
          <a:p>
            <a:pPr algn="l" rtl="0"/>
            <a:endParaRPr lang="en-US" sz="2000" dirty="0"/>
          </a:p>
          <a:p>
            <a:pPr algn="just" rtl="0"/>
            <a:r>
              <a:rPr lang="en-US" sz="2000" dirty="0"/>
              <a:t>The process starts at </a:t>
            </a:r>
            <a:r>
              <a:rPr lang="en-US" sz="2000" dirty="0">
                <a:solidFill>
                  <a:srgbClr val="0000FF"/>
                </a:solidFill>
              </a:rPr>
              <a:t>layer 7 (the application layer)</a:t>
            </a:r>
            <a:r>
              <a:rPr lang="en-US" sz="2000" dirty="0"/>
              <a:t>, then moves from layer to layer in descending, sequential order. At each layer, a </a:t>
            </a:r>
            <a:r>
              <a:rPr lang="en-US" sz="2000" b="1" dirty="0">
                <a:solidFill>
                  <a:srgbClr val="FF0000"/>
                </a:solidFill>
              </a:rPr>
              <a:t>header</a:t>
            </a:r>
            <a:r>
              <a:rPr lang="en-US" sz="2000" dirty="0"/>
              <a:t> can be </a:t>
            </a:r>
            <a:r>
              <a:rPr lang="en-US" sz="2000" dirty="0">
                <a:solidFill>
                  <a:srgbClr val="FF0000"/>
                </a:solidFill>
              </a:rPr>
              <a:t>added</a:t>
            </a:r>
            <a:r>
              <a:rPr lang="en-US" sz="2000" dirty="0"/>
              <a:t> to the data unit. </a:t>
            </a:r>
            <a:r>
              <a:rPr lang="en-US" sz="2000" dirty="0">
                <a:solidFill>
                  <a:srgbClr val="0000FF"/>
                </a:solidFill>
              </a:rPr>
              <a:t>At layer 2</a:t>
            </a:r>
            <a:r>
              <a:rPr lang="en-US" sz="2000" dirty="0"/>
              <a:t>, a </a:t>
            </a:r>
            <a:r>
              <a:rPr lang="en-US" sz="2000" b="1" dirty="0">
                <a:solidFill>
                  <a:srgbClr val="FF0000"/>
                </a:solidFill>
              </a:rPr>
              <a:t>trailer</a:t>
            </a:r>
            <a:r>
              <a:rPr lang="en-US" sz="2000" dirty="0"/>
              <a:t> may also be added. When the formatted data unit passes through the physical layer (layer 1), it is changed into an </a:t>
            </a:r>
            <a:r>
              <a:rPr lang="en-US" sz="2000" dirty="0">
                <a:solidFill>
                  <a:srgbClr val="0000FF"/>
                </a:solidFill>
              </a:rPr>
              <a:t>electromagnetic signal</a:t>
            </a:r>
            <a:r>
              <a:rPr lang="en-US" sz="2000" dirty="0"/>
              <a:t> and transported along a physical link.</a:t>
            </a:r>
            <a:endParaRPr lang="ar-SA" sz="2000" dirty="0"/>
          </a:p>
          <a:p>
            <a:pPr algn="l" rtl="0"/>
            <a:endParaRPr lang="en-US" sz="2000" dirty="0"/>
          </a:p>
        </p:txBody>
      </p:sp>
      <p:pic>
        <p:nvPicPr>
          <p:cNvPr id="2050" name="Picture 2"/>
          <p:cNvPicPr>
            <a:picLocks noChangeAspect="1" noChangeArrowheads="1"/>
          </p:cNvPicPr>
          <p:nvPr/>
        </p:nvPicPr>
        <p:blipFill>
          <a:blip r:embed="rId2"/>
          <a:srcRect/>
          <a:stretch>
            <a:fillRect/>
          </a:stretch>
        </p:blipFill>
        <p:spPr bwMode="auto">
          <a:xfrm>
            <a:off x="591456" y="1219200"/>
            <a:ext cx="5638800" cy="4191000"/>
          </a:xfrm>
          <a:prstGeom prst="rect">
            <a:avLst/>
          </a:prstGeom>
          <a:noFill/>
          <a:ln w="9525">
            <a:noFill/>
            <a:miter lim="800000"/>
            <a:headEnd/>
            <a:tailEnd/>
          </a:ln>
          <a:effectLst/>
        </p:spPr>
      </p:pic>
      <p:sp>
        <p:nvSpPr>
          <p:cNvPr id="5" name="Rectangle 4"/>
          <p:cNvSpPr/>
          <p:nvPr/>
        </p:nvSpPr>
        <p:spPr>
          <a:xfrm>
            <a:off x="304800" y="5553670"/>
            <a:ext cx="5638800" cy="923330"/>
          </a:xfrm>
          <a:prstGeom prst="rect">
            <a:avLst/>
          </a:prstGeom>
        </p:spPr>
        <p:txBody>
          <a:bodyPr wrap="square">
            <a:spAutoFit/>
          </a:bodyPr>
          <a:lstStyle/>
          <a:p>
            <a:pPr algn="just" rtl="0"/>
            <a:r>
              <a:rPr lang="en-US" b="1" dirty="0"/>
              <a:t>A </a:t>
            </a:r>
            <a:r>
              <a:rPr lang="en-US" b="1" dirty="0">
                <a:solidFill>
                  <a:srgbClr val="0000FF"/>
                </a:solidFill>
              </a:rPr>
              <a:t>packet at level 7 is encapsulated </a:t>
            </a:r>
            <a:r>
              <a:rPr lang="en-US" b="1" dirty="0"/>
              <a:t>in the packet at level 6. The whole packet at level 6 is encapsulated in a packet at level 5, and so on.</a:t>
            </a:r>
            <a:endParaRPr lang="ar-SA" b="1" dirty="0"/>
          </a:p>
        </p:txBody>
      </p:sp>
      <p:sp>
        <p:nvSpPr>
          <p:cNvPr id="6" name="TextBox 5"/>
          <p:cNvSpPr txBox="1"/>
          <p:nvPr/>
        </p:nvSpPr>
        <p:spPr>
          <a:xfrm>
            <a:off x="-112488" y="4347030"/>
            <a:ext cx="762000" cy="369332"/>
          </a:xfrm>
          <a:prstGeom prst="rect">
            <a:avLst/>
          </a:prstGeom>
          <a:noFill/>
        </p:spPr>
        <p:txBody>
          <a:bodyPr wrap="square" rtlCol="1">
            <a:spAutoFit/>
          </a:bodyPr>
          <a:lstStyle/>
          <a:p>
            <a:r>
              <a:rPr lang="en-US" dirty="0">
                <a:solidFill>
                  <a:srgbClr val="FF0000"/>
                </a:solidFill>
              </a:rPr>
              <a:t>Bits</a:t>
            </a:r>
            <a:endParaRPr lang="ar-SA" dirty="0">
              <a:solidFill>
                <a:srgbClr val="FF0000"/>
              </a:solidFill>
            </a:endParaRPr>
          </a:p>
        </p:txBody>
      </p:sp>
      <p:sp>
        <p:nvSpPr>
          <p:cNvPr id="7" name="TextBox 6"/>
          <p:cNvSpPr txBox="1"/>
          <p:nvPr/>
        </p:nvSpPr>
        <p:spPr>
          <a:xfrm>
            <a:off x="-243114" y="3995058"/>
            <a:ext cx="990600" cy="369332"/>
          </a:xfrm>
          <a:prstGeom prst="rect">
            <a:avLst/>
          </a:prstGeom>
          <a:noFill/>
        </p:spPr>
        <p:txBody>
          <a:bodyPr wrap="square" rtlCol="1">
            <a:spAutoFit/>
          </a:bodyPr>
          <a:lstStyle/>
          <a:p>
            <a:r>
              <a:rPr lang="en-US" dirty="0">
                <a:solidFill>
                  <a:srgbClr val="FF0000"/>
                </a:solidFill>
              </a:rPr>
              <a:t>Frame</a:t>
            </a:r>
            <a:endParaRPr lang="ar-SA" dirty="0">
              <a:solidFill>
                <a:srgbClr val="FF0000"/>
              </a:solidFill>
            </a:endParaRPr>
          </a:p>
        </p:txBody>
      </p:sp>
      <p:sp>
        <p:nvSpPr>
          <p:cNvPr id="8" name="TextBox 7"/>
          <p:cNvSpPr txBox="1"/>
          <p:nvPr/>
        </p:nvSpPr>
        <p:spPr>
          <a:xfrm>
            <a:off x="-25404" y="3581400"/>
            <a:ext cx="990600" cy="369332"/>
          </a:xfrm>
          <a:prstGeom prst="rect">
            <a:avLst/>
          </a:prstGeom>
          <a:noFill/>
        </p:spPr>
        <p:txBody>
          <a:bodyPr wrap="square" rtlCol="1">
            <a:spAutoFit/>
          </a:bodyPr>
          <a:lstStyle/>
          <a:p>
            <a:r>
              <a:rPr lang="en-US" dirty="0">
                <a:solidFill>
                  <a:srgbClr val="FF0000"/>
                </a:solidFill>
              </a:rPr>
              <a:t>Packet</a:t>
            </a:r>
            <a:endParaRPr lang="ar-SA" dirty="0">
              <a:solidFill>
                <a:srgbClr val="FF0000"/>
              </a:solidFill>
            </a:endParaRPr>
          </a:p>
        </p:txBody>
      </p:sp>
      <p:sp>
        <p:nvSpPr>
          <p:cNvPr id="9" name="TextBox 8"/>
          <p:cNvSpPr txBox="1"/>
          <p:nvPr/>
        </p:nvSpPr>
        <p:spPr>
          <a:xfrm>
            <a:off x="-137886" y="3251202"/>
            <a:ext cx="1143000" cy="369332"/>
          </a:xfrm>
          <a:prstGeom prst="rect">
            <a:avLst/>
          </a:prstGeom>
          <a:noFill/>
        </p:spPr>
        <p:txBody>
          <a:bodyPr wrap="square" rtlCol="1">
            <a:spAutoFit/>
          </a:bodyPr>
          <a:lstStyle/>
          <a:p>
            <a:r>
              <a:rPr lang="en-US" dirty="0">
                <a:solidFill>
                  <a:srgbClr val="FF0000"/>
                </a:solidFill>
              </a:rPr>
              <a:t>Segment</a:t>
            </a:r>
            <a:endParaRPr lang="ar-SA" dirty="0">
              <a:solidFill>
                <a:srgbClr val="FF0000"/>
              </a:solidFill>
            </a:endParaRPr>
          </a:p>
        </p:txBody>
      </p:sp>
    </p:spTree>
    <p:extLst>
      <p:ext uri="{BB962C8B-B14F-4D97-AF65-F5344CB8AC3E}">
        <p14:creationId xmlns:p14="http://schemas.microsoft.com/office/powerpoint/2010/main" val="30099453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b="1" dirty="0"/>
              <a:t>OSI Layers</a:t>
            </a:r>
            <a:endParaRPr lang="ar-SA" dirty="0"/>
          </a:p>
        </p:txBody>
      </p:sp>
      <p:pic>
        <p:nvPicPr>
          <p:cNvPr id="1026" name="Picture 2"/>
          <p:cNvPicPr>
            <a:picLocks noChangeAspect="1" noChangeArrowheads="1"/>
          </p:cNvPicPr>
          <p:nvPr/>
        </p:nvPicPr>
        <p:blipFill>
          <a:blip r:embed="rId2"/>
          <a:srcRect/>
          <a:stretch>
            <a:fillRect/>
          </a:stretch>
        </p:blipFill>
        <p:spPr bwMode="auto">
          <a:xfrm>
            <a:off x="990600" y="1447800"/>
            <a:ext cx="6410325" cy="5162550"/>
          </a:xfrm>
          <a:prstGeom prst="rect">
            <a:avLst/>
          </a:prstGeom>
          <a:noFill/>
          <a:ln w="9525">
            <a:noFill/>
            <a:miter lim="800000"/>
            <a:headEnd/>
            <a:tailEnd/>
          </a:ln>
          <a:effectLst/>
        </p:spPr>
      </p:pic>
    </p:spTree>
    <p:extLst>
      <p:ext uri="{BB962C8B-B14F-4D97-AF65-F5344CB8AC3E}">
        <p14:creationId xmlns:p14="http://schemas.microsoft.com/office/powerpoint/2010/main" val="460148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TCP/IP PROTOCOL SUITE</a:t>
            </a:r>
            <a:endParaRPr lang="ar-SA" dirty="0"/>
          </a:p>
        </p:txBody>
      </p:sp>
      <p:sp>
        <p:nvSpPr>
          <p:cNvPr id="3" name="Content Placeholder 2"/>
          <p:cNvSpPr>
            <a:spLocks noGrp="1"/>
          </p:cNvSpPr>
          <p:nvPr>
            <p:ph idx="1"/>
          </p:nvPr>
        </p:nvSpPr>
        <p:spPr>
          <a:xfrm>
            <a:off x="457200" y="1295400"/>
            <a:ext cx="8382000" cy="5279136"/>
          </a:xfrm>
        </p:spPr>
        <p:txBody>
          <a:bodyPr>
            <a:normAutofit/>
          </a:bodyPr>
          <a:lstStyle/>
          <a:p>
            <a:pPr algn="just" rtl="0"/>
            <a:r>
              <a:rPr lang="en-US" sz="2400" dirty="0"/>
              <a:t>The first layered protocol model for internetwork communications was created in the early 1970s and is referred to as the </a:t>
            </a:r>
            <a:r>
              <a:rPr lang="en-US" sz="2400" dirty="0">
                <a:solidFill>
                  <a:srgbClr val="FF0000"/>
                </a:solidFill>
              </a:rPr>
              <a:t>Internet model</a:t>
            </a:r>
            <a:r>
              <a:rPr lang="en-US" sz="2400" dirty="0"/>
              <a:t>. It defines </a:t>
            </a:r>
            <a:r>
              <a:rPr lang="en-US" sz="2400" dirty="0">
                <a:solidFill>
                  <a:srgbClr val="0000FF"/>
                </a:solidFill>
              </a:rPr>
              <a:t>four categories of functions </a:t>
            </a:r>
            <a:r>
              <a:rPr lang="en-US" sz="2400" dirty="0"/>
              <a:t>that must occur for communications to be successful. The architecture of the TCP/IP protocol suite follows the structure of this model. Because of this, the Internet model is commonly referred to as the TCP/IP model. </a:t>
            </a:r>
          </a:p>
          <a:p>
            <a:pPr algn="just" rtl="0"/>
            <a:r>
              <a:rPr lang="en-US" sz="2400" dirty="0"/>
              <a:t>The TCP/IP protocol suite was developed </a:t>
            </a:r>
            <a:r>
              <a:rPr lang="en-US" sz="2400" dirty="0">
                <a:solidFill>
                  <a:srgbClr val="FF0000"/>
                </a:solidFill>
              </a:rPr>
              <a:t>prior</a:t>
            </a:r>
            <a:r>
              <a:rPr lang="en-US" sz="2400" dirty="0"/>
              <a:t> to the OSI model. Therefore, the layers in the TCP/IP protocol suite do not match exactly with those in the OSI model. The </a:t>
            </a:r>
            <a:r>
              <a:rPr lang="en-US" sz="2400" dirty="0">
                <a:solidFill>
                  <a:srgbClr val="0000FF"/>
                </a:solidFill>
              </a:rPr>
              <a:t>original TCP/IP protocol suite was defined as four software layers</a:t>
            </a:r>
            <a:r>
              <a:rPr lang="en-US" sz="2400" dirty="0"/>
              <a:t> built upon the hardware.</a:t>
            </a:r>
            <a:endParaRPr lang="ar-SA" sz="2400" dirty="0"/>
          </a:p>
        </p:txBody>
      </p:sp>
    </p:spTree>
    <p:extLst>
      <p:ext uri="{BB962C8B-B14F-4D97-AF65-F5344CB8AC3E}">
        <p14:creationId xmlns:p14="http://schemas.microsoft.com/office/powerpoint/2010/main" val="2297330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TCP/IP PROTOCOL SUITE</a:t>
            </a:r>
            <a:endParaRPr lang="ar-SA" dirty="0"/>
          </a:p>
        </p:txBody>
      </p:sp>
      <p:pic>
        <p:nvPicPr>
          <p:cNvPr id="2050" name="Picture 2"/>
          <p:cNvPicPr>
            <a:picLocks noChangeAspect="1" noChangeArrowheads="1"/>
          </p:cNvPicPr>
          <p:nvPr/>
        </p:nvPicPr>
        <p:blipFill>
          <a:blip r:embed="rId2"/>
          <a:srcRect/>
          <a:stretch>
            <a:fillRect/>
          </a:stretch>
        </p:blipFill>
        <p:spPr bwMode="auto">
          <a:xfrm>
            <a:off x="542925" y="1685925"/>
            <a:ext cx="8058150" cy="4714875"/>
          </a:xfrm>
          <a:prstGeom prst="rect">
            <a:avLst/>
          </a:prstGeom>
          <a:noFill/>
          <a:ln w="9525">
            <a:noFill/>
            <a:miter lim="800000"/>
            <a:headEnd/>
            <a:tailEnd/>
          </a:ln>
          <a:effectLst/>
        </p:spPr>
      </p:pic>
    </p:spTree>
    <p:extLst>
      <p:ext uri="{BB962C8B-B14F-4D97-AF65-F5344CB8AC3E}">
        <p14:creationId xmlns:p14="http://schemas.microsoft.com/office/powerpoint/2010/main" val="28690511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TCP/IP PROTOCOL SUITE</a:t>
            </a:r>
            <a:endParaRPr lang="ar-SA" dirty="0"/>
          </a:p>
        </p:txBody>
      </p:sp>
      <p:pic>
        <p:nvPicPr>
          <p:cNvPr id="3075" name="Picture 3"/>
          <p:cNvPicPr>
            <a:picLocks noChangeAspect="1" noChangeArrowheads="1"/>
          </p:cNvPicPr>
          <p:nvPr/>
        </p:nvPicPr>
        <p:blipFill>
          <a:blip r:embed="rId2"/>
          <a:srcRect/>
          <a:stretch>
            <a:fillRect/>
          </a:stretch>
        </p:blipFill>
        <p:spPr bwMode="auto">
          <a:xfrm>
            <a:off x="1376363" y="1804988"/>
            <a:ext cx="6391275" cy="3248025"/>
          </a:xfrm>
          <a:prstGeom prst="rect">
            <a:avLst/>
          </a:prstGeom>
          <a:noFill/>
          <a:ln w="9525">
            <a:noFill/>
            <a:miter lim="800000"/>
            <a:headEnd/>
            <a:tailEnd/>
          </a:ln>
          <a:effectLst/>
        </p:spPr>
      </p:pic>
    </p:spTree>
    <p:extLst>
      <p:ext uri="{BB962C8B-B14F-4D97-AF65-F5344CB8AC3E}">
        <p14:creationId xmlns:p14="http://schemas.microsoft.com/office/powerpoint/2010/main" val="237677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7406-3462-A8FE-61DC-2F995C534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229093-992D-0125-5D55-838A965DEE9F}"/>
              </a:ext>
            </a:extLst>
          </p:cNvPr>
          <p:cNvSpPr>
            <a:spLocks noGrp="1"/>
          </p:cNvSpPr>
          <p:nvPr>
            <p:ph idx="1"/>
          </p:nvPr>
        </p:nvSpPr>
        <p:spPr/>
        <p:txBody>
          <a:bodyPr>
            <a:normAutofit lnSpcReduction="10000"/>
          </a:bodyPr>
          <a:lstStyle/>
          <a:p>
            <a:pPr algn="just"/>
            <a:r>
              <a:rPr lang="en-US" dirty="0"/>
              <a:t>Involves securing both hardware and software technologies.</a:t>
            </a:r>
          </a:p>
          <a:p>
            <a:pPr algn="just"/>
            <a:r>
              <a:rPr lang="en-US" dirty="0"/>
              <a:t>Techniques include firewalls, intrusion detection, VPNs, secure routers, and encryption.</a:t>
            </a:r>
          </a:p>
          <a:p>
            <a:pPr algn="just"/>
            <a:r>
              <a:rPr lang="en-US" dirty="0"/>
              <a:t>Defends against threats such as unauthorized access, malware, denial-of-service (DoS) attacks, and man-in-the-middle (MITM) attacks.</a:t>
            </a:r>
            <a:endParaRPr lang="en-IN" dirty="0"/>
          </a:p>
        </p:txBody>
      </p:sp>
    </p:spTree>
    <p:extLst>
      <p:ext uri="{BB962C8B-B14F-4D97-AF65-F5344CB8AC3E}">
        <p14:creationId xmlns:p14="http://schemas.microsoft.com/office/powerpoint/2010/main" val="12262776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TCP/IP PROTOCOL SUITE</a:t>
            </a:r>
            <a:endParaRPr lang="ar-SA" dirty="0"/>
          </a:p>
        </p:txBody>
      </p:sp>
      <p:pic>
        <p:nvPicPr>
          <p:cNvPr id="4098" name="Picture 2"/>
          <p:cNvPicPr>
            <a:picLocks noChangeAspect="1" noChangeArrowheads="1"/>
          </p:cNvPicPr>
          <p:nvPr/>
        </p:nvPicPr>
        <p:blipFill>
          <a:blip r:embed="rId2"/>
          <a:srcRect/>
          <a:stretch>
            <a:fillRect/>
          </a:stretch>
        </p:blipFill>
        <p:spPr bwMode="auto">
          <a:xfrm>
            <a:off x="2209800" y="1600200"/>
            <a:ext cx="5162709" cy="4510087"/>
          </a:xfrm>
          <a:prstGeom prst="rect">
            <a:avLst/>
          </a:prstGeom>
          <a:noFill/>
          <a:ln w="9525">
            <a:noFill/>
            <a:miter lim="800000"/>
            <a:headEnd/>
            <a:tailEnd/>
          </a:ln>
          <a:effectLst/>
        </p:spPr>
      </p:pic>
    </p:spTree>
    <p:extLst>
      <p:ext uri="{BB962C8B-B14F-4D97-AF65-F5344CB8AC3E}">
        <p14:creationId xmlns:p14="http://schemas.microsoft.com/office/powerpoint/2010/main" val="16767916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TCP/IP PROTOCOL SUITE</a:t>
            </a:r>
            <a:endParaRPr lang="ar-SA" dirty="0"/>
          </a:p>
        </p:txBody>
      </p:sp>
      <p:sp>
        <p:nvSpPr>
          <p:cNvPr id="3" name="Content Placeholder 2"/>
          <p:cNvSpPr>
            <a:spLocks noGrp="1"/>
          </p:cNvSpPr>
          <p:nvPr>
            <p:ph idx="1"/>
          </p:nvPr>
        </p:nvSpPr>
        <p:spPr>
          <a:xfrm>
            <a:off x="457200" y="1295400"/>
            <a:ext cx="8458200" cy="5279136"/>
          </a:xfrm>
        </p:spPr>
        <p:txBody>
          <a:bodyPr>
            <a:normAutofit/>
          </a:bodyPr>
          <a:lstStyle/>
          <a:p>
            <a:pPr algn="just" rtl="0"/>
            <a:r>
              <a:rPr lang="en-US" sz="2400" b="1" u="sng" dirty="0">
                <a:solidFill>
                  <a:srgbClr val="FF0000"/>
                </a:solidFill>
              </a:rPr>
              <a:t>Today</a:t>
            </a:r>
            <a:r>
              <a:rPr lang="en-US" sz="2400" b="1" dirty="0"/>
              <a:t>, TCP/IP is thought of as a </a:t>
            </a:r>
            <a:r>
              <a:rPr lang="en-US" sz="2400" b="1" dirty="0">
                <a:solidFill>
                  <a:srgbClr val="FF0000"/>
                </a:solidFill>
              </a:rPr>
              <a:t>five-layer model </a:t>
            </a:r>
            <a:r>
              <a:rPr lang="en-US" sz="2400" b="1" dirty="0"/>
              <a:t>with the layers </a:t>
            </a:r>
            <a:r>
              <a:rPr lang="en-US" sz="2400" b="1" dirty="0">
                <a:solidFill>
                  <a:srgbClr val="0000FF"/>
                </a:solidFill>
              </a:rPr>
              <a:t>named similarly </a:t>
            </a:r>
            <a:r>
              <a:rPr lang="en-US" sz="2400" b="1" dirty="0"/>
              <a:t>to the ones in the OSI model. </a:t>
            </a:r>
            <a:endParaRPr lang="ar-SA" sz="2400" b="1" dirty="0"/>
          </a:p>
        </p:txBody>
      </p:sp>
      <p:pic>
        <p:nvPicPr>
          <p:cNvPr id="5122" name="Picture 2"/>
          <p:cNvPicPr>
            <a:picLocks noChangeAspect="1" noChangeArrowheads="1"/>
          </p:cNvPicPr>
          <p:nvPr/>
        </p:nvPicPr>
        <p:blipFill>
          <a:blip r:embed="rId2"/>
          <a:srcRect/>
          <a:stretch>
            <a:fillRect/>
          </a:stretch>
        </p:blipFill>
        <p:spPr bwMode="auto">
          <a:xfrm>
            <a:off x="1641608" y="2514600"/>
            <a:ext cx="6197467" cy="3810000"/>
          </a:xfrm>
          <a:prstGeom prst="rect">
            <a:avLst/>
          </a:prstGeom>
          <a:noFill/>
          <a:ln w="9525">
            <a:noFill/>
            <a:miter lim="800000"/>
            <a:headEnd/>
            <a:tailEnd/>
          </a:ln>
          <a:effectLst/>
        </p:spPr>
      </p:pic>
    </p:spTree>
    <p:extLst>
      <p:ext uri="{BB962C8B-B14F-4D97-AF65-F5344CB8AC3E}">
        <p14:creationId xmlns:p14="http://schemas.microsoft.com/office/powerpoint/2010/main" val="25063805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b="1" dirty="0"/>
              <a:t>Comparison between OSI and TCP/IP Protocol Suite</a:t>
            </a:r>
            <a:endParaRPr lang="ar-SA" dirty="0"/>
          </a:p>
        </p:txBody>
      </p:sp>
      <p:sp>
        <p:nvSpPr>
          <p:cNvPr id="3" name="Content Placeholder 2"/>
          <p:cNvSpPr>
            <a:spLocks noGrp="1"/>
          </p:cNvSpPr>
          <p:nvPr>
            <p:ph idx="1"/>
          </p:nvPr>
        </p:nvSpPr>
        <p:spPr>
          <a:xfrm>
            <a:off x="5638800" y="1371600"/>
            <a:ext cx="3429000" cy="5105400"/>
          </a:xfrm>
        </p:spPr>
        <p:txBody>
          <a:bodyPr>
            <a:noAutofit/>
          </a:bodyPr>
          <a:lstStyle/>
          <a:p>
            <a:pPr algn="just" rtl="0"/>
            <a:r>
              <a:rPr lang="en-US" sz="2000" dirty="0"/>
              <a:t>Here, two layers, </a:t>
            </a:r>
            <a:r>
              <a:rPr lang="en-US" sz="2000" dirty="0">
                <a:solidFill>
                  <a:srgbClr val="0000FF"/>
                </a:solidFill>
              </a:rPr>
              <a:t>session and presentation</a:t>
            </a:r>
            <a:r>
              <a:rPr lang="en-US" sz="2000" dirty="0"/>
              <a:t>, are </a:t>
            </a:r>
            <a:r>
              <a:rPr lang="en-US" sz="2000" dirty="0">
                <a:solidFill>
                  <a:srgbClr val="FF0000"/>
                </a:solidFill>
              </a:rPr>
              <a:t>missing</a:t>
            </a:r>
            <a:r>
              <a:rPr lang="en-US" sz="2000" dirty="0"/>
              <a:t> from the TCP/IP protocol suite. These two layers were </a:t>
            </a:r>
            <a:r>
              <a:rPr lang="en-US" sz="2000" dirty="0">
                <a:solidFill>
                  <a:srgbClr val="FF0000"/>
                </a:solidFill>
              </a:rPr>
              <a:t>not added </a:t>
            </a:r>
            <a:r>
              <a:rPr lang="en-US" sz="2000" dirty="0"/>
              <a:t>to the TCP/IP protocol suite </a:t>
            </a:r>
            <a:r>
              <a:rPr lang="en-US" sz="2000" dirty="0">
                <a:solidFill>
                  <a:srgbClr val="0000FF"/>
                </a:solidFill>
              </a:rPr>
              <a:t>after the publication of the OSI model</a:t>
            </a:r>
            <a:r>
              <a:rPr lang="en-US" sz="2000" dirty="0"/>
              <a:t>. The </a:t>
            </a:r>
            <a:r>
              <a:rPr lang="en-US" sz="2000" dirty="0">
                <a:solidFill>
                  <a:srgbClr val="FF0000"/>
                </a:solidFill>
              </a:rPr>
              <a:t>application layer </a:t>
            </a:r>
            <a:r>
              <a:rPr lang="en-US" sz="2000" dirty="0"/>
              <a:t>in the suite is usually considered to be the </a:t>
            </a:r>
            <a:r>
              <a:rPr lang="en-US" sz="2000" dirty="0">
                <a:solidFill>
                  <a:srgbClr val="FF0000"/>
                </a:solidFill>
              </a:rPr>
              <a:t>combination of three </a:t>
            </a:r>
            <a:r>
              <a:rPr lang="en-US" sz="2000" dirty="0"/>
              <a:t>layers in the OSI model.</a:t>
            </a:r>
            <a:endParaRPr lang="ar-SA" sz="2000" dirty="0"/>
          </a:p>
        </p:txBody>
      </p:sp>
      <p:pic>
        <p:nvPicPr>
          <p:cNvPr id="6146" name="Picture 2"/>
          <p:cNvPicPr>
            <a:picLocks noChangeAspect="1" noChangeArrowheads="1"/>
          </p:cNvPicPr>
          <p:nvPr/>
        </p:nvPicPr>
        <p:blipFill>
          <a:blip r:embed="rId2"/>
          <a:srcRect/>
          <a:stretch>
            <a:fillRect/>
          </a:stretch>
        </p:blipFill>
        <p:spPr bwMode="auto">
          <a:xfrm>
            <a:off x="76200" y="1828800"/>
            <a:ext cx="5867400" cy="4191000"/>
          </a:xfrm>
          <a:prstGeom prst="rect">
            <a:avLst/>
          </a:prstGeom>
          <a:noFill/>
          <a:ln w="9525">
            <a:noFill/>
            <a:miter lim="800000"/>
            <a:headEnd/>
            <a:tailEnd/>
          </a:ln>
          <a:effectLst/>
        </p:spPr>
      </p:pic>
    </p:spTree>
    <p:extLst>
      <p:ext uri="{BB962C8B-B14F-4D97-AF65-F5344CB8AC3E}">
        <p14:creationId xmlns:p14="http://schemas.microsoft.com/office/powerpoint/2010/main" val="112867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b="1" dirty="0"/>
              <a:t>Comparison between OSI and TCP/IP Protocol Suite</a:t>
            </a:r>
            <a:endParaRPr lang="ar-SA" dirty="0"/>
          </a:p>
        </p:txBody>
      </p:sp>
      <p:sp>
        <p:nvSpPr>
          <p:cNvPr id="3" name="Content Placeholder 2"/>
          <p:cNvSpPr>
            <a:spLocks noGrp="1"/>
          </p:cNvSpPr>
          <p:nvPr>
            <p:ph idx="1"/>
          </p:nvPr>
        </p:nvSpPr>
        <p:spPr>
          <a:xfrm>
            <a:off x="381000" y="1578864"/>
            <a:ext cx="8458200" cy="4974336"/>
          </a:xfrm>
        </p:spPr>
        <p:txBody>
          <a:bodyPr>
            <a:normAutofit/>
          </a:bodyPr>
          <a:lstStyle/>
          <a:p>
            <a:pPr algn="just" rtl="0"/>
            <a:r>
              <a:rPr lang="en-US" b="1" dirty="0"/>
              <a:t>Two reasons were mentioned for this decision. </a:t>
            </a:r>
          </a:p>
          <a:p>
            <a:pPr algn="just" rtl="0"/>
            <a:r>
              <a:rPr lang="en-US" sz="2400" b="1" u="sng" dirty="0"/>
              <a:t>First</a:t>
            </a:r>
            <a:r>
              <a:rPr lang="en-US" sz="2400" dirty="0"/>
              <a:t>, </a:t>
            </a:r>
            <a:r>
              <a:rPr lang="en-US" sz="2400" dirty="0">
                <a:solidFill>
                  <a:srgbClr val="FF0000"/>
                </a:solidFill>
              </a:rPr>
              <a:t>TCP/IP has more than one transport-layer protocol</a:t>
            </a:r>
            <a:r>
              <a:rPr lang="en-US" sz="2400" dirty="0"/>
              <a:t>. Some of the </a:t>
            </a:r>
            <a:r>
              <a:rPr lang="en-US" sz="2400" dirty="0">
                <a:solidFill>
                  <a:srgbClr val="0000FF"/>
                </a:solidFill>
              </a:rPr>
              <a:t>functionalities of the session layer are available in some of the transport layer protocols</a:t>
            </a:r>
            <a:r>
              <a:rPr lang="en-US" sz="2400" dirty="0"/>
              <a:t>. </a:t>
            </a:r>
          </a:p>
          <a:p>
            <a:pPr algn="just" rtl="0"/>
            <a:r>
              <a:rPr lang="en-US" sz="2400" b="1" u="sng" dirty="0"/>
              <a:t>Second</a:t>
            </a:r>
            <a:r>
              <a:rPr lang="en-US" sz="2400" dirty="0"/>
              <a:t>, </a:t>
            </a:r>
            <a:r>
              <a:rPr lang="en-US" sz="2400" dirty="0">
                <a:solidFill>
                  <a:srgbClr val="FF0000"/>
                </a:solidFill>
              </a:rPr>
              <a:t>the application layer is not only one piece of software</a:t>
            </a:r>
            <a:r>
              <a:rPr lang="en-US" sz="2400" dirty="0"/>
              <a:t>. </a:t>
            </a:r>
            <a:r>
              <a:rPr lang="en-US" sz="2400" dirty="0">
                <a:solidFill>
                  <a:srgbClr val="0000FF"/>
                </a:solidFill>
              </a:rPr>
              <a:t>Many applications can be developed at this layer</a:t>
            </a:r>
            <a:r>
              <a:rPr lang="en-US" sz="2400" dirty="0"/>
              <a:t>. If some of the functionalities mentioned in the session and presentation are needed for a particular application, it can be included in the development of that piece of software.</a:t>
            </a:r>
            <a:endParaRPr lang="ar-SA" sz="2400" dirty="0"/>
          </a:p>
        </p:txBody>
      </p:sp>
    </p:spTree>
    <p:extLst>
      <p:ext uri="{BB962C8B-B14F-4D97-AF65-F5344CB8AC3E}">
        <p14:creationId xmlns:p14="http://schemas.microsoft.com/office/powerpoint/2010/main" val="13416674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b="1" i="1" dirty="0"/>
              <a:t>Physical Layer (1) </a:t>
            </a:r>
            <a:r>
              <a:rPr lang="en-US" sz="1400" b="1" i="1" dirty="0"/>
              <a:t>TCP/IP</a:t>
            </a:r>
            <a:endParaRPr lang="ar-SA" sz="1400" dirty="0"/>
          </a:p>
        </p:txBody>
      </p:sp>
      <p:sp>
        <p:nvSpPr>
          <p:cNvPr id="3" name="Content Placeholder 2"/>
          <p:cNvSpPr>
            <a:spLocks noGrp="1"/>
          </p:cNvSpPr>
          <p:nvPr>
            <p:ph idx="1"/>
          </p:nvPr>
        </p:nvSpPr>
        <p:spPr>
          <a:xfrm>
            <a:off x="304800" y="1219200"/>
            <a:ext cx="8763000" cy="5355336"/>
          </a:xfrm>
        </p:spPr>
        <p:txBody>
          <a:bodyPr>
            <a:normAutofit/>
          </a:bodyPr>
          <a:lstStyle/>
          <a:p>
            <a:pPr algn="just" rtl="0"/>
            <a:r>
              <a:rPr lang="en-US" sz="2400" dirty="0"/>
              <a:t>TCP/IP does </a:t>
            </a:r>
            <a:r>
              <a:rPr lang="en-US" sz="2400" dirty="0">
                <a:solidFill>
                  <a:srgbClr val="0000FF"/>
                </a:solidFill>
              </a:rPr>
              <a:t>not define any specific protocol </a:t>
            </a:r>
            <a:r>
              <a:rPr lang="en-US" sz="2400" dirty="0"/>
              <a:t>for the physical layer. </a:t>
            </a:r>
            <a:r>
              <a:rPr lang="en-US" sz="2400" dirty="0">
                <a:latin typeface="Times New Roman"/>
              </a:rPr>
              <a:t>It supports all of the standard and proprietary protocols.</a:t>
            </a:r>
          </a:p>
          <a:p>
            <a:pPr algn="just" rtl="0"/>
            <a:endParaRPr lang="en-US" sz="2400" dirty="0"/>
          </a:p>
          <a:p>
            <a:pPr algn="just" rtl="0"/>
            <a:r>
              <a:rPr lang="en-US" sz="2400" b="1" dirty="0">
                <a:solidFill>
                  <a:srgbClr val="FF0000"/>
                </a:solidFill>
              </a:rPr>
              <a:t>At this level, the communication is between two  nodes, either a computer or router.</a:t>
            </a:r>
          </a:p>
          <a:p>
            <a:pPr algn="just" rtl="0">
              <a:buNone/>
            </a:pPr>
            <a:r>
              <a:rPr lang="en-US" sz="2400" b="1" dirty="0">
                <a:solidFill>
                  <a:srgbClr val="FF0000"/>
                </a:solidFill>
              </a:rPr>
              <a:t> </a:t>
            </a:r>
          </a:p>
          <a:p>
            <a:pPr algn="just" rtl="0"/>
            <a:r>
              <a:rPr lang="en-US" sz="2400" dirty="0"/>
              <a:t>The unit of communication is a </a:t>
            </a:r>
            <a:r>
              <a:rPr lang="en-US" sz="2400" b="1" dirty="0">
                <a:solidFill>
                  <a:srgbClr val="FF0000"/>
                </a:solidFill>
              </a:rPr>
              <a:t>single bit</a:t>
            </a:r>
            <a:r>
              <a:rPr lang="en-US" sz="2400" dirty="0"/>
              <a:t>. When the connection is established between the two nodes, a stream of bits is flowing between them. The physical layer, however, treats each bit individually.</a:t>
            </a:r>
            <a:endParaRPr lang="ar-SA" sz="2400" dirty="0"/>
          </a:p>
        </p:txBody>
      </p:sp>
    </p:spTree>
    <p:extLst>
      <p:ext uri="{BB962C8B-B14F-4D97-AF65-F5344CB8AC3E}">
        <p14:creationId xmlns:p14="http://schemas.microsoft.com/office/powerpoint/2010/main" val="25727847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410200"/>
            <a:ext cx="8610600" cy="1219200"/>
          </a:xfrm>
        </p:spPr>
        <p:txBody>
          <a:bodyPr>
            <a:normAutofit/>
          </a:bodyPr>
          <a:lstStyle/>
          <a:p>
            <a:pPr algn="just" rtl="0"/>
            <a:r>
              <a:rPr lang="en-US" sz="2400" dirty="0"/>
              <a:t>We are assuming that at this moment the two computers have discovered that the most efficient way to communicate with each other is via </a:t>
            </a:r>
            <a:r>
              <a:rPr lang="en-US" sz="2400" dirty="0">
                <a:solidFill>
                  <a:srgbClr val="FF0000"/>
                </a:solidFill>
              </a:rPr>
              <a:t>routers R1, R3, and R4</a:t>
            </a:r>
            <a:r>
              <a:rPr lang="en-US" sz="2400" dirty="0"/>
              <a:t>.</a:t>
            </a:r>
            <a:endParaRPr lang="ar-SA" sz="2400" dirty="0"/>
          </a:p>
        </p:txBody>
      </p:sp>
      <p:pic>
        <p:nvPicPr>
          <p:cNvPr id="2050" name="Picture 2"/>
          <p:cNvPicPr>
            <a:picLocks noChangeAspect="1" noChangeArrowheads="1"/>
          </p:cNvPicPr>
          <p:nvPr/>
        </p:nvPicPr>
        <p:blipFill>
          <a:blip r:embed="rId2"/>
          <a:srcRect/>
          <a:stretch>
            <a:fillRect/>
          </a:stretch>
        </p:blipFill>
        <p:spPr bwMode="auto">
          <a:xfrm>
            <a:off x="591687" y="1295400"/>
            <a:ext cx="8095113" cy="4029075"/>
          </a:xfrm>
          <a:prstGeom prst="rect">
            <a:avLst/>
          </a:prstGeom>
          <a:noFill/>
          <a:ln w="9525">
            <a:noFill/>
            <a:miter lim="800000"/>
            <a:headEnd/>
            <a:tailEnd/>
          </a:ln>
          <a:effectLst/>
        </p:spPr>
      </p:pic>
      <p:sp>
        <p:nvSpPr>
          <p:cNvPr id="6" name="Title 1"/>
          <p:cNvSpPr>
            <a:spLocks noGrp="1"/>
          </p:cNvSpPr>
          <p:nvPr>
            <p:ph type="title"/>
          </p:nvPr>
        </p:nvSpPr>
        <p:spPr>
          <a:xfrm>
            <a:off x="457200" y="228600"/>
            <a:ext cx="8229600" cy="1066800"/>
          </a:xfrm>
        </p:spPr>
        <p:txBody>
          <a:bodyPr/>
          <a:lstStyle/>
          <a:p>
            <a:r>
              <a:rPr lang="en-US" b="1" i="1" dirty="0"/>
              <a:t>Physical Layer (1) </a:t>
            </a:r>
            <a:r>
              <a:rPr lang="en-US" sz="1400" b="1" i="1" dirty="0"/>
              <a:t>TCP/IP</a:t>
            </a:r>
            <a:endParaRPr lang="ar-SA" sz="1400" dirty="0"/>
          </a:p>
        </p:txBody>
      </p:sp>
    </p:spTree>
    <p:extLst>
      <p:ext uri="{BB962C8B-B14F-4D97-AF65-F5344CB8AC3E}">
        <p14:creationId xmlns:p14="http://schemas.microsoft.com/office/powerpoint/2010/main" val="35824871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0" y="914400"/>
            <a:ext cx="3124200" cy="5486400"/>
          </a:xfrm>
        </p:spPr>
        <p:txBody>
          <a:bodyPr>
            <a:normAutofit fontScale="92500"/>
          </a:bodyPr>
          <a:lstStyle/>
          <a:p>
            <a:pPr algn="just" rtl="0"/>
            <a:r>
              <a:rPr lang="en-US" sz="2400" dirty="0">
                <a:solidFill>
                  <a:srgbClr val="0000FF"/>
                </a:solidFill>
              </a:rPr>
              <a:t>Computer A </a:t>
            </a:r>
            <a:r>
              <a:rPr lang="en-US" sz="2400" dirty="0"/>
              <a:t>sends each bit to </a:t>
            </a:r>
            <a:r>
              <a:rPr lang="en-US" sz="2400" dirty="0">
                <a:solidFill>
                  <a:srgbClr val="0000FF"/>
                </a:solidFill>
              </a:rPr>
              <a:t>router R1 </a:t>
            </a:r>
            <a:r>
              <a:rPr lang="en-US" sz="2400" dirty="0"/>
              <a:t>in the </a:t>
            </a:r>
            <a:r>
              <a:rPr lang="en-US" sz="2400" dirty="0">
                <a:solidFill>
                  <a:srgbClr val="FF0000"/>
                </a:solidFill>
              </a:rPr>
              <a:t>format of the protocol used by link 1.</a:t>
            </a:r>
            <a:r>
              <a:rPr lang="en-US" sz="2400" dirty="0"/>
              <a:t> </a:t>
            </a:r>
            <a:r>
              <a:rPr lang="en-US" sz="2400" dirty="0">
                <a:solidFill>
                  <a:srgbClr val="0000FF"/>
                </a:solidFill>
              </a:rPr>
              <a:t>Router 1 </a:t>
            </a:r>
            <a:r>
              <a:rPr lang="en-US" sz="2400" dirty="0"/>
              <a:t>sends each bit to </a:t>
            </a:r>
            <a:r>
              <a:rPr lang="en-US" sz="2400" dirty="0">
                <a:solidFill>
                  <a:srgbClr val="0000FF"/>
                </a:solidFill>
              </a:rPr>
              <a:t>router R3 </a:t>
            </a:r>
            <a:r>
              <a:rPr lang="en-US" sz="2400" dirty="0"/>
              <a:t>in the </a:t>
            </a:r>
            <a:r>
              <a:rPr lang="en-US" sz="2400" dirty="0">
                <a:solidFill>
                  <a:srgbClr val="FF0000"/>
                </a:solidFill>
              </a:rPr>
              <a:t>format dictated by the protocol used by link 3</a:t>
            </a:r>
            <a:r>
              <a:rPr lang="en-US" sz="2400" dirty="0"/>
              <a:t>. And so on.</a:t>
            </a:r>
          </a:p>
          <a:p>
            <a:pPr algn="just" rtl="0">
              <a:buNone/>
            </a:pPr>
            <a:endParaRPr lang="en-US" sz="2400" dirty="0"/>
          </a:p>
          <a:p>
            <a:pPr algn="just" rtl="0"/>
            <a:r>
              <a:rPr lang="en-US" sz="2400" dirty="0"/>
              <a:t>Note that if a node is connected to </a:t>
            </a:r>
            <a:r>
              <a:rPr lang="en-US" sz="2400" dirty="0">
                <a:solidFill>
                  <a:srgbClr val="FF0000"/>
                </a:solidFill>
              </a:rPr>
              <a:t>n links</a:t>
            </a:r>
            <a:r>
              <a:rPr lang="en-US" sz="2400" dirty="0"/>
              <a:t>, it needs </a:t>
            </a:r>
            <a:r>
              <a:rPr lang="en-US" sz="2400" dirty="0">
                <a:solidFill>
                  <a:srgbClr val="FF0000"/>
                </a:solidFill>
              </a:rPr>
              <a:t>n physical-layer protocols</a:t>
            </a:r>
            <a:r>
              <a:rPr lang="en-US" sz="2400" dirty="0"/>
              <a:t>, one for each link.</a:t>
            </a:r>
          </a:p>
          <a:p>
            <a:pPr algn="just" rtl="0"/>
            <a:endParaRPr lang="ar-SA" sz="2400" dirty="0"/>
          </a:p>
        </p:txBody>
      </p:sp>
      <p:pic>
        <p:nvPicPr>
          <p:cNvPr id="2050" name="Picture 2"/>
          <p:cNvPicPr>
            <a:picLocks noChangeAspect="1" noChangeArrowheads="1"/>
          </p:cNvPicPr>
          <p:nvPr/>
        </p:nvPicPr>
        <p:blipFill>
          <a:blip r:embed="rId2"/>
          <a:srcRect/>
          <a:stretch>
            <a:fillRect/>
          </a:stretch>
        </p:blipFill>
        <p:spPr bwMode="auto">
          <a:xfrm>
            <a:off x="76200" y="1219200"/>
            <a:ext cx="6081010" cy="4029075"/>
          </a:xfrm>
          <a:prstGeom prst="rect">
            <a:avLst/>
          </a:prstGeom>
          <a:noFill/>
          <a:ln w="9525">
            <a:noFill/>
            <a:miter lim="800000"/>
            <a:headEnd/>
            <a:tailEnd/>
          </a:ln>
          <a:effectLst/>
        </p:spPr>
      </p:pic>
      <p:sp>
        <p:nvSpPr>
          <p:cNvPr id="6" name="Title 1"/>
          <p:cNvSpPr>
            <a:spLocks noGrp="1"/>
          </p:cNvSpPr>
          <p:nvPr>
            <p:ph type="title"/>
          </p:nvPr>
        </p:nvSpPr>
        <p:spPr>
          <a:xfrm>
            <a:off x="457200" y="228600"/>
            <a:ext cx="8229600" cy="1066800"/>
          </a:xfrm>
        </p:spPr>
        <p:txBody>
          <a:bodyPr/>
          <a:lstStyle/>
          <a:p>
            <a:r>
              <a:rPr lang="en-US" b="1" i="1" dirty="0"/>
              <a:t>Physical Layer (1) </a:t>
            </a:r>
            <a:r>
              <a:rPr lang="en-US" sz="1400" b="1" i="1" dirty="0"/>
              <a:t>TCP/IP</a:t>
            </a:r>
            <a:endParaRPr lang="ar-SA" sz="1400" dirty="0"/>
          </a:p>
        </p:txBody>
      </p:sp>
    </p:spTree>
    <p:extLst>
      <p:ext uri="{BB962C8B-B14F-4D97-AF65-F5344CB8AC3E}">
        <p14:creationId xmlns:p14="http://schemas.microsoft.com/office/powerpoint/2010/main" val="3549913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5431536"/>
          </a:xfrm>
        </p:spPr>
        <p:txBody>
          <a:bodyPr>
            <a:normAutofit/>
          </a:bodyPr>
          <a:lstStyle/>
          <a:p>
            <a:pPr algn="just" rtl="0"/>
            <a:r>
              <a:rPr lang="en-US" sz="2400" dirty="0"/>
              <a:t>TCP/IP does </a:t>
            </a:r>
            <a:r>
              <a:rPr lang="en-US" sz="2400" dirty="0">
                <a:solidFill>
                  <a:srgbClr val="0000FF"/>
                </a:solidFill>
              </a:rPr>
              <a:t>not define any specific protocol </a:t>
            </a:r>
            <a:r>
              <a:rPr lang="en-US" sz="2400" dirty="0"/>
              <a:t>for the data link layer either. It supports all of the standard and proprietary protocols. </a:t>
            </a:r>
          </a:p>
          <a:p>
            <a:pPr algn="just" rtl="0"/>
            <a:r>
              <a:rPr lang="en-US" sz="2400" b="1" dirty="0">
                <a:solidFill>
                  <a:srgbClr val="FF0000"/>
                </a:solidFill>
              </a:rPr>
              <a:t>At this level, the communication is </a:t>
            </a:r>
            <a:r>
              <a:rPr lang="en-US" sz="2400" b="1" dirty="0">
                <a:solidFill>
                  <a:srgbClr val="0000FF"/>
                </a:solidFill>
              </a:rPr>
              <a:t>also between two hops or nodes</a:t>
            </a:r>
            <a:r>
              <a:rPr lang="en-US" sz="2400" b="1" dirty="0">
                <a:solidFill>
                  <a:srgbClr val="FF0000"/>
                </a:solidFill>
              </a:rPr>
              <a:t>. The unit of communication however, is a packet called a </a:t>
            </a:r>
            <a:r>
              <a:rPr lang="en-US" sz="2400" b="1" dirty="0">
                <a:solidFill>
                  <a:srgbClr val="0000FF"/>
                </a:solidFill>
              </a:rPr>
              <a:t>frame</a:t>
            </a:r>
            <a:r>
              <a:rPr lang="en-US" sz="2400" b="1" dirty="0">
                <a:solidFill>
                  <a:srgbClr val="FF0000"/>
                </a:solidFill>
              </a:rPr>
              <a:t>.</a:t>
            </a:r>
          </a:p>
          <a:p>
            <a:pPr algn="just" rtl="0"/>
            <a:r>
              <a:rPr lang="en-US" sz="2400" dirty="0"/>
              <a:t>A frame is a packet that </a:t>
            </a:r>
            <a:r>
              <a:rPr lang="en-US" sz="2400" b="1" dirty="0"/>
              <a:t>encapsulates</a:t>
            </a:r>
            <a:r>
              <a:rPr lang="en-US" sz="2400" dirty="0"/>
              <a:t> the data received from the </a:t>
            </a:r>
            <a:r>
              <a:rPr lang="en-US" sz="2400" b="1" dirty="0"/>
              <a:t>network layer </a:t>
            </a:r>
            <a:r>
              <a:rPr lang="en-US" sz="2400" dirty="0"/>
              <a:t>with an added </a:t>
            </a:r>
            <a:r>
              <a:rPr lang="en-US" sz="2400" dirty="0">
                <a:solidFill>
                  <a:srgbClr val="0000FF"/>
                </a:solidFill>
              </a:rPr>
              <a:t>header</a:t>
            </a:r>
            <a:r>
              <a:rPr lang="en-US" sz="2400" dirty="0"/>
              <a:t> and sometimes a </a:t>
            </a:r>
            <a:r>
              <a:rPr lang="en-US" sz="2400" dirty="0">
                <a:solidFill>
                  <a:srgbClr val="0000FF"/>
                </a:solidFill>
              </a:rPr>
              <a:t>trailer</a:t>
            </a:r>
            <a:r>
              <a:rPr lang="en-US" sz="2400" dirty="0"/>
              <a:t>. </a:t>
            </a:r>
          </a:p>
          <a:p>
            <a:pPr algn="just" rtl="0"/>
            <a:r>
              <a:rPr lang="en-US" sz="2400" dirty="0"/>
              <a:t>The head includes the source and destination of frame. The </a:t>
            </a:r>
            <a:r>
              <a:rPr lang="en-US" sz="2400" b="1" u="sng" dirty="0"/>
              <a:t>destination address </a:t>
            </a:r>
            <a:r>
              <a:rPr lang="en-US" sz="2400" dirty="0"/>
              <a:t>is needed to define the </a:t>
            </a:r>
            <a:r>
              <a:rPr lang="en-US" sz="2400" dirty="0">
                <a:solidFill>
                  <a:srgbClr val="0000FF"/>
                </a:solidFill>
              </a:rPr>
              <a:t>right recipient of the frame</a:t>
            </a:r>
            <a:r>
              <a:rPr lang="en-US" sz="2400" dirty="0"/>
              <a:t>. The </a:t>
            </a:r>
            <a:r>
              <a:rPr lang="en-US" sz="2400" b="1" u="sng" dirty="0"/>
              <a:t>source address </a:t>
            </a:r>
            <a:r>
              <a:rPr lang="en-US" sz="2400" dirty="0"/>
              <a:t>is needed for possible response or </a:t>
            </a:r>
            <a:r>
              <a:rPr lang="en-US" sz="2400" b="1" dirty="0">
                <a:solidFill>
                  <a:srgbClr val="0000FF"/>
                </a:solidFill>
              </a:rPr>
              <a:t>acknowledgment </a:t>
            </a:r>
            <a:r>
              <a:rPr lang="en-US" sz="2400" dirty="0"/>
              <a:t>as may be required by some protocols.</a:t>
            </a:r>
            <a:endParaRPr lang="ar-SA" sz="2400" dirty="0"/>
          </a:p>
        </p:txBody>
      </p:sp>
      <p:sp>
        <p:nvSpPr>
          <p:cNvPr id="5" name="Title 1"/>
          <p:cNvSpPr>
            <a:spLocks noGrp="1"/>
          </p:cNvSpPr>
          <p:nvPr>
            <p:ph type="title"/>
          </p:nvPr>
        </p:nvSpPr>
        <p:spPr>
          <a:xfrm>
            <a:off x="457200" y="228600"/>
            <a:ext cx="8229600" cy="1066800"/>
          </a:xfrm>
        </p:spPr>
        <p:txBody>
          <a:bodyPr/>
          <a:lstStyle/>
          <a:p>
            <a:r>
              <a:rPr lang="en-US" b="1" i="1" dirty="0"/>
              <a:t>Data Link Layer (2) </a:t>
            </a:r>
            <a:r>
              <a:rPr lang="en-US" sz="1400" b="1" i="1" dirty="0"/>
              <a:t>TCP/IP</a:t>
            </a:r>
            <a:endParaRPr lang="ar-SA" sz="1400" dirty="0"/>
          </a:p>
        </p:txBody>
      </p:sp>
    </p:spTree>
    <p:extLst>
      <p:ext uri="{BB962C8B-B14F-4D97-AF65-F5344CB8AC3E}">
        <p14:creationId xmlns:p14="http://schemas.microsoft.com/office/powerpoint/2010/main" val="9239379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7400" y="685800"/>
            <a:ext cx="3200400" cy="5943600"/>
          </a:xfrm>
        </p:spPr>
        <p:txBody>
          <a:bodyPr>
            <a:noAutofit/>
          </a:bodyPr>
          <a:lstStyle/>
          <a:p>
            <a:pPr algn="just" rtl="0"/>
            <a:r>
              <a:rPr lang="en-US" sz="1900" dirty="0"/>
              <a:t>Note that the frame that is travelling between </a:t>
            </a:r>
            <a:r>
              <a:rPr lang="en-US" sz="1900" dirty="0">
                <a:solidFill>
                  <a:srgbClr val="FF0000"/>
                </a:solidFill>
              </a:rPr>
              <a:t>computer A</a:t>
            </a:r>
            <a:r>
              <a:rPr lang="en-US" sz="1900" dirty="0"/>
              <a:t> and </a:t>
            </a:r>
            <a:r>
              <a:rPr lang="en-US" sz="1900" dirty="0">
                <a:solidFill>
                  <a:srgbClr val="FF0000"/>
                </a:solidFill>
              </a:rPr>
              <a:t>router R1 </a:t>
            </a:r>
            <a:r>
              <a:rPr lang="en-US" sz="1900" dirty="0"/>
              <a:t>may be </a:t>
            </a:r>
            <a:r>
              <a:rPr lang="en-US" sz="1900" dirty="0">
                <a:solidFill>
                  <a:srgbClr val="0000FF"/>
                </a:solidFill>
              </a:rPr>
              <a:t>different</a:t>
            </a:r>
            <a:r>
              <a:rPr lang="en-US" sz="1900" dirty="0"/>
              <a:t> from the one travelling between </a:t>
            </a:r>
            <a:r>
              <a:rPr lang="en-US" sz="1900" dirty="0">
                <a:solidFill>
                  <a:srgbClr val="FF0000"/>
                </a:solidFill>
              </a:rPr>
              <a:t>router R1 </a:t>
            </a:r>
            <a:r>
              <a:rPr lang="en-US" sz="1900" dirty="0"/>
              <a:t>and </a:t>
            </a:r>
            <a:r>
              <a:rPr lang="en-US" sz="1900" dirty="0">
                <a:solidFill>
                  <a:srgbClr val="FF0000"/>
                </a:solidFill>
              </a:rPr>
              <a:t>R3</a:t>
            </a:r>
            <a:r>
              <a:rPr lang="en-US" sz="1900" dirty="0"/>
              <a:t>. </a:t>
            </a:r>
          </a:p>
          <a:p>
            <a:pPr algn="just" rtl="0"/>
            <a:r>
              <a:rPr lang="en-US" sz="1900" dirty="0"/>
              <a:t>When the frame is received by </a:t>
            </a:r>
            <a:r>
              <a:rPr lang="en-US" sz="1900" dirty="0">
                <a:solidFill>
                  <a:srgbClr val="0000FF"/>
                </a:solidFill>
              </a:rPr>
              <a:t>router R1</a:t>
            </a:r>
            <a:r>
              <a:rPr lang="en-US" sz="1900" dirty="0"/>
              <a:t>, this router passes the frame to the </a:t>
            </a:r>
            <a:r>
              <a:rPr lang="en-US" sz="1900" dirty="0">
                <a:solidFill>
                  <a:srgbClr val="0000FF"/>
                </a:solidFill>
              </a:rPr>
              <a:t>data link layer protocol (</a:t>
            </a:r>
            <a:r>
              <a:rPr lang="en-US" sz="1900" dirty="0">
                <a:solidFill>
                  <a:srgbClr val="FF0000"/>
                </a:solidFill>
              </a:rPr>
              <a:t>left</a:t>
            </a:r>
            <a:r>
              <a:rPr lang="en-US" sz="1900" dirty="0">
                <a:solidFill>
                  <a:srgbClr val="0000FF"/>
                </a:solidFill>
              </a:rPr>
              <a:t>)</a:t>
            </a:r>
            <a:r>
              <a:rPr lang="en-US" sz="1900" dirty="0"/>
              <a:t>. The frame is opened, the data are removed. </a:t>
            </a:r>
          </a:p>
          <a:p>
            <a:pPr algn="just" rtl="0"/>
            <a:r>
              <a:rPr lang="en-US" sz="1900" dirty="0"/>
              <a:t>The data are then passed to the </a:t>
            </a:r>
            <a:r>
              <a:rPr lang="en-US" sz="1900" dirty="0">
                <a:solidFill>
                  <a:srgbClr val="0000FF"/>
                </a:solidFill>
              </a:rPr>
              <a:t>data link layer protocol</a:t>
            </a:r>
            <a:r>
              <a:rPr lang="en-US" sz="1900" dirty="0"/>
              <a:t> (</a:t>
            </a:r>
            <a:r>
              <a:rPr lang="en-US" sz="1900" dirty="0">
                <a:solidFill>
                  <a:srgbClr val="FF0000"/>
                </a:solidFill>
              </a:rPr>
              <a:t>right</a:t>
            </a:r>
            <a:r>
              <a:rPr lang="en-US" sz="1900" dirty="0"/>
              <a:t>) to create a </a:t>
            </a:r>
            <a:r>
              <a:rPr lang="en-US" sz="1900" b="1" u="sng" dirty="0">
                <a:solidFill>
                  <a:srgbClr val="0000FF"/>
                </a:solidFill>
              </a:rPr>
              <a:t>new frame </a:t>
            </a:r>
            <a:r>
              <a:rPr lang="en-US" sz="1900" dirty="0"/>
              <a:t>to be sent to the router R3.</a:t>
            </a:r>
          </a:p>
        </p:txBody>
      </p:sp>
      <p:sp>
        <p:nvSpPr>
          <p:cNvPr id="4" name="Title 1"/>
          <p:cNvSpPr>
            <a:spLocks noGrp="1"/>
          </p:cNvSpPr>
          <p:nvPr>
            <p:ph type="title"/>
          </p:nvPr>
        </p:nvSpPr>
        <p:spPr>
          <a:xfrm>
            <a:off x="457200" y="228600"/>
            <a:ext cx="8229600" cy="1066800"/>
          </a:xfrm>
        </p:spPr>
        <p:txBody>
          <a:bodyPr/>
          <a:lstStyle/>
          <a:p>
            <a:pPr algn="just"/>
            <a:r>
              <a:rPr lang="en-US" b="1" i="1" dirty="0"/>
              <a:t>         Data Link Layer </a:t>
            </a:r>
            <a:endParaRPr lang="ar-SA" sz="1400" dirty="0"/>
          </a:p>
        </p:txBody>
      </p:sp>
      <p:pic>
        <p:nvPicPr>
          <p:cNvPr id="3074" name="Picture 2"/>
          <p:cNvPicPr>
            <a:picLocks noChangeAspect="1" noChangeArrowheads="1"/>
          </p:cNvPicPr>
          <p:nvPr/>
        </p:nvPicPr>
        <p:blipFill>
          <a:blip r:embed="rId2"/>
          <a:srcRect/>
          <a:stretch>
            <a:fillRect/>
          </a:stretch>
        </p:blipFill>
        <p:spPr bwMode="auto">
          <a:xfrm>
            <a:off x="51758" y="1371600"/>
            <a:ext cx="6044242" cy="4267200"/>
          </a:xfrm>
          <a:prstGeom prst="rect">
            <a:avLst/>
          </a:prstGeom>
          <a:noFill/>
          <a:ln w="9525">
            <a:noFill/>
            <a:miter lim="800000"/>
            <a:headEnd/>
            <a:tailEnd/>
          </a:ln>
          <a:effectLst/>
        </p:spPr>
      </p:pic>
    </p:spTree>
    <p:extLst>
      <p:ext uri="{BB962C8B-B14F-4D97-AF65-F5344CB8AC3E}">
        <p14:creationId xmlns:p14="http://schemas.microsoft.com/office/powerpoint/2010/main" val="3179999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382000" cy="5279136"/>
          </a:xfrm>
        </p:spPr>
        <p:txBody>
          <a:bodyPr>
            <a:normAutofit/>
          </a:bodyPr>
          <a:lstStyle/>
          <a:p>
            <a:pPr algn="just" rtl="0"/>
            <a:r>
              <a:rPr lang="en-US" sz="2400" dirty="0"/>
              <a:t>At the network layer (or, more accurately, the internetwork layer), TCP/IP </a:t>
            </a:r>
            <a:r>
              <a:rPr lang="en-US" sz="2400" b="1" dirty="0">
                <a:solidFill>
                  <a:srgbClr val="FF0000"/>
                </a:solidFill>
              </a:rPr>
              <a:t>supports the Internet Protocol (IP)</a:t>
            </a:r>
            <a:r>
              <a:rPr lang="en-US" sz="2400" dirty="0"/>
              <a:t>.</a:t>
            </a:r>
          </a:p>
          <a:p>
            <a:pPr algn="just" rtl="0"/>
            <a:r>
              <a:rPr lang="en-US" sz="2400" dirty="0"/>
              <a:t>The Internet Protocol (IP) is the </a:t>
            </a:r>
            <a:r>
              <a:rPr lang="en-US" sz="2400" u="sng" dirty="0">
                <a:solidFill>
                  <a:srgbClr val="0000FF"/>
                </a:solidFill>
              </a:rPr>
              <a:t>transmission mechanism </a:t>
            </a:r>
            <a:r>
              <a:rPr lang="en-US" sz="2400" dirty="0"/>
              <a:t>used by the TCP/IP protocols. </a:t>
            </a:r>
          </a:p>
          <a:p>
            <a:pPr algn="just" rtl="0"/>
            <a:r>
              <a:rPr lang="en-US" sz="2400" dirty="0"/>
              <a:t>IP transports data in packets called </a:t>
            </a:r>
            <a:r>
              <a:rPr lang="en-US" sz="2400" b="1" dirty="0">
                <a:solidFill>
                  <a:srgbClr val="0000FF"/>
                </a:solidFill>
              </a:rPr>
              <a:t>Datagrams</a:t>
            </a:r>
            <a:r>
              <a:rPr lang="en-US" sz="2400" dirty="0"/>
              <a:t>, each of which is transported separately. Datagrams can travel along different routes and can arrive </a:t>
            </a:r>
            <a:r>
              <a:rPr lang="en-US" sz="2400" b="1" dirty="0"/>
              <a:t>out of sequence </a:t>
            </a:r>
            <a:r>
              <a:rPr lang="en-US" sz="2400" dirty="0"/>
              <a:t>or be</a:t>
            </a:r>
            <a:r>
              <a:rPr lang="en-US" sz="2400" b="1" dirty="0"/>
              <a:t> duplicated</a:t>
            </a:r>
            <a:r>
              <a:rPr lang="en-US" sz="2400" dirty="0"/>
              <a:t>. </a:t>
            </a:r>
          </a:p>
          <a:p>
            <a:pPr algn="just" rtl="0"/>
            <a:r>
              <a:rPr lang="en-US" sz="2400" dirty="0">
                <a:solidFill>
                  <a:srgbClr val="FF0000"/>
                </a:solidFill>
              </a:rPr>
              <a:t>IP does not keep track of the routes and has no facility for reordering </a:t>
            </a:r>
            <a:r>
              <a:rPr lang="en-US" sz="2400" dirty="0"/>
              <a:t>datagrams once they arrive at their destination.</a:t>
            </a:r>
            <a:endParaRPr lang="ar-SA" sz="2400" dirty="0"/>
          </a:p>
        </p:txBody>
      </p:sp>
      <p:sp>
        <p:nvSpPr>
          <p:cNvPr id="4" name="Title 1"/>
          <p:cNvSpPr>
            <a:spLocks noGrp="1"/>
          </p:cNvSpPr>
          <p:nvPr>
            <p:ph type="title"/>
          </p:nvPr>
        </p:nvSpPr>
        <p:spPr>
          <a:xfrm>
            <a:off x="457200" y="228600"/>
            <a:ext cx="8229600" cy="1066800"/>
          </a:xfrm>
        </p:spPr>
        <p:txBody>
          <a:bodyPr/>
          <a:lstStyle/>
          <a:p>
            <a:r>
              <a:rPr lang="en-US" b="1" i="1" dirty="0"/>
              <a:t>Network Layer(3) </a:t>
            </a:r>
            <a:r>
              <a:rPr lang="en-US" sz="1400" b="1" i="1" dirty="0"/>
              <a:t>TCP/IP</a:t>
            </a:r>
            <a:endParaRPr lang="ar-SA" sz="1400" dirty="0"/>
          </a:p>
        </p:txBody>
      </p:sp>
    </p:spTree>
    <p:extLst>
      <p:ext uri="{BB962C8B-B14F-4D97-AF65-F5344CB8AC3E}">
        <p14:creationId xmlns:p14="http://schemas.microsoft.com/office/powerpoint/2010/main" val="48313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E45E-E67A-124A-72D5-3FD509390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AFA8D1-55A2-C669-6EA2-6F6DA309DD81}"/>
              </a:ext>
            </a:extLst>
          </p:cNvPr>
          <p:cNvSpPr>
            <a:spLocks noGrp="1"/>
          </p:cNvSpPr>
          <p:nvPr>
            <p:ph idx="1"/>
          </p:nvPr>
        </p:nvSpPr>
        <p:spPr/>
        <p:txBody>
          <a:bodyPr>
            <a:normAutofit lnSpcReduction="10000"/>
          </a:bodyPr>
          <a:lstStyle/>
          <a:p>
            <a:pPr marL="0" indent="0">
              <a:buNone/>
            </a:pPr>
            <a:r>
              <a:rPr lang="en-IN" dirty="0"/>
              <a:t>2. </a:t>
            </a:r>
            <a:r>
              <a:rPr lang="en-IN" b="1" dirty="0"/>
              <a:t>Application Security</a:t>
            </a:r>
          </a:p>
          <a:p>
            <a:pPr algn="just">
              <a:buFont typeface="Arial" panose="020B0604020202020204" pitchFamily="34" charset="0"/>
              <a:buChar char="•"/>
            </a:pPr>
            <a:r>
              <a:rPr lang="en-US" sz="2800" dirty="0"/>
              <a:t>Focuses on ensuring that </a:t>
            </a:r>
            <a:r>
              <a:rPr lang="en-US" sz="2800" b="1" dirty="0"/>
              <a:t>software applications</a:t>
            </a:r>
            <a:r>
              <a:rPr lang="en-US" sz="2800" dirty="0"/>
              <a:t> are secure from vulnerabilities.</a:t>
            </a:r>
          </a:p>
          <a:p>
            <a:pPr algn="just">
              <a:buFont typeface="Arial" panose="020B0604020202020204" pitchFamily="34" charset="0"/>
              <a:buChar char="•"/>
            </a:pPr>
            <a:r>
              <a:rPr lang="en-US" sz="2800" dirty="0"/>
              <a:t>Involves secure coding practices, application testing, and patch management.</a:t>
            </a:r>
          </a:p>
          <a:p>
            <a:pPr algn="just">
              <a:buFont typeface="Arial" panose="020B0604020202020204" pitchFamily="34" charset="0"/>
              <a:buChar char="•"/>
            </a:pPr>
            <a:r>
              <a:rPr lang="en-US" sz="2800" dirty="0"/>
              <a:t>Tools and practices include </a:t>
            </a:r>
            <a:r>
              <a:rPr lang="en-US" sz="2800" b="1" dirty="0"/>
              <a:t>web application firewalls (WAF), penetration testing, input validation, and API security</a:t>
            </a:r>
            <a:r>
              <a:rPr lang="en-US" sz="2800" dirty="0"/>
              <a:t>.</a:t>
            </a:r>
          </a:p>
          <a:p>
            <a:pPr algn="just">
              <a:buFont typeface="Arial" panose="020B0604020202020204" pitchFamily="34" charset="0"/>
              <a:buChar char="•"/>
            </a:pPr>
            <a:r>
              <a:rPr lang="en-US" sz="2800" dirty="0"/>
              <a:t>Protects against </a:t>
            </a:r>
            <a:r>
              <a:rPr lang="en-US" sz="2800" b="1" dirty="0"/>
              <a:t>SQL injection, cross-site scripting (XSS), and buffer overflow.</a:t>
            </a:r>
            <a:endParaRPr lang="en-IN" sz="2800" dirty="0"/>
          </a:p>
        </p:txBody>
      </p:sp>
    </p:spTree>
    <p:extLst>
      <p:ext uri="{BB962C8B-B14F-4D97-AF65-F5344CB8AC3E}">
        <p14:creationId xmlns:p14="http://schemas.microsoft.com/office/powerpoint/2010/main" val="13114982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1276350"/>
            <a:ext cx="7433669" cy="5353050"/>
          </a:xfrm>
          <a:prstGeom prst="rect">
            <a:avLst/>
          </a:prstGeom>
          <a:noFill/>
          <a:ln w="9525">
            <a:noFill/>
            <a:miter lim="800000"/>
            <a:headEnd/>
            <a:tailEnd/>
          </a:ln>
          <a:effectLst/>
        </p:spPr>
      </p:pic>
      <p:sp>
        <p:nvSpPr>
          <p:cNvPr id="7" name="Title 1"/>
          <p:cNvSpPr>
            <a:spLocks noGrp="1"/>
          </p:cNvSpPr>
          <p:nvPr>
            <p:ph type="title"/>
          </p:nvPr>
        </p:nvSpPr>
        <p:spPr>
          <a:xfrm>
            <a:off x="457200" y="228600"/>
            <a:ext cx="8229600" cy="1066800"/>
          </a:xfrm>
        </p:spPr>
        <p:txBody>
          <a:bodyPr/>
          <a:lstStyle/>
          <a:p>
            <a:r>
              <a:rPr lang="en-US" b="1" i="1" dirty="0"/>
              <a:t>Network Layer(3) </a:t>
            </a:r>
            <a:r>
              <a:rPr lang="en-US" sz="1400" b="1" i="1" dirty="0"/>
              <a:t>TCP/IP</a:t>
            </a:r>
            <a:endParaRPr lang="ar-SA" sz="1400" dirty="0"/>
          </a:p>
        </p:txBody>
      </p:sp>
    </p:spTree>
    <p:extLst>
      <p:ext uri="{BB962C8B-B14F-4D97-AF65-F5344CB8AC3E}">
        <p14:creationId xmlns:p14="http://schemas.microsoft.com/office/powerpoint/2010/main" val="4092997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382000" cy="5279136"/>
          </a:xfrm>
        </p:spPr>
        <p:txBody>
          <a:bodyPr>
            <a:normAutofit/>
          </a:bodyPr>
          <a:lstStyle/>
          <a:p>
            <a:pPr algn="just" rtl="0"/>
            <a:r>
              <a:rPr lang="en-US" sz="2400" dirty="0"/>
              <a:t>Note that there is a </a:t>
            </a:r>
            <a:r>
              <a:rPr lang="en-US" sz="2400" dirty="0">
                <a:solidFill>
                  <a:srgbClr val="FF0000"/>
                </a:solidFill>
              </a:rPr>
              <a:t>main difference </a:t>
            </a:r>
            <a:r>
              <a:rPr lang="en-US" sz="2400" dirty="0"/>
              <a:t>between the communication at the </a:t>
            </a:r>
            <a:r>
              <a:rPr lang="en-US" sz="2400" dirty="0">
                <a:solidFill>
                  <a:srgbClr val="0000FF"/>
                </a:solidFill>
              </a:rPr>
              <a:t>network layer </a:t>
            </a:r>
            <a:r>
              <a:rPr lang="en-US" sz="2400" dirty="0"/>
              <a:t>and the communication at </a:t>
            </a:r>
            <a:r>
              <a:rPr lang="en-US" sz="2400" dirty="0">
                <a:solidFill>
                  <a:srgbClr val="0000FF"/>
                </a:solidFill>
              </a:rPr>
              <a:t>data link or physical layers:</a:t>
            </a:r>
            <a:endParaRPr lang="en-US" sz="2400" dirty="0"/>
          </a:p>
          <a:p>
            <a:pPr algn="just" rtl="0">
              <a:buNone/>
            </a:pPr>
            <a:r>
              <a:rPr lang="en-US" sz="2400" dirty="0"/>
              <a:t>   Communication at the </a:t>
            </a:r>
            <a:r>
              <a:rPr lang="en-US" sz="2400" b="1" dirty="0">
                <a:solidFill>
                  <a:srgbClr val="FF0000"/>
                </a:solidFill>
              </a:rPr>
              <a:t>network layer is end to end </a:t>
            </a:r>
            <a:r>
              <a:rPr lang="en-US" sz="2400" dirty="0"/>
              <a:t>while the communication at the </a:t>
            </a:r>
            <a:r>
              <a:rPr lang="en-US" sz="2400" b="1" dirty="0">
                <a:solidFill>
                  <a:srgbClr val="0000FF"/>
                </a:solidFill>
              </a:rPr>
              <a:t>other two layers are node to node</a:t>
            </a:r>
            <a:r>
              <a:rPr lang="en-US" sz="2400" dirty="0"/>
              <a:t>.</a:t>
            </a:r>
            <a:endParaRPr lang="ar-SA" sz="2400" dirty="0"/>
          </a:p>
          <a:p>
            <a:pPr algn="just" rtl="0"/>
            <a:endParaRPr lang="en-US" sz="2400" dirty="0"/>
          </a:p>
          <a:p>
            <a:pPr algn="just" rtl="0"/>
            <a:r>
              <a:rPr lang="en-US" sz="2400" dirty="0"/>
              <a:t>The datagram started at </a:t>
            </a:r>
            <a:r>
              <a:rPr lang="en-US" sz="2400" b="1" dirty="0"/>
              <a:t>computer A</a:t>
            </a:r>
            <a:r>
              <a:rPr lang="en-US" sz="2400" dirty="0"/>
              <a:t> is the one that reaches </a:t>
            </a:r>
            <a:r>
              <a:rPr lang="en-US" sz="2400" b="1" dirty="0"/>
              <a:t>computer B</a:t>
            </a:r>
            <a:r>
              <a:rPr lang="en-US" sz="2400" dirty="0"/>
              <a:t>. The </a:t>
            </a:r>
            <a:r>
              <a:rPr lang="en-US" sz="2400" dirty="0">
                <a:solidFill>
                  <a:srgbClr val="0000FF"/>
                </a:solidFill>
              </a:rPr>
              <a:t>network layers of the routers </a:t>
            </a:r>
            <a:r>
              <a:rPr lang="en-US" sz="2400" dirty="0"/>
              <a:t>can </a:t>
            </a:r>
            <a:r>
              <a:rPr lang="en-US" sz="2400" dirty="0">
                <a:solidFill>
                  <a:srgbClr val="FF0000"/>
                </a:solidFill>
              </a:rPr>
              <a:t>inspect (check)</a:t>
            </a:r>
            <a:r>
              <a:rPr lang="en-US" sz="2400" dirty="0"/>
              <a:t> the source and destination of the packet for </a:t>
            </a:r>
            <a:r>
              <a:rPr lang="en-US" sz="2400" dirty="0">
                <a:solidFill>
                  <a:srgbClr val="FF0000"/>
                </a:solidFill>
              </a:rPr>
              <a:t>finding the best route</a:t>
            </a:r>
            <a:r>
              <a:rPr lang="en-US" sz="2400" dirty="0"/>
              <a:t>, but they are </a:t>
            </a:r>
            <a:r>
              <a:rPr lang="en-US" sz="2400" b="1" dirty="0"/>
              <a:t>not allowed to change </a:t>
            </a:r>
            <a:r>
              <a:rPr lang="en-US" sz="2400" dirty="0"/>
              <a:t>the contents of the packet.</a:t>
            </a:r>
            <a:endParaRPr lang="ar-SA" sz="2400" dirty="0"/>
          </a:p>
        </p:txBody>
      </p:sp>
      <p:sp>
        <p:nvSpPr>
          <p:cNvPr id="4" name="Title 1"/>
          <p:cNvSpPr>
            <a:spLocks noGrp="1"/>
          </p:cNvSpPr>
          <p:nvPr>
            <p:ph type="title"/>
          </p:nvPr>
        </p:nvSpPr>
        <p:spPr>
          <a:xfrm>
            <a:off x="457200" y="228600"/>
            <a:ext cx="8229600" cy="1066800"/>
          </a:xfrm>
        </p:spPr>
        <p:txBody>
          <a:bodyPr/>
          <a:lstStyle/>
          <a:p>
            <a:r>
              <a:rPr lang="en-US" b="1" i="1" dirty="0"/>
              <a:t>Network Layer(3) </a:t>
            </a:r>
            <a:r>
              <a:rPr lang="en-US" sz="1400" b="1" i="1" dirty="0"/>
              <a:t>TCP/IP</a:t>
            </a:r>
            <a:endParaRPr lang="ar-SA" sz="1400" dirty="0"/>
          </a:p>
        </p:txBody>
      </p:sp>
      <p:sp>
        <p:nvSpPr>
          <p:cNvPr id="5" name="Rectangle 4"/>
          <p:cNvSpPr/>
          <p:nvPr/>
        </p:nvSpPr>
        <p:spPr>
          <a:xfrm>
            <a:off x="805542" y="2485572"/>
            <a:ext cx="8077200" cy="1157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7642560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382000" cy="5279136"/>
          </a:xfrm>
        </p:spPr>
        <p:txBody>
          <a:bodyPr>
            <a:normAutofit lnSpcReduction="10000"/>
          </a:bodyPr>
          <a:lstStyle/>
          <a:p>
            <a:pPr algn="just" rtl="0"/>
            <a:r>
              <a:rPr lang="en-US" sz="2400" dirty="0"/>
              <a:t>There is a </a:t>
            </a:r>
            <a:r>
              <a:rPr lang="en-US" sz="2400" b="1" dirty="0"/>
              <a:t>main difference </a:t>
            </a:r>
            <a:r>
              <a:rPr lang="en-US" sz="2400" dirty="0"/>
              <a:t>between the </a:t>
            </a:r>
            <a:r>
              <a:rPr lang="en-US" sz="2400" dirty="0">
                <a:solidFill>
                  <a:srgbClr val="0000FF"/>
                </a:solidFill>
              </a:rPr>
              <a:t>transport layer </a:t>
            </a:r>
            <a:r>
              <a:rPr lang="en-US" sz="2400" dirty="0"/>
              <a:t>and the </a:t>
            </a:r>
            <a:r>
              <a:rPr lang="en-US" sz="2400" dirty="0">
                <a:solidFill>
                  <a:srgbClr val="0000FF"/>
                </a:solidFill>
              </a:rPr>
              <a:t>network layer</a:t>
            </a:r>
            <a:r>
              <a:rPr lang="en-US" sz="2400" dirty="0"/>
              <a:t>.</a:t>
            </a:r>
          </a:p>
          <a:p>
            <a:pPr algn="just" rtl="0">
              <a:buNone/>
            </a:pPr>
            <a:r>
              <a:rPr lang="en-US" sz="2400" dirty="0">
                <a:solidFill>
                  <a:srgbClr val="FF0000"/>
                </a:solidFill>
              </a:rPr>
              <a:t>   </a:t>
            </a:r>
            <a:r>
              <a:rPr lang="en-US" sz="2400" b="1" dirty="0"/>
              <a:t>Although </a:t>
            </a:r>
            <a:r>
              <a:rPr lang="en-US" sz="2400" b="1" dirty="0">
                <a:solidFill>
                  <a:srgbClr val="FF0000"/>
                </a:solidFill>
              </a:rPr>
              <a:t>all nodes </a:t>
            </a:r>
            <a:r>
              <a:rPr lang="en-US" sz="2400" b="1" dirty="0"/>
              <a:t>in a network need to have the </a:t>
            </a:r>
            <a:r>
              <a:rPr lang="en-US" sz="2400" b="1" dirty="0">
                <a:solidFill>
                  <a:srgbClr val="FF0000"/>
                </a:solidFill>
              </a:rPr>
              <a:t>network layer</a:t>
            </a:r>
            <a:r>
              <a:rPr lang="en-US" sz="2400" b="1" dirty="0"/>
              <a:t>, only the </a:t>
            </a:r>
            <a:r>
              <a:rPr lang="en-US" sz="2400" b="1" dirty="0">
                <a:solidFill>
                  <a:srgbClr val="0000FF"/>
                </a:solidFill>
              </a:rPr>
              <a:t>two end computers </a:t>
            </a:r>
            <a:r>
              <a:rPr lang="en-US" sz="2400" b="1" dirty="0"/>
              <a:t>need to have </a:t>
            </a:r>
            <a:r>
              <a:rPr lang="en-US" sz="2400" b="1" dirty="0">
                <a:solidFill>
                  <a:srgbClr val="0000FF"/>
                </a:solidFill>
              </a:rPr>
              <a:t>the transport layer</a:t>
            </a:r>
            <a:r>
              <a:rPr lang="en-US" sz="2400" b="1" dirty="0"/>
              <a:t>.</a:t>
            </a:r>
          </a:p>
          <a:p>
            <a:pPr algn="just" rtl="0">
              <a:buNone/>
            </a:pPr>
            <a:endParaRPr lang="en-US" sz="2400" b="1" dirty="0"/>
          </a:p>
          <a:p>
            <a:pPr algn="just" rtl="0">
              <a:buFont typeface="Arial" pitchFamily="34" charset="0"/>
              <a:buChar char="•"/>
            </a:pPr>
            <a:r>
              <a:rPr lang="en-US" sz="2400" dirty="0"/>
              <a:t>The </a:t>
            </a:r>
            <a:r>
              <a:rPr lang="en-US" sz="2400" dirty="0">
                <a:solidFill>
                  <a:srgbClr val="0000FF"/>
                </a:solidFill>
              </a:rPr>
              <a:t>network layer</a:t>
            </a:r>
            <a:r>
              <a:rPr lang="en-US" sz="2400" dirty="0"/>
              <a:t> is responsible for sending individual datagrams from </a:t>
            </a:r>
            <a:r>
              <a:rPr lang="en-US" sz="2400" dirty="0">
                <a:solidFill>
                  <a:srgbClr val="0000FF"/>
                </a:solidFill>
              </a:rPr>
              <a:t>computer A to computer B</a:t>
            </a:r>
            <a:r>
              <a:rPr lang="en-US" sz="2400" dirty="0"/>
              <a:t>; the </a:t>
            </a:r>
            <a:r>
              <a:rPr lang="en-US" sz="2400" dirty="0">
                <a:solidFill>
                  <a:srgbClr val="FF0000"/>
                </a:solidFill>
              </a:rPr>
              <a:t>transport layer</a:t>
            </a:r>
            <a:r>
              <a:rPr lang="en-US" sz="2400" dirty="0"/>
              <a:t> is responsible for </a:t>
            </a:r>
            <a:r>
              <a:rPr lang="en-US" sz="2400" dirty="0">
                <a:solidFill>
                  <a:srgbClr val="FF0000"/>
                </a:solidFill>
              </a:rPr>
              <a:t>delivering the whole message</a:t>
            </a:r>
            <a:r>
              <a:rPr lang="en-US" sz="2400" dirty="0"/>
              <a:t>, which is called a </a:t>
            </a:r>
            <a:r>
              <a:rPr lang="en-US" sz="2400" b="1" dirty="0">
                <a:solidFill>
                  <a:srgbClr val="0000FF"/>
                </a:solidFill>
              </a:rPr>
              <a:t>Segment</a:t>
            </a:r>
            <a:r>
              <a:rPr lang="en-US" sz="2400" dirty="0"/>
              <a:t>, a user datagram, or a packet, from A to B.</a:t>
            </a:r>
          </a:p>
          <a:p>
            <a:pPr algn="just" rtl="0">
              <a:buFont typeface="Arial" pitchFamily="34" charset="0"/>
              <a:buChar char="•"/>
            </a:pPr>
            <a:r>
              <a:rPr lang="en-US" sz="2400" dirty="0"/>
              <a:t>A segment may </a:t>
            </a:r>
            <a:r>
              <a:rPr lang="en-US" sz="2400" b="1" dirty="0"/>
              <a:t>consist of a few or tens of datagrams</a:t>
            </a:r>
            <a:r>
              <a:rPr lang="en-US" sz="2400" dirty="0"/>
              <a:t>. The segments need to be </a:t>
            </a:r>
            <a:r>
              <a:rPr lang="en-US" sz="2400" b="1" dirty="0">
                <a:solidFill>
                  <a:srgbClr val="0000FF"/>
                </a:solidFill>
              </a:rPr>
              <a:t>broken</a:t>
            </a:r>
            <a:r>
              <a:rPr lang="en-US" sz="2400" dirty="0"/>
              <a:t> into datagrams and each </a:t>
            </a:r>
            <a:r>
              <a:rPr lang="en-US" sz="2400" b="1" dirty="0"/>
              <a:t>datagram</a:t>
            </a:r>
            <a:r>
              <a:rPr lang="en-US" sz="2400" dirty="0"/>
              <a:t> has to be delivered to the </a:t>
            </a:r>
            <a:r>
              <a:rPr lang="en-US" sz="2400" b="1" dirty="0"/>
              <a:t>network layer </a:t>
            </a:r>
            <a:r>
              <a:rPr lang="en-US" sz="2400" dirty="0"/>
              <a:t>for transmission. </a:t>
            </a:r>
            <a:endParaRPr lang="ar-SA" sz="2400" dirty="0"/>
          </a:p>
        </p:txBody>
      </p:sp>
      <p:sp>
        <p:nvSpPr>
          <p:cNvPr id="4" name="Title 1"/>
          <p:cNvSpPr>
            <a:spLocks noGrp="1"/>
          </p:cNvSpPr>
          <p:nvPr>
            <p:ph type="title"/>
          </p:nvPr>
        </p:nvSpPr>
        <p:spPr>
          <a:xfrm>
            <a:off x="457200" y="228600"/>
            <a:ext cx="8229600" cy="1066800"/>
          </a:xfrm>
        </p:spPr>
        <p:txBody>
          <a:bodyPr/>
          <a:lstStyle/>
          <a:p>
            <a:r>
              <a:rPr lang="en-US" b="1" i="1" dirty="0"/>
              <a:t>Transport Layer (4) </a:t>
            </a:r>
            <a:r>
              <a:rPr lang="en-US" sz="1400" b="1" i="1" dirty="0"/>
              <a:t>TCP/IP</a:t>
            </a:r>
            <a:endParaRPr lang="ar-SA" sz="1400" dirty="0"/>
          </a:p>
        </p:txBody>
      </p:sp>
      <p:sp>
        <p:nvSpPr>
          <p:cNvPr id="5" name="Rectangle 4"/>
          <p:cNvSpPr/>
          <p:nvPr/>
        </p:nvSpPr>
        <p:spPr>
          <a:xfrm>
            <a:off x="805542" y="1973946"/>
            <a:ext cx="8077200" cy="1233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9756506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0" y="762000"/>
            <a:ext cx="2667000" cy="6096000"/>
          </a:xfrm>
        </p:spPr>
        <p:txBody>
          <a:bodyPr>
            <a:normAutofit lnSpcReduction="10000"/>
          </a:bodyPr>
          <a:lstStyle/>
          <a:p>
            <a:pPr algn="just" rtl="0">
              <a:buFont typeface="Arial" pitchFamily="34" charset="0"/>
              <a:buChar char="•"/>
            </a:pPr>
            <a:r>
              <a:rPr lang="en-US" sz="2400" dirty="0"/>
              <a:t>Since the Internet defines a </a:t>
            </a:r>
            <a:r>
              <a:rPr lang="en-US" sz="2400" dirty="0">
                <a:solidFill>
                  <a:srgbClr val="0000FF"/>
                </a:solidFill>
              </a:rPr>
              <a:t>different route </a:t>
            </a:r>
            <a:r>
              <a:rPr lang="en-US" sz="2400" dirty="0"/>
              <a:t>for each datagram, the datagrams may </a:t>
            </a:r>
            <a:r>
              <a:rPr lang="en-US" sz="2400" dirty="0">
                <a:solidFill>
                  <a:srgbClr val="FF0000"/>
                </a:solidFill>
              </a:rPr>
              <a:t>arrive out of order </a:t>
            </a:r>
            <a:r>
              <a:rPr lang="en-US" sz="2400" dirty="0"/>
              <a:t>and may be</a:t>
            </a:r>
            <a:r>
              <a:rPr lang="en-US" sz="2400" dirty="0">
                <a:solidFill>
                  <a:srgbClr val="FF0000"/>
                </a:solidFill>
              </a:rPr>
              <a:t> lost</a:t>
            </a:r>
            <a:r>
              <a:rPr lang="en-US" sz="2400" dirty="0"/>
              <a:t>. The transport layer at computer B needs to </a:t>
            </a:r>
            <a:r>
              <a:rPr lang="en-US" sz="2400" dirty="0">
                <a:solidFill>
                  <a:srgbClr val="FF0000"/>
                </a:solidFill>
              </a:rPr>
              <a:t>wait</a:t>
            </a:r>
            <a:r>
              <a:rPr lang="en-US" sz="2400" dirty="0"/>
              <a:t> until all of these datagrams to arrive, </a:t>
            </a:r>
            <a:r>
              <a:rPr lang="en-US" sz="2400" b="1" dirty="0">
                <a:solidFill>
                  <a:srgbClr val="FF0000"/>
                </a:solidFill>
              </a:rPr>
              <a:t>assemble</a:t>
            </a:r>
            <a:r>
              <a:rPr lang="en-US" sz="2400" dirty="0"/>
              <a:t> them and make a segment out of them.</a:t>
            </a:r>
            <a:endParaRPr lang="ar-SA" sz="2400" dirty="0"/>
          </a:p>
          <a:p>
            <a:pPr algn="just" rtl="0"/>
            <a:endParaRPr lang="ar-SA" sz="2400" dirty="0"/>
          </a:p>
        </p:txBody>
      </p:sp>
      <p:sp>
        <p:nvSpPr>
          <p:cNvPr id="4" name="Title 1"/>
          <p:cNvSpPr>
            <a:spLocks noGrp="1"/>
          </p:cNvSpPr>
          <p:nvPr>
            <p:ph type="title"/>
          </p:nvPr>
        </p:nvSpPr>
        <p:spPr>
          <a:xfrm>
            <a:off x="457200" y="228600"/>
            <a:ext cx="8229600" cy="1066800"/>
          </a:xfrm>
        </p:spPr>
        <p:txBody>
          <a:bodyPr/>
          <a:lstStyle/>
          <a:p>
            <a:r>
              <a:rPr lang="en-US" b="1" i="1" dirty="0"/>
              <a:t>Transport Layer (4) </a:t>
            </a:r>
            <a:r>
              <a:rPr lang="en-US" sz="1400" b="1" i="1" dirty="0"/>
              <a:t>TCP/IP</a:t>
            </a:r>
            <a:endParaRPr lang="ar-SA" sz="1400" dirty="0"/>
          </a:p>
        </p:txBody>
      </p:sp>
      <p:pic>
        <p:nvPicPr>
          <p:cNvPr id="2050" name="Picture 2"/>
          <p:cNvPicPr>
            <a:picLocks noChangeAspect="1" noChangeArrowheads="1"/>
          </p:cNvPicPr>
          <p:nvPr/>
        </p:nvPicPr>
        <p:blipFill>
          <a:blip r:embed="rId2"/>
          <a:srcRect/>
          <a:stretch>
            <a:fillRect/>
          </a:stretch>
        </p:blipFill>
        <p:spPr bwMode="auto">
          <a:xfrm>
            <a:off x="-14514" y="1419225"/>
            <a:ext cx="6705600" cy="5133975"/>
          </a:xfrm>
          <a:prstGeom prst="rect">
            <a:avLst/>
          </a:prstGeom>
          <a:noFill/>
          <a:ln w="9525">
            <a:noFill/>
            <a:miter lim="800000"/>
            <a:headEnd/>
            <a:tailEnd/>
          </a:ln>
          <a:effectLst/>
        </p:spPr>
      </p:pic>
    </p:spTree>
    <p:extLst>
      <p:ext uri="{BB962C8B-B14F-4D97-AF65-F5344CB8AC3E}">
        <p14:creationId xmlns:p14="http://schemas.microsoft.com/office/powerpoint/2010/main" val="16573602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791200"/>
          </a:xfrm>
        </p:spPr>
        <p:txBody>
          <a:bodyPr>
            <a:normAutofit fontScale="92500"/>
          </a:bodyPr>
          <a:lstStyle/>
          <a:p>
            <a:pPr algn="just" rtl="0"/>
            <a:r>
              <a:rPr lang="en-US" sz="2400" b="1" dirty="0"/>
              <a:t>Traditionally, the transport layer was represented in the TCP/IP suite by two protocols:</a:t>
            </a:r>
          </a:p>
          <a:p>
            <a:pPr algn="just" rtl="0">
              <a:buNone/>
            </a:pPr>
            <a:r>
              <a:rPr lang="en-US" sz="2400" b="1" dirty="0">
                <a:solidFill>
                  <a:srgbClr val="0000FF"/>
                </a:solidFill>
              </a:rPr>
              <a:t>1- Transmission Control Protocol (TCP)</a:t>
            </a:r>
            <a:r>
              <a:rPr lang="en-US" sz="2400" dirty="0"/>
              <a:t>: is a </a:t>
            </a:r>
            <a:r>
              <a:rPr lang="en-US" sz="2400" b="1" dirty="0">
                <a:solidFill>
                  <a:srgbClr val="FF0000"/>
                </a:solidFill>
              </a:rPr>
              <a:t>reliable connection-oriented protocol </a:t>
            </a:r>
            <a:r>
              <a:rPr lang="en-US" sz="2400" dirty="0"/>
              <a:t>that allows a byte stream originating on one machine to be delivered without error on any other machine in the internet. TCP also handles </a:t>
            </a:r>
            <a:r>
              <a:rPr lang="en-US" sz="2400" b="1" dirty="0"/>
              <a:t>flow control </a:t>
            </a:r>
            <a:r>
              <a:rPr lang="en-US" sz="2400" dirty="0"/>
              <a:t>to make sure a fast sender cannot swamp a slow receiver with more messages than it can handle. </a:t>
            </a:r>
          </a:p>
          <a:p>
            <a:pPr algn="just" rtl="0">
              <a:buNone/>
            </a:pPr>
            <a:r>
              <a:rPr lang="en-US" sz="2400" b="1" dirty="0">
                <a:solidFill>
                  <a:srgbClr val="0000FF"/>
                </a:solidFill>
              </a:rPr>
              <a:t>2- User Datagram Protocol (UDP): </a:t>
            </a:r>
            <a:r>
              <a:rPr lang="en-US" sz="2400" dirty="0"/>
              <a:t>UDP is an </a:t>
            </a:r>
            <a:r>
              <a:rPr lang="en-US" sz="2400" b="1" dirty="0">
                <a:solidFill>
                  <a:srgbClr val="FF0000"/>
                </a:solidFill>
              </a:rPr>
              <a:t>unreliable, connectionless protocol</a:t>
            </a:r>
            <a:r>
              <a:rPr lang="en-US" sz="2400" dirty="0"/>
              <a:t> for applications that </a:t>
            </a:r>
            <a:r>
              <a:rPr lang="en-US" sz="2400" b="1" dirty="0"/>
              <a:t>do not want TCP’s sequencing or flow control </a:t>
            </a:r>
            <a:r>
              <a:rPr lang="en-US" sz="2400" dirty="0"/>
              <a:t>and wish to provide their own. It is also widely used for </a:t>
            </a:r>
            <a:r>
              <a:rPr lang="en-US" sz="2400" b="1" dirty="0"/>
              <a:t>one-shot, client-server-type request-reply queries </a:t>
            </a:r>
            <a:r>
              <a:rPr lang="en-US" sz="2400" dirty="0"/>
              <a:t>and applications in which prompt delivery is more important than accurate delivery, such as transmitting speech or video. Its advantage </a:t>
            </a:r>
            <a:r>
              <a:rPr lang="en-US" sz="2400" b="1" dirty="0">
                <a:solidFill>
                  <a:srgbClr val="FF0000"/>
                </a:solidFill>
              </a:rPr>
              <a:t>low overhead.  </a:t>
            </a:r>
          </a:p>
          <a:p>
            <a:pPr algn="just" rtl="0">
              <a:buNone/>
            </a:pPr>
            <a:r>
              <a:rPr lang="en-US" sz="2400" b="1" dirty="0">
                <a:solidFill>
                  <a:srgbClr val="0000FF"/>
                </a:solidFill>
              </a:rPr>
              <a:t>3-</a:t>
            </a:r>
            <a:r>
              <a:rPr lang="en-US" sz="2400" dirty="0"/>
              <a:t> A new protocol called </a:t>
            </a:r>
            <a:r>
              <a:rPr lang="en-US" sz="2400" b="1" dirty="0">
                <a:solidFill>
                  <a:srgbClr val="0000FF"/>
                </a:solidFill>
              </a:rPr>
              <a:t>Stream Control Transmission Protocol (SCTP) </a:t>
            </a:r>
            <a:r>
              <a:rPr lang="en-US" sz="2400" dirty="0"/>
              <a:t>has been introduced in the last few years.</a:t>
            </a:r>
            <a:endParaRPr lang="ar-SA" sz="2400" dirty="0"/>
          </a:p>
        </p:txBody>
      </p:sp>
      <p:sp>
        <p:nvSpPr>
          <p:cNvPr id="4" name="Title 1"/>
          <p:cNvSpPr>
            <a:spLocks noGrp="1"/>
          </p:cNvSpPr>
          <p:nvPr>
            <p:ph type="title"/>
          </p:nvPr>
        </p:nvSpPr>
        <p:spPr>
          <a:xfrm>
            <a:off x="457200" y="228600"/>
            <a:ext cx="8229600" cy="1066800"/>
          </a:xfrm>
        </p:spPr>
        <p:txBody>
          <a:bodyPr/>
          <a:lstStyle/>
          <a:p>
            <a:r>
              <a:rPr lang="en-US" b="1" i="1" dirty="0"/>
              <a:t>Transport Layer (4) </a:t>
            </a:r>
            <a:r>
              <a:rPr lang="en-US" sz="1400" b="1" i="1" dirty="0"/>
              <a:t>TCP/IP</a:t>
            </a:r>
            <a:endParaRPr lang="ar-SA" sz="1400" dirty="0"/>
          </a:p>
        </p:txBody>
      </p:sp>
    </p:spTree>
    <p:extLst>
      <p:ext uri="{BB962C8B-B14F-4D97-AF65-F5344CB8AC3E}">
        <p14:creationId xmlns:p14="http://schemas.microsoft.com/office/powerpoint/2010/main" val="6608660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791200"/>
          </a:xfrm>
        </p:spPr>
        <p:txBody>
          <a:bodyPr>
            <a:normAutofit/>
          </a:bodyPr>
          <a:lstStyle/>
          <a:p>
            <a:pPr algn="just" rtl="0"/>
            <a:r>
              <a:rPr lang="en-US" sz="2400" dirty="0">
                <a:latin typeface="Times New Roman"/>
              </a:rPr>
              <a:t>The application layer in TCP/IP is </a:t>
            </a:r>
            <a:r>
              <a:rPr lang="en-US" sz="2400" b="1" dirty="0">
                <a:latin typeface="Times New Roman"/>
              </a:rPr>
              <a:t>equivalent to the combined session, presentation, and application layers</a:t>
            </a:r>
            <a:r>
              <a:rPr lang="en-US" sz="2400" dirty="0">
                <a:latin typeface="Times New Roman"/>
              </a:rPr>
              <a:t> in the OSI model. The </a:t>
            </a:r>
            <a:r>
              <a:rPr lang="en-US" sz="2400" dirty="0">
                <a:solidFill>
                  <a:srgbClr val="0000FF"/>
                </a:solidFill>
                <a:latin typeface="Times New Roman"/>
              </a:rPr>
              <a:t>application layer allows a user to access the services of our private internet or the global Internet</a:t>
            </a:r>
            <a:r>
              <a:rPr lang="en-US" sz="2400" dirty="0">
                <a:latin typeface="Times New Roman"/>
              </a:rPr>
              <a:t>. Many protocols are defined at this layer to provide services such as electronic </a:t>
            </a:r>
            <a:r>
              <a:rPr lang="en-US" sz="2400" dirty="0">
                <a:solidFill>
                  <a:srgbClr val="0000FF"/>
                </a:solidFill>
                <a:latin typeface="Times New Roman"/>
              </a:rPr>
              <a:t>mail</a:t>
            </a:r>
            <a:r>
              <a:rPr lang="en-US" sz="2400" dirty="0">
                <a:latin typeface="Times New Roman"/>
              </a:rPr>
              <a:t>, </a:t>
            </a:r>
            <a:r>
              <a:rPr lang="en-US" sz="2400" dirty="0">
                <a:solidFill>
                  <a:srgbClr val="0000FF"/>
                </a:solidFill>
                <a:latin typeface="Times New Roman"/>
              </a:rPr>
              <a:t>file transfer</a:t>
            </a:r>
            <a:r>
              <a:rPr lang="en-US" sz="2400" dirty="0">
                <a:latin typeface="Times New Roman"/>
              </a:rPr>
              <a:t>, </a:t>
            </a:r>
            <a:r>
              <a:rPr lang="en-US" sz="2400" dirty="0">
                <a:solidFill>
                  <a:srgbClr val="0000FF"/>
                </a:solidFill>
                <a:latin typeface="Times New Roman"/>
              </a:rPr>
              <a:t>accessing the World Wide Web</a:t>
            </a:r>
            <a:r>
              <a:rPr lang="en-US" sz="2400" dirty="0">
                <a:latin typeface="Times New Roman"/>
              </a:rPr>
              <a:t>, and so on.</a:t>
            </a:r>
          </a:p>
          <a:p>
            <a:pPr algn="just" rtl="0"/>
            <a:endParaRPr lang="en-US" sz="2400" dirty="0">
              <a:latin typeface="Times New Roman"/>
            </a:endParaRPr>
          </a:p>
          <a:p>
            <a:pPr algn="just" rtl="0"/>
            <a:r>
              <a:rPr lang="en-US" sz="2400" dirty="0">
                <a:latin typeface="Times New Roman"/>
              </a:rPr>
              <a:t>Note that the communication at the application layer, like the one at the transport layer, is </a:t>
            </a:r>
            <a:r>
              <a:rPr lang="en-US" sz="2400" dirty="0">
                <a:solidFill>
                  <a:srgbClr val="FF0000"/>
                </a:solidFill>
                <a:latin typeface="Times New Roman"/>
              </a:rPr>
              <a:t>end to end</a:t>
            </a:r>
            <a:r>
              <a:rPr lang="en-US" sz="2400" dirty="0">
                <a:latin typeface="Times New Roman"/>
              </a:rPr>
              <a:t>. A message generated at computer A is sent to computer B without </a:t>
            </a:r>
            <a:r>
              <a:rPr lang="en-US" sz="2400" dirty="0"/>
              <a:t>being changed during the transmission.</a:t>
            </a:r>
          </a:p>
        </p:txBody>
      </p:sp>
      <p:sp>
        <p:nvSpPr>
          <p:cNvPr id="4" name="Title 1"/>
          <p:cNvSpPr>
            <a:spLocks noGrp="1"/>
          </p:cNvSpPr>
          <p:nvPr>
            <p:ph type="title"/>
          </p:nvPr>
        </p:nvSpPr>
        <p:spPr>
          <a:xfrm>
            <a:off x="457200" y="228600"/>
            <a:ext cx="8229600" cy="1066800"/>
          </a:xfrm>
        </p:spPr>
        <p:txBody>
          <a:bodyPr/>
          <a:lstStyle/>
          <a:p>
            <a:r>
              <a:rPr lang="en-US" b="1" i="1" dirty="0"/>
              <a:t>Application Layer (5) </a:t>
            </a:r>
            <a:r>
              <a:rPr lang="en-US" sz="1400" b="1" i="1" dirty="0"/>
              <a:t>TCP/IP</a:t>
            </a:r>
            <a:endParaRPr lang="ar-SA" sz="1400" dirty="0"/>
          </a:p>
        </p:txBody>
      </p:sp>
    </p:spTree>
    <p:extLst>
      <p:ext uri="{BB962C8B-B14F-4D97-AF65-F5344CB8AC3E}">
        <p14:creationId xmlns:p14="http://schemas.microsoft.com/office/powerpoint/2010/main" val="33700894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28600"/>
            <a:ext cx="8229600" cy="1066800"/>
          </a:xfrm>
        </p:spPr>
        <p:txBody>
          <a:bodyPr/>
          <a:lstStyle/>
          <a:p>
            <a:r>
              <a:rPr lang="en-US" b="1" i="1" dirty="0"/>
              <a:t>Transport Layer (5) </a:t>
            </a:r>
            <a:r>
              <a:rPr lang="en-US" sz="1400" b="1" i="1" dirty="0"/>
              <a:t>TCP/IP</a:t>
            </a:r>
            <a:endParaRPr lang="ar-SA" sz="1400" dirty="0"/>
          </a:p>
        </p:txBody>
      </p:sp>
      <p:pic>
        <p:nvPicPr>
          <p:cNvPr id="3074" name="Picture 2"/>
          <p:cNvPicPr>
            <a:picLocks noChangeAspect="1" noChangeArrowheads="1"/>
          </p:cNvPicPr>
          <p:nvPr/>
        </p:nvPicPr>
        <p:blipFill>
          <a:blip r:embed="rId2"/>
          <a:srcRect/>
          <a:stretch>
            <a:fillRect/>
          </a:stretch>
        </p:blipFill>
        <p:spPr bwMode="auto">
          <a:xfrm>
            <a:off x="685800" y="1186089"/>
            <a:ext cx="7886700" cy="5457825"/>
          </a:xfrm>
          <a:prstGeom prst="rect">
            <a:avLst/>
          </a:prstGeom>
          <a:noFill/>
          <a:ln w="9525">
            <a:noFill/>
            <a:miter lim="800000"/>
            <a:headEnd/>
            <a:tailEnd/>
          </a:ln>
          <a:effectLst/>
        </p:spPr>
      </p:pic>
    </p:spTree>
    <p:extLst>
      <p:ext uri="{BB962C8B-B14F-4D97-AF65-F5344CB8AC3E}">
        <p14:creationId xmlns:p14="http://schemas.microsoft.com/office/powerpoint/2010/main" val="17377366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915400" cy="5791200"/>
          </a:xfrm>
        </p:spPr>
        <p:txBody>
          <a:bodyPr>
            <a:normAutofit/>
          </a:bodyPr>
          <a:lstStyle/>
          <a:p>
            <a:pPr algn="just" rtl="0"/>
            <a:r>
              <a:rPr lang="en-US" sz="2400" dirty="0"/>
              <a:t>Four levels of addresses are used in an internet employing the TCP/IP protocols: </a:t>
            </a:r>
            <a:r>
              <a:rPr lang="en-US" sz="2400" b="1" dirty="0">
                <a:solidFill>
                  <a:srgbClr val="FF0000"/>
                </a:solidFill>
              </a:rPr>
              <a:t>physical address</a:t>
            </a:r>
            <a:r>
              <a:rPr lang="en-US" sz="2400" dirty="0"/>
              <a:t>, </a:t>
            </a:r>
            <a:r>
              <a:rPr lang="en-US" sz="2400" b="1" dirty="0">
                <a:solidFill>
                  <a:srgbClr val="FF0000"/>
                </a:solidFill>
              </a:rPr>
              <a:t>logical address</a:t>
            </a:r>
            <a:r>
              <a:rPr lang="en-US" sz="2400" dirty="0"/>
              <a:t>, </a:t>
            </a:r>
            <a:r>
              <a:rPr lang="en-US" sz="2400" b="1" dirty="0">
                <a:solidFill>
                  <a:srgbClr val="FF0000"/>
                </a:solidFill>
              </a:rPr>
              <a:t>port address</a:t>
            </a:r>
            <a:r>
              <a:rPr lang="en-US" sz="2400" dirty="0"/>
              <a:t>, and </a:t>
            </a:r>
            <a:r>
              <a:rPr lang="en-US" sz="2400" b="1" dirty="0">
                <a:solidFill>
                  <a:srgbClr val="FF0000"/>
                </a:solidFill>
              </a:rPr>
              <a:t>application-specific address</a:t>
            </a:r>
            <a:r>
              <a:rPr lang="en-US" sz="2400" dirty="0"/>
              <a:t>. Each address is </a:t>
            </a:r>
            <a:r>
              <a:rPr lang="en-US" sz="2400" dirty="0">
                <a:solidFill>
                  <a:srgbClr val="0000FF"/>
                </a:solidFill>
              </a:rPr>
              <a:t>related to a one layer in the TCP/IP</a:t>
            </a:r>
            <a:r>
              <a:rPr lang="en-US" sz="2400" dirty="0"/>
              <a:t> architecture:</a:t>
            </a:r>
          </a:p>
        </p:txBody>
      </p:sp>
      <p:sp>
        <p:nvSpPr>
          <p:cNvPr id="4" name="Title 1"/>
          <p:cNvSpPr>
            <a:spLocks noGrp="1"/>
          </p:cNvSpPr>
          <p:nvPr>
            <p:ph type="title"/>
          </p:nvPr>
        </p:nvSpPr>
        <p:spPr>
          <a:xfrm>
            <a:off x="457200" y="228600"/>
            <a:ext cx="8229600" cy="1066800"/>
          </a:xfrm>
        </p:spPr>
        <p:txBody>
          <a:bodyPr/>
          <a:lstStyle/>
          <a:p>
            <a:r>
              <a:rPr lang="en-US" b="1" dirty="0"/>
              <a:t>ADDRESSING</a:t>
            </a:r>
            <a:endParaRPr lang="ar-SA" sz="1400" dirty="0"/>
          </a:p>
        </p:txBody>
      </p:sp>
      <p:pic>
        <p:nvPicPr>
          <p:cNvPr id="1026" name="Picture 2"/>
          <p:cNvPicPr>
            <a:picLocks noChangeAspect="1" noChangeArrowheads="1"/>
          </p:cNvPicPr>
          <p:nvPr/>
        </p:nvPicPr>
        <p:blipFill>
          <a:blip r:embed="rId2"/>
          <a:srcRect/>
          <a:stretch>
            <a:fillRect/>
          </a:stretch>
        </p:blipFill>
        <p:spPr bwMode="auto">
          <a:xfrm>
            <a:off x="1600200" y="2838450"/>
            <a:ext cx="6546703" cy="3562350"/>
          </a:xfrm>
          <a:prstGeom prst="rect">
            <a:avLst/>
          </a:prstGeom>
          <a:noFill/>
          <a:ln w="9525">
            <a:noFill/>
            <a:miter lim="800000"/>
            <a:headEnd/>
            <a:tailEnd/>
          </a:ln>
          <a:effectLst/>
        </p:spPr>
      </p:pic>
    </p:spTree>
    <p:extLst>
      <p:ext uri="{BB962C8B-B14F-4D97-AF65-F5344CB8AC3E}">
        <p14:creationId xmlns:p14="http://schemas.microsoft.com/office/powerpoint/2010/main" val="4111229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1.4 Additional Security Principles</a:t>
            </a:r>
          </a:p>
        </p:txBody>
      </p:sp>
      <p:sp>
        <p:nvSpPr>
          <p:cNvPr id="3" name="Content Placeholder 2"/>
          <p:cNvSpPr>
            <a:spLocks noGrp="1"/>
          </p:cNvSpPr>
          <p:nvPr>
            <p:ph idx="1"/>
          </p:nvPr>
        </p:nvSpPr>
        <p:spPr/>
        <p:txBody>
          <a:bodyPr/>
          <a:lstStyle/>
          <a:p>
            <a:r>
              <a:t>Modern security emphasizes:</a:t>
            </a:r>
          </a:p>
          <a:p>
            <a:r>
              <a:t>- Authentication - Verifying identity.</a:t>
            </a:r>
          </a:p>
          <a:p>
            <a:r>
              <a:t>- Authorization - Defining access rights.</a:t>
            </a:r>
          </a:p>
          <a:p>
            <a:r>
              <a:t>- Accountability - Tracking actions.</a:t>
            </a:r>
          </a:p>
          <a:p>
            <a:r>
              <a:t>- Non-repudiation - Preventing denial of actions.</a:t>
            </a:r>
          </a:p>
          <a:p>
            <a:r>
              <a:t>- Reliability - Ensuring consistent performance.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1.8 Security Measures</a:t>
            </a:r>
          </a:p>
        </p:txBody>
      </p:sp>
      <p:sp>
        <p:nvSpPr>
          <p:cNvPr id="3" name="Content Placeholder 2"/>
          <p:cNvSpPr>
            <a:spLocks noGrp="1"/>
          </p:cNvSpPr>
          <p:nvPr>
            <p:ph idx="1"/>
          </p:nvPr>
        </p:nvSpPr>
        <p:spPr/>
        <p:txBody>
          <a:bodyPr/>
          <a:lstStyle/>
          <a:p>
            <a:r>
              <a:t>1. Technical Controls: Encryption, firewalls.</a:t>
            </a:r>
          </a:p>
          <a:p>
            <a:r>
              <a:t>2. Administrative Controls: Policies, training.</a:t>
            </a:r>
          </a:p>
          <a:p>
            <a:r>
              <a:t>3. Physical Controls: Locks, CCTV.</a:t>
            </a:r>
          </a:p>
          <a:p>
            <a:r>
              <a:t>4. Incident Response Plans.</a:t>
            </a:r>
          </a:p>
          <a:p>
            <a:r>
              <a:t>5. Regular updates and patching.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E44A-8128-8C45-035F-60BDABA472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98B8D-C69E-9AB2-E794-EB2AB470C060}"/>
              </a:ext>
            </a:extLst>
          </p:cNvPr>
          <p:cNvSpPr>
            <a:spLocks noGrp="1"/>
          </p:cNvSpPr>
          <p:nvPr>
            <p:ph idx="1"/>
          </p:nvPr>
        </p:nvSpPr>
        <p:spPr/>
        <p:txBody>
          <a:bodyPr/>
          <a:lstStyle/>
          <a:p>
            <a:pPr marL="0" indent="0">
              <a:buNone/>
            </a:pPr>
            <a:r>
              <a:rPr lang="en-IN" dirty="0"/>
              <a:t>3. </a:t>
            </a:r>
            <a:r>
              <a:rPr lang="en-IN" b="1" dirty="0"/>
              <a:t>Cloud Security</a:t>
            </a:r>
          </a:p>
          <a:p>
            <a:pPr>
              <a:buFont typeface="Arial" panose="020B0604020202020204" pitchFamily="34" charset="0"/>
              <a:buChar char="•"/>
            </a:pPr>
            <a:r>
              <a:rPr lang="en-US" sz="2800" dirty="0"/>
              <a:t>Deals with safeguarding data, applications, and services hosted in cloud environments.</a:t>
            </a:r>
          </a:p>
          <a:p>
            <a:pPr>
              <a:buFont typeface="Arial" panose="020B0604020202020204" pitchFamily="34" charset="0"/>
              <a:buChar char="•"/>
            </a:pPr>
            <a:r>
              <a:rPr lang="en-US" sz="2800" dirty="0"/>
              <a:t>Shared responsibility between </a:t>
            </a:r>
            <a:r>
              <a:rPr lang="en-US" sz="2800" b="1" dirty="0"/>
              <a:t>cloud service providers (CSPs)</a:t>
            </a:r>
            <a:r>
              <a:rPr lang="en-US" sz="2800" dirty="0"/>
              <a:t> and users.</a:t>
            </a:r>
          </a:p>
          <a:p>
            <a:pPr algn="just">
              <a:buFont typeface="Arial" panose="020B0604020202020204" pitchFamily="34" charset="0"/>
              <a:buChar char="•"/>
            </a:pPr>
            <a:r>
              <a:rPr lang="en-US" sz="2800" dirty="0"/>
              <a:t>Includes </a:t>
            </a:r>
            <a:r>
              <a:rPr lang="en-US" sz="2800" b="1" dirty="0"/>
              <a:t>data encryption, identity management, access controls, and compliance with standards</a:t>
            </a:r>
            <a:r>
              <a:rPr lang="en-US" sz="2800" dirty="0"/>
              <a:t>.</a:t>
            </a:r>
          </a:p>
          <a:p>
            <a:pPr algn="just">
              <a:buFont typeface="Arial" panose="020B0604020202020204" pitchFamily="34" charset="0"/>
              <a:buChar char="•"/>
            </a:pPr>
            <a:r>
              <a:rPr lang="en-US" sz="2800" dirty="0"/>
              <a:t>Addresses risks like </a:t>
            </a:r>
            <a:r>
              <a:rPr lang="en-US" sz="2800" b="1" dirty="0"/>
              <a:t>data breaches, account hijacking, and misconfigured cloud settings</a:t>
            </a:r>
            <a:r>
              <a:rPr lang="en-US" sz="2800" dirty="0"/>
              <a:t>.</a:t>
            </a:r>
            <a:endParaRPr lang="en-IN" sz="2800" dirty="0"/>
          </a:p>
        </p:txBody>
      </p:sp>
    </p:spTree>
    <p:extLst>
      <p:ext uri="{BB962C8B-B14F-4D97-AF65-F5344CB8AC3E}">
        <p14:creationId xmlns:p14="http://schemas.microsoft.com/office/powerpoint/2010/main" val="23908392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1.10 Challenges in Information Security</a:t>
            </a:r>
          </a:p>
        </p:txBody>
      </p:sp>
      <p:sp>
        <p:nvSpPr>
          <p:cNvPr id="3" name="Content Placeholder 2"/>
          <p:cNvSpPr>
            <a:spLocks noGrp="1"/>
          </p:cNvSpPr>
          <p:nvPr>
            <p:ph idx="1"/>
          </p:nvPr>
        </p:nvSpPr>
        <p:spPr/>
        <p:txBody>
          <a:bodyPr/>
          <a:lstStyle/>
          <a:p>
            <a:r>
              <a:t>Challenges include:</a:t>
            </a:r>
          </a:p>
          <a:p>
            <a:r>
              <a:t>- Rapidly evolving threats</a:t>
            </a:r>
          </a:p>
          <a:p>
            <a:r>
              <a:t>- Lack of skilled professionals</a:t>
            </a:r>
          </a:p>
          <a:p>
            <a:r>
              <a:t>- Managing remote/cloud security</a:t>
            </a:r>
          </a:p>
          <a:p>
            <a:r>
              <a:t>- Balancing usability and security</a:t>
            </a:r>
          </a:p>
          <a:p>
            <a:r>
              <a:t>- Multi-jurisdictional compliance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1.11 Summary</a:t>
            </a:r>
          </a:p>
        </p:txBody>
      </p:sp>
      <p:sp>
        <p:nvSpPr>
          <p:cNvPr id="3" name="Content Placeholder 2"/>
          <p:cNvSpPr>
            <a:spLocks noGrp="1"/>
          </p:cNvSpPr>
          <p:nvPr>
            <p:ph idx="1"/>
          </p:nvPr>
        </p:nvSpPr>
        <p:spPr/>
        <p:txBody>
          <a:bodyPr/>
          <a:lstStyle/>
          <a:p>
            <a:r>
              <a:t>Information security ensures data confidentiality, integrity, and availability, building trust in digital systems. As threats grow, continuous security improvements are necessary.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3000</TotalTime>
  <Words>5452</Words>
  <Application>Microsoft Office PowerPoint</Application>
  <PresentationFormat>On-screen Show (4:3)</PresentationFormat>
  <Paragraphs>368</Paragraphs>
  <Slides>91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Times New Roman</vt:lpstr>
      <vt:lpstr>Office Theme</vt:lpstr>
      <vt:lpstr>Introduction to Information Security</vt:lpstr>
      <vt:lpstr> Overview</vt:lpstr>
      <vt:lpstr> Definition</vt:lpstr>
      <vt:lpstr>Introduction to Information security</vt:lpstr>
      <vt:lpstr>PowerPoint Presentation</vt:lpstr>
      <vt:lpstr>Types of information security</vt:lpstr>
      <vt:lpstr>PowerPoint Presentation</vt:lpstr>
      <vt:lpstr>PowerPoint Presentation</vt:lpstr>
      <vt:lpstr>PowerPoint Presentation</vt:lpstr>
      <vt:lpstr>4. Endpoint Security</vt:lpstr>
      <vt:lpstr>5. Data Security</vt:lpstr>
      <vt:lpstr>6. Identity &amp; Access Management </vt:lpstr>
      <vt:lpstr>7. Operational Security (OPSEC)</vt:lpstr>
      <vt:lpstr>8.Cryptography &amp; Information Assurance</vt:lpstr>
      <vt:lpstr>PowerPoint Presentation</vt:lpstr>
      <vt:lpstr>Need for Information Security</vt:lpstr>
      <vt:lpstr>Protection of Sensitive Data</vt:lpstr>
      <vt:lpstr>Prevention of Cyber Threats and Attacks</vt:lpstr>
      <vt:lpstr>Maintaining Business Continuity</vt:lpstr>
      <vt:lpstr>Regulatory and Legal Compliance</vt:lpstr>
      <vt:lpstr>Protecting Reputation and Trust</vt:lpstr>
      <vt:lpstr>Safeguarding National Security and Critical Infrastructure</vt:lpstr>
      <vt:lpstr>Conclusion</vt:lpstr>
      <vt:lpstr>Threats to Information Systems</vt:lpstr>
      <vt:lpstr>Introduction</vt:lpstr>
      <vt:lpstr>Definition of Threats</vt:lpstr>
      <vt:lpstr>Categories of Threats</vt:lpstr>
      <vt:lpstr>Cyber / Technical Threats</vt:lpstr>
      <vt:lpstr>PowerPoint Presentation</vt:lpstr>
      <vt:lpstr>PowerPoint Presentation</vt:lpstr>
      <vt:lpstr>PowerPoint Presentation</vt:lpstr>
      <vt:lpstr>Human-Related Threats</vt:lpstr>
      <vt:lpstr>Physical &amp; Environmental Threats</vt:lpstr>
      <vt:lpstr>Organizational &amp; Process Threats</vt:lpstr>
      <vt:lpstr>Consequences of Threats</vt:lpstr>
      <vt:lpstr>Defense &amp; Countermeasures</vt:lpstr>
      <vt:lpstr>Case Studies</vt:lpstr>
      <vt:lpstr>Conclusion</vt:lpstr>
      <vt:lpstr>1.3 Core Principles of Information Security (CIA Triad)</vt:lpstr>
      <vt:lpstr>Information Assurance </vt:lpstr>
      <vt:lpstr>PowerPoint Presentation</vt:lpstr>
      <vt:lpstr>PowerPoint Presentation</vt:lpstr>
      <vt:lpstr>PowerPoint Presentation</vt:lpstr>
      <vt:lpstr>PowerPoint Presentation</vt:lpstr>
      <vt:lpstr>PowerPoint Presentation</vt:lpstr>
      <vt:lpstr>PowerPoint Presentation</vt:lpstr>
      <vt:lpstr>Cyber security</vt:lpstr>
      <vt:lpstr>PowerPoint Presentation</vt:lpstr>
      <vt:lpstr>Cyber security Fundamentals</vt:lpstr>
      <vt:lpstr>PowerPoint Presentation</vt:lpstr>
      <vt:lpstr>PowerPoint Presentation</vt:lpstr>
      <vt:lpstr>Cyber Crime</vt:lpstr>
      <vt:lpstr>Security Risk Analysis</vt:lpstr>
      <vt:lpstr>Steps in risk Analysis</vt:lpstr>
      <vt:lpstr>Types of Risk Analysis</vt:lpstr>
      <vt:lpstr>The OSI Model and the TCP/IP Protocol Suite</vt:lpstr>
      <vt:lpstr>Introduction</vt:lpstr>
      <vt:lpstr>PROTOCOL LAYERS</vt:lpstr>
      <vt:lpstr>PROTOCOL LAYERS</vt:lpstr>
      <vt:lpstr>Protocol Hierarchies</vt:lpstr>
      <vt:lpstr>THE OSI MODEL</vt:lpstr>
      <vt:lpstr>THE OSI MODEL</vt:lpstr>
      <vt:lpstr>THE OSI MODEL</vt:lpstr>
      <vt:lpstr>Layered Architecture</vt:lpstr>
      <vt:lpstr>Encapsulation</vt:lpstr>
      <vt:lpstr>OSI Layers</vt:lpstr>
      <vt:lpstr>TCP/IP PROTOCOL SUITE</vt:lpstr>
      <vt:lpstr>TCP/IP PROTOCOL SUITE</vt:lpstr>
      <vt:lpstr>TCP/IP PROTOCOL SUITE</vt:lpstr>
      <vt:lpstr>TCP/IP PROTOCOL SUITE</vt:lpstr>
      <vt:lpstr>TCP/IP PROTOCOL SUITE</vt:lpstr>
      <vt:lpstr>Comparison between OSI and TCP/IP Protocol Suite</vt:lpstr>
      <vt:lpstr>Comparison between OSI and TCP/IP Protocol Suite</vt:lpstr>
      <vt:lpstr>Physical Layer (1) TCP/IP</vt:lpstr>
      <vt:lpstr>Physical Layer (1) TCP/IP</vt:lpstr>
      <vt:lpstr>Physical Layer (1) TCP/IP</vt:lpstr>
      <vt:lpstr>Data Link Layer (2) TCP/IP</vt:lpstr>
      <vt:lpstr>         Data Link Layer </vt:lpstr>
      <vt:lpstr>Network Layer(3) TCP/IP</vt:lpstr>
      <vt:lpstr>Network Layer(3) TCP/IP</vt:lpstr>
      <vt:lpstr>Network Layer(3) TCP/IP</vt:lpstr>
      <vt:lpstr>Transport Layer (4) TCP/IP</vt:lpstr>
      <vt:lpstr>Transport Layer (4) TCP/IP</vt:lpstr>
      <vt:lpstr>Transport Layer (4) TCP/IP</vt:lpstr>
      <vt:lpstr>Application Layer (5) TCP/IP</vt:lpstr>
      <vt:lpstr>Transport Layer (5) TCP/IP</vt:lpstr>
      <vt:lpstr>ADDRESSING</vt:lpstr>
      <vt:lpstr>1.4 Additional Security Principles</vt:lpstr>
      <vt:lpstr>1.8 Security Measures</vt:lpstr>
      <vt:lpstr>1.10 Challenges in Information Security</vt:lpstr>
      <vt:lpstr>1.11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pipul kumar</dc:creator>
  <cp:keywords/>
  <dc:description>generated using python-pptx</dc:description>
  <cp:lastModifiedBy>PIPUL KUMAR</cp:lastModifiedBy>
  <cp:revision>19</cp:revision>
  <dcterms:created xsi:type="dcterms:W3CDTF">2013-01-27T09:14:16Z</dcterms:created>
  <dcterms:modified xsi:type="dcterms:W3CDTF">2025-09-02T07:06:22Z</dcterms:modified>
  <cp:category/>
</cp:coreProperties>
</file>