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9" r:id="rId2"/>
    <p:sldId id="260" r:id="rId3"/>
    <p:sldId id="261" r:id="rId4"/>
    <p:sldId id="258"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88" r:id="rId53"/>
    <p:sldId id="390" r:id="rId54"/>
    <p:sldId id="392" r:id="rId55"/>
    <p:sldId id="393" r:id="rId56"/>
    <p:sldId id="394" r:id="rId57"/>
    <p:sldId id="395" r:id="rId58"/>
    <p:sldId id="396" r:id="rId59"/>
    <p:sldId id="39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99DF70-5DBB-48E8-809A-6506F563999E}" type="datetimeFigureOut">
              <a:rPr lang="en-IN" smtClean="0"/>
              <a:t>07-09-2025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0C4622-93D8-424A-81DA-66137EC6110E}" type="slidenum">
              <a:rPr lang="en-IN" smtClean="0"/>
              <a:t>‹#›</a:t>
            </a:fld>
            <a:endParaRPr lang="en-IN"/>
          </a:p>
        </p:txBody>
      </p:sp>
    </p:spTree>
    <p:extLst>
      <p:ext uri="{BB962C8B-B14F-4D97-AF65-F5344CB8AC3E}">
        <p14:creationId xmlns:p14="http://schemas.microsoft.com/office/powerpoint/2010/main" val="66540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3A63-5788-F619-8219-F8BA311FA8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EE663A-1C02-8DEC-D9E1-E08BF29446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A790F9-D4E3-FF39-EDF0-BFF5CFCBC5DA}"/>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5" name="Footer Placeholder 4">
            <a:extLst>
              <a:ext uri="{FF2B5EF4-FFF2-40B4-BE49-F238E27FC236}">
                <a16:creationId xmlns:a16="http://schemas.microsoft.com/office/drawing/2014/main" id="{45244D3B-7CA9-C12E-6B18-2181B2E91F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233DED-FA56-1CAB-73B3-94D1927510B9}"/>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4148404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F2197-E97E-2587-453C-FF34BCF5A0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DAE262-7825-205C-F830-51241153C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78603-77A0-1FB7-1A5D-D8E1EC3A3E94}"/>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5" name="Footer Placeholder 4">
            <a:extLst>
              <a:ext uri="{FF2B5EF4-FFF2-40B4-BE49-F238E27FC236}">
                <a16:creationId xmlns:a16="http://schemas.microsoft.com/office/drawing/2014/main" id="{2F91B0BD-51B4-E6D0-42F5-7A8CECCC7F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A0B988-A1BC-B01E-5435-1193AB7DD71E}"/>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1545746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5B9E7E-329F-C95B-407E-479B3C1F15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E4330F-A443-ABF2-9764-9005078D81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82E2C1-28D5-5B22-3F38-426003E70595}"/>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5" name="Footer Placeholder 4">
            <a:extLst>
              <a:ext uri="{FF2B5EF4-FFF2-40B4-BE49-F238E27FC236}">
                <a16:creationId xmlns:a16="http://schemas.microsoft.com/office/drawing/2014/main" id="{90BE2952-6819-707E-1919-7E2BE5DB8D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393B8A-8541-CDDF-D2C0-E4603C87EFDF}"/>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17607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0A309-E342-2303-F8CC-311B2DBE95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AEC4A5-8050-1743-9C5D-69839A92FA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122335-B42C-42E4-1B05-38111FCC288C}"/>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5" name="Footer Placeholder 4">
            <a:extLst>
              <a:ext uri="{FF2B5EF4-FFF2-40B4-BE49-F238E27FC236}">
                <a16:creationId xmlns:a16="http://schemas.microsoft.com/office/drawing/2014/main" id="{29CD28A1-44AF-B6B7-1299-FC97B3E2E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7792DF-7D4F-DED4-A897-68EE1DA9FDA2}"/>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205424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6EA8-B8E7-A3A4-648A-3950BF0D5C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540215-5D3F-328A-A501-FA8649035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2404CE-7E72-BFAD-66D2-51172824F7E3}"/>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5" name="Footer Placeholder 4">
            <a:extLst>
              <a:ext uri="{FF2B5EF4-FFF2-40B4-BE49-F238E27FC236}">
                <a16:creationId xmlns:a16="http://schemas.microsoft.com/office/drawing/2014/main" id="{30088788-ABAC-D590-2FC7-8D347B1BA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2F53FF-625E-23AF-0769-D3C65C94A0A6}"/>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114886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003E2-9ED7-6803-6599-6B0A887552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0D4F8F-5F0F-B51D-F346-41F8953EE5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64D1197-1107-8BD2-EC38-A88A6382D9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E8DCB5-53EC-B4D1-B052-4558B9B7C956}"/>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6" name="Footer Placeholder 5">
            <a:extLst>
              <a:ext uri="{FF2B5EF4-FFF2-40B4-BE49-F238E27FC236}">
                <a16:creationId xmlns:a16="http://schemas.microsoft.com/office/drawing/2014/main" id="{72FC307B-E3AE-DE20-0D21-0F478D79BC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1470C0-0669-D33E-C66B-360C3346B908}"/>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1533942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FE52-461F-2282-55B2-63E67E986B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D97315-C0C0-8F09-5777-21CA0B7E7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C2A9DD-4E79-4580-D5FA-284BABAF7C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9F1CBF-6B94-9414-E754-BCEB05339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84E582-4AFE-7452-9130-72B0AD662F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A89E62-F871-4627-0F61-142240E753AA}"/>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8" name="Footer Placeholder 7">
            <a:extLst>
              <a:ext uri="{FF2B5EF4-FFF2-40B4-BE49-F238E27FC236}">
                <a16:creationId xmlns:a16="http://schemas.microsoft.com/office/drawing/2014/main" id="{C8096F45-FB3F-6DA1-23F7-06826A9922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488B22-9ED3-3CDC-1DCC-E2D3FA369D22}"/>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64813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5A711-EC11-AC6B-2C9C-F7F6766956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270790-F746-C115-2FAD-FB18A4CA63B8}"/>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4" name="Footer Placeholder 3">
            <a:extLst>
              <a:ext uri="{FF2B5EF4-FFF2-40B4-BE49-F238E27FC236}">
                <a16:creationId xmlns:a16="http://schemas.microsoft.com/office/drawing/2014/main" id="{96C4F326-2980-79CF-D6AA-45BC16DD38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8116B3-7962-9A0C-78F6-61427C5AD3F2}"/>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2926824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22A3C-F2C9-0FFB-FA4A-0D1F1706519C}"/>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3" name="Footer Placeholder 2">
            <a:extLst>
              <a:ext uri="{FF2B5EF4-FFF2-40B4-BE49-F238E27FC236}">
                <a16:creationId xmlns:a16="http://schemas.microsoft.com/office/drawing/2014/main" id="{3CC6E321-8222-A6AD-160E-BA5A269BB5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4E0E536-C62E-6CED-4A57-3F5CC99BA784}"/>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3544455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69CD-1B6E-0E5A-D1DF-64C7DBEE6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E766DA-0085-0D33-83B4-AD6EE50B0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A0632C-5E7C-11C0-7FF9-8C12EADD0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39E0C-F8DF-E694-1185-8EAD9C343F07}"/>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6" name="Footer Placeholder 5">
            <a:extLst>
              <a:ext uri="{FF2B5EF4-FFF2-40B4-BE49-F238E27FC236}">
                <a16:creationId xmlns:a16="http://schemas.microsoft.com/office/drawing/2014/main" id="{AD05D299-F854-17E4-749F-05CBB2074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95E321-04D8-FD96-6C3B-918F2F9F7C5E}"/>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723827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3AC0A-B957-E614-3028-E249E4990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578DBD7-3970-E8F8-3ED6-ABCA4D685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F882CE-707B-6549-0741-C2F96C804D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3B82F-313C-8DFF-0F0E-D790AE87540F}"/>
              </a:ext>
            </a:extLst>
          </p:cNvPr>
          <p:cNvSpPr>
            <a:spLocks noGrp="1"/>
          </p:cNvSpPr>
          <p:nvPr>
            <p:ph type="dt" sz="half" idx="10"/>
          </p:nvPr>
        </p:nvSpPr>
        <p:spPr/>
        <p:txBody>
          <a:bodyPr/>
          <a:lstStyle/>
          <a:p>
            <a:fld id="{B27F99FD-3427-48F1-890D-32F27D238C2A}" type="datetimeFigureOut">
              <a:rPr lang="en-IN" smtClean="0"/>
              <a:t>06-09-2025</a:t>
            </a:fld>
            <a:endParaRPr lang="en-IN"/>
          </a:p>
        </p:txBody>
      </p:sp>
      <p:sp>
        <p:nvSpPr>
          <p:cNvPr id="6" name="Footer Placeholder 5">
            <a:extLst>
              <a:ext uri="{FF2B5EF4-FFF2-40B4-BE49-F238E27FC236}">
                <a16:creationId xmlns:a16="http://schemas.microsoft.com/office/drawing/2014/main" id="{3AD7784A-569B-CB3C-6828-2DC4B9D825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4B3368-124D-956A-CD7D-E38A9E5AE99F}"/>
              </a:ext>
            </a:extLst>
          </p:cNvPr>
          <p:cNvSpPr>
            <a:spLocks noGrp="1"/>
          </p:cNvSpPr>
          <p:nvPr>
            <p:ph type="sldNum" sz="quarter" idx="12"/>
          </p:nvPr>
        </p:nvSpPr>
        <p:spPr/>
        <p:txBody>
          <a:bodyPr/>
          <a:lstStyle/>
          <a:p>
            <a:fld id="{BE088D61-6CCB-445F-9FF4-2BE3D9A63C37}" type="slidenum">
              <a:rPr lang="en-IN" smtClean="0"/>
              <a:t>‹#›</a:t>
            </a:fld>
            <a:endParaRPr lang="en-IN"/>
          </a:p>
        </p:txBody>
      </p:sp>
    </p:spTree>
    <p:extLst>
      <p:ext uri="{BB962C8B-B14F-4D97-AF65-F5344CB8AC3E}">
        <p14:creationId xmlns:p14="http://schemas.microsoft.com/office/powerpoint/2010/main" val="1210576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7F50A-5B18-2025-19C4-B9ECBE7F93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E948B9-91C3-834D-3E62-CE96FAEFE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B3C172-19F5-110C-0142-620B7554C8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7F99FD-3427-48F1-890D-32F27D238C2A}" type="datetimeFigureOut">
              <a:rPr lang="en-IN" smtClean="0"/>
              <a:t>06-09-2025</a:t>
            </a:fld>
            <a:endParaRPr lang="en-IN"/>
          </a:p>
        </p:txBody>
      </p:sp>
      <p:sp>
        <p:nvSpPr>
          <p:cNvPr id="5" name="Footer Placeholder 4">
            <a:extLst>
              <a:ext uri="{FF2B5EF4-FFF2-40B4-BE49-F238E27FC236}">
                <a16:creationId xmlns:a16="http://schemas.microsoft.com/office/drawing/2014/main" id="{EFFC0FE9-CA98-68C2-247E-03710CEA81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42FF2D-4A34-F14F-0ECF-74808A77FF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088D61-6CCB-445F-9FF4-2BE3D9A63C37}" type="slidenum">
              <a:rPr lang="en-IN" smtClean="0"/>
              <a:t>‹#›</a:t>
            </a:fld>
            <a:endParaRPr lang="en-IN"/>
          </a:p>
        </p:txBody>
      </p:sp>
    </p:spTree>
    <p:extLst>
      <p:ext uri="{BB962C8B-B14F-4D97-AF65-F5344CB8AC3E}">
        <p14:creationId xmlns:p14="http://schemas.microsoft.com/office/powerpoint/2010/main" val="393016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ban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33859-DA68-3466-6668-19AC6ABD2EEB}"/>
              </a:ext>
            </a:extLst>
          </p:cNvPr>
          <p:cNvSpPr>
            <a:spLocks noGrp="1"/>
          </p:cNvSpPr>
          <p:nvPr>
            <p:ph type="title"/>
          </p:nvPr>
        </p:nvSpPr>
        <p:spPr/>
        <p:txBody>
          <a:bodyPr/>
          <a:lstStyle/>
          <a:p>
            <a:pPr algn="ctr"/>
            <a:r>
              <a:rPr lang="en-US" b="1" dirty="0"/>
              <a:t>UNIT 2 – Application security &amp; it’s  Technology</a:t>
            </a:r>
            <a:endParaRPr lang="en-IN" b="1" dirty="0"/>
          </a:p>
        </p:txBody>
      </p:sp>
      <p:sp>
        <p:nvSpPr>
          <p:cNvPr id="3" name="Content Placeholder 2">
            <a:extLst>
              <a:ext uri="{FF2B5EF4-FFF2-40B4-BE49-F238E27FC236}">
                <a16:creationId xmlns:a16="http://schemas.microsoft.com/office/drawing/2014/main" id="{237A72B4-4CE1-8B5F-C505-7182CB36BF4A}"/>
              </a:ext>
            </a:extLst>
          </p:cNvPr>
          <p:cNvSpPr>
            <a:spLocks noGrp="1"/>
          </p:cNvSpPr>
          <p:nvPr>
            <p:ph idx="1"/>
          </p:nvPr>
        </p:nvSpPr>
        <p:spPr/>
        <p:txBody>
          <a:bodyPr/>
          <a:lstStyle/>
          <a:p>
            <a:r>
              <a:rPr lang="en-US" dirty="0"/>
              <a:t>Application Security is the use of software, hardware, and procedural methods to protect applications from external threats.</a:t>
            </a:r>
          </a:p>
          <a:p>
            <a:pPr algn="just"/>
            <a:r>
              <a:rPr lang="en-US" dirty="0"/>
              <a:t>Application security is required by the following types:- </a:t>
            </a:r>
          </a:p>
          <a:p>
            <a:pPr marL="514350" indent="-514350" algn="just">
              <a:buFont typeface="+mj-lt"/>
              <a:buAutoNum type="arabicPeriod"/>
            </a:pPr>
            <a:r>
              <a:rPr lang="en-US" dirty="0"/>
              <a:t>Database</a:t>
            </a:r>
          </a:p>
          <a:p>
            <a:pPr marL="514350" indent="-514350" algn="just">
              <a:buFont typeface="+mj-lt"/>
              <a:buAutoNum type="arabicPeriod"/>
            </a:pPr>
            <a:r>
              <a:rPr lang="en-IN" dirty="0"/>
              <a:t>Internet</a:t>
            </a:r>
          </a:p>
          <a:p>
            <a:pPr marL="514350" indent="-514350" algn="just">
              <a:buFont typeface="+mj-lt"/>
              <a:buAutoNum type="arabicPeriod"/>
            </a:pPr>
            <a:r>
              <a:rPr lang="en-IN" dirty="0"/>
              <a:t>E-mail.</a:t>
            </a:r>
          </a:p>
          <a:p>
            <a:pPr marL="514350" indent="-514350" algn="just">
              <a:buFont typeface="+mj-lt"/>
              <a:buAutoNum type="arabicPeriod"/>
            </a:pPr>
            <a:r>
              <a:rPr lang="en-IN" dirty="0"/>
              <a:t>E commerce</a:t>
            </a:r>
          </a:p>
        </p:txBody>
      </p:sp>
    </p:spTree>
    <p:extLst>
      <p:ext uri="{BB962C8B-B14F-4D97-AF65-F5344CB8AC3E}">
        <p14:creationId xmlns:p14="http://schemas.microsoft.com/office/powerpoint/2010/main" val="1418622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CF1A-7E66-EBD4-143A-0DFBFF8B83F5}"/>
              </a:ext>
            </a:extLst>
          </p:cNvPr>
          <p:cNvSpPr>
            <a:spLocks noGrp="1"/>
          </p:cNvSpPr>
          <p:nvPr>
            <p:ph type="title"/>
          </p:nvPr>
        </p:nvSpPr>
        <p:spPr/>
        <p:txBody>
          <a:bodyPr/>
          <a:lstStyle/>
          <a:p>
            <a:pPr algn="ctr"/>
            <a:r>
              <a:rPr lang="en-US" b="1" dirty="0"/>
              <a:t>Security technology</a:t>
            </a:r>
            <a:endParaRPr lang="en-IN" b="1" dirty="0"/>
          </a:p>
        </p:txBody>
      </p:sp>
      <p:sp>
        <p:nvSpPr>
          <p:cNvPr id="3" name="Content Placeholder 2">
            <a:extLst>
              <a:ext uri="{FF2B5EF4-FFF2-40B4-BE49-F238E27FC236}">
                <a16:creationId xmlns:a16="http://schemas.microsoft.com/office/drawing/2014/main" id="{C962A0FE-EB0E-D36E-9685-09DCFAD7A842}"/>
              </a:ext>
            </a:extLst>
          </p:cNvPr>
          <p:cNvSpPr>
            <a:spLocks noGrp="1"/>
          </p:cNvSpPr>
          <p:nvPr>
            <p:ph idx="1"/>
          </p:nvPr>
        </p:nvSpPr>
        <p:spPr/>
        <p:txBody>
          <a:bodyPr/>
          <a:lstStyle/>
          <a:p>
            <a:pPr algn="just"/>
            <a:r>
              <a:rPr lang="en-US" dirty="0"/>
              <a:t>Cyber security is a major concern for organizations. The tools and technology needed  to secure organization data are :-</a:t>
            </a:r>
          </a:p>
          <a:p>
            <a:pPr lvl="1" algn="just"/>
            <a:endParaRPr lang="en-US" dirty="0"/>
          </a:p>
          <a:p>
            <a:pPr lvl="1" algn="just"/>
            <a:r>
              <a:rPr lang="en-US" dirty="0"/>
              <a:t>Firewalls &amp; VPN</a:t>
            </a:r>
          </a:p>
          <a:p>
            <a:pPr lvl="1" algn="just"/>
            <a:r>
              <a:rPr lang="en-US" dirty="0"/>
              <a:t>Intrusion detection </a:t>
            </a:r>
          </a:p>
          <a:p>
            <a:pPr lvl="1" algn="just"/>
            <a:r>
              <a:rPr lang="en-US" dirty="0"/>
              <a:t>Access control</a:t>
            </a:r>
            <a:endParaRPr lang="en-IN" dirty="0"/>
          </a:p>
        </p:txBody>
      </p:sp>
    </p:spTree>
    <p:extLst>
      <p:ext uri="{BB962C8B-B14F-4D97-AF65-F5344CB8AC3E}">
        <p14:creationId xmlns:p14="http://schemas.microsoft.com/office/powerpoint/2010/main" val="111815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AB72-28FA-3D12-7783-A1D5FBFC0FC7}"/>
              </a:ext>
            </a:extLst>
          </p:cNvPr>
          <p:cNvSpPr>
            <a:spLocks noGrp="1"/>
          </p:cNvSpPr>
          <p:nvPr>
            <p:ph type="title"/>
          </p:nvPr>
        </p:nvSpPr>
        <p:spPr/>
        <p:txBody>
          <a:bodyPr/>
          <a:lstStyle/>
          <a:p>
            <a:pPr algn="ctr"/>
            <a:r>
              <a:rPr lang="en-US" b="1" dirty="0"/>
              <a:t>Firewall &amp; VPN</a:t>
            </a:r>
            <a:endParaRPr lang="en-IN" b="1" dirty="0"/>
          </a:p>
        </p:txBody>
      </p:sp>
      <p:sp>
        <p:nvSpPr>
          <p:cNvPr id="3" name="Content Placeholder 2">
            <a:extLst>
              <a:ext uri="{FF2B5EF4-FFF2-40B4-BE49-F238E27FC236}">
                <a16:creationId xmlns:a16="http://schemas.microsoft.com/office/drawing/2014/main" id="{C22F2184-4041-37BC-936B-3F16CB65FA80}"/>
              </a:ext>
            </a:extLst>
          </p:cNvPr>
          <p:cNvSpPr>
            <a:spLocks noGrp="1"/>
          </p:cNvSpPr>
          <p:nvPr>
            <p:ph idx="1"/>
          </p:nvPr>
        </p:nvSpPr>
        <p:spPr/>
        <p:txBody>
          <a:bodyPr/>
          <a:lstStyle/>
          <a:p>
            <a:pPr algn="just"/>
            <a:r>
              <a:rPr lang="en-US" dirty="0"/>
              <a:t> A firewall is a security system that prevents unauthorized access from a private network. It is a combination of both hardware and software. All messages entering or leaving the internet pass through the firewall.</a:t>
            </a:r>
          </a:p>
          <a:p>
            <a:pPr algn="just"/>
            <a:r>
              <a:rPr lang="en-US" b="1" dirty="0"/>
              <a:t> A virtual private  network </a:t>
            </a:r>
            <a:r>
              <a:rPr lang="en-US" dirty="0"/>
              <a:t>is a technology used to create safe and encrypted connection on internet from a device to network.</a:t>
            </a:r>
          </a:p>
          <a:p>
            <a:pPr algn="just"/>
            <a:r>
              <a:rPr lang="en-US" dirty="0"/>
              <a:t>It essentially acts as a private tunnel for your internet traffic, preventing hackers, ISPs( Internet service providers) and even governments from monitoring your activities. </a:t>
            </a:r>
            <a:endParaRPr lang="en-IN" dirty="0"/>
          </a:p>
        </p:txBody>
      </p:sp>
    </p:spTree>
    <p:extLst>
      <p:ext uri="{BB962C8B-B14F-4D97-AF65-F5344CB8AC3E}">
        <p14:creationId xmlns:p14="http://schemas.microsoft.com/office/powerpoint/2010/main" val="178179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1CEF-111C-543B-00BD-B303F0E62A2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EB87C0-67BB-98EA-F54D-85E8751115D8}"/>
              </a:ext>
            </a:extLst>
          </p:cNvPr>
          <p:cNvSpPr>
            <a:spLocks noGrp="1"/>
          </p:cNvSpPr>
          <p:nvPr>
            <p:ph idx="1"/>
          </p:nvPr>
        </p:nvSpPr>
        <p:spPr/>
        <p:txBody>
          <a:bodyPr>
            <a:normAutofit lnSpcReduction="10000"/>
          </a:bodyPr>
          <a:lstStyle/>
          <a:p>
            <a:pPr algn="just"/>
            <a:r>
              <a:rPr lang="en-US" dirty="0"/>
              <a:t>When using a VPN, your IP address is masked, and your online actions are routed through a remote server, making it harder to track your online activity.</a:t>
            </a:r>
          </a:p>
          <a:p>
            <a:pPr algn="just"/>
            <a:r>
              <a:rPr lang="en-IN" b="1" dirty="0"/>
              <a:t>Key benefit of using a VPN</a:t>
            </a:r>
            <a:endParaRPr lang="en-IN" dirty="0"/>
          </a:p>
          <a:p>
            <a:pPr lvl="1" algn="just" fontAlgn="base"/>
            <a:r>
              <a:rPr lang="en-US" b="1" dirty="0"/>
              <a:t>Privacy Protection</a:t>
            </a:r>
            <a:r>
              <a:rPr lang="en-US" dirty="0"/>
              <a:t>: A VPN hides your IP address, ensuring that your browsing habits and activities remain private.</a:t>
            </a:r>
          </a:p>
          <a:p>
            <a:pPr marL="457200" lvl="1" indent="0" algn="just" fontAlgn="base">
              <a:buNone/>
            </a:pPr>
            <a:endParaRPr lang="en-US" dirty="0"/>
          </a:p>
          <a:p>
            <a:pPr lvl="1" algn="just" fontAlgn="base"/>
            <a:r>
              <a:rPr lang="en-US" b="1" dirty="0"/>
              <a:t>Security on Public Networks</a:t>
            </a:r>
            <a:r>
              <a:rPr lang="en-US" dirty="0"/>
              <a:t>: Public Wi-Fi networks are often insecure, but a VPN encrypts your connection, making it safer to browse the internet on networks like those in cafes or airports.</a:t>
            </a:r>
          </a:p>
          <a:p>
            <a:pPr marL="0" indent="0" algn="just">
              <a:buNone/>
            </a:pPr>
            <a:br>
              <a:rPr lang="en-US" dirty="0"/>
            </a:br>
            <a:endParaRPr lang="en-US" dirty="0"/>
          </a:p>
          <a:p>
            <a:pPr lvl="1" algn="just"/>
            <a:endParaRPr lang="en-IN" b="1" dirty="0"/>
          </a:p>
        </p:txBody>
      </p:sp>
    </p:spTree>
    <p:extLst>
      <p:ext uri="{BB962C8B-B14F-4D97-AF65-F5344CB8AC3E}">
        <p14:creationId xmlns:p14="http://schemas.microsoft.com/office/powerpoint/2010/main" val="54600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EF3B9-A174-ABF6-951F-010492E5099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91D224-D4A5-D494-0B81-B2E7FF85D9ED}"/>
              </a:ext>
            </a:extLst>
          </p:cNvPr>
          <p:cNvSpPr>
            <a:spLocks noGrp="1"/>
          </p:cNvSpPr>
          <p:nvPr>
            <p:ph idx="1"/>
          </p:nvPr>
        </p:nvSpPr>
        <p:spPr/>
        <p:txBody>
          <a:bodyPr/>
          <a:lstStyle/>
          <a:p>
            <a:r>
              <a:rPr lang="en-US" b="1" dirty="0"/>
              <a:t>Bypass Geo-restrictions</a:t>
            </a:r>
            <a:r>
              <a:rPr lang="en-US" dirty="0"/>
              <a:t>: A VPN allows you to access content that may be blocked in certain regions (such as streaming platforms, social media sites, etc.).</a:t>
            </a:r>
          </a:p>
          <a:p>
            <a:pPr fontAlgn="base"/>
            <a:r>
              <a:rPr lang="en-US" b="1" dirty="0"/>
              <a:t>Prevent Data Throttling</a:t>
            </a:r>
            <a:r>
              <a:rPr lang="en-US" dirty="0"/>
              <a:t>: Some ISPs throttle your connection speed when you stream or play games. A VPN can bypass this, allowing for faster internet speeds.</a:t>
            </a:r>
          </a:p>
          <a:p>
            <a:pPr fontAlgn="base"/>
            <a:r>
              <a:rPr lang="en-US" b="1" dirty="0"/>
              <a:t>Accessing Remote Work Resources</a:t>
            </a:r>
            <a:r>
              <a:rPr lang="en-US" dirty="0"/>
              <a:t>: A VPN enables secure access to private networks, making it ideal for businesses and remote workers.</a:t>
            </a:r>
          </a:p>
          <a:p>
            <a:pPr marL="0" indent="0">
              <a:buNone/>
            </a:pPr>
            <a:endParaRPr lang="en-US" dirty="0"/>
          </a:p>
          <a:p>
            <a:endParaRPr lang="en-IN" dirty="0"/>
          </a:p>
        </p:txBody>
      </p:sp>
    </p:spTree>
    <p:extLst>
      <p:ext uri="{BB962C8B-B14F-4D97-AF65-F5344CB8AC3E}">
        <p14:creationId xmlns:p14="http://schemas.microsoft.com/office/powerpoint/2010/main" val="2875869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19822-C235-AACD-A612-7DC03EA6E539}"/>
              </a:ext>
            </a:extLst>
          </p:cNvPr>
          <p:cNvSpPr>
            <a:spLocks noGrp="1"/>
          </p:cNvSpPr>
          <p:nvPr>
            <p:ph type="title"/>
          </p:nvPr>
        </p:nvSpPr>
        <p:spPr/>
        <p:txBody>
          <a:bodyPr/>
          <a:lstStyle/>
          <a:p>
            <a:pPr algn="ctr"/>
            <a:r>
              <a:rPr lang="en-US" b="1" dirty="0"/>
              <a:t>Disadvantages of Using a VPN</a:t>
            </a:r>
            <a:br>
              <a:rPr lang="en-US" b="1" dirty="0"/>
            </a:br>
            <a:endParaRPr lang="en-IN" dirty="0"/>
          </a:p>
        </p:txBody>
      </p:sp>
      <p:sp>
        <p:nvSpPr>
          <p:cNvPr id="3" name="Content Placeholder 2">
            <a:extLst>
              <a:ext uri="{FF2B5EF4-FFF2-40B4-BE49-F238E27FC236}">
                <a16:creationId xmlns:a16="http://schemas.microsoft.com/office/drawing/2014/main" id="{E465FF35-83EF-9A03-E84B-0496EC830050}"/>
              </a:ext>
            </a:extLst>
          </p:cNvPr>
          <p:cNvSpPr>
            <a:spLocks noGrp="1"/>
          </p:cNvSpPr>
          <p:nvPr>
            <p:ph idx="1"/>
          </p:nvPr>
        </p:nvSpPr>
        <p:spPr/>
        <p:txBody>
          <a:bodyPr/>
          <a:lstStyle/>
          <a:p>
            <a:pPr fontAlgn="base"/>
            <a:r>
              <a:rPr lang="en-US" b="1" dirty="0"/>
              <a:t>Slower Speeds</a:t>
            </a:r>
            <a:r>
              <a:rPr lang="en-US" dirty="0"/>
              <a:t>: Using a VPN may slow down your internet speed due to the encryption process and server routing.</a:t>
            </a:r>
          </a:p>
          <a:p>
            <a:pPr fontAlgn="base"/>
            <a:r>
              <a:rPr lang="en-US" b="1" dirty="0"/>
              <a:t>Not All VPNs Are Equal</a:t>
            </a:r>
            <a:r>
              <a:rPr lang="en-US" dirty="0"/>
              <a:t>: Some VPN services may log your data or provide subpar protection, so it’s essential to choose a </a:t>
            </a:r>
            <a:r>
              <a:rPr lang="en-US" b="1" dirty="0"/>
              <a:t>reliable VPN provider</a:t>
            </a:r>
            <a:r>
              <a:rPr lang="en-US" dirty="0"/>
              <a:t>.</a:t>
            </a:r>
          </a:p>
          <a:p>
            <a:pPr fontAlgn="base"/>
            <a:r>
              <a:rPr lang="en-US" b="1" dirty="0"/>
              <a:t>Can Be Blocked</a:t>
            </a:r>
            <a:r>
              <a:rPr lang="en-US" dirty="0"/>
              <a:t>: Certain websites or countries may block VPN access, limiting your ability to connect to certain services.</a:t>
            </a:r>
          </a:p>
          <a:p>
            <a:pPr fontAlgn="base"/>
            <a:r>
              <a:rPr lang="en-US" b="1" dirty="0"/>
              <a:t>Requires Configuration</a:t>
            </a:r>
            <a:r>
              <a:rPr lang="en-US" dirty="0"/>
              <a:t>: Setting up a VPN may require a bit of technical knowledge, especially if you're doing it manually.</a:t>
            </a:r>
          </a:p>
          <a:p>
            <a:pPr algn="just"/>
            <a:endParaRPr lang="en-IN" dirty="0"/>
          </a:p>
        </p:txBody>
      </p:sp>
    </p:spTree>
    <p:extLst>
      <p:ext uri="{BB962C8B-B14F-4D97-AF65-F5344CB8AC3E}">
        <p14:creationId xmlns:p14="http://schemas.microsoft.com/office/powerpoint/2010/main" val="178191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EBC5D-DBCE-51E3-A30B-3FA065297199}"/>
              </a:ext>
            </a:extLst>
          </p:cNvPr>
          <p:cNvSpPr>
            <a:spLocks noGrp="1"/>
          </p:cNvSpPr>
          <p:nvPr>
            <p:ph type="title"/>
          </p:nvPr>
        </p:nvSpPr>
        <p:spPr/>
        <p:txBody>
          <a:bodyPr/>
          <a:lstStyle/>
          <a:p>
            <a:pPr algn="ctr"/>
            <a:r>
              <a:rPr lang="en-US" b="1" dirty="0"/>
              <a:t>Intrusion detection system( IDS)</a:t>
            </a:r>
            <a:endParaRPr lang="en-IN" b="1" dirty="0"/>
          </a:p>
        </p:txBody>
      </p:sp>
      <p:sp>
        <p:nvSpPr>
          <p:cNvPr id="3" name="Content Placeholder 2">
            <a:extLst>
              <a:ext uri="{FF2B5EF4-FFF2-40B4-BE49-F238E27FC236}">
                <a16:creationId xmlns:a16="http://schemas.microsoft.com/office/drawing/2014/main" id="{006979E7-E1E7-7856-DECD-1408F9CFC7A0}"/>
              </a:ext>
            </a:extLst>
          </p:cNvPr>
          <p:cNvSpPr>
            <a:spLocks noGrp="1"/>
          </p:cNvSpPr>
          <p:nvPr>
            <p:ph idx="1"/>
          </p:nvPr>
        </p:nvSpPr>
        <p:spPr/>
        <p:txBody>
          <a:bodyPr>
            <a:normAutofit lnSpcReduction="10000"/>
          </a:bodyPr>
          <a:lstStyle/>
          <a:p>
            <a:pPr algn="just"/>
            <a:r>
              <a:rPr lang="en-US" dirty="0"/>
              <a:t>Intrusion Detection System (IDS) observes network traffic for malicious transactions and sends immediate alerts when it is observed.</a:t>
            </a:r>
          </a:p>
          <a:p>
            <a:pPr algn="just"/>
            <a:r>
              <a:rPr lang="en-US" dirty="0"/>
              <a:t> It is software that checks a network or system for malicious activities or policy violations. Each illegal activity or violation is often recorded and notified to an administration. </a:t>
            </a:r>
          </a:p>
          <a:p>
            <a:pPr algn="just"/>
            <a:r>
              <a:rPr lang="en-US" dirty="0"/>
              <a:t>IDS monitors a network or system for malicious activity and protects a computer network from unauthorized access from users, including perhaps insiders. The intrusion detector learning task is to build a predictive model (i.e. a classifier) capable of distinguishing between ‘bad connections and good connections.</a:t>
            </a:r>
            <a:endParaRPr lang="en-IN" dirty="0"/>
          </a:p>
        </p:txBody>
      </p:sp>
    </p:spTree>
    <p:extLst>
      <p:ext uri="{BB962C8B-B14F-4D97-AF65-F5344CB8AC3E}">
        <p14:creationId xmlns:p14="http://schemas.microsoft.com/office/powerpoint/2010/main" val="1787646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E505-E013-FBEC-21C4-1C7C517A55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B47BB8-231D-070F-1E22-C135F7E7E087}"/>
              </a:ext>
            </a:extLst>
          </p:cNvPr>
          <p:cNvSpPr>
            <a:spLocks noGrp="1"/>
          </p:cNvSpPr>
          <p:nvPr>
            <p:ph idx="1"/>
          </p:nvPr>
        </p:nvSpPr>
        <p:spPr/>
        <p:txBody>
          <a:bodyPr/>
          <a:lstStyle/>
          <a:p>
            <a:r>
              <a:rPr lang="en-US" dirty="0"/>
              <a:t>IDS used to monitor the computer system &amp; Network traffic. IDS alert system admin in the case when someone tries to break firewall.</a:t>
            </a:r>
          </a:p>
          <a:p>
            <a:r>
              <a:rPr lang="en-US" b="1" dirty="0"/>
              <a:t>Classification of Intrusion Detection System(IDS)</a:t>
            </a:r>
          </a:p>
          <a:p>
            <a:pPr marL="514350" indent="-514350" algn="just">
              <a:buFont typeface="+mj-lt"/>
              <a:buAutoNum type="arabicPeriod"/>
            </a:pPr>
            <a:r>
              <a:rPr lang="en-US" b="1" dirty="0"/>
              <a:t>Network IDS:- </a:t>
            </a:r>
            <a:r>
              <a:rPr lang="en-US" dirty="0"/>
              <a:t>NIDS are set up at a planned point within the network to examine traffic from all devices on the network. It performs an observation of passing traffic on the entire subnet and matches the traffic that is passed on the subnets to the collection of known attacks. Once an attack is identified or abnormal behavior is observed, the alert can be sent to the administrator.</a:t>
            </a:r>
            <a:endParaRPr lang="en-US" b="1" dirty="0"/>
          </a:p>
          <a:p>
            <a:pPr marL="514350" indent="-514350">
              <a:buFont typeface="+mj-lt"/>
              <a:buAutoNum type="arabicPeriod"/>
            </a:pPr>
            <a:endParaRPr lang="en-US" b="1" dirty="0"/>
          </a:p>
          <a:p>
            <a:pPr marL="514350" indent="-514350">
              <a:buFont typeface="+mj-lt"/>
              <a:buAutoNum type="arabicPeriod"/>
            </a:pPr>
            <a:endParaRPr lang="en-IN" dirty="0"/>
          </a:p>
        </p:txBody>
      </p:sp>
    </p:spTree>
    <p:extLst>
      <p:ext uri="{BB962C8B-B14F-4D97-AF65-F5344CB8AC3E}">
        <p14:creationId xmlns:p14="http://schemas.microsoft.com/office/powerpoint/2010/main" val="202540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EB3F-B7C5-47AD-83BD-BAA666013E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5F486A-85FE-C8A2-CB81-03C9D87D8EA6}"/>
              </a:ext>
            </a:extLst>
          </p:cNvPr>
          <p:cNvSpPr>
            <a:spLocks noGrp="1"/>
          </p:cNvSpPr>
          <p:nvPr>
            <p:ph idx="1"/>
          </p:nvPr>
        </p:nvSpPr>
        <p:spPr/>
        <p:txBody>
          <a:bodyPr>
            <a:normAutofit fontScale="92500"/>
          </a:bodyPr>
          <a:lstStyle/>
          <a:p>
            <a:pPr marL="0" indent="0" algn="just">
              <a:buNone/>
            </a:pPr>
            <a:r>
              <a:rPr lang="en-US" dirty="0"/>
              <a:t>2. </a:t>
            </a:r>
            <a:r>
              <a:rPr lang="en-IN" b="1" dirty="0"/>
              <a:t>Host Intrusion Detection System (HIDS):- </a:t>
            </a:r>
            <a:r>
              <a:rPr lang="en-US" dirty="0"/>
              <a:t>HIDS runs on independent hosts or devices on the network. A HIDS monitors the incoming and outgoing packets from the device only and will alert the administrator if suspicious or malicious activity is detected. It takes a snapshot of existing system files and compares it with the previous snapshot. If the analytical system files were edited or deleted, an alert is sent to the administrator to investigate.</a:t>
            </a:r>
          </a:p>
          <a:p>
            <a:pPr marL="0" indent="0" algn="just">
              <a:buNone/>
            </a:pPr>
            <a:r>
              <a:rPr lang="en-US" b="1" dirty="0"/>
              <a:t>3. </a:t>
            </a:r>
            <a:r>
              <a:rPr lang="en-IN" b="1" dirty="0"/>
              <a:t>Signature-Based Detection:- </a:t>
            </a:r>
            <a:r>
              <a:rPr lang="en-US" dirty="0"/>
              <a:t>Signature-based detection checks network packets for known patterns linked to specific threats. A signature-based IDS compares packets to a database of attack signatures and raises an alert if a match is found. Regular updates are needed to detect new threats, but unknown attacks without signatures can bypass this system.</a:t>
            </a:r>
            <a:endParaRPr lang="en-IN" b="1" dirty="0"/>
          </a:p>
        </p:txBody>
      </p:sp>
    </p:spTree>
    <p:extLst>
      <p:ext uri="{BB962C8B-B14F-4D97-AF65-F5344CB8AC3E}">
        <p14:creationId xmlns:p14="http://schemas.microsoft.com/office/powerpoint/2010/main" val="7975322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6148E-6719-0DD5-0244-21DEE9190E9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765D70-DA17-AA65-4D6E-93DC6EED75E3}"/>
              </a:ext>
            </a:extLst>
          </p:cNvPr>
          <p:cNvSpPr>
            <a:spLocks noGrp="1"/>
          </p:cNvSpPr>
          <p:nvPr>
            <p:ph idx="1"/>
          </p:nvPr>
        </p:nvSpPr>
        <p:spPr/>
        <p:txBody>
          <a:bodyPr>
            <a:normAutofit fontScale="92500" lnSpcReduction="10000"/>
          </a:bodyPr>
          <a:lstStyle/>
          <a:p>
            <a:pPr marL="0" indent="0" algn="just">
              <a:buNone/>
            </a:pPr>
            <a:r>
              <a:rPr lang="en-US" dirty="0"/>
              <a:t>4. </a:t>
            </a:r>
            <a:r>
              <a:rPr lang="en-IN" b="1" dirty="0"/>
              <a:t>Hybrid Intrusion Detection System:- </a:t>
            </a:r>
            <a:r>
              <a:rPr lang="en-US" dirty="0"/>
              <a:t>Hybrid intrusion detection system is made by the combination of two or more approaches to the intrusion detection system. The hybrid intrusion detection system is more effective in comparison to the other intrusion detection systems. </a:t>
            </a:r>
          </a:p>
          <a:p>
            <a:pPr marL="0" indent="0" algn="just">
              <a:buNone/>
            </a:pPr>
            <a:endParaRPr lang="en-US" dirty="0"/>
          </a:p>
          <a:p>
            <a:pPr fontAlgn="base"/>
            <a:r>
              <a:rPr lang="en-US" dirty="0"/>
              <a:t>An Intrusion Detection System adds extra protection to your cybersecurity setup, making it very important. It works with your other security tools to catch threats that get past your main defenses. So, if your main system misses something, the IDS will alert you to the threat.</a:t>
            </a:r>
          </a:p>
          <a:p>
            <a:pPr marL="0" indent="0">
              <a:buNone/>
            </a:pPr>
            <a:br>
              <a:rPr lang="en-US" dirty="0"/>
            </a:br>
            <a:endParaRPr lang="en-IN" dirty="0"/>
          </a:p>
        </p:txBody>
      </p:sp>
    </p:spTree>
    <p:extLst>
      <p:ext uri="{BB962C8B-B14F-4D97-AF65-F5344CB8AC3E}">
        <p14:creationId xmlns:p14="http://schemas.microsoft.com/office/powerpoint/2010/main" val="3560698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2002E-8470-661F-BB76-99C83E4CC9AC}"/>
              </a:ext>
            </a:extLst>
          </p:cNvPr>
          <p:cNvSpPr>
            <a:spLocks noGrp="1"/>
          </p:cNvSpPr>
          <p:nvPr>
            <p:ph type="title"/>
          </p:nvPr>
        </p:nvSpPr>
        <p:spPr/>
        <p:txBody>
          <a:bodyPr/>
          <a:lstStyle/>
          <a:p>
            <a:pPr algn="ctr"/>
            <a:r>
              <a:rPr lang="en-US" b="1" dirty="0"/>
              <a:t>Access control</a:t>
            </a:r>
            <a:endParaRPr lang="en-IN" b="1" dirty="0"/>
          </a:p>
        </p:txBody>
      </p:sp>
      <p:sp>
        <p:nvSpPr>
          <p:cNvPr id="3" name="Content Placeholder 2">
            <a:extLst>
              <a:ext uri="{FF2B5EF4-FFF2-40B4-BE49-F238E27FC236}">
                <a16:creationId xmlns:a16="http://schemas.microsoft.com/office/drawing/2014/main" id="{D26B2711-A00F-FE2C-FA18-1418CDC563C9}"/>
              </a:ext>
            </a:extLst>
          </p:cNvPr>
          <p:cNvSpPr>
            <a:spLocks noGrp="1"/>
          </p:cNvSpPr>
          <p:nvPr>
            <p:ph idx="1"/>
          </p:nvPr>
        </p:nvSpPr>
        <p:spPr/>
        <p:txBody>
          <a:bodyPr/>
          <a:lstStyle/>
          <a:p>
            <a:r>
              <a:rPr lang="en-US" dirty="0"/>
              <a:t>Access control is a process to minimize the risk of unauthorized access to the organization.</a:t>
            </a:r>
          </a:p>
          <a:p>
            <a:r>
              <a:rPr lang="en-US" b="1" dirty="0"/>
              <a:t>Types:</a:t>
            </a:r>
          </a:p>
          <a:p>
            <a:pPr marL="514350" indent="-514350">
              <a:buAutoNum type="arabicPeriod"/>
            </a:pPr>
            <a:r>
              <a:rPr lang="en-US" b="1" dirty="0"/>
              <a:t>Physical access Control:-  </a:t>
            </a:r>
            <a:r>
              <a:rPr lang="en-US" dirty="0"/>
              <a:t>limit access to building, room, campus.</a:t>
            </a:r>
          </a:p>
          <a:p>
            <a:pPr marL="514350" indent="-514350">
              <a:buAutoNum type="arabicPeriod"/>
            </a:pPr>
            <a:r>
              <a:rPr lang="en-US" b="1" dirty="0"/>
              <a:t>Logical Access Control:-  </a:t>
            </a:r>
            <a:r>
              <a:rPr lang="en-US" dirty="0"/>
              <a:t>Limit access to network, file and data.</a:t>
            </a:r>
            <a:endParaRPr lang="en-IN" b="1" dirty="0"/>
          </a:p>
        </p:txBody>
      </p:sp>
    </p:spTree>
    <p:extLst>
      <p:ext uri="{BB962C8B-B14F-4D97-AF65-F5344CB8AC3E}">
        <p14:creationId xmlns:p14="http://schemas.microsoft.com/office/powerpoint/2010/main" val="1152258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F9F9-0E91-FC5A-AE9C-CB4F9F4C51A3}"/>
              </a:ext>
            </a:extLst>
          </p:cNvPr>
          <p:cNvSpPr>
            <a:spLocks noGrp="1"/>
          </p:cNvSpPr>
          <p:nvPr>
            <p:ph type="title"/>
          </p:nvPr>
        </p:nvSpPr>
        <p:spPr/>
        <p:txBody>
          <a:bodyPr/>
          <a:lstStyle/>
          <a:p>
            <a:pPr algn="ctr"/>
            <a:r>
              <a:rPr lang="en-US" b="1" dirty="0"/>
              <a:t>Database Security</a:t>
            </a:r>
            <a:endParaRPr lang="en-IN" b="1" dirty="0"/>
          </a:p>
        </p:txBody>
      </p:sp>
      <p:sp>
        <p:nvSpPr>
          <p:cNvPr id="3" name="Content Placeholder 2">
            <a:extLst>
              <a:ext uri="{FF2B5EF4-FFF2-40B4-BE49-F238E27FC236}">
                <a16:creationId xmlns:a16="http://schemas.microsoft.com/office/drawing/2014/main" id="{09718E57-CACD-C3CB-21A6-7AB567373FEB}"/>
              </a:ext>
            </a:extLst>
          </p:cNvPr>
          <p:cNvSpPr>
            <a:spLocks noGrp="1"/>
          </p:cNvSpPr>
          <p:nvPr>
            <p:ph idx="1"/>
          </p:nvPr>
        </p:nvSpPr>
        <p:spPr/>
        <p:txBody>
          <a:bodyPr>
            <a:normAutofit fontScale="92500" lnSpcReduction="20000"/>
          </a:bodyPr>
          <a:lstStyle/>
          <a:p>
            <a:r>
              <a:rPr lang="en-US" dirty="0"/>
              <a:t>Database application security refers to the collective measures used to protect and secure the database or DBMS from threats and attack.</a:t>
            </a:r>
          </a:p>
          <a:p>
            <a:r>
              <a:rPr lang="en-US" b="1" i="1" u="sng" dirty="0" err="1"/>
              <a:t>Componental</a:t>
            </a:r>
            <a:r>
              <a:rPr lang="en-US" b="1" i="1" u="sng" dirty="0"/>
              <a:t> database</a:t>
            </a:r>
          </a:p>
          <a:p>
            <a:pPr marL="0" indent="0" algn="just">
              <a:buNone/>
            </a:pPr>
            <a:r>
              <a:rPr lang="en-US" dirty="0"/>
              <a:t>    Data</a:t>
            </a:r>
          </a:p>
          <a:p>
            <a:pPr marL="0" indent="0" algn="just">
              <a:buNone/>
            </a:pPr>
            <a:r>
              <a:rPr lang="en-US" dirty="0"/>
              <a:t>    Data server</a:t>
            </a:r>
          </a:p>
          <a:p>
            <a:pPr marL="0" indent="0" algn="just">
              <a:buNone/>
            </a:pPr>
            <a:r>
              <a:rPr lang="en-US" dirty="0"/>
              <a:t>    DBMS (MySQL, SQL) </a:t>
            </a:r>
          </a:p>
          <a:p>
            <a:pPr algn="just"/>
            <a:r>
              <a:rPr lang="en-US" b="1" u="sng" dirty="0"/>
              <a:t>Security control on database</a:t>
            </a:r>
          </a:p>
          <a:p>
            <a:pPr algn="just"/>
            <a:r>
              <a:rPr lang="en-US" dirty="0"/>
              <a:t>Database backup       </a:t>
            </a:r>
          </a:p>
          <a:p>
            <a:pPr algn="just"/>
            <a:r>
              <a:rPr lang="en-US" dirty="0"/>
              <a:t>Data archiving</a:t>
            </a:r>
          </a:p>
          <a:p>
            <a:pPr algn="just"/>
            <a:r>
              <a:rPr lang="en-US" dirty="0"/>
              <a:t>Data disposal</a:t>
            </a:r>
          </a:p>
          <a:p>
            <a:pPr marL="0" indent="0" algn="just">
              <a:buNone/>
            </a:pPr>
            <a:r>
              <a:rPr lang="en-US" dirty="0"/>
              <a:t>    </a:t>
            </a:r>
            <a:endParaRPr lang="en-IN" dirty="0"/>
          </a:p>
        </p:txBody>
      </p:sp>
    </p:spTree>
    <p:extLst>
      <p:ext uri="{BB962C8B-B14F-4D97-AF65-F5344CB8AC3E}">
        <p14:creationId xmlns:p14="http://schemas.microsoft.com/office/powerpoint/2010/main" val="163040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CCD6-8268-295B-857F-A13E367170F5}"/>
              </a:ext>
            </a:extLst>
          </p:cNvPr>
          <p:cNvSpPr>
            <a:spLocks noGrp="1"/>
          </p:cNvSpPr>
          <p:nvPr>
            <p:ph type="title"/>
          </p:nvPr>
        </p:nvSpPr>
        <p:spPr/>
        <p:txBody>
          <a:bodyPr/>
          <a:lstStyle/>
          <a:p>
            <a:pPr algn="ctr"/>
            <a:r>
              <a:rPr lang="en-US" b="1" dirty="0"/>
              <a:t>Security Threats </a:t>
            </a:r>
            <a:endParaRPr lang="en-IN" b="1" dirty="0"/>
          </a:p>
        </p:txBody>
      </p:sp>
      <p:sp>
        <p:nvSpPr>
          <p:cNvPr id="3" name="Content Placeholder 2">
            <a:extLst>
              <a:ext uri="{FF2B5EF4-FFF2-40B4-BE49-F238E27FC236}">
                <a16:creationId xmlns:a16="http://schemas.microsoft.com/office/drawing/2014/main" id="{18307FFC-7DDB-966E-9CF9-65385F5AD352}"/>
              </a:ext>
            </a:extLst>
          </p:cNvPr>
          <p:cNvSpPr>
            <a:spLocks noGrp="1"/>
          </p:cNvSpPr>
          <p:nvPr>
            <p:ph idx="1"/>
          </p:nvPr>
        </p:nvSpPr>
        <p:spPr/>
        <p:txBody>
          <a:bodyPr>
            <a:normAutofit lnSpcReduction="10000"/>
          </a:bodyPr>
          <a:lstStyle/>
          <a:p>
            <a:r>
              <a:rPr lang="en-US" dirty="0"/>
              <a:t>A threats refers to anything that is harmful to a computer system. The threats can lead to an attack on a computer network, computer system, and many more.</a:t>
            </a:r>
          </a:p>
          <a:p>
            <a:r>
              <a:rPr lang="en-US" dirty="0"/>
              <a:t>There are the following most common security threats:-</a:t>
            </a:r>
          </a:p>
          <a:p>
            <a:pPr marL="514350" indent="-514350" algn="just">
              <a:buAutoNum type="alphaLcParenR"/>
            </a:pPr>
            <a:r>
              <a:rPr lang="en-US" b="1" dirty="0"/>
              <a:t>Virus: </a:t>
            </a:r>
            <a:r>
              <a:rPr lang="en-US" dirty="0"/>
              <a:t>The Virus are piece of software that are designed to spread from one computer to another. Almost all viruses are attached to an executable file. A virus can spread using network, disk, file sharing, email attachment, etc.</a:t>
            </a:r>
          </a:p>
          <a:p>
            <a:pPr lvl="1" algn="just"/>
            <a:r>
              <a:rPr lang="en-US" sz="2800" dirty="0"/>
              <a:t>Requires a host to replicate and usually attaches itself to a host file or a hard drive sector. </a:t>
            </a:r>
          </a:p>
          <a:p>
            <a:pPr marL="0" indent="0" algn="just">
              <a:buNone/>
            </a:pPr>
            <a:r>
              <a:rPr lang="en-US" b="1" dirty="0"/>
              <a:t> </a:t>
            </a:r>
            <a:endParaRPr lang="en-IN" b="1" dirty="0"/>
          </a:p>
        </p:txBody>
      </p:sp>
    </p:spTree>
    <p:extLst>
      <p:ext uri="{BB962C8B-B14F-4D97-AF65-F5344CB8AC3E}">
        <p14:creationId xmlns:p14="http://schemas.microsoft.com/office/powerpoint/2010/main" val="3854132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74A7B-9073-7BD6-2857-1CEF275AD1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64B1A92-3F24-E50F-1A96-C8190B8EDA9F}"/>
              </a:ext>
            </a:extLst>
          </p:cNvPr>
          <p:cNvSpPr>
            <a:spLocks noGrp="1"/>
          </p:cNvSpPr>
          <p:nvPr>
            <p:ph idx="1"/>
          </p:nvPr>
        </p:nvSpPr>
        <p:spPr/>
        <p:txBody>
          <a:bodyPr/>
          <a:lstStyle/>
          <a:p>
            <a:pPr lvl="1"/>
            <a:r>
              <a:rPr lang="en-US" dirty="0"/>
              <a:t>Replicates each time the host is used. </a:t>
            </a:r>
          </a:p>
          <a:p>
            <a:pPr lvl="1" algn="just"/>
            <a:r>
              <a:rPr lang="en-US" dirty="0"/>
              <a:t> Often focuses on the destruction or corruption of data. </a:t>
            </a:r>
          </a:p>
          <a:p>
            <a:pPr lvl="1" algn="just"/>
            <a:r>
              <a:rPr lang="en-US" dirty="0"/>
              <a:t>Usually attaches to files with execution capabilities such as .doc, .exe, and .bat extensions. </a:t>
            </a:r>
          </a:p>
          <a:p>
            <a:pPr lvl="1" algn="just"/>
            <a:r>
              <a:rPr lang="en-US" dirty="0"/>
              <a:t>Often distributes via e-mail. Many viruses can email themselves to everyone in your address book. </a:t>
            </a:r>
          </a:p>
          <a:p>
            <a:pPr lvl="1" algn="just"/>
            <a:r>
              <a:rPr lang="en-US" dirty="0"/>
              <a:t> Examples: Stoned, Michelangelo, Melissa, I Love You.</a:t>
            </a:r>
          </a:p>
          <a:p>
            <a:pPr marL="0" indent="0" algn="just">
              <a:buNone/>
            </a:pPr>
            <a:endParaRPr lang="en-IN" dirty="0"/>
          </a:p>
          <a:p>
            <a:pPr marL="0" indent="0" algn="just">
              <a:buNone/>
            </a:pPr>
            <a:endParaRPr lang="en-US" dirty="0"/>
          </a:p>
        </p:txBody>
      </p:sp>
    </p:spTree>
    <p:extLst>
      <p:ext uri="{BB962C8B-B14F-4D97-AF65-F5344CB8AC3E}">
        <p14:creationId xmlns:p14="http://schemas.microsoft.com/office/powerpoint/2010/main" val="2428076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FC58-C08C-3BA9-9107-2DF671DDAF33}"/>
              </a:ext>
            </a:extLst>
          </p:cNvPr>
          <p:cNvSpPr>
            <a:spLocks noGrp="1"/>
          </p:cNvSpPr>
          <p:nvPr>
            <p:ph type="title"/>
          </p:nvPr>
        </p:nvSpPr>
        <p:spPr/>
        <p:txBody>
          <a:bodyPr/>
          <a:lstStyle/>
          <a:p>
            <a:pPr algn="ctr"/>
            <a:r>
              <a:rPr lang="en-US" b="1" dirty="0"/>
              <a:t>Worms</a:t>
            </a:r>
            <a:endParaRPr lang="en-IN" b="1" dirty="0"/>
          </a:p>
        </p:txBody>
      </p:sp>
      <p:sp>
        <p:nvSpPr>
          <p:cNvPr id="3" name="Content Placeholder 2">
            <a:extLst>
              <a:ext uri="{FF2B5EF4-FFF2-40B4-BE49-F238E27FC236}">
                <a16:creationId xmlns:a16="http://schemas.microsoft.com/office/drawing/2014/main" id="{A3D1BBE3-685E-09F6-60C1-ED1E9867FD89}"/>
              </a:ext>
            </a:extLst>
          </p:cNvPr>
          <p:cNvSpPr>
            <a:spLocks noGrp="1"/>
          </p:cNvSpPr>
          <p:nvPr>
            <p:ph idx="1"/>
          </p:nvPr>
        </p:nvSpPr>
        <p:spPr/>
        <p:txBody>
          <a:bodyPr/>
          <a:lstStyle/>
          <a:p>
            <a:pPr algn="just"/>
            <a:r>
              <a:rPr lang="en-US" dirty="0"/>
              <a:t>A worm is a self-replicating program that can be designed to do any number of things, such as delete files or send documents via e-mail. A worm can negatively impact network traffic just in the process of replicating itself. A worm can spread itself  to all contacts of computer via internet, local network, etc. </a:t>
            </a:r>
            <a:r>
              <a:rPr lang="en-IN" dirty="0"/>
              <a:t>A worm:</a:t>
            </a:r>
            <a:endParaRPr lang="en-IN" sz="2800" dirty="0"/>
          </a:p>
          <a:p>
            <a:pPr lvl="1" algn="just"/>
            <a:r>
              <a:rPr lang="en-US" sz="2800" dirty="0"/>
              <a:t>Can install a backdoor in the infected computer.</a:t>
            </a:r>
          </a:p>
          <a:p>
            <a:pPr lvl="1" algn="just"/>
            <a:r>
              <a:rPr lang="en-US" sz="2800" dirty="0"/>
              <a:t> Is usually introduced into the system through a vulnerability. </a:t>
            </a:r>
          </a:p>
          <a:p>
            <a:pPr lvl="1" algn="just"/>
            <a:r>
              <a:rPr lang="en-US" sz="2800" dirty="0"/>
              <a:t> Infects one system and spreads to other systems on the network.</a:t>
            </a:r>
          </a:p>
          <a:p>
            <a:pPr lvl="1" algn="just"/>
            <a:r>
              <a:rPr lang="en-US" sz="2800" dirty="0"/>
              <a:t> Example: Code Red. </a:t>
            </a:r>
          </a:p>
          <a:p>
            <a:pPr lvl="1" algn="just"/>
            <a:endParaRPr lang="en-IN" dirty="0"/>
          </a:p>
        </p:txBody>
      </p:sp>
    </p:spTree>
    <p:extLst>
      <p:ext uri="{BB962C8B-B14F-4D97-AF65-F5344CB8AC3E}">
        <p14:creationId xmlns:p14="http://schemas.microsoft.com/office/powerpoint/2010/main" val="3820086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56C4-1C21-D1EA-72B0-E34A2CA06371}"/>
              </a:ext>
            </a:extLst>
          </p:cNvPr>
          <p:cNvSpPr>
            <a:spLocks noGrp="1"/>
          </p:cNvSpPr>
          <p:nvPr>
            <p:ph type="title"/>
          </p:nvPr>
        </p:nvSpPr>
        <p:spPr/>
        <p:txBody>
          <a:bodyPr/>
          <a:lstStyle/>
          <a:p>
            <a:pPr algn="ctr"/>
            <a:r>
              <a:rPr lang="en-US" b="1" dirty="0"/>
              <a:t>Trojan horse</a:t>
            </a:r>
            <a:endParaRPr lang="en-IN" b="1" dirty="0"/>
          </a:p>
        </p:txBody>
      </p:sp>
      <p:sp>
        <p:nvSpPr>
          <p:cNvPr id="3" name="Content Placeholder 2">
            <a:extLst>
              <a:ext uri="{FF2B5EF4-FFF2-40B4-BE49-F238E27FC236}">
                <a16:creationId xmlns:a16="http://schemas.microsoft.com/office/drawing/2014/main" id="{2FC4FD68-2AB6-BC3A-FBB4-B1EEA081C19E}"/>
              </a:ext>
            </a:extLst>
          </p:cNvPr>
          <p:cNvSpPr>
            <a:spLocks noGrp="1"/>
          </p:cNvSpPr>
          <p:nvPr>
            <p:ph idx="1"/>
          </p:nvPr>
        </p:nvSpPr>
        <p:spPr/>
        <p:txBody>
          <a:bodyPr/>
          <a:lstStyle/>
          <a:p>
            <a:pPr algn="just"/>
            <a:r>
              <a:rPr lang="en-US" dirty="0"/>
              <a:t> A Trojan horse is a malicious program that is disguised as legitimate software. Discretionary environments are often more vulnerable and susceptible to Trojan horse attacks because security is user focused and user directed. Thus the compromise of a user account could lead to the compromise of the entire environment. A Trojan horse: </a:t>
            </a:r>
          </a:p>
          <a:p>
            <a:pPr lvl="1" algn="just"/>
            <a:r>
              <a:rPr lang="en-US" dirty="0"/>
              <a:t>Cannot replicate itself. </a:t>
            </a:r>
          </a:p>
          <a:p>
            <a:pPr lvl="1" algn="just"/>
            <a:r>
              <a:rPr lang="en-US" dirty="0"/>
              <a:t>Often contains spying functions (such as a packet sniffer) or backdoor functions that allow a computer to be remotely controlled from the network.</a:t>
            </a:r>
          </a:p>
          <a:p>
            <a:pPr lvl="1" algn="just"/>
            <a:r>
              <a:rPr lang="en-US" dirty="0"/>
              <a:t> is often hidden in useful software such as screen savers or games. </a:t>
            </a:r>
          </a:p>
          <a:p>
            <a:pPr lvl="1" algn="just"/>
            <a:r>
              <a:rPr lang="en-US" dirty="0"/>
              <a:t>Example: Back Orifice, Net Bus, Whack-a-Mole. </a:t>
            </a:r>
            <a:endParaRPr lang="en-IN" dirty="0"/>
          </a:p>
        </p:txBody>
      </p:sp>
    </p:spTree>
    <p:extLst>
      <p:ext uri="{BB962C8B-B14F-4D97-AF65-F5344CB8AC3E}">
        <p14:creationId xmlns:p14="http://schemas.microsoft.com/office/powerpoint/2010/main" val="424689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3F20-6B10-8BDB-C61A-6DB766F935FE}"/>
              </a:ext>
            </a:extLst>
          </p:cNvPr>
          <p:cNvSpPr>
            <a:spLocks noGrp="1"/>
          </p:cNvSpPr>
          <p:nvPr>
            <p:ph type="title"/>
          </p:nvPr>
        </p:nvSpPr>
        <p:spPr/>
        <p:txBody>
          <a:bodyPr/>
          <a:lstStyle/>
          <a:p>
            <a:pPr algn="ctr"/>
            <a:r>
              <a:rPr lang="en-US" b="1" dirty="0"/>
              <a:t>Logic Bomb</a:t>
            </a:r>
            <a:endParaRPr lang="en-IN" b="1" dirty="0"/>
          </a:p>
        </p:txBody>
      </p:sp>
      <p:sp>
        <p:nvSpPr>
          <p:cNvPr id="3" name="Content Placeholder 2">
            <a:extLst>
              <a:ext uri="{FF2B5EF4-FFF2-40B4-BE49-F238E27FC236}">
                <a16:creationId xmlns:a16="http://schemas.microsoft.com/office/drawing/2014/main" id="{3B18BE8E-0C4B-191D-542C-6CAD885E9CF9}"/>
              </a:ext>
            </a:extLst>
          </p:cNvPr>
          <p:cNvSpPr>
            <a:spLocks noGrp="1"/>
          </p:cNvSpPr>
          <p:nvPr>
            <p:ph idx="1"/>
          </p:nvPr>
        </p:nvSpPr>
        <p:spPr/>
        <p:txBody>
          <a:bodyPr/>
          <a:lstStyle/>
          <a:p>
            <a:r>
              <a:rPr lang="en-US" dirty="0"/>
              <a:t>A Logic Bomb is malware that attack on specific condition. A logic bomb is a specific example of an asynchronous attack. It can be virus worms, trojan horse.</a:t>
            </a:r>
          </a:p>
          <a:p>
            <a:pPr marL="0" indent="0" algn="just">
              <a:buNone/>
            </a:pPr>
            <a:endParaRPr lang="en-US" dirty="0"/>
          </a:p>
          <a:p>
            <a:pPr lvl="2" algn="just"/>
            <a:r>
              <a:rPr lang="en-US" sz="2800" dirty="0"/>
              <a:t> A trigger activity may be a specific date and time, the launching of a specific program, or the processing of a specific type of activity. Example -  Friday  10 p.m.</a:t>
            </a:r>
          </a:p>
          <a:p>
            <a:pPr lvl="2" algn="just"/>
            <a:endParaRPr lang="en-US" sz="2800" dirty="0"/>
          </a:p>
          <a:p>
            <a:pPr lvl="2" algn="just"/>
            <a:r>
              <a:rPr lang="en-US" sz="2800" dirty="0"/>
              <a:t>Logic bombs do not self-replicate. </a:t>
            </a:r>
            <a:endParaRPr lang="en-IN" sz="2800" dirty="0"/>
          </a:p>
        </p:txBody>
      </p:sp>
    </p:spTree>
    <p:extLst>
      <p:ext uri="{BB962C8B-B14F-4D97-AF65-F5344CB8AC3E}">
        <p14:creationId xmlns:p14="http://schemas.microsoft.com/office/powerpoint/2010/main" val="32026429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71EA-0E4E-9442-2B61-E85B8B03488C}"/>
              </a:ext>
            </a:extLst>
          </p:cNvPr>
          <p:cNvSpPr>
            <a:spLocks noGrp="1"/>
          </p:cNvSpPr>
          <p:nvPr>
            <p:ph type="title"/>
          </p:nvPr>
        </p:nvSpPr>
        <p:spPr/>
        <p:txBody>
          <a:bodyPr/>
          <a:lstStyle/>
          <a:p>
            <a:pPr algn="ctr"/>
            <a:r>
              <a:rPr lang="en-US" b="1" dirty="0"/>
              <a:t>Trapdoor</a:t>
            </a:r>
            <a:endParaRPr lang="en-IN" b="1" dirty="0"/>
          </a:p>
        </p:txBody>
      </p:sp>
      <p:sp>
        <p:nvSpPr>
          <p:cNvPr id="3" name="Content Placeholder 2">
            <a:extLst>
              <a:ext uri="{FF2B5EF4-FFF2-40B4-BE49-F238E27FC236}">
                <a16:creationId xmlns:a16="http://schemas.microsoft.com/office/drawing/2014/main" id="{E0C5AFD8-2D1C-D84A-70C8-976B3FF9546B}"/>
              </a:ext>
            </a:extLst>
          </p:cNvPr>
          <p:cNvSpPr>
            <a:spLocks noGrp="1"/>
          </p:cNvSpPr>
          <p:nvPr>
            <p:ph idx="1"/>
          </p:nvPr>
        </p:nvSpPr>
        <p:spPr/>
        <p:txBody>
          <a:bodyPr/>
          <a:lstStyle/>
          <a:p>
            <a:pPr algn="just"/>
            <a:r>
              <a:rPr lang="en-US" dirty="0"/>
              <a:t> A trapdoor is a secret entry point into a program that allow to gain access system without using security access procedure.</a:t>
            </a:r>
          </a:p>
          <a:p>
            <a:pPr marL="0" indent="0" algn="just">
              <a:buNone/>
            </a:pPr>
            <a:endParaRPr lang="en-US" dirty="0"/>
          </a:p>
          <a:p>
            <a:pPr marL="0" indent="0" algn="just">
              <a:buNone/>
            </a:pPr>
            <a:endParaRPr lang="en-IN" b="1" dirty="0"/>
          </a:p>
        </p:txBody>
      </p:sp>
    </p:spTree>
    <p:extLst>
      <p:ext uri="{BB962C8B-B14F-4D97-AF65-F5344CB8AC3E}">
        <p14:creationId xmlns:p14="http://schemas.microsoft.com/office/powerpoint/2010/main" val="2179247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74636-26AA-33BB-9CC7-8E9699838FBF}"/>
              </a:ext>
            </a:extLst>
          </p:cNvPr>
          <p:cNvSpPr>
            <a:spLocks noGrp="1"/>
          </p:cNvSpPr>
          <p:nvPr>
            <p:ph type="title"/>
          </p:nvPr>
        </p:nvSpPr>
        <p:spPr/>
        <p:txBody>
          <a:bodyPr/>
          <a:lstStyle/>
          <a:p>
            <a:pPr algn="ctr"/>
            <a:r>
              <a:rPr lang="en-US" b="1" dirty="0" err="1"/>
              <a:t>SPoofing</a:t>
            </a:r>
            <a:endParaRPr lang="en-IN" b="1" dirty="0"/>
          </a:p>
        </p:txBody>
      </p:sp>
      <p:sp>
        <p:nvSpPr>
          <p:cNvPr id="3" name="Content Placeholder 2">
            <a:extLst>
              <a:ext uri="{FF2B5EF4-FFF2-40B4-BE49-F238E27FC236}">
                <a16:creationId xmlns:a16="http://schemas.microsoft.com/office/drawing/2014/main" id="{5F1AF012-ABD2-BACA-9500-CC5E1F7AB375}"/>
              </a:ext>
            </a:extLst>
          </p:cNvPr>
          <p:cNvSpPr>
            <a:spLocks noGrp="1"/>
          </p:cNvSpPr>
          <p:nvPr>
            <p:ph idx="1"/>
          </p:nvPr>
        </p:nvSpPr>
        <p:spPr/>
        <p:txBody>
          <a:bodyPr>
            <a:normAutofit fontScale="92500" lnSpcReduction="20000"/>
          </a:bodyPr>
          <a:lstStyle/>
          <a:p>
            <a:pPr algn="just"/>
            <a:r>
              <a:rPr lang="en-US" dirty="0"/>
              <a:t>Spoofing in cyber security is a type of cyberattack where a malicious actor disguises themselves as a trusted source to gain unauthorized access, steal sensitive information, or spread malware. The attacker falsifies data, identity, or communication to mislead users or systems.</a:t>
            </a:r>
          </a:p>
          <a:p>
            <a:pPr algn="just"/>
            <a:r>
              <a:rPr lang="en-IN" b="1" dirty="0"/>
              <a:t>Common Types of Spoofing:-</a:t>
            </a:r>
          </a:p>
          <a:p>
            <a:pPr marL="514350" indent="-514350" algn="just">
              <a:buFont typeface="+mj-lt"/>
              <a:buAutoNum type="arabicPeriod"/>
            </a:pPr>
            <a:r>
              <a:rPr lang="en-IN" b="1" dirty="0"/>
              <a:t>IP Spoofing: </a:t>
            </a:r>
            <a:r>
              <a:rPr lang="en-US" dirty="0"/>
              <a:t>IP Spoofing is a cyberattack technique where an attacker falsifies the source IP address in the packet header to make it appear as if the packet is coming from a trusted or legitimate source.</a:t>
            </a:r>
          </a:p>
          <a:p>
            <a:pPr lvl="1"/>
            <a:r>
              <a:rPr lang="en-US" dirty="0"/>
              <a:t> The real origin of the packet is hidden.</a:t>
            </a:r>
          </a:p>
          <a:p>
            <a:pPr lvl="1"/>
            <a:r>
              <a:rPr lang="en-US" dirty="0"/>
              <a:t>The target system is tricked into believing the packet is from a safe/authorized machine.</a:t>
            </a:r>
          </a:p>
          <a:p>
            <a:pPr marL="914400" lvl="1" indent="-457200" algn="just">
              <a:buFont typeface="+mj-lt"/>
              <a:buAutoNum type="arabicPeriod"/>
            </a:pPr>
            <a:endParaRPr lang="en-IN" b="1" dirty="0"/>
          </a:p>
          <a:p>
            <a:pPr marL="457200" lvl="1" indent="0" algn="just">
              <a:buNone/>
            </a:pPr>
            <a:r>
              <a:rPr lang="en-IN" dirty="0"/>
              <a:t>     </a:t>
            </a:r>
          </a:p>
          <a:p>
            <a:pPr marL="457200" lvl="1" indent="0" algn="just">
              <a:buNone/>
            </a:pPr>
            <a:endParaRPr lang="en-IN" dirty="0"/>
          </a:p>
        </p:txBody>
      </p:sp>
    </p:spTree>
    <p:extLst>
      <p:ext uri="{BB962C8B-B14F-4D97-AF65-F5344CB8AC3E}">
        <p14:creationId xmlns:p14="http://schemas.microsoft.com/office/powerpoint/2010/main" val="1641423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3A52B-0AE3-C835-D555-FD4BAFECC7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9F92A74-976E-EA72-D9F9-D31692A09F6E}"/>
              </a:ext>
            </a:extLst>
          </p:cNvPr>
          <p:cNvSpPr>
            <a:spLocks noGrp="1"/>
          </p:cNvSpPr>
          <p:nvPr>
            <p:ph idx="1"/>
          </p:nvPr>
        </p:nvSpPr>
        <p:spPr/>
        <p:txBody>
          <a:bodyPr/>
          <a:lstStyle/>
          <a:p>
            <a:r>
              <a:rPr lang="en-US" dirty="0"/>
              <a:t>2. </a:t>
            </a:r>
            <a:r>
              <a:rPr lang="en-US" b="1" dirty="0"/>
              <a:t>Email Spoofing</a:t>
            </a:r>
            <a:endParaRPr lang="en-US" dirty="0"/>
          </a:p>
          <a:p>
            <a:r>
              <a:rPr lang="en-US" dirty="0"/>
              <a:t>Fake email headers are created so that messages appear to come from a trusted sender.</a:t>
            </a:r>
          </a:p>
          <a:p>
            <a:r>
              <a:rPr lang="en-US" dirty="0"/>
              <a:t>Commonly used in </a:t>
            </a:r>
            <a:r>
              <a:rPr lang="en-US" b="1" dirty="0"/>
              <a:t>phishing attacks</a:t>
            </a:r>
            <a:r>
              <a:rPr lang="en-US" dirty="0"/>
              <a:t>.</a:t>
            </a:r>
          </a:p>
          <a:p>
            <a:r>
              <a:rPr lang="en-US" dirty="0"/>
              <a:t>3. </a:t>
            </a:r>
            <a:r>
              <a:rPr lang="en-US" b="1" dirty="0"/>
              <a:t>DNS Spoofing</a:t>
            </a:r>
            <a:r>
              <a:rPr lang="en-US" dirty="0"/>
              <a:t> </a:t>
            </a:r>
          </a:p>
          <a:p>
            <a:r>
              <a:rPr lang="en-US" dirty="0"/>
              <a:t>Attackers redirect users from legitimate websites to malicious ones by corrupting DNS records.</a:t>
            </a:r>
          </a:p>
          <a:p>
            <a:r>
              <a:rPr lang="en-US" b="1" dirty="0"/>
              <a:t>D</a:t>
            </a:r>
            <a:r>
              <a:rPr lang="en-US" dirty="0"/>
              <a:t>omain </a:t>
            </a:r>
            <a:r>
              <a:rPr lang="en-US" b="1" dirty="0"/>
              <a:t>N</a:t>
            </a:r>
            <a:r>
              <a:rPr lang="en-US" dirty="0"/>
              <a:t>ame </a:t>
            </a:r>
            <a:r>
              <a:rPr lang="en-US" b="1" dirty="0"/>
              <a:t>S</a:t>
            </a:r>
            <a:r>
              <a:rPr lang="en-US" dirty="0"/>
              <a:t>ystem.</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479758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10E6-FFD7-D193-E904-5806B018865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99A3A9-D582-0588-0270-C81FE9DAB97A}"/>
              </a:ext>
            </a:extLst>
          </p:cNvPr>
          <p:cNvSpPr>
            <a:spLocks noGrp="1"/>
          </p:cNvSpPr>
          <p:nvPr>
            <p:ph idx="1"/>
          </p:nvPr>
        </p:nvSpPr>
        <p:spPr/>
        <p:txBody>
          <a:bodyPr/>
          <a:lstStyle/>
          <a:p>
            <a:pPr marL="0" indent="0" algn="just">
              <a:buNone/>
            </a:pPr>
            <a:r>
              <a:rPr lang="en-US" dirty="0"/>
              <a:t>4. </a:t>
            </a:r>
            <a:r>
              <a:rPr lang="en-US" b="1" dirty="0"/>
              <a:t>Caller ID / Phone Spoofing</a:t>
            </a:r>
            <a:endParaRPr lang="en-US" dirty="0"/>
          </a:p>
          <a:p>
            <a:r>
              <a:rPr lang="en-US" dirty="0"/>
              <a:t>Fake phone numbers are displayed to trick victims into answering scam calls.</a:t>
            </a:r>
          </a:p>
          <a:p>
            <a:pPr marL="0" indent="0">
              <a:buNone/>
            </a:pPr>
            <a:r>
              <a:rPr lang="en-US" dirty="0"/>
              <a:t>5. </a:t>
            </a:r>
            <a:r>
              <a:rPr lang="en-US" b="1" dirty="0"/>
              <a:t>Website/URL Spoofing</a:t>
            </a:r>
            <a:endParaRPr lang="en-US" dirty="0"/>
          </a:p>
          <a:p>
            <a:r>
              <a:rPr lang="en-US" dirty="0"/>
              <a:t>Fake websites are created to look like genuine ones, tricking users into entering login or financial details.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714041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0077-6705-631B-6BA5-BCB0038BDF9D}"/>
              </a:ext>
            </a:extLst>
          </p:cNvPr>
          <p:cNvSpPr>
            <a:spLocks noGrp="1"/>
          </p:cNvSpPr>
          <p:nvPr>
            <p:ph type="title"/>
          </p:nvPr>
        </p:nvSpPr>
        <p:spPr/>
        <p:txBody>
          <a:bodyPr/>
          <a:lstStyle/>
          <a:p>
            <a:pPr algn="ctr"/>
            <a:r>
              <a:rPr lang="en-US" b="1" dirty="0"/>
              <a:t> E-mail Viruses</a:t>
            </a:r>
            <a:endParaRPr lang="en-IN" b="1" dirty="0"/>
          </a:p>
        </p:txBody>
      </p:sp>
      <p:sp>
        <p:nvSpPr>
          <p:cNvPr id="3" name="Content Placeholder 2">
            <a:extLst>
              <a:ext uri="{FF2B5EF4-FFF2-40B4-BE49-F238E27FC236}">
                <a16:creationId xmlns:a16="http://schemas.microsoft.com/office/drawing/2014/main" id="{5E422861-C658-625C-4C31-ED9F60385A04}"/>
              </a:ext>
            </a:extLst>
          </p:cNvPr>
          <p:cNvSpPr>
            <a:spLocks noGrp="1"/>
          </p:cNvSpPr>
          <p:nvPr>
            <p:ph idx="1"/>
          </p:nvPr>
        </p:nvSpPr>
        <p:spPr/>
        <p:txBody>
          <a:bodyPr/>
          <a:lstStyle/>
          <a:p>
            <a:pPr algn="just"/>
            <a:r>
              <a:rPr lang="en-US" dirty="0"/>
              <a:t>An </a:t>
            </a:r>
            <a:r>
              <a:rPr lang="en-US" b="1" dirty="0"/>
              <a:t>Email Virus</a:t>
            </a:r>
            <a:r>
              <a:rPr lang="en-US" dirty="0"/>
              <a:t> is a type of malicious software program delivered via email. It spreads when users </a:t>
            </a:r>
            <a:r>
              <a:rPr lang="en-US" b="1" dirty="0"/>
              <a:t>open infected attachments</a:t>
            </a:r>
            <a:r>
              <a:rPr lang="en-US" dirty="0"/>
              <a:t>, </a:t>
            </a:r>
            <a:r>
              <a:rPr lang="en-US" b="1" dirty="0"/>
              <a:t>click malicious links</a:t>
            </a:r>
            <a:r>
              <a:rPr lang="en-US" dirty="0"/>
              <a:t>, or sometimes just </a:t>
            </a:r>
            <a:r>
              <a:rPr lang="en-US" b="1" dirty="0"/>
              <a:t>preview infected emails</a:t>
            </a:r>
            <a:r>
              <a:rPr lang="en-US" dirty="0"/>
              <a:t> (in older email systems).</a:t>
            </a:r>
          </a:p>
          <a:p>
            <a:r>
              <a:rPr lang="en-US" b="1" dirty="0"/>
              <a:t>How Email Viruses Work</a:t>
            </a:r>
          </a:p>
          <a:p>
            <a:pPr marL="914400" lvl="1" indent="-457200">
              <a:buFont typeface="+mj-lt"/>
              <a:buAutoNum type="arabicPeriod"/>
            </a:pPr>
            <a:r>
              <a:rPr lang="en-US" dirty="0"/>
              <a:t>Attacker sends an email disguised as a </a:t>
            </a:r>
            <a:r>
              <a:rPr lang="en-US" b="1" dirty="0"/>
              <a:t>legitimate message</a:t>
            </a:r>
            <a:r>
              <a:rPr lang="en-US" dirty="0"/>
              <a:t>.</a:t>
            </a:r>
          </a:p>
          <a:p>
            <a:pPr marL="914400" lvl="1" indent="-457200">
              <a:buFont typeface="+mj-lt"/>
              <a:buAutoNum type="arabicPeriod"/>
            </a:pPr>
            <a:r>
              <a:rPr lang="en-IN" dirty="0"/>
              <a:t>The email may contain:  Infected attachments,  </a:t>
            </a:r>
            <a:r>
              <a:rPr lang="en-US" b="1" dirty="0"/>
              <a:t>Malicious links</a:t>
            </a:r>
            <a:r>
              <a:rPr lang="en-US" dirty="0"/>
              <a:t> to websites hosting malware, </a:t>
            </a:r>
            <a:r>
              <a:rPr lang="en-US" b="1" dirty="0"/>
              <a:t>Embedded scripts</a:t>
            </a:r>
            <a:r>
              <a:rPr lang="en-US" dirty="0"/>
              <a:t> in HTML emails.</a:t>
            </a:r>
          </a:p>
          <a:p>
            <a:pPr lvl="1"/>
            <a:endParaRPr lang="en-US" dirty="0"/>
          </a:p>
          <a:p>
            <a:pPr algn="just"/>
            <a:endParaRPr lang="en-IN" dirty="0"/>
          </a:p>
        </p:txBody>
      </p:sp>
    </p:spTree>
    <p:extLst>
      <p:ext uri="{BB962C8B-B14F-4D97-AF65-F5344CB8AC3E}">
        <p14:creationId xmlns:p14="http://schemas.microsoft.com/office/powerpoint/2010/main" val="230539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4D478-81EA-1BD3-2167-75ED203E5A22}"/>
              </a:ext>
            </a:extLst>
          </p:cNvPr>
          <p:cNvSpPr>
            <a:spLocks noGrp="1"/>
          </p:cNvSpPr>
          <p:nvPr>
            <p:ph type="title"/>
          </p:nvPr>
        </p:nvSpPr>
        <p:spPr/>
        <p:txBody>
          <a:bodyPr>
            <a:normAutofit/>
          </a:bodyPr>
          <a:lstStyle/>
          <a:p>
            <a:pPr algn="ctr"/>
            <a:r>
              <a:rPr lang="en-US" sz="3600" b="1" dirty="0"/>
              <a:t>E–mail security</a:t>
            </a:r>
            <a:endParaRPr lang="en-IN" sz="3600" b="1" dirty="0"/>
          </a:p>
        </p:txBody>
      </p:sp>
      <p:sp>
        <p:nvSpPr>
          <p:cNvPr id="3" name="Content Placeholder 2">
            <a:extLst>
              <a:ext uri="{FF2B5EF4-FFF2-40B4-BE49-F238E27FC236}">
                <a16:creationId xmlns:a16="http://schemas.microsoft.com/office/drawing/2014/main" id="{CE27B234-7971-F631-2399-40773F824A4D}"/>
              </a:ext>
            </a:extLst>
          </p:cNvPr>
          <p:cNvSpPr>
            <a:spLocks noGrp="1"/>
          </p:cNvSpPr>
          <p:nvPr>
            <p:ph idx="1"/>
          </p:nvPr>
        </p:nvSpPr>
        <p:spPr/>
        <p:txBody>
          <a:bodyPr/>
          <a:lstStyle/>
          <a:p>
            <a:pPr algn="just"/>
            <a:r>
              <a:rPr lang="en-US" dirty="0"/>
              <a:t>It refers to the collective measures used to secure access to the content of an e-mail. </a:t>
            </a:r>
          </a:p>
          <a:p>
            <a:pPr algn="just"/>
            <a:r>
              <a:rPr lang="en-US" dirty="0"/>
              <a:t>E-mail hacking is done by the following ways:-</a:t>
            </a:r>
          </a:p>
          <a:p>
            <a:pPr marL="514350" indent="-514350" algn="just">
              <a:buFont typeface="+mj-lt"/>
              <a:buAutoNum type="arabicPeriod"/>
            </a:pPr>
            <a:r>
              <a:rPr lang="en-US" dirty="0"/>
              <a:t>SPAM</a:t>
            </a:r>
          </a:p>
          <a:p>
            <a:pPr marL="514350" indent="-514350" algn="just">
              <a:buFont typeface="+mj-lt"/>
              <a:buAutoNum type="arabicPeriod"/>
            </a:pPr>
            <a:r>
              <a:rPr lang="en-US" dirty="0"/>
              <a:t>VIRUS</a:t>
            </a:r>
          </a:p>
          <a:p>
            <a:pPr marL="514350" indent="-514350" algn="just">
              <a:buFont typeface="+mj-lt"/>
              <a:buAutoNum type="arabicPeriod"/>
            </a:pPr>
            <a:r>
              <a:rPr lang="en-US" dirty="0"/>
              <a:t>Phishing</a:t>
            </a:r>
            <a:endParaRPr lang="en-IN" dirty="0"/>
          </a:p>
        </p:txBody>
      </p:sp>
    </p:spTree>
    <p:extLst>
      <p:ext uri="{BB962C8B-B14F-4D97-AF65-F5344CB8AC3E}">
        <p14:creationId xmlns:p14="http://schemas.microsoft.com/office/powerpoint/2010/main" val="13197740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7832-2A1B-50B5-7A68-ABFBB99A1A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1B3ECC-7BDA-D51B-03B5-463D5C15626C}"/>
              </a:ext>
            </a:extLst>
          </p:cNvPr>
          <p:cNvSpPr>
            <a:spLocks noGrp="1"/>
          </p:cNvSpPr>
          <p:nvPr>
            <p:ph idx="1"/>
          </p:nvPr>
        </p:nvSpPr>
        <p:spPr/>
        <p:txBody>
          <a:bodyPr>
            <a:normAutofit lnSpcReduction="10000"/>
          </a:bodyPr>
          <a:lstStyle/>
          <a:p>
            <a:pPr marL="0" indent="0">
              <a:buNone/>
            </a:pPr>
            <a:r>
              <a:rPr lang="en-US" dirty="0"/>
              <a:t>3. When the user opens or clicks, the virus executes and may:</a:t>
            </a:r>
          </a:p>
          <a:p>
            <a:pPr lvl="1"/>
            <a:r>
              <a:rPr lang="en-US" sz="2800" dirty="0"/>
              <a:t>Infect the user’s computer.</a:t>
            </a:r>
          </a:p>
          <a:p>
            <a:pPr lvl="1"/>
            <a:r>
              <a:rPr lang="en-US" sz="2800" dirty="0"/>
              <a:t>Steal sensitive information.</a:t>
            </a:r>
          </a:p>
          <a:p>
            <a:pPr lvl="1"/>
            <a:r>
              <a:rPr lang="en-US" sz="2800" dirty="0"/>
              <a:t>Spread to other contacts automatically</a:t>
            </a:r>
          </a:p>
          <a:p>
            <a:pPr algn="just"/>
            <a:r>
              <a:rPr lang="en-US" sz="3200" b="1" dirty="0"/>
              <a:t> </a:t>
            </a:r>
            <a:r>
              <a:rPr lang="en-US" b="1" dirty="0"/>
              <a:t>Examples of Email Viruses</a:t>
            </a:r>
          </a:p>
          <a:p>
            <a:r>
              <a:rPr lang="en-US" sz="3200" b="1" dirty="0"/>
              <a:t>ILOVEYOU (2000):</a:t>
            </a:r>
            <a:r>
              <a:rPr lang="en-US" sz="3200" dirty="0"/>
              <a:t> Spread as a “love letter” attachment; caused billions in damage.</a:t>
            </a:r>
          </a:p>
          <a:p>
            <a:r>
              <a:rPr lang="en-US" sz="3200" b="1" dirty="0"/>
              <a:t>Melissa Virus (1999):</a:t>
            </a:r>
            <a:r>
              <a:rPr lang="en-US" sz="3200" dirty="0"/>
              <a:t> Spread via infected Word documents.</a:t>
            </a:r>
          </a:p>
          <a:p>
            <a:r>
              <a:rPr lang="en-US" sz="3200" b="1" dirty="0" err="1"/>
              <a:t>MyDoom</a:t>
            </a:r>
            <a:r>
              <a:rPr lang="en-US" sz="3200" b="1" dirty="0"/>
              <a:t> (2004):</a:t>
            </a:r>
            <a:r>
              <a:rPr lang="en-US" sz="3200" dirty="0"/>
              <a:t> One of the fastest-spreading email worms.</a:t>
            </a:r>
          </a:p>
          <a:p>
            <a:endParaRPr lang="en-US" sz="3200" dirty="0"/>
          </a:p>
          <a:p>
            <a:pPr marL="0" indent="0">
              <a:buNone/>
            </a:pPr>
            <a:endParaRPr lang="en-IN" dirty="0"/>
          </a:p>
        </p:txBody>
      </p:sp>
    </p:spTree>
    <p:extLst>
      <p:ext uri="{BB962C8B-B14F-4D97-AF65-F5344CB8AC3E}">
        <p14:creationId xmlns:p14="http://schemas.microsoft.com/office/powerpoint/2010/main" val="69694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63FD-A682-7CF0-2A21-2D777674BCDA}"/>
              </a:ext>
            </a:extLst>
          </p:cNvPr>
          <p:cNvSpPr>
            <a:spLocks noGrp="1"/>
          </p:cNvSpPr>
          <p:nvPr>
            <p:ph type="title"/>
          </p:nvPr>
        </p:nvSpPr>
        <p:spPr/>
        <p:txBody>
          <a:bodyPr/>
          <a:lstStyle/>
          <a:p>
            <a:pPr algn="ctr"/>
            <a:r>
              <a:rPr lang="en-IN" b="1" dirty="0"/>
              <a:t>Macro viruses</a:t>
            </a:r>
          </a:p>
        </p:txBody>
      </p:sp>
      <p:sp>
        <p:nvSpPr>
          <p:cNvPr id="3" name="Content Placeholder 2">
            <a:extLst>
              <a:ext uri="{FF2B5EF4-FFF2-40B4-BE49-F238E27FC236}">
                <a16:creationId xmlns:a16="http://schemas.microsoft.com/office/drawing/2014/main" id="{EDD85E1C-6EAD-3E9F-E1ED-5FAFE4853C7E}"/>
              </a:ext>
            </a:extLst>
          </p:cNvPr>
          <p:cNvSpPr>
            <a:spLocks noGrp="1"/>
          </p:cNvSpPr>
          <p:nvPr>
            <p:ph idx="1"/>
          </p:nvPr>
        </p:nvSpPr>
        <p:spPr/>
        <p:txBody>
          <a:bodyPr/>
          <a:lstStyle/>
          <a:p>
            <a:r>
              <a:rPr lang="en-US" dirty="0"/>
              <a:t>A </a:t>
            </a:r>
            <a:r>
              <a:rPr lang="en-US" b="1" dirty="0"/>
              <a:t>Macro Virus</a:t>
            </a:r>
            <a:r>
              <a:rPr lang="en-US" dirty="0"/>
              <a:t> is a type of computer virus written in the macro language(  not build in programming language) of applications like Microsoft Word, Excel, or PowerPoint.</a:t>
            </a:r>
          </a:p>
          <a:p>
            <a:r>
              <a:rPr lang="en-US" dirty="0"/>
              <a:t>Macros are small programs/scripts used to automate tasks.</a:t>
            </a:r>
          </a:p>
          <a:p>
            <a:r>
              <a:rPr lang="en-US" dirty="0"/>
              <a:t>Attackers exploit this feature by embedding malicious code inside documents.</a:t>
            </a:r>
          </a:p>
          <a:p>
            <a:r>
              <a:rPr lang="en-US" dirty="0"/>
              <a:t>When the infected file is opened, the virus executes and spreads.</a:t>
            </a:r>
          </a:p>
          <a:p>
            <a:pPr marL="0" indent="0" algn="just">
              <a:buNone/>
            </a:pPr>
            <a:endParaRPr lang="en-IN" dirty="0"/>
          </a:p>
        </p:txBody>
      </p:sp>
    </p:spTree>
    <p:extLst>
      <p:ext uri="{BB962C8B-B14F-4D97-AF65-F5344CB8AC3E}">
        <p14:creationId xmlns:p14="http://schemas.microsoft.com/office/powerpoint/2010/main" val="42945931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5E3E3-0FCF-A6A8-C033-01B6197B83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504EFD-B301-61FF-254A-DAD16EAF936C}"/>
              </a:ext>
            </a:extLst>
          </p:cNvPr>
          <p:cNvSpPr>
            <a:spLocks noGrp="1"/>
          </p:cNvSpPr>
          <p:nvPr>
            <p:ph idx="1"/>
          </p:nvPr>
        </p:nvSpPr>
        <p:spPr/>
        <p:txBody>
          <a:bodyPr/>
          <a:lstStyle/>
          <a:p>
            <a:r>
              <a:rPr lang="en-US" b="1" dirty="0"/>
              <a:t>. How Macro Viruses Spread</a:t>
            </a:r>
          </a:p>
          <a:p>
            <a:r>
              <a:rPr lang="en-US" dirty="0"/>
              <a:t>User receives an infected file (via </a:t>
            </a:r>
            <a:r>
              <a:rPr lang="en-US" b="1" dirty="0"/>
              <a:t>email attachment</a:t>
            </a:r>
            <a:r>
              <a:rPr lang="en-US" dirty="0"/>
              <a:t>, </a:t>
            </a:r>
            <a:r>
              <a:rPr lang="en-US" b="1" dirty="0"/>
              <a:t>USB</a:t>
            </a:r>
            <a:r>
              <a:rPr lang="en-US" dirty="0"/>
              <a:t>, </a:t>
            </a:r>
            <a:r>
              <a:rPr lang="en-US" b="1" dirty="0"/>
              <a:t>download</a:t>
            </a:r>
            <a:r>
              <a:rPr lang="en-US" dirty="0"/>
              <a:t>, or </a:t>
            </a:r>
            <a:r>
              <a:rPr lang="en-US" b="1" dirty="0"/>
              <a:t>file-sharing</a:t>
            </a:r>
            <a:r>
              <a:rPr lang="en-US" dirty="0"/>
              <a:t>).</a:t>
            </a:r>
          </a:p>
          <a:p>
            <a:r>
              <a:rPr lang="en-US" dirty="0"/>
              <a:t>When the file is opened, the </a:t>
            </a:r>
            <a:r>
              <a:rPr lang="en-US" b="1" dirty="0"/>
              <a:t>macro script runs automatically</a:t>
            </a:r>
            <a:r>
              <a:rPr lang="en-US" dirty="0"/>
              <a:t> (if macros are enabled).</a:t>
            </a:r>
          </a:p>
          <a:p>
            <a:r>
              <a:rPr lang="en-US" dirty="0"/>
              <a:t>The virus can:</a:t>
            </a:r>
          </a:p>
          <a:p>
            <a:pPr lvl="1"/>
            <a:r>
              <a:rPr lang="en-US" dirty="0"/>
              <a:t>Infect other documents.</a:t>
            </a:r>
          </a:p>
          <a:p>
            <a:pPr lvl="1"/>
            <a:r>
              <a:rPr lang="en-US" dirty="0"/>
              <a:t>Replicate and spread via email.</a:t>
            </a:r>
          </a:p>
          <a:p>
            <a:pPr lvl="1"/>
            <a:r>
              <a:rPr lang="en-US" dirty="0"/>
              <a:t>Modify or delete data.</a:t>
            </a:r>
          </a:p>
          <a:p>
            <a:pPr lvl="1"/>
            <a:r>
              <a:rPr lang="en-US" dirty="0"/>
              <a:t>Steal sensitive information.</a:t>
            </a:r>
          </a:p>
          <a:p>
            <a:pPr marL="0" indent="0">
              <a:buNone/>
            </a:pPr>
            <a:endParaRPr lang="en-IN" dirty="0"/>
          </a:p>
        </p:txBody>
      </p:sp>
    </p:spTree>
    <p:extLst>
      <p:ext uri="{BB962C8B-B14F-4D97-AF65-F5344CB8AC3E}">
        <p14:creationId xmlns:p14="http://schemas.microsoft.com/office/powerpoint/2010/main" val="1768328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3269B-6D63-2919-894E-84DC88BD1D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D459F9-DCB6-32FE-A7BA-BA56FA9E2F2E}"/>
              </a:ext>
            </a:extLst>
          </p:cNvPr>
          <p:cNvSpPr>
            <a:spLocks noGrp="1"/>
          </p:cNvSpPr>
          <p:nvPr>
            <p:ph idx="1"/>
          </p:nvPr>
        </p:nvSpPr>
        <p:spPr/>
        <p:txBody>
          <a:bodyPr/>
          <a:lstStyle/>
          <a:p>
            <a:r>
              <a:rPr lang="en-US" b="1" dirty="0"/>
              <a:t>Examples of Macro Viruses</a:t>
            </a:r>
          </a:p>
          <a:p>
            <a:r>
              <a:rPr lang="en-US" b="1" dirty="0"/>
              <a:t>Melissa Virus (1999):</a:t>
            </a:r>
            <a:r>
              <a:rPr lang="en-US" dirty="0"/>
              <a:t> Spread via Word documents, emailed itself to contacts.</a:t>
            </a:r>
          </a:p>
          <a:p>
            <a:r>
              <a:rPr lang="en-US" b="1" dirty="0"/>
              <a:t>Concept Virus (1995):</a:t>
            </a:r>
            <a:r>
              <a:rPr lang="en-US" dirty="0"/>
              <a:t> One of the first Word macro viruses.</a:t>
            </a:r>
          </a:p>
          <a:p>
            <a:r>
              <a:rPr lang="en-US" b="1" dirty="0"/>
              <a:t>XM97 Laroux (1997):</a:t>
            </a:r>
            <a:r>
              <a:rPr lang="en-US" dirty="0"/>
              <a:t> Affected Excel spreadsheets.</a:t>
            </a:r>
          </a:p>
          <a:p>
            <a:pPr marL="0" indent="0">
              <a:buNone/>
            </a:pPr>
            <a:endParaRPr lang="en-IN" dirty="0"/>
          </a:p>
        </p:txBody>
      </p:sp>
    </p:spTree>
    <p:extLst>
      <p:ext uri="{BB962C8B-B14F-4D97-AF65-F5344CB8AC3E}">
        <p14:creationId xmlns:p14="http://schemas.microsoft.com/office/powerpoint/2010/main" val="22103992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9BD6-8B9E-C7C4-DF9C-BC9564376A4C}"/>
              </a:ext>
            </a:extLst>
          </p:cNvPr>
          <p:cNvSpPr>
            <a:spLocks noGrp="1"/>
          </p:cNvSpPr>
          <p:nvPr>
            <p:ph type="title"/>
          </p:nvPr>
        </p:nvSpPr>
        <p:spPr/>
        <p:txBody>
          <a:bodyPr/>
          <a:lstStyle/>
          <a:p>
            <a:r>
              <a:rPr lang="en-US" dirty="0"/>
              <a:t>Malicious Software</a:t>
            </a:r>
            <a:endParaRPr lang="en-IN" dirty="0"/>
          </a:p>
        </p:txBody>
      </p:sp>
      <p:sp>
        <p:nvSpPr>
          <p:cNvPr id="3" name="Content Placeholder 2">
            <a:extLst>
              <a:ext uri="{FF2B5EF4-FFF2-40B4-BE49-F238E27FC236}">
                <a16:creationId xmlns:a16="http://schemas.microsoft.com/office/drawing/2014/main" id="{C5002A9F-A92C-D193-A1E0-C277FE9B5242}"/>
              </a:ext>
            </a:extLst>
          </p:cNvPr>
          <p:cNvSpPr>
            <a:spLocks noGrp="1"/>
          </p:cNvSpPr>
          <p:nvPr>
            <p:ph idx="1"/>
          </p:nvPr>
        </p:nvSpPr>
        <p:spPr/>
        <p:txBody>
          <a:bodyPr>
            <a:normAutofit fontScale="92500" lnSpcReduction="20000"/>
          </a:bodyPr>
          <a:lstStyle/>
          <a:p>
            <a:pPr algn="just"/>
            <a:r>
              <a:rPr lang="en-US" sz="3000" dirty="0"/>
              <a:t>Malicious Software, commonly known as </a:t>
            </a:r>
            <a:r>
              <a:rPr lang="en-US" sz="3000" b="1" dirty="0"/>
              <a:t>Malware</a:t>
            </a:r>
            <a:r>
              <a:rPr lang="en-US" sz="3000" dirty="0"/>
              <a:t>, is any software program designed to </a:t>
            </a:r>
            <a:r>
              <a:rPr lang="en-US" sz="3000" b="1" dirty="0"/>
              <a:t>disrupt, damage, steal, or gain unauthorized access</a:t>
            </a:r>
            <a:r>
              <a:rPr lang="en-US" sz="3000" dirty="0"/>
              <a:t> to computer systems, networks, or data.</a:t>
            </a:r>
          </a:p>
          <a:p>
            <a:pPr algn="just"/>
            <a:r>
              <a:rPr lang="en-US" sz="3000" dirty="0"/>
              <a:t>Malware is intentionally harmful and is used by attackers to exploit systems and users.</a:t>
            </a:r>
          </a:p>
          <a:p>
            <a:pPr marL="0" indent="0" algn="just">
              <a:buNone/>
            </a:pPr>
            <a:r>
              <a:rPr lang="en-US" sz="3000" b="1" dirty="0"/>
              <a:t>Characteristics of Malware</a:t>
            </a:r>
          </a:p>
          <a:p>
            <a:pPr algn="just"/>
            <a:r>
              <a:rPr lang="en-US" sz="3000" dirty="0"/>
              <a:t>Installed without user consent.</a:t>
            </a:r>
          </a:p>
          <a:p>
            <a:pPr algn="just"/>
            <a:r>
              <a:rPr lang="en-US" sz="3000" dirty="0"/>
              <a:t>Runs secretly in the background.</a:t>
            </a:r>
          </a:p>
          <a:p>
            <a:pPr algn="just"/>
            <a:r>
              <a:rPr lang="en-US" sz="3000" dirty="0"/>
              <a:t>Modifies, steals, or destroys data.</a:t>
            </a:r>
          </a:p>
          <a:p>
            <a:pPr algn="just"/>
            <a:r>
              <a:rPr lang="en-US" sz="3000" dirty="0"/>
              <a:t>May spread across devices or networks.</a:t>
            </a:r>
          </a:p>
          <a:p>
            <a:pPr algn="just"/>
            <a:r>
              <a:rPr lang="en-US" sz="3000" dirty="0"/>
              <a:t>Can disguise itself as legitimate software.</a:t>
            </a:r>
          </a:p>
          <a:p>
            <a:pPr marL="0" indent="0">
              <a:buNone/>
            </a:pPr>
            <a:endParaRPr lang="en-IN" dirty="0"/>
          </a:p>
        </p:txBody>
      </p:sp>
    </p:spTree>
    <p:extLst>
      <p:ext uri="{BB962C8B-B14F-4D97-AF65-F5344CB8AC3E}">
        <p14:creationId xmlns:p14="http://schemas.microsoft.com/office/powerpoint/2010/main" val="254892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D5CF6-32C2-0CAA-C8D3-3E296D94DE99}"/>
              </a:ext>
            </a:extLst>
          </p:cNvPr>
          <p:cNvSpPr>
            <a:spLocks noGrp="1"/>
          </p:cNvSpPr>
          <p:nvPr>
            <p:ph type="title"/>
          </p:nvPr>
        </p:nvSpPr>
        <p:spPr/>
        <p:txBody>
          <a:bodyPr>
            <a:normAutofit/>
          </a:bodyPr>
          <a:lstStyle/>
          <a:p>
            <a:r>
              <a:rPr lang="en-US" b="1" dirty="0"/>
              <a:t>Network Attacks and Denial of Service  Attacks</a:t>
            </a:r>
            <a:br>
              <a:rPr lang="en-US" b="1" dirty="0"/>
            </a:br>
            <a:endParaRPr lang="en-IN" dirty="0"/>
          </a:p>
        </p:txBody>
      </p:sp>
      <p:sp>
        <p:nvSpPr>
          <p:cNvPr id="3" name="Content Placeholder 2">
            <a:extLst>
              <a:ext uri="{FF2B5EF4-FFF2-40B4-BE49-F238E27FC236}">
                <a16:creationId xmlns:a16="http://schemas.microsoft.com/office/drawing/2014/main" id="{09F5174F-BB5F-4F92-1097-D67AA45D9D36}"/>
              </a:ext>
            </a:extLst>
          </p:cNvPr>
          <p:cNvSpPr>
            <a:spLocks noGrp="1"/>
          </p:cNvSpPr>
          <p:nvPr>
            <p:ph idx="1"/>
          </p:nvPr>
        </p:nvSpPr>
        <p:spPr/>
        <p:txBody>
          <a:bodyPr>
            <a:normAutofit fontScale="92500" lnSpcReduction="10000"/>
          </a:bodyPr>
          <a:lstStyle/>
          <a:p>
            <a:r>
              <a:rPr lang="en-US" b="1" dirty="0"/>
              <a:t>Network Attacks</a:t>
            </a:r>
          </a:p>
          <a:p>
            <a:pPr marL="0" indent="0" algn="just">
              <a:buNone/>
            </a:pPr>
            <a:r>
              <a:rPr lang="en-US" dirty="0"/>
              <a:t> A Network Attack is a malicious attempt to disrupt, steal, or gain unauthorized access to data and services in a computer network. Attackers exploit vulnerabilities in hardware, software, or communication protocols.</a:t>
            </a:r>
          </a:p>
          <a:p>
            <a:pPr marL="0" indent="0">
              <a:buNone/>
            </a:pPr>
            <a:r>
              <a:rPr lang="en-US" b="1" dirty="0"/>
              <a:t>Objectives of Network Attacks</a:t>
            </a:r>
          </a:p>
          <a:p>
            <a:r>
              <a:rPr lang="en-US" dirty="0"/>
              <a:t>Steal sensitive information (usernames, passwords, financial data).</a:t>
            </a:r>
          </a:p>
          <a:p>
            <a:r>
              <a:rPr lang="en-US" dirty="0"/>
              <a:t>Interrupt or damage services.</a:t>
            </a:r>
          </a:p>
          <a:p>
            <a:pPr algn="just"/>
            <a:r>
              <a:rPr lang="en-US" dirty="0"/>
              <a:t>Gain unauthorized access to systems.</a:t>
            </a:r>
          </a:p>
          <a:p>
            <a:r>
              <a:rPr lang="en-US" dirty="0"/>
              <a:t>Monitor communication secretly.</a:t>
            </a:r>
          </a:p>
          <a:p>
            <a:r>
              <a:rPr lang="en-US" dirty="0"/>
              <a:t>Launch further attacks (e.g., DoS or ransomware).</a:t>
            </a:r>
          </a:p>
          <a:p>
            <a:endParaRPr lang="en-IN" dirty="0"/>
          </a:p>
        </p:txBody>
      </p:sp>
    </p:spTree>
    <p:extLst>
      <p:ext uri="{BB962C8B-B14F-4D97-AF65-F5344CB8AC3E}">
        <p14:creationId xmlns:p14="http://schemas.microsoft.com/office/powerpoint/2010/main" val="11433278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3E0E9-DF1A-DB97-D471-3E7B4DD1D4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E1270E-C4F9-03EC-D088-6E7C4667C338}"/>
              </a:ext>
            </a:extLst>
          </p:cNvPr>
          <p:cNvSpPr>
            <a:spLocks noGrp="1"/>
          </p:cNvSpPr>
          <p:nvPr>
            <p:ph idx="1"/>
          </p:nvPr>
        </p:nvSpPr>
        <p:spPr/>
        <p:txBody>
          <a:bodyPr/>
          <a:lstStyle/>
          <a:p>
            <a:r>
              <a:rPr lang="en-IN" b="1" dirty="0"/>
              <a:t>Types of Network Attacks:</a:t>
            </a:r>
          </a:p>
          <a:p>
            <a:pPr marL="0" indent="0" algn="just">
              <a:buNone/>
            </a:pPr>
            <a:r>
              <a:rPr lang="en-IN" dirty="0"/>
              <a:t>1. </a:t>
            </a:r>
            <a:r>
              <a:rPr lang="en-US" b="1" dirty="0"/>
              <a:t>Eavesdropping (Sniffing) Attack</a:t>
            </a:r>
          </a:p>
          <a:p>
            <a:pPr algn="just"/>
            <a:r>
              <a:rPr lang="en-US" dirty="0"/>
              <a:t>Eavesdropping, also called Sniffing, is a network attack where an attacker secretly intercepts and monitors network communication.</a:t>
            </a:r>
          </a:p>
          <a:p>
            <a:pPr algn="just"/>
            <a:r>
              <a:rPr lang="en-US" dirty="0"/>
              <a:t>The goal is to capture sensitive data such as usernames, passwords, credit card numbers, or private messages.</a:t>
            </a:r>
          </a:p>
          <a:p>
            <a:pPr algn="just"/>
            <a:r>
              <a:rPr lang="en-US" dirty="0"/>
              <a:t>It is similar to someone secretly listening to a private phone call.</a:t>
            </a:r>
          </a:p>
          <a:p>
            <a:pPr marL="0" indent="0">
              <a:buNone/>
            </a:pPr>
            <a:endParaRPr lang="en-IN" dirty="0"/>
          </a:p>
        </p:txBody>
      </p:sp>
    </p:spTree>
    <p:extLst>
      <p:ext uri="{BB962C8B-B14F-4D97-AF65-F5344CB8AC3E}">
        <p14:creationId xmlns:p14="http://schemas.microsoft.com/office/powerpoint/2010/main" val="274957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BE7BB-F1D1-78CA-C3C7-9C44B3DAD1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9610AA-47FA-B5B8-F912-587FE102D6FA}"/>
              </a:ext>
            </a:extLst>
          </p:cNvPr>
          <p:cNvSpPr>
            <a:spLocks noGrp="1"/>
          </p:cNvSpPr>
          <p:nvPr>
            <p:ph idx="1"/>
          </p:nvPr>
        </p:nvSpPr>
        <p:spPr/>
        <p:txBody>
          <a:bodyPr/>
          <a:lstStyle/>
          <a:p>
            <a:pPr marL="0" indent="0">
              <a:buNone/>
            </a:pPr>
            <a:r>
              <a:rPr lang="en-US" dirty="0"/>
              <a:t>2. </a:t>
            </a:r>
            <a:r>
              <a:rPr lang="en-US" b="1" dirty="0"/>
              <a:t>IP Spoofing:</a:t>
            </a:r>
            <a:endParaRPr lang="en-US" dirty="0"/>
          </a:p>
          <a:p>
            <a:r>
              <a:rPr lang="en-US" dirty="0"/>
              <a:t>Attacker fakes the source IP address in packet headers.</a:t>
            </a:r>
          </a:p>
          <a:p>
            <a:r>
              <a:rPr lang="en-US" dirty="0"/>
              <a:t>Makes packets appear as though they came from a trusted source.</a:t>
            </a:r>
          </a:p>
          <a:p>
            <a:r>
              <a:rPr lang="en-US" dirty="0"/>
              <a:t>Often used in </a:t>
            </a:r>
            <a:r>
              <a:rPr lang="en-US" b="1" dirty="0"/>
              <a:t>DDoS</a:t>
            </a:r>
            <a:r>
              <a:rPr lang="en-US" dirty="0"/>
              <a:t> or </a:t>
            </a:r>
            <a:r>
              <a:rPr lang="en-US" b="1" dirty="0"/>
              <a:t>MITM</a:t>
            </a:r>
            <a:r>
              <a:rPr lang="en-US" dirty="0"/>
              <a:t> attacks.</a:t>
            </a:r>
          </a:p>
          <a:p>
            <a:pPr marL="0" indent="0">
              <a:buNone/>
            </a:pPr>
            <a:endParaRPr lang="en-IN" dirty="0"/>
          </a:p>
        </p:txBody>
      </p:sp>
    </p:spTree>
    <p:extLst>
      <p:ext uri="{BB962C8B-B14F-4D97-AF65-F5344CB8AC3E}">
        <p14:creationId xmlns:p14="http://schemas.microsoft.com/office/powerpoint/2010/main" val="1334631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E1C33-6332-AD48-EAE0-5753B49C1F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E073599-677C-11FF-0B40-1B4BA9A32AED}"/>
              </a:ext>
            </a:extLst>
          </p:cNvPr>
          <p:cNvSpPr>
            <a:spLocks noGrp="1"/>
          </p:cNvSpPr>
          <p:nvPr>
            <p:ph idx="1"/>
          </p:nvPr>
        </p:nvSpPr>
        <p:spPr/>
        <p:txBody>
          <a:bodyPr/>
          <a:lstStyle/>
          <a:p>
            <a:r>
              <a:rPr lang="en-US" dirty="0"/>
              <a:t>3. </a:t>
            </a:r>
            <a:r>
              <a:rPr lang="en-US" b="1" dirty="0"/>
              <a:t>Man-in-the-Middle (MITM):</a:t>
            </a:r>
            <a:endParaRPr lang="en-US" dirty="0"/>
          </a:p>
          <a:p>
            <a:r>
              <a:rPr lang="en-US" dirty="0"/>
              <a:t>Attacker secretly intercepts communication between two devices.</a:t>
            </a:r>
          </a:p>
          <a:p>
            <a:r>
              <a:rPr lang="en-US" dirty="0"/>
              <a:t>Can modify or inject malicious data.</a:t>
            </a:r>
          </a:p>
          <a:p>
            <a:r>
              <a:rPr lang="en-US" dirty="0"/>
              <a:t>Example: Public Wi-Fi attacks where the attacker pretends to be the Wi-Fi router.</a:t>
            </a:r>
          </a:p>
          <a:p>
            <a:pPr marL="0" indent="0">
              <a:buNone/>
            </a:pPr>
            <a:endParaRPr lang="en-IN" dirty="0"/>
          </a:p>
        </p:txBody>
      </p:sp>
    </p:spTree>
    <p:extLst>
      <p:ext uri="{BB962C8B-B14F-4D97-AF65-F5344CB8AC3E}">
        <p14:creationId xmlns:p14="http://schemas.microsoft.com/office/powerpoint/2010/main" val="35811927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3782-1ADD-82FF-DC19-2E77EC9C51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C8C937A-66D5-EFAC-5DDD-B44A2C18B3CB}"/>
              </a:ext>
            </a:extLst>
          </p:cNvPr>
          <p:cNvSpPr>
            <a:spLocks noGrp="1"/>
          </p:cNvSpPr>
          <p:nvPr>
            <p:ph idx="1"/>
          </p:nvPr>
        </p:nvSpPr>
        <p:spPr/>
        <p:txBody>
          <a:bodyPr/>
          <a:lstStyle/>
          <a:p>
            <a:pPr marL="0" indent="0">
              <a:buNone/>
            </a:pPr>
            <a:r>
              <a:rPr lang="en-US" dirty="0"/>
              <a:t>4. </a:t>
            </a:r>
            <a:r>
              <a:rPr lang="en-US" b="1" dirty="0"/>
              <a:t>Session Hijacking:</a:t>
            </a:r>
            <a:endParaRPr lang="en-US" dirty="0"/>
          </a:p>
          <a:p>
            <a:r>
              <a:rPr lang="en-US" dirty="0"/>
              <a:t>Attackers steal </a:t>
            </a:r>
            <a:r>
              <a:rPr lang="en-US" b="1" dirty="0"/>
              <a:t>session IDs/cookies</a:t>
            </a:r>
            <a:r>
              <a:rPr lang="en-US" dirty="0"/>
              <a:t> to impersonate a user.</a:t>
            </a:r>
          </a:p>
          <a:p>
            <a:r>
              <a:rPr lang="en-US" dirty="0"/>
              <a:t>Example: Taking control of a logged-in banking session.</a:t>
            </a:r>
          </a:p>
          <a:p>
            <a:pPr marL="0" indent="0">
              <a:buNone/>
            </a:pPr>
            <a:r>
              <a:rPr lang="en-US" b="1" dirty="0"/>
              <a:t>5. </a:t>
            </a:r>
            <a:r>
              <a:rPr lang="en-IN" b="1" dirty="0"/>
              <a:t>DNS( Domain Name system) Spoofing</a:t>
            </a:r>
          </a:p>
          <a:p>
            <a:r>
              <a:rPr lang="en-US" dirty="0"/>
              <a:t>Redirects users to malicious websites by altering DNS responses.</a:t>
            </a:r>
          </a:p>
          <a:p>
            <a:r>
              <a:rPr lang="en-US" dirty="0"/>
              <a:t>Example: Instead of going to </a:t>
            </a:r>
            <a:r>
              <a:rPr lang="en-US" dirty="0">
                <a:hlinkClick r:id="rId2"/>
              </a:rPr>
              <a:t>www.bank.com</a:t>
            </a:r>
            <a:r>
              <a:rPr lang="en-US" dirty="0"/>
              <a:t> users are sent to a fake phishing site.</a:t>
            </a:r>
            <a:r>
              <a:rPr lang="en-IN" b="1" dirty="0"/>
              <a:t> </a:t>
            </a:r>
          </a:p>
          <a:p>
            <a:pPr marL="0" indent="0">
              <a:buNone/>
            </a:pPr>
            <a:endParaRPr lang="en-US" b="1" dirty="0"/>
          </a:p>
          <a:p>
            <a:pPr marL="0" indent="0">
              <a:buNone/>
            </a:pPr>
            <a:endParaRPr lang="en-IN" dirty="0"/>
          </a:p>
        </p:txBody>
      </p:sp>
    </p:spTree>
    <p:extLst>
      <p:ext uri="{BB962C8B-B14F-4D97-AF65-F5344CB8AC3E}">
        <p14:creationId xmlns:p14="http://schemas.microsoft.com/office/powerpoint/2010/main" val="54707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E8E2-426F-BF6E-5989-AF07C617FAD6}"/>
              </a:ext>
            </a:extLst>
          </p:cNvPr>
          <p:cNvSpPr>
            <a:spLocks noGrp="1"/>
          </p:cNvSpPr>
          <p:nvPr>
            <p:ph type="title"/>
          </p:nvPr>
        </p:nvSpPr>
        <p:spPr/>
        <p:txBody>
          <a:bodyPr/>
          <a:lstStyle/>
          <a:p>
            <a:pPr algn="ctr"/>
            <a:r>
              <a:rPr lang="en-US" b="1" dirty="0"/>
              <a:t>Internet Security</a:t>
            </a:r>
            <a:endParaRPr lang="en-IN" b="1" dirty="0"/>
          </a:p>
        </p:txBody>
      </p:sp>
      <p:sp>
        <p:nvSpPr>
          <p:cNvPr id="3" name="Content Placeholder 2">
            <a:extLst>
              <a:ext uri="{FF2B5EF4-FFF2-40B4-BE49-F238E27FC236}">
                <a16:creationId xmlns:a16="http://schemas.microsoft.com/office/drawing/2014/main" id="{EFB00542-AC3D-0435-E197-98BBB99D6F12}"/>
              </a:ext>
            </a:extLst>
          </p:cNvPr>
          <p:cNvSpPr>
            <a:spLocks noGrp="1"/>
          </p:cNvSpPr>
          <p:nvPr>
            <p:ph idx="1"/>
          </p:nvPr>
        </p:nvSpPr>
        <p:spPr/>
        <p:txBody>
          <a:bodyPr>
            <a:normAutofit lnSpcReduction="10000"/>
          </a:bodyPr>
          <a:lstStyle/>
          <a:p>
            <a:pPr algn="just"/>
            <a:r>
              <a:rPr lang="en-US" dirty="0"/>
              <a:t>It refers to securing communication over the internet. </a:t>
            </a:r>
          </a:p>
          <a:p>
            <a:pPr algn="just"/>
            <a:r>
              <a:rPr lang="en-US" dirty="0"/>
              <a:t>There are the following threats over the internet:-</a:t>
            </a:r>
          </a:p>
          <a:p>
            <a:pPr marL="514350" indent="-514350" algn="just">
              <a:buFont typeface="+mj-lt"/>
              <a:buAutoNum type="arabicPeriod"/>
            </a:pPr>
            <a:r>
              <a:rPr lang="en-US" dirty="0"/>
              <a:t>VIRUS</a:t>
            </a:r>
          </a:p>
          <a:p>
            <a:pPr marL="514350" indent="-514350" algn="just">
              <a:buFont typeface="+mj-lt"/>
              <a:buAutoNum type="arabicPeriod"/>
            </a:pPr>
            <a:r>
              <a:rPr lang="en-US" dirty="0"/>
              <a:t>WARM</a:t>
            </a:r>
          </a:p>
          <a:p>
            <a:pPr marL="514350" indent="-514350" algn="just">
              <a:buFont typeface="+mj-lt"/>
              <a:buAutoNum type="arabicPeriod"/>
            </a:pPr>
            <a:r>
              <a:rPr lang="en-US" dirty="0"/>
              <a:t>Trojan horse</a:t>
            </a:r>
          </a:p>
          <a:p>
            <a:pPr marL="514350" indent="-514350" algn="just">
              <a:buFont typeface="+mj-lt"/>
              <a:buAutoNum type="arabicPeriod"/>
            </a:pPr>
            <a:r>
              <a:rPr lang="en-US" dirty="0"/>
              <a:t>Bomb</a:t>
            </a:r>
          </a:p>
          <a:p>
            <a:pPr marL="514350" indent="-514350" algn="just">
              <a:buFont typeface="+mj-lt"/>
              <a:buAutoNum type="arabicPeriod"/>
            </a:pPr>
            <a:r>
              <a:rPr lang="en-US" dirty="0"/>
              <a:t>Trapdoors</a:t>
            </a:r>
          </a:p>
          <a:p>
            <a:pPr marL="514350" indent="-514350" algn="just">
              <a:buFont typeface="+mj-lt"/>
              <a:buAutoNum type="arabicPeriod"/>
            </a:pPr>
            <a:r>
              <a:rPr lang="en-US" dirty="0"/>
              <a:t>Spoofs</a:t>
            </a:r>
          </a:p>
          <a:p>
            <a:pPr marL="514350" indent="-514350" algn="just">
              <a:buFont typeface="+mj-lt"/>
              <a:buAutoNum type="arabicPeriod"/>
            </a:pPr>
            <a:r>
              <a:rPr lang="en-US" dirty="0"/>
              <a:t>Denial of service</a:t>
            </a:r>
            <a:endParaRPr lang="en-IN" dirty="0"/>
          </a:p>
        </p:txBody>
      </p:sp>
    </p:spTree>
    <p:extLst>
      <p:ext uri="{BB962C8B-B14F-4D97-AF65-F5344CB8AC3E}">
        <p14:creationId xmlns:p14="http://schemas.microsoft.com/office/powerpoint/2010/main" val="2417700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F7C96-91F3-88E1-BAAA-4727F74AA36B}"/>
              </a:ext>
            </a:extLst>
          </p:cNvPr>
          <p:cNvSpPr>
            <a:spLocks noGrp="1"/>
          </p:cNvSpPr>
          <p:nvPr>
            <p:ph type="title"/>
          </p:nvPr>
        </p:nvSpPr>
        <p:spPr/>
        <p:txBody>
          <a:bodyPr/>
          <a:lstStyle/>
          <a:p>
            <a:pPr algn="ctr"/>
            <a:r>
              <a:rPr lang="en-US" b="1" dirty="0"/>
              <a:t>Denial of Service (DoS) Attacks</a:t>
            </a:r>
            <a:br>
              <a:rPr lang="en-US" b="1" dirty="0"/>
            </a:br>
            <a:endParaRPr lang="en-IN" dirty="0"/>
          </a:p>
        </p:txBody>
      </p:sp>
      <p:sp>
        <p:nvSpPr>
          <p:cNvPr id="3" name="Content Placeholder 2">
            <a:extLst>
              <a:ext uri="{FF2B5EF4-FFF2-40B4-BE49-F238E27FC236}">
                <a16:creationId xmlns:a16="http://schemas.microsoft.com/office/drawing/2014/main" id="{A118F5BC-C9B5-B631-9B42-5304119793AC}"/>
              </a:ext>
            </a:extLst>
          </p:cNvPr>
          <p:cNvSpPr>
            <a:spLocks noGrp="1"/>
          </p:cNvSpPr>
          <p:nvPr>
            <p:ph idx="1"/>
          </p:nvPr>
        </p:nvSpPr>
        <p:spPr/>
        <p:txBody>
          <a:bodyPr/>
          <a:lstStyle/>
          <a:p>
            <a:pPr marL="0" indent="0" algn="just">
              <a:buNone/>
            </a:pPr>
            <a:endParaRPr lang="en-US" dirty="0"/>
          </a:p>
          <a:p>
            <a:pPr algn="just"/>
            <a:r>
              <a:rPr lang="en-US" dirty="0"/>
              <a:t>A Denial of Service  Attack is when attackers flood a target (server, application, or network) with excessive requests or malicious data, making it slow or completely unavailable for legitimate users.</a:t>
            </a:r>
          </a:p>
          <a:p>
            <a:pPr algn="just"/>
            <a:r>
              <a:rPr lang="en-US" dirty="0"/>
              <a:t>When multiple devices (often a botnet) are used, it becomes a Distributed Denial of Service (DDoS) attack.</a:t>
            </a:r>
          </a:p>
          <a:p>
            <a:endParaRPr lang="en-IN" dirty="0"/>
          </a:p>
        </p:txBody>
      </p:sp>
    </p:spTree>
    <p:extLst>
      <p:ext uri="{BB962C8B-B14F-4D97-AF65-F5344CB8AC3E}">
        <p14:creationId xmlns:p14="http://schemas.microsoft.com/office/powerpoint/2010/main" val="1407809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4B1D2-2DF5-0EA8-A2AE-018D9C07C12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3D1B760-5B46-FE6E-CC59-CB1966CEFA46}"/>
              </a:ext>
            </a:extLst>
          </p:cNvPr>
          <p:cNvSpPr>
            <a:spLocks noGrp="1"/>
          </p:cNvSpPr>
          <p:nvPr>
            <p:ph idx="1"/>
          </p:nvPr>
        </p:nvSpPr>
        <p:spPr/>
        <p:txBody>
          <a:bodyPr/>
          <a:lstStyle/>
          <a:p>
            <a:r>
              <a:rPr lang="en-US" b="1" dirty="0"/>
              <a:t>Objectives of DoS/DDoS Attacks</a:t>
            </a:r>
          </a:p>
          <a:p>
            <a:r>
              <a:rPr lang="en-US" dirty="0"/>
              <a:t>Make online services </a:t>
            </a:r>
            <a:r>
              <a:rPr lang="en-US" b="1" dirty="0"/>
              <a:t>unavailable</a:t>
            </a:r>
            <a:r>
              <a:rPr lang="en-US" dirty="0"/>
              <a:t> (e.g., websites, apps, or payment portals).</a:t>
            </a:r>
          </a:p>
          <a:p>
            <a:r>
              <a:rPr lang="en-US" dirty="0"/>
              <a:t>Cause </a:t>
            </a:r>
            <a:r>
              <a:rPr lang="en-US" b="1" dirty="0"/>
              <a:t>financial loss</a:t>
            </a:r>
            <a:r>
              <a:rPr lang="en-US" dirty="0"/>
              <a:t> due to downtime.</a:t>
            </a:r>
          </a:p>
          <a:p>
            <a:r>
              <a:rPr lang="en-US" dirty="0"/>
              <a:t>Damage reputation of the target organization.</a:t>
            </a:r>
          </a:p>
          <a:p>
            <a:r>
              <a:rPr lang="en-US" dirty="0"/>
              <a:t>Sometimes used as a </a:t>
            </a:r>
            <a:r>
              <a:rPr lang="en-US" b="1" dirty="0"/>
              <a:t>distraction</a:t>
            </a:r>
            <a:r>
              <a:rPr lang="en-US" dirty="0"/>
              <a:t>, while attackers steal data in the background.</a:t>
            </a:r>
          </a:p>
          <a:p>
            <a:pPr marL="0" indent="0">
              <a:buNone/>
            </a:pPr>
            <a:endParaRPr lang="en-IN" dirty="0"/>
          </a:p>
        </p:txBody>
      </p:sp>
    </p:spTree>
    <p:extLst>
      <p:ext uri="{BB962C8B-B14F-4D97-AF65-F5344CB8AC3E}">
        <p14:creationId xmlns:p14="http://schemas.microsoft.com/office/powerpoint/2010/main" val="1356332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E0ACB-1DE2-32E1-0577-248C0B5AC6AC}"/>
              </a:ext>
            </a:extLst>
          </p:cNvPr>
          <p:cNvSpPr>
            <a:spLocks noGrp="1"/>
          </p:cNvSpPr>
          <p:nvPr>
            <p:ph type="title"/>
          </p:nvPr>
        </p:nvSpPr>
        <p:spPr/>
        <p:txBody>
          <a:bodyPr/>
          <a:lstStyle/>
          <a:p>
            <a:pPr algn="ctr"/>
            <a:r>
              <a:rPr lang="en-IN" b="1" dirty="0"/>
              <a:t>Security Threats to E-Commerce</a:t>
            </a:r>
          </a:p>
        </p:txBody>
      </p:sp>
      <p:sp>
        <p:nvSpPr>
          <p:cNvPr id="3" name="Content Placeholder 2">
            <a:extLst>
              <a:ext uri="{FF2B5EF4-FFF2-40B4-BE49-F238E27FC236}">
                <a16:creationId xmlns:a16="http://schemas.microsoft.com/office/drawing/2014/main" id="{B52A3470-0D5E-B82E-3305-8B0F68CA1F55}"/>
              </a:ext>
            </a:extLst>
          </p:cNvPr>
          <p:cNvSpPr>
            <a:spLocks noGrp="1"/>
          </p:cNvSpPr>
          <p:nvPr>
            <p:ph idx="1"/>
          </p:nvPr>
        </p:nvSpPr>
        <p:spPr/>
        <p:txBody>
          <a:bodyPr/>
          <a:lstStyle/>
          <a:p>
            <a:pPr algn="just"/>
            <a:r>
              <a:rPr lang="en-US" dirty="0"/>
              <a:t>E-commerce also known as electronic commerce or Internet commerce, refers to buying and selling goods or services using the internet and transferring money to execute these transactions.</a:t>
            </a:r>
          </a:p>
          <a:p>
            <a:pPr algn="just"/>
            <a:r>
              <a:rPr lang="en-US" dirty="0"/>
              <a:t>E-commerce depends on secure digital payments, but attackers exploit weaknesses in </a:t>
            </a:r>
            <a:r>
              <a:rPr lang="en-US" b="1" dirty="0"/>
              <a:t>technology, user behavior, and payment protocols</a:t>
            </a:r>
            <a:r>
              <a:rPr lang="en-US" dirty="0"/>
              <a:t>. These threats can cause </a:t>
            </a:r>
            <a:r>
              <a:rPr lang="en-US" b="1" dirty="0"/>
              <a:t>financial fraud, identity theft, and loss of trust</a:t>
            </a:r>
            <a:r>
              <a:rPr lang="en-US" dirty="0"/>
              <a:t> in online businesses.</a:t>
            </a:r>
          </a:p>
          <a:p>
            <a:pPr algn="just"/>
            <a:r>
              <a:rPr lang="en-US" dirty="0"/>
              <a:t>E – commerce threats can be due to accidental, purposeful, human error.</a:t>
            </a:r>
            <a:endParaRPr lang="en-IN" dirty="0"/>
          </a:p>
        </p:txBody>
      </p:sp>
    </p:spTree>
    <p:extLst>
      <p:ext uri="{BB962C8B-B14F-4D97-AF65-F5344CB8AC3E}">
        <p14:creationId xmlns:p14="http://schemas.microsoft.com/office/powerpoint/2010/main" val="17551080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4A1C-CBFE-EFF8-AAD1-BBE9CCE829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9D38D49-77B4-2D92-E593-85C2BCD7DBDC}"/>
              </a:ext>
            </a:extLst>
          </p:cNvPr>
          <p:cNvSpPr>
            <a:spLocks noGrp="1"/>
          </p:cNvSpPr>
          <p:nvPr>
            <p:ph idx="1"/>
          </p:nvPr>
        </p:nvSpPr>
        <p:spPr/>
        <p:txBody>
          <a:bodyPr>
            <a:normAutofit/>
          </a:bodyPr>
          <a:lstStyle/>
          <a:p>
            <a:r>
              <a:rPr lang="en-US" dirty="0"/>
              <a:t>The threats are </a:t>
            </a:r>
          </a:p>
          <a:p>
            <a:pPr lvl="1"/>
            <a:r>
              <a:rPr lang="en-US" dirty="0"/>
              <a:t>electronic payment systems</a:t>
            </a:r>
          </a:p>
          <a:p>
            <a:pPr lvl="1"/>
            <a:r>
              <a:rPr lang="en-US" dirty="0"/>
              <a:t> e–cash</a:t>
            </a:r>
          </a:p>
          <a:p>
            <a:pPr lvl="1"/>
            <a:r>
              <a:rPr lang="en-US" dirty="0"/>
              <a:t>credit/ debit card</a:t>
            </a:r>
          </a:p>
          <a:p>
            <a:r>
              <a:rPr lang="en-US" b="1" u="sng" dirty="0"/>
              <a:t>Security Threats in Electronic Payment Systems (EPS)</a:t>
            </a:r>
          </a:p>
          <a:p>
            <a:pPr marL="0" indent="0">
              <a:buNone/>
            </a:pPr>
            <a:r>
              <a:rPr lang="en-US" dirty="0"/>
              <a:t>Electronic Payment Systems allow customers to pay online via </a:t>
            </a:r>
            <a:r>
              <a:rPr lang="en-US" b="1" dirty="0"/>
              <a:t>payment gateways, net banking, wallets, or </a:t>
            </a:r>
            <a:r>
              <a:rPr lang="en-US" b="1" dirty="0" err="1"/>
              <a:t>UPI</a:t>
            </a:r>
            <a:r>
              <a:rPr lang="en-US" dirty="0" err="1"/>
              <a:t>.It</a:t>
            </a:r>
            <a:r>
              <a:rPr lang="en-US" dirty="0"/>
              <a:t> is user-friendly and less time-consuming. Threats include:</a:t>
            </a:r>
          </a:p>
          <a:p>
            <a:pPr marL="0" indent="0" algn="just">
              <a:buNone/>
            </a:pPr>
            <a:endParaRPr lang="en-IN" dirty="0"/>
          </a:p>
        </p:txBody>
      </p:sp>
    </p:spTree>
    <p:extLst>
      <p:ext uri="{BB962C8B-B14F-4D97-AF65-F5344CB8AC3E}">
        <p14:creationId xmlns:p14="http://schemas.microsoft.com/office/powerpoint/2010/main" val="35265632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4E80E-A176-12CA-2256-58995F96B4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D5C19CD-AE07-B3A9-7075-83A56AC6C2C0}"/>
              </a:ext>
            </a:extLst>
          </p:cNvPr>
          <p:cNvSpPr>
            <a:spLocks noGrp="1"/>
          </p:cNvSpPr>
          <p:nvPr>
            <p:ph idx="1"/>
          </p:nvPr>
        </p:nvSpPr>
        <p:spPr/>
        <p:txBody>
          <a:bodyPr/>
          <a:lstStyle/>
          <a:p>
            <a:pPr marL="0" indent="0">
              <a:buNone/>
            </a:pPr>
            <a:r>
              <a:rPr lang="en-US" b="1" dirty="0"/>
              <a:t>1 ) Phishing Attacks:</a:t>
            </a:r>
            <a:endParaRPr lang="en-US" dirty="0"/>
          </a:p>
          <a:p>
            <a:r>
              <a:rPr lang="en-US" dirty="0"/>
              <a:t>Fake emails or websites (similar to real ones) trick customers into entering login or payment credentials.</a:t>
            </a:r>
          </a:p>
          <a:p>
            <a:r>
              <a:rPr lang="en-US" dirty="0"/>
              <a:t>Example: Fake Amazon payment page.</a:t>
            </a:r>
          </a:p>
          <a:p>
            <a:r>
              <a:rPr lang="en-US" dirty="0"/>
              <a:t>2) </a:t>
            </a:r>
            <a:r>
              <a:rPr lang="en-US" b="1" dirty="0"/>
              <a:t>Man-in-the-Middle (MITM) Attacks:</a:t>
            </a:r>
            <a:endParaRPr lang="en-US" dirty="0"/>
          </a:p>
          <a:p>
            <a:r>
              <a:rPr lang="en-US" dirty="0"/>
              <a:t>Hacker secretly intercepts data between customer and payment gateway.</a:t>
            </a:r>
          </a:p>
          <a:p>
            <a:r>
              <a:rPr lang="en-US" dirty="0"/>
              <a:t>Sensitive info like OTPs or card details can be stolen.</a:t>
            </a:r>
          </a:p>
          <a:p>
            <a:pPr marL="0" indent="0">
              <a:buNone/>
            </a:pPr>
            <a:endParaRPr lang="en-US" dirty="0"/>
          </a:p>
          <a:p>
            <a:endParaRPr lang="en-IN" dirty="0"/>
          </a:p>
        </p:txBody>
      </p:sp>
    </p:spTree>
    <p:extLst>
      <p:ext uri="{BB962C8B-B14F-4D97-AF65-F5344CB8AC3E}">
        <p14:creationId xmlns:p14="http://schemas.microsoft.com/office/powerpoint/2010/main" val="9398672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CB35-C8BA-3712-6902-8DD7841C0CA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BCE386-622F-5BD0-E226-A4B30B7EB1A8}"/>
              </a:ext>
            </a:extLst>
          </p:cNvPr>
          <p:cNvSpPr>
            <a:spLocks noGrp="1"/>
          </p:cNvSpPr>
          <p:nvPr>
            <p:ph idx="1"/>
          </p:nvPr>
        </p:nvSpPr>
        <p:spPr/>
        <p:txBody>
          <a:bodyPr/>
          <a:lstStyle/>
          <a:p>
            <a:pPr marL="0" indent="0">
              <a:buNone/>
            </a:pPr>
            <a:r>
              <a:rPr lang="en-US" b="1" dirty="0"/>
              <a:t>3) Replay Attacks:</a:t>
            </a:r>
            <a:endParaRPr lang="en-US" dirty="0"/>
          </a:p>
          <a:p>
            <a:r>
              <a:rPr lang="en-US" dirty="0"/>
              <a:t>A valid payment message is recorded and resent by an attacker to perform duplicate transactions.</a:t>
            </a:r>
          </a:p>
          <a:p>
            <a:pPr marL="0" indent="0">
              <a:buNone/>
            </a:pPr>
            <a:r>
              <a:rPr lang="en-US" dirty="0"/>
              <a:t>4) </a:t>
            </a:r>
            <a:r>
              <a:rPr lang="en-US" b="1" dirty="0"/>
              <a:t>Denial of Service (DoS/DDoS):</a:t>
            </a:r>
            <a:endParaRPr lang="en-US" dirty="0"/>
          </a:p>
          <a:p>
            <a:r>
              <a:rPr lang="en-US" dirty="0"/>
              <a:t>Payment servers are flooded with fake requests, preventing real users from completing payments.</a:t>
            </a:r>
          </a:p>
          <a:p>
            <a:pPr marL="0" indent="0">
              <a:buNone/>
            </a:pPr>
            <a:r>
              <a:rPr lang="en-US" dirty="0"/>
              <a:t>5) </a:t>
            </a:r>
            <a:r>
              <a:rPr lang="en-IN" b="1" dirty="0"/>
              <a:t>Identity Theft:</a:t>
            </a:r>
          </a:p>
          <a:p>
            <a:r>
              <a:rPr lang="en-IN" dirty="0"/>
              <a:t> </a:t>
            </a:r>
            <a:r>
              <a:rPr lang="en-US" dirty="0"/>
              <a:t>Stolen customer credentials (username, password, or Aadhaar/SSN) are used for fraudulent purchases.</a:t>
            </a:r>
          </a:p>
          <a:p>
            <a:pPr marL="0" indent="0">
              <a:buNone/>
            </a:pPr>
            <a:endParaRPr lang="en-US" dirty="0"/>
          </a:p>
          <a:p>
            <a:endParaRPr lang="en-IN" dirty="0"/>
          </a:p>
        </p:txBody>
      </p:sp>
    </p:spTree>
    <p:extLst>
      <p:ext uri="{BB962C8B-B14F-4D97-AF65-F5344CB8AC3E}">
        <p14:creationId xmlns:p14="http://schemas.microsoft.com/office/powerpoint/2010/main" val="3832381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1D9B-6387-19DC-8D92-3DEFFD1452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ECD489-FDFC-9659-FDB5-AF85A9EA1AF5}"/>
              </a:ext>
            </a:extLst>
          </p:cNvPr>
          <p:cNvSpPr>
            <a:spLocks noGrp="1"/>
          </p:cNvSpPr>
          <p:nvPr>
            <p:ph idx="1"/>
          </p:nvPr>
        </p:nvSpPr>
        <p:spPr/>
        <p:txBody>
          <a:bodyPr/>
          <a:lstStyle/>
          <a:p>
            <a:pPr marL="0" indent="0">
              <a:buNone/>
            </a:pPr>
            <a:r>
              <a:rPr lang="en-US" dirty="0"/>
              <a:t>6) </a:t>
            </a:r>
            <a:r>
              <a:rPr lang="en-US" b="1" dirty="0"/>
              <a:t>Malware Attacks:</a:t>
            </a:r>
            <a:endParaRPr lang="en-US" dirty="0"/>
          </a:p>
          <a:p>
            <a:r>
              <a:rPr lang="en-US" dirty="0"/>
              <a:t>Keyloggers or trojans installed on the customer’s device steal credentials and payment data.</a:t>
            </a:r>
          </a:p>
          <a:p>
            <a:r>
              <a:rPr lang="en-US" b="1" u="sng" dirty="0"/>
              <a:t>Security Threats in E-Cash</a:t>
            </a:r>
          </a:p>
          <a:p>
            <a:pPr algn="just"/>
            <a:r>
              <a:rPr lang="en-US" b="1" dirty="0"/>
              <a:t>E-Cash</a:t>
            </a:r>
            <a:r>
              <a:rPr lang="en-US" dirty="0"/>
              <a:t> refers to digital currency or electronic tokens (used in wallets like Paytm, Google Pay, or earlier smart card–based systems). It is stored in computer or mobile in form of s/w wallet, etc.</a:t>
            </a:r>
          </a:p>
          <a:p>
            <a:endParaRPr lang="en-US" dirty="0"/>
          </a:p>
          <a:p>
            <a:endParaRPr lang="en-US" dirty="0"/>
          </a:p>
          <a:p>
            <a:endParaRPr lang="en-US" dirty="0"/>
          </a:p>
          <a:p>
            <a:pPr marL="0" indent="0">
              <a:buNone/>
            </a:pPr>
            <a:endParaRPr lang="en-IN" dirty="0"/>
          </a:p>
        </p:txBody>
      </p:sp>
    </p:spTree>
    <p:extLst>
      <p:ext uri="{BB962C8B-B14F-4D97-AF65-F5344CB8AC3E}">
        <p14:creationId xmlns:p14="http://schemas.microsoft.com/office/powerpoint/2010/main" val="35235729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1CA1B-2B48-177D-1D36-ADA772201A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2912EB-97F6-AE3F-FFF9-34F25810E997}"/>
              </a:ext>
            </a:extLst>
          </p:cNvPr>
          <p:cNvSpPr>
            <a:spLocks noGrp="1"/>
          </p:cNvSpPr>
          <p:nvPr>
            <p:ph idx="1"/>
          </p:nvPr>
        </p:nvSpPr>
        <p:spPr/>
        <p:txBody>
          <a:bodyPr/>
          <a:lstStyle/>
          <a:p>
            <a:pPr marL="0" indent="0">
              <a:buNone/>
            </a:pPr>
            <a:r>
              <a:rPr lang="en-US" b="1" dirty="0"/>
              <a:t>1) Double Spending:</a:t>
            </a:r>
            <a:endParaRPr lang="en-US" dirty="0"/>
          </a:p>
          <a:p>
            <a:pPr algn="just"/>
            <a:r>
              <a:rPr lang="en-US" dirty="0"/>
              <a:t>Using the same e-cash token multiple times before the system updates the balance.</a:t>
            </a:r>
          </a:p>
          <a:p>
            <a:pPr marL="0" indent="0">
              <a:buNone/>
            </a:pPr>
            <a:r>
              <a:rPr lang="en-US" dirty="0"/>
              <a:t>2) </a:t>
            </a:r>
            <a:r>
              <a:rPr lang="en-US" b="1" dirty="0"/>
              <a:t>Counterfeit E-Cash:</a:t>
            </a:r>
            <a:endParaRPr lang="en-US" dirty="0"/>
          </a:p>
          <a:p>
            <a:pPr algn="just"/>
            <a:r>
              <a:rPr lang="en-US" dirty="0"/>
              <a:t>Attackers generate fake digital coins or modify balances in e-wallet apps.</a:t>
            </a:r>
          </a:p>
          <a:p>
            <a:pPr marL="0" indent="0">
              <a:buNone/>
            </a:pPr>
            <a:r>
              <a:rPr lang="en-US" dirty="0"/>
              <a:t>3) </a:t>
            </a:r>
            <a:r>
              <a:rPr lang="en-US" b="1" dirty="0"/>
              <a:t>E-Wallet Theft:</a:t>
            </a:r>
            <a:endParaRPr lang="en-US" dirty="0"/>
          </a:p>
          <a:p>
            <a:r>
              <a:rPr lang="en-US" dirty="0"/>
              <a:t>Malware or phishing attacks steal funds from digital wallets.</a:t>
            </a:r>
          </a:p>
          <a:p>
            <a:r>
              <a:rPr lang="en-US" dirty="0"/>
              <a:t>Example: Fake QR code apps tricking users to send money.</a:t>
            </a:r>
          </a:p>
          <a:p>
            <a:pPr marL="0" indent="0" algn="just">
              <a:buNone/>
            </a:pPr>
            <a:endParaRPr lang="en-US" dirty="0"/>
          </a:p>
          <a:p>
            <a:pPr marL="0" indent="0" algn="just">
              <a:buNone/>
            </a:pPr>
            <a:endParaRPr lang="en-US" dirty="0"/>
          </a:p>
          <a:p>
            <a:endParaRPr lang="en-IN" dirty="0"/>
          </a:p>
        </p:txBody>
      </p:sp>
    </p:spTree>
    <p:extLst>
      <p:ext uri="{BB962C8B-B14F-4D97-AF65-F5344CB8AC3E}">
        <p14:creationId xmlns:p14="http://schemas.microsoft.com/office/powerpoint/2010/main" val="14504820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F2005-727D-5A05-C414-CCFBA650AC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8F4AB24-7DDE-FB51-2448-AD7459C2F28C}"/>
              </a:ext>
            </a:extLst>
          </p:cNvPr>
          <p:cNvSpPr>
            <a:spLocks noGrp="1"/>
          </p:cNvSpPr>
          <p:nvPr>
            <p:ph idx="1"/>
          </p:nvPr>
        </p:nvSpPr>
        <p:spPr/>
        <p:txBody>
          <a:bodyPr/>
          <a:lstStyle/>
          <a:p>
            <a:pPr marL="0" indent="0">
              <a:buNone/>
            </a:pPr>
            <a:r>
              <a:rPr lang="en-US" b="1" dirty="0"/>
              <a:t>4) Server/Bank Attacks:</a:t>
            </a:r>
          </a:p>
          <a:p>
            <a:r>
              <a:rPr lang="en-US" dirty="0"/>
              <a:t>Compromising issuing authority (e.g., bank server) to manipulate balances or issue fraudulent e-cash.</a:t>
            </a:r>
          </a:p>
          <a:p>
            <a:r>
              <a:rPr lang="en-US" dirty="0"/>
              <a:t> </a:t>
            </a:r>
            <a:r>
              <a:rPr lang="en-US" b="1" u="sng" dirty="0"/>
              <a:t>Security Threats in Credit/Debit Card Transactions</a:t>
            </a:r>
          </a:p>
          <a:p>
            <a:pPr marL="0" indent="0">
              <a:buNone/>
            </a:pPr>
            <a:r>
              <a:rPr lang="en-US" b="1" dirty="0"/>
              <a:t>1) Card Skimming:</a:t>
            </a:r>
            <a:endParaRPr lang="en-US" dirty="0"/>
          </a:p>
          <a:p>
            <a:r>
              <a:rPr lang="en-US" dirty="0"/>
              <a:t>Small devices at ATM terminals copy magnetic strip data.</a:t>
            </a:r>
          </a:p>
          <a:p>
            <a:pPr marL="0" indent="0" algn="just">
              <a:buNone/>
            </a:pPr>
            <a:r>
              <a:rPr lang="en-US" dirty="0"/>
              <a:t>2) </a:t>
            </a:r>
            <a:r>
              <a:rPr lang="en-US" b="1" dirty="0"/>
              <a:t>Phishing &amp; Fake Gateways:</a:t>
            </a:r>
            <a:endParaRPr lang="en-US" dirty="0"/>
          </a:p>
          <a:p>
            <a:r>
              <a:rPr lang="en-US" dirty="0"/>
              <a:t>Customers are tricked into entering card details on fraudulent websites.</a:t>
            </a:r>
          </a:p>
          <a:p>
            <a:pPr marL="0" indent="0">
              <a:buNone/>
            </a:pPr>
            <a:endParaRPr lang="en-US" dirty="0"/>
          </a:p>
          <a:p>
            <a:pPr marL="0" indent="0">
              <a:buNone/>
            </a:pPr>
            <a:endParaRPr lang="en-US" dirty="0"/>
          </a:p>
          <a:p>
            <a:pPr marL="0" indent="0" algn="just">
              <a:buNone/>
            </a:pPr>
            <a:endParaRPr lang="en-US" b="1"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613688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0D82-BD0B-94C1-1097-C95B256EBA2E}"/>
              </a:ext>
            </a:extLst>
          </p:cNvPr>
          <p:cNvSpPr>
            <a:spLocks noGrp="1"/>
          </p:cNvSpPr>
          <p:nvPr>
            <p:ph type="title"/>
          </p:nvPr>
        </p:nvSpPr>
        <p:spPr/>
        <p:txBody>
          <a:bodyPr/>
          <a:lstStyle/>
          <a:p>
            <a:pPr algn="ctr"/>
            <a:endParaRPr lang="en-IN" b="1" dirty="0"/>
          </a:p>
        </p:txBody>
      </p:sp>
      <p:sp>
        <p:nvSpPr>
          <p:cNvPr id="3" name="Content Placeholder 2">
            <a:extLst>
              <a:ext uri="{FF2B5EF4-FFF2-40B4-BE49-F238E27FC236}">
                <a16:creationId xmlns:a16="http://schemas.microsoft.com/office/drawing/2014/main" id="{F450D720-0CFA-AEB1-41CF-B16033B7754F}"/>
              </a:ext>
            </a:extLst>
          </p:cNvPr>
          <p:cNvSpPr>
            <a:spLocks noGrp="1"/>
          </p:cNvSpPr>
          <p:nvPr>
            <p:ph idx="1"/>
          </p:nvPr>
        </p:nvSpPr>
        <p:spPr/>
        <p:txBody>
          <a:bodyPr>
            <a:normAutofit fontScale="92500" lnSpcReduction="20000"/>
          </a:bodyPr>
          <a:lstStyle/>
          <a:p>
            <a:pPr marL="0" indent="0">
              <a:buNone/>
            </a:pPr>
            <a:r>
              <a:rPr lang="en-US" dirty="0"/>
              <a:t>3) </a:t>
            </a:r>
            <a:r>
              <a:rPr lang="en-US" b="1" dirty="0"/>
              <a:t>Data Breaches:</a:t>
            </a:r>
            <a:endParaRPr lang="en-US" dirty="0"/>
          </a:p>
          <a:p>
            <a:r>
              <a:rPr lang="en-US" dirty="0"/>
              <a:t>Hackers target merchants/payment processors to steal millions of card records.</a:t>
            </a:r>
          </a:p>
          <a:p>
            <a:pPr marL="0" indent="0">
              <a:buNone/>
            </a:pPr>
            <a:r>
              <a:rPr lang="en-US" dirty="0"/>
              <a:t>4) </a:t>
            </a:r>
            <a:r>
              <a:rPr lang="en-US" b="1" dirty="0"/>
              <a:t>Replay &amp; MITM Attacks:</a:t>
            </a:r>
            <a:endParaRPr lang="en-US" dirty="0"/>
          </a:p>
          <a:p>
            <a:r>
              <a:rPr lang="en-US" dirty="0"/>
              <a:t>Captured transaction data is replayed or altered.</a:t>
            </a:r>
          </a:p>
          <a:p>
            <a:pPr marL="0" indent="0">
              <a:buNone/>
            </a:pPr>
            <a:r>
              <a:rPr lang="en-US" dirty="0"/>
              <a:t>5) </a:t>
            </a:r>
            <a:r>
              <a:rPr lang="en-US" b="1" dirty="0"/>
              <a:t>Lost/Stolen Cards:</a:t>
            </a:r>
            <a:endParaRPr lang="en-US" dirty="0"/>
          </a:p>
          <a:p>
            <a:r>
              <a:rPr lang="en-US" dirty="0"/>
              <a:t>Physical theft of the card used for unauthorized purchases until blocked.</a:t>
            </a:r>
          </a:p>
          <a:p>
            <a:r>
              <a:rPr lang="en-US" dirty="0"/>
              <a:t>6) </a:t>
            </a:r>
            <a:r>
              <a:rPr lang="en-US" b="1" dirty="0"/>
              <a:t>CNP (Card-Not-Present) Fraud:   </a:t>
            </a:r>
            <a:r>
              <a:rPr lang="en-US" dirty="0"/>
              <a:t>Fraudulent online transactions using only the stolen card number, CVV, and expiry date.</a:t>
            </a:r>
          </a:p>
          <a:p>
            <a:pPr marL="0" indent="0">
              <a:buNone/>
            </a:pPr>
            <a:endParaRPr lang="en-US" dirty="0"/>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408956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57B1-18BD-0766-1FC7-F8D0022EB627}"/>
              </a:ext>
            </a:extLst>
          </p:cNvPr>
          <p:cNvSpPr>
            <a:spLocks noGrp="1"/>
          </p:cNvSpPr>
          <p:nvPr>
            <p:ph type="title"/>
          </p:nvPr>
        </p:nvSpPr>
        <p:spPr/>
        <p:txBody>
          <a:bodyPr/>
          <a:lstStyle/>
          <a:p>
            <a:pPr algn="ctr"/>
            <a:r>
              <a:rPr lang="en-US" b="1" dirty="0"/>
              <a:t>E-commerce Security</a:t>
            </a:r>
            <a:endParaRPr lang="en-IN" b="1" dirty="0"/>
          </a:p>
        </p:txBody>
      </p:sp>
      <p:sp>
        <p:nvSpPr>
          <p:cNvPr id="3" name="Content Placeholder 2">
            <a:extLst>
              <a:ext uri="{FF2B5EF4-FFF2-40B4-BE49-F238E27FC236}">
                <a16:creationId xmlns:a16="http://schemas.microsoft.com/office/drawing/2014/main" id="{665DB3F3-F230-F4D4-3226-ABDBC422123C}"/>
              </a:ext>
            </a:extLst>
          </p:cNvPr>
          <p:cNvSpPr>
            <a:spLocks noGrp="1"/>
          </p:cNvSpPr>
          <p:nvPr>
            <p:ph idx="1"/>
          </p:nvPr>
        </p:nvSpPr>
        <p:spPr/>
        <p:txBody>
          <a:bodyPr/>
          <a:lstStyle/>
          <a:p>
            <a:pPr algn="just"/>
            <a:r>
              <a:rPr lang="en-US" dirty="0"/>
              <a:t>E-Commerce security refers to the collective measures used to protect transactions over the internet.</a:t>
            </a:r>
          </a:p>
          <a:p>
            <a:pPr algn="just"/>
            <a:r>
              <a:rPr lang="en-US" dirty="0"/>
              <a:t>These are the following threats in E-commerce:-</a:t>
            </a:r>
          </a:p>
          <a:p>
            <a:pPr marL="514350" indent="-514350" algn="just">
              <a:buFont typeface="+mj-lt"/>
              <a:buAutoNum type="arabicPeriod"/>
            </a:pPr>
            <a:r>
              <a:rPr lang="en-US" dirty="0"/>
              <a:t>Electronic payment system</a:t>
            </a:r>
          </a:p>
          <a:p>
            <a:pPr marL="514350" indent="-514350" algn="just">
              <a:buFont typeface="+mj-lt"/>
              <a:buAutoNum type="arabicPeriod"/>
            </a:pPr>
            <a:r>
              <a:rPr lang="en-US" dirty="0"/>
              <a:t>E-cash</a:t>
            </a:r>
          </a:p>
          <a:p>
            <a:pPr marL="514350" indent="-514350" algn="just">
              <a:buFont typeface="+mj-lt"/>
              <a:buAutoNum type="arabicPeriod"/>
            </a:pPr>
            <a:r>
              <a:rPr lang="en-US" dirty="0"/>
              <a:t>Credit/ debit card. </a:t>
            </a:r>
            <a:endParaRPr lang="en-IN" dirty="0"/>
          </a:p>
        </p:txBody>
      </p:sp>
    </p:spTree>
    <p:extLst>
      <p:ext uri="{BB962C8B-B14F-4D97-AF65-F5344CB8AC3E}">
        <p14:creationId xmlns:p14="http://schemas.microsoft.com/office/powerpoint/2010/main" val="39308494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7ECAE-31AA-BB88-9655-9AC9930DFE03}"/>
              </a:ext>
            </a:extLst>
          </p:cNvPr>
          <p:cNvSpPr>
            <a:spLocks noGrp="1"/>
          </p:cNvSpPr>
          <p:nvPr>
            <p:ph type="title"/>
          </p:nvPr>
        </p:nvSpPr>
        <p:spPr/>
        <p:txBody>
          <a:bodyPr/>
          <a:lstStyle/>
          <a:p>
            <a:pPr algn="ctr"/>
            <a:r>
              <a:rPr lang="en-US" b="1" dirty="0"/>
              <a:t>Digital signature </a:t>
            </a:r>
            <a:endParaRPr lang="en-IN" b="1" dirty="0"/>
          </a:p>
        </p:txBody>
      </p:sp>
      <p:sp>
        <p:nvSpPr>
          <p:cNvPr id="3" name="Content Placeholder 2">
            <a:extLst>
              <a:ext uri="{FF2B5EF4-FFF2-40B4-BE49-F238E27FC236}">
                <a16:creationId xmlns:a16="http://schemas.microsoft.com/office/drawing/2014/main" id="{349EF898-AE19-4211-123F-3FD82468DE4F}"/>
              </a:ext>
            </a:extLst>
          </p:cNvPr>
          <p:cNvSpPr>
            <a:spLocks noGrp="1"/>
          </p:cNvSpPr>
          <p:nvPr>
            <p:ph idx="1"/>
          </p:nvPr>
        </p:nvSpPr>
        <p:spPr/>
        <p:txBody>
          <a:bodyPr/>
          <a:lstStyle/>
          <a:p>
            <a:r>
              <a:rPr lang="en-US" dirty="0"/>
              <a:t>A </a:t>
            </a:r>
            <a:r>
              <a:rPr lang="en-US" b="1" dirty="0"/>
              <a:t>Digital Signature</a:t>
            </a:r>
            <a:r>
              <a:rPr lang="en-US" dirty="0"/>
              <a:t> is a cryptographic mechanism used to </a:t>
            </a:r>
            <a:r>
              <a:rPr lang="en-US" b="1" dirty="0"/>
              <a:t>validate the authenticity and integrity of digital data, messages, or documents</a:t>
            </a:r>
            <a:r>
              <a:rPr lang="en-US" dirty="0"/>
              <a:t>. It is the digital equivalent of a handwritten signature or a stamped seal, but it is much more secure because it relies on </a:t>
            </a:r>
            <a:r>
              <a:rPr lang="en-US" b="1" dirty="0"/>
              <a:t>public key cryptography (asymmetric encryption)</a:t>
            </a:r>
            <a:r>
              <a:rPr lang="en-US" dirty="0"/>
              <a:t>.</a:t>
            </a:r>
          </a:p>
          <a:p>
            <a:r>
              <a:rPr lang="en-US" dirty="0"/>
              <a:t>In India, for example, </a:t>
            </a:r>
            <a:r>
              <a:rPr lang="en-US" b="1" dirty="0"/>
              <a:t>Digital Signature Certificates (DSCs)</a:t>
            </a:r>
            <a:r>
              <a:rPr lang="en-US" dirty="0"/>
              <a:t> are issued by licensed Certifying Authorities (CAs) and are legally recognized under the </a:t>
            </a:r>
            <a:r>
              <a:rPr lang="en-US" b="1" dirty="0"/>
              <a:t>IT Act, 2000</a:t>
            </a:r>
            <a:r>
              <a:rPr lang="en-US" dirty="0"/>
              <a:t>.</a:t>
            </a:r>
          </a:p>
          <a:p>
            <a:endParaRPr lang="en-IN" dirty="0"/>
          </a:p>
        </p:txBody>
      </p:sp>
    </p:spTree>
    <p:extLst>
      <p:ext uri="{BB962C8B-B14F-4D97-AF65-F5344CB8AC3E}">
        <p14:creationId xmlns:p14="http://schemas.microsoft.com/office/powerpoint/2010/main" val="31494142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554F-4262-02F9-4E29-74D10CF0404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088C45B-7376-8C09-4DE1-C4342BC91857}"/>
              </a:ext>
            </a:extLst>
          </p:cNvPr>
          <p:cNvSpPr>
            <a:spLocks noGrp="1"/>
          </p:cNvSpPr>
          <p:nvPr>
            <p:ph idx="1"/>
          </p:nvPr>
        </p:nvSpPr>
        <p:spPr/>
        <p:txBody>
          <a:bodyPr/>
          <a:lstStyle/>
          <a:p>
            <a:r>
              <a:rPr lang="en-US" dirty="0"/>
              <a:t> </a:t>
            </a:r>
            <a:r>
              <a:rPr lang="en-US" b="1" dirty="0"/>
              <a:t>Authenticity:</a:t>
            </a:r>
            <a:r>
              <a:rPr lang="en-US" dirty="0"/>
              <a:t> Ensures the message really comes from the claimed sender.</a:t>
            </a:r>
          </a:p>
          <a:p>
            <a:r>
              <a:rPr lang="en-US" b="1" dirty="0"/>
              <a:t>Integrity:</a:t>
            </a:r>
            <a:r>
              <a:rPr lang="en-US" dirty="0"/>
              <a:t> Ensures the message/data has not been tampered with during transmission.</a:t>
            </a:r>
          </a:p>
          <a:p>
            <a:r>
              <a:rPr lang="en-US" b="1" dirty="0"/>
              <a:t>Non-repudiation:</a:t>
            </a:r>
            <a:r>
              <a:rPr lang="en-US" dirty="0"/>
              <a:t> The sender cannot deny having sent the signed message later.</a:t>
            </a:r>
          </a:p>
          <a:p>
            <a:r>
              <a:rPr lang="en-US" b="1" dirty="0"/>
              <a:t>Uniqueness:</a:t>
            </a:r>
            <a:r>
              <a:rPr lang="en-US" dirty="0"/>
              <a:t> Each digital signature is unique to both the message and the signer.</a:t>
            </a:r>
          </a:p>
        </p:txBody>
      </p:sp>
    </p:spTree>
    <p:extLst>
      <p:ext uri="{BB962C8B-B14F-4D97-AF65-F5344CB8AC3E}">
        <p14:creationId xmlns:p14="http://schemas.microsoft.com/office/powerpoint/2010/main" val="38341334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6DA44FF1-62C4-B5F0-C1B9-F309FC7DAD48}"/>
              </a:ext>
            </a:extLst>
          </p:cNvPr>
          <p:cNvSpPr>
            <a:spLocks noChangeArrowheads="1"/>
          </p:cNvSpPr>
          <p:nvPr/>
        </p:nvSpPr>
        <p:spPr bwMode="auto">
          <a:xfrm>
            <a:off x="2819400" y="304800"/>
            <a:ext cx="6705600" cy="6858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en-US" sz="3600">
                <a:latin typeface="Times New Roman" panose="02020603050405020304" pitchFamily="18" charset="0"/>
              </a:rPr>
              <a:t>Digital Signatures</a:t>
            </a:r>
          </a:p>
        </p:txBody>
      </p:sp>
      <p:sp>
        <p:nvSpPr>
          <p:cNvPr id="18435" name="Rectangle 3">
            <a:extLst>
              <a:ext uri="{FF2B5EF4-FFF2-40B4-BE49-F238E27FC236}">
                <a16:creationId xmlns:a16="http://schemas.microsoft.com/office/drawing/2014/main" id="{C722B98C-7F06-BFA4-1B1D-D1E98768CA48}"/>
              </a:ext>
            </a:extLst>
          </p:cNvPr>
          <p:cNvSpPr>
            <a:spLocks noChangeArrowheads="1"/>
          </p:cNvSpPr>
          <p:nvPr/>
        </p:nvSpPr>
        <p:spPr bwMode="auto">
          <a:xfrm>
            <a:off x="2286000" y="1752600"/>
            <a:ext cx="7543800" cy="426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60000"/>
              <a:buFont typeface="Wingdings" panose="05000000000000000000" pitchFamily="2" charset="2"/>
              <a:buChar char="n"/>
            </a:pPr>
            <a:r>
              <a:rPr kumimoji="1" lang="en-US" altLang="en-US" sz="2400">
                <a:latin typeface="Times New Roman" panose="02020603050405020304" pitchFamily="18" charset="0"/>
              </a:rPr>
              <a:t>A digital signature has the same authentication and legally binding functions as a handwritten signature.</a:t>
            </a:r>
          </a:p>
          <a:p>
            <a:pPr eaLnBrk="1" hangingPunct="1">
              <a:buSzPct val="60000"/>
              <a:buFont typeface="Wingdings" panose="05000000000000000000" pitchFamily="2" charset="2"/>
              <a:buChar char="n"/>
            </a:pPr>
            <a:r>
              <a:rPr kumimoji="1" lang="en-US" altLang="en-US" sz="2400">
                <a:latin typeface="Times New Roman" panose="02020603050405020304" pitchFamily="18" charset="0"/>
              </a:rPr>
              <a:t>An electronic document or message </a:t>
            </a:r>
            <a:r>
              <a:rPr kumimoji="1" lang="en-US" altLang="en-US" sz="2400">
                <a:solidFill>
                  <a:schemeClr val="tx2"/>
                </a:solidFill>
                <a:latin typeface="Times New Roman" panose="02020603050405020304" pitchFamily="18" charset="0"/>
              </a:rPr>
              <a:t>M</a:t>
            </a:r>
            <a:r>
              <a:rPr kumimoji="1" lang="en-US" altLang="en-US" sz="2400">
                <a:latin typeface="Times New Roman" panose="02020603050405020304" pitchFamily="18" charset="0"/>
              </a:rPr>
              <a:t> can be signed by an entity </a:t>
            </a:r>
            <a:r>
              <a:rPr kumimoji="1" lang="en-US" altLang="en-US" sz="2400">
                <a:solidFill>
                  <a:schemeClr val="tx2"/>
                </a:solidFill>
                <a:latin typeface="Times New Roman" panose="02020603050405020304" pitchFamily="18" charset="0"/>
              </a:rPr>
              <a:t>A</a:t>
            </a:r>
            <a:r>
              <a:rPr kumimoji="1" lang="en-US" altLang="en-US" sz="2400">
                <a:latin typeface="Times New Roman" panose="02020603050405020304" pitchFamily="18" charset="0"/>
              </a:rPr>
              <a:t> by encrypting a copy of </a:t>
            </a:r>
            <a:r>
              <a:rPr kumimoji="1" lang="en-US" altLang="en-US" sz="2400">
                <a:solidFill>
                  <a:schemeClr val="tx2"/>
                </a:solidFill>
                <a:latin typeface="Times New Roman" panose="02020603050405020304" pitchFamily="18" charset="0"/>
              </a:rPr>
              <a:t>M</a:t>
            </a:r>
            <a:r>
              <a:rPr kumimoji="1" lang="en-US" altLang="en-US" sz="2400">
                <a:latin typeface="Times New Roman" panose="02020603050405020304" pitchFamily="18" charset="0"/>
              </a:rPr>
              <a:t> in a key </a:t>
            </a:r>
            <a:r>
              <a:rPr kumimoji="1" lang="en-US" altLang="en-US" sz="2400">
                <a:solidFill>
                  <a:schemeClr val="tx2"/>
                </a:solidFill>
                <a:latin typeface="Times New Roman" panose="02020603050405020304" pitchFamily="18" charset="0"/>
              </a:rPr>
              <a:t>K</a:t>
            </a:r>
            <a:r>
              <a:rPr kumimoji="1" lang="en-US" altLang="en-US" sz="2400" baseline="-25000">
                <a:solidFill>
                  <a:schemeClr val="tx2"/>
                </a:solidFill>
                <a:latin typeface="Times New Roman" panose="02020603050405020304" pitchFamily="18" charset="0"/>
              </a:rPr>
              <a:t>A</a:t>
            </a:r>
            <a:r>
              <a:rPr kumimoji="1" lang="en-US" altLang="en-US" sz="2400">
                <a:latin typeface="Times New Roman" panose="02020603050405020304" pitchFamily="18" charset="0"/>
              </a:rPr>
              <a:t> and attaching it to a plain-text copy of </a:t>
            </a:r>
            <a:r>
              <a:rPr kumimoji="1" lang="en-US" altLang="en-US" sz="2400">
                <a:solidFill>
                  <a:schemeClr val="tx2"/>
                </a:solidFill>
                <a:latin typeface="Times New Roman" panose="02020603050405020304" pitchFamily="18" charset="0"/>
              </a:rPr>
              <a:t>M</a:t>
            </a:r>
            <a:r>
              <a:rPr kumimoji="1" lang="en-US" altLang="en-US" sz="2400">
                <a:latin typeface="Times New Roman" panose="02020603050405020304" pitchFamily="18" charset="0"/>
              </a:rPr>
              <a:t> and </a:t>
            </a:r>
            <a:r>
              <a:rPr kumimoji="1" lang="en-US" altLang="en-US" sz="2400">
                <a:solidFill>
                  <a:schemeClr val="tx2"/>
                </a:solidFill>
                <a:latin typeface="Times New Roman" panose="02020603050405020304" pitchFamily="18" charset="0"/>
              </a:rPr>
              <a:t>A</a:t>
            </a:r>
            <a:r>
              <a:rPr kumimoji="1" lang="en-US" altLang="en-US" sz="2400">
                <a:latin typeface="Times New Roman" panose="02020603050405020304" pitchFamily="18" charset="0"/>
              </a:rPr>
              <a:t>’s identifier, such as &lt;</a:t>
            </a:r>
            <a:r>
              <a:rPr kumimoji="1" lang="en-US" altLang="en-US" sz="2400">
                <a:solidFill>
                  <a:schemeClr val="tx2"/>
                </a:solidFill>
                <a:latin typeface="Times New Roman" panose="02020603050405020304" pitchFamily="18" charset="0"/>
              </a:rPr>
              <a:t>M, A, E(M, K</a:t>
            </a:r>
            <a:r>
              <a:rPr kumimoji="1" lang="en-US" altLang="en-US" sz="2400" baseline="-25000">
                <a:solidFill>
                  <a:schemeClr val="tx2"/>
                </a:solidFill>
                <a:latin typeface="Times New Roman" panose="02020603050405020304" pitchFamily="18" charset="0"/>
              </a:rPr>
              <a:t>A</a:t>
            </a:r>
            <a:r>
              <a:rPr kumimoji="1" lang="en-US" altLang="en-US" sz="2400">
                <a:solidFill>
                  <a:schemeClr val="tx2"/>
                </a:solidFill>
                <a:latin typeface="Times New Roman" panose="02020603050405020304" pitchFamily="18" charset="0"/>
              </a:rPr>
              <a:t>)</a:t>
            </a:r>
            <a:r>
              <a:rPr kumimoji="1" lang="en-US" altLang="en-US" sz="2400">
                <a:latin typeface="Times New Roman" panose="02020603050405020304" pitchFamily="18" charset="0"/>
              </a:rPr>
              <a:t>&gt;</a:t>
            </a:r>
            <a:r>
              <a:rPr kumimoji="1" lang="en-US" altLang="en-US" sz="2400">
                <a:solidFill>
                  <a:schemeClr val="tx2"/>
                </a:solidFill>
                <a:latin typeface="Times New Roman" panose="02020603050405020304" pitchFamily="18" charset="0"/>
              </a:rPr>
              <a:t>.</a:t>
            </a:r>
          </a:p>
          <a:p>
            <a:pPr eaLnBrk="1" hangingPunct="1">
              <a:buSzPct val="60000"/>
              <a:buFont typeface="Wingdings" panose="05000000000000000000" pitchFamily="2" charset="2"/>
              <a:buChar char="n"/>
            </a:pPr>
            <a:r>
              <a:rPr kumimoji="1" lang="en-US" altLang="en-US" sz="2400">
                <a:latin typeface="Times New Roman" panose="02020603050405020304" pitchFamily="18" charset="0"/>
              </a:rPr>
              <a:t>Once a signature is attached to a electronic document,  it should be possible (1) any party that receives a copy of message to verify that the document was originally signed by the signatory, and (2) the signature can not be altered either in transmit or the receivers.</a:t>
            </a:r>
          </a:p>
        </p:txBody>
      </p:sp>
    </p:spTree>
    <p:extLst>
      <p:ext uri="{BB962C8B-B14F-4D97-AF65-F5344CB8AC3E}">
        <p14:creationId xmlns:p14="http://schemas.microsoft.com/office/powerpoint/2010/main" val="27081369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0CE2EA2F-6138-83FF-30FA-60D885BE84F4}"/>
              </a:ext>
            </a:extLst>
          </p:cNvPr>
          <p:cNvSpPr>
            <a:spLocks noGrp="1" noRot="1" noChangeArrowheads="1"/>
          </p:cNvSpPr>
          <p:nvPr>
            <p:ph type="title"/>
          </p:nvPr>
        </p:nvSpPr>
        <p:spPr/>
        <p:txBody>
          <a:bodyPr/>
          <a:lstStyle/>
          <a:p>
            <a:pPr eaLnBrk="1" hangingPunct="1"/>
            <a:r>
              <a:rPr lang="en-US" altLang="en-US"/>
              <a:t>Digital Signatures Scheme </a:t>
            </a:r>
            <a:endParaRPr lang="ru-RU" altLang="en-US"/>
          </a:p>
        </p:txBody>
      </p:sp>
      <p:sp>
        <p:nvSpPr>
          <p:cNvPr id="19459" name="Rectangle 3">
            <a:extLst>
              <a:ext uri="{FF2B5EF4-FFF2-40B4-BE49-F238E27FC236}">
                <a16:creationId xmlns:a16="http://schemas.microsoft.com/office/drawing/2014/main" id="{8DBEBDE3-4CBA-B460-B687-52A437580864}"/>
              </a:ext>
            </a:extLst>
          </p:cNvPr>
          <p:cNvSpPr>
            <a:spLocks noGrp="1" noRot="1" noChangeArrowheads="1"/>
          </p:cNvSpPr>
          <p:nvPr>
            <p:ph type="body" idx="1"/>
          </p:nvPr>
        </p:nvSpPr>
        <p:spPr>
          <a:xfrm>
            <a:off x="1774825" y="1268413"/>
            <a:ext cx="8540750" cy="4311650"/>
          </a:xfrm>
        </p:spPr>
        <p:txBody>
          <a:bodyPr/>
          <a:lstStyle/>
          <a:p>
            <a:pPr eaLnBrk="1" hangingPunct="1"/>
            <a:r>
              <a:rPr lang="en-US" altLang="en-US" sz="2400"/>
              <a:t>Used to provide</a:t>
            </a:r>
            <a:r>
              <a:rPr lang="en-US" altLang="en-US"/>
              <a:t> </a:t>
            </a:r>
          </a:p>
          <a:p>
            <a:pPr lvl="1" eaLnBrk="1" hangingPunct="1"/>
            <a:r>
              <a:rPr lang="en-US" altLang="en-US" sz="2000"/>
              <a:t>Data integrity </a:t>
            </a:r>
          </a:p>
          <a:p>
            <a:pPr lvl="1" eaLnBrk="1" hangingPunct="1"/>
            <a:r>
              <a:rPr lang="en-US" altLang="en-US" sz="2000"/>
              <a:t>Message authentication  </a:t>
            </a:r>
          </a:p>
          <a:p>
            <a:pPr lvl="1" eaLnBrk="1" hangingPunct="1"/>
            <a:r>
              <a:rPr lang="en-US" altLang="en-US" sz="2000"/>
              <a:t>Non-repudiation</a:t>
            </a:r>
          </a:p>
          <a:p>
            <a:pPr lvl="1" eaLnBrk="1" hangingPunct="1"/>
            <a:endParaRPr lang="en-US" altLang="en-US" sz="2000"/>
          </a:p>
        </p:txBody>
      </p:sp>
      <p:grpSp>
        <p:nvGrpSpPr>
          <p:cNvPr id="19460" name="Group 4">
            <a:extLst>
              <a:ext uri="{FF2B5EF4-FFF2-40B4-BE49-F238E27FC236}">
                <a16:creationId xmlns:a16="http://schemas.microsoft.com/office/drawing/2014/main" id="{9F0AC025-D932-032E-0BD5-DA1775BAFAC3}"/>
              </a:ext>
            </a:extLst>
          </p:cNvPr>
          <p:cNvGrpSpPr>
            <a:grpSpLocks/>
          </p:cNvGrpSpPr>
          <p:nvPr/>
        </p:nvGrpSpPr>
        <p:grpSpPr bwMode="auto">
          <a:xfrm>
            <a:off x="1757363" y="3043238"/>
            <a:ext cx="8875712" cy="3194050"/>
            <a:chOff x="147" y="1917"/>
            <a:chExt cx="5591" cy="2012"/>
          </a:xfrm>
        </p:grpSpPr>
        <p:sp>
          <p:nvSpPr>
            <p:cNvPr id="19461" name="AutoShape 5">
              <a:extLst>
                <a:ext uri="{FF2B5EF4-FFF2-40B4-BE49-F238E27FC236}">
                  <a16:creationId xmlns:a16="http://schemas.microsoft.com/office/drawing/2014/main" id="{22AB86F1-7C8E-7876-B4FC-09962AE2CEC6}"/>
                </a:ext>
              </a:extLst>
            </p:cNvPr>
            <p:cNvSpPr>
              <a:spLocks noChangeArrowheads="1"/>
            </p:cNvSpPr>
            <p:nvPr/>
          </p:nvSpPr>
          <p:spPr bwMode="auto">
            <a:xfrm>
              <a:off x="147" y="1933"/>
              <a:ext cx="2517" cy="1996"/>
            </a:xfrm>
            <a:prstGeom prst="flowChartProcess">
              <a:avLst/>
            </a:prstGeom>
            <a:noFill/>
            <a:ln w="1905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en-US" sz="1800">
                <a:latin typeface="Verdana" panose="020B0604030504040204" pitchFamily="34" charset="0"/>
              </a:endParaRPr>
            </a:p>
          </p:txBody>
        </p:sp>
        <p:sp>
          <p:nvSpPr>
            <p:cNvPr id="19462" name="Text Box 6">
              <a:extLst>
                <a:ext uri="{FF2B5EF4-FFF2-40B4-BE49-F238E27FC236}">
                  <a16:creationId xmlns:a16="http://schemas.microsoft.com/office/drawing/2014/main" id="{6837BEB2-9046-82E5-05D7-21418E203DF7}"/>
                </a:ext>
              </a:extLst>
            </p:cNvPr>
            <p:cNvSpPr txBox="1">
              <a:spLocks noChangeArrowheads="1"/>
            </p:cNvSpPr>
            <p:nvPr/>
          </p:nvSpPr>
          <p:spPr bwMode="auto">
            <a:xfrm>
              <a:off x="237" y="2432"/>
              <a:ext cx="1225"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en-US" sz="1800">
                  <a:latin typeface="Verdana" panose="020B0604030504040204" pitchFamily="34" charset="0"/>
                </a:rPr>
                <a:t>message</a:t>
              </a:r>
              <a:endParaRPr lang="ru-RU" altLang="en-US" sz="1800">
                <a:latin typeface="Verdana" panose="020B0604030504040204" pitchFamily="34" charset="0"/>
              </a:endParaRPr>
            </a:p>
          </p:txBody>
        </p:sp>
        <p:sp>
          <p:nvSpPr>
            <p:cNvPr id="19463" name="Text Box 7">
              <a:extLst>
                <a:ext uri="{FF2B5EF4-FFF2-40B4-BE49-F238E27FC236}">
                  <a16:creationId xmlns:a16="http://schemas.microsoft.com/office/drawing/2014/main" id="{EA8B96ED-2BF9-BA7F-AF72-A69A9702339A}"/>
                </a:ext>
              </a:extLst>
            </p:cNvPr>
            <p:cNvSpPr txBox="1">
              <a:spLocks noChangeArrowheads="1"/>
            </p:cNvSpPr>
            <p:nvPr/>
          </p:nvSpPr>
          <p:spPr bwMode="auto">
            <a:xfrm>
              <a:off x="1598" y="2343"/>
              <a:ext cx="862" cy="49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en-US" sz="1800">
                  <a:latin typeface="Verdana" panose="020B0604030504040204" pitchFamily="34" charset="0"/>
                </a:rPr>
                <a:t>Signing </a:t>
              </a:r>
            </a:p>
            <a:p>
              <a:pPr algn="ctr" eaLnBrk="1" hangingPunct="1">
                <a:spcBef>
                  <a:spcPct val="50000"/>
                </a:spcBef>
                <a:buClrTx/>
                <a:buSzTx/>
                <a:buFontTx/>
                <a:buNone/>
              </a:pPr>
              <a:r>
                <a:rPr lang="en-US" altLang="en-US" sz="1800">
                  <a:latin typeface="Verdana" panose="020B0604030504040204" pitchFamily="34" charset="0"/>
                </a:rPr>
                <a:t>algorithm</a:t>
              </a:r>
              <a:endParaRPr lang="ru-RU" altLang="en-US" sz="1800">
                <a:latin typeface="Verdana" panose="020B0604030504040204" pitchFamily="34" charset="0"/>
              </a:endParaRPr>
            </a:p>
          </p:txBody>
        </p:sp>
        <p:sp>
          <p:nvSpPr>
            <p:cNvPr id="19464" name="Line 8">
              <a:extLst>
                <a:ext uri="{FF2B5EF4-FFF2-40B4-BE49-F238E27FC236}">
                  <a16:creationId xmlns:a16="http://schemas.microsoft.com/office/drawing/2014/main" id="{662DD99C-4E3F-88D3-BC21-301F5A39DAF1}"/>
                </a:ext>
              </a:extLst>
            </p:cNvPr>
            <p:cNvSpPr>
              <a:spLocks noChangeShapeType="1"/>
            </p:cNvSpPr>
            <p:nvPr/>
          </p:nvSpPr>
          <p:spPr bwMode="auto">
            <a:xfrm>
              <a:off x="2006" y="2170"/>
              <a:ext cx="0" cy="17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5" name="Line 9">
              <a:extLst>
                <a:ext uri="{FF2B5EF4-FFF2-40B4-BE49-F238E27FC236}">
                  <a16:creationId xmlns:a16="http://schemas.microsoft.com/office/drawing/2014/main" id="{8D610C6C-1983-7E1C-7C3E-FC6E9BE5A63A}"/>
                </a:ext>
              </a:extLst>
            </p:cNvPr>
            <p:cNvSpPr>
              <a:spLocks noChangeShapeType="1"/>
            </p:cNvSpPr>
            <p:nvPr/>
          </p:nvSpPr>
          <p:spPr bwMode="auto">
            <a:xfrm>
              <a:off x="1191" y="216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66" name="Text Box 10">
              <a:extLst>
                <a:ext uri="{FF2B5EF4-FFF2-40B4-BE49-F238E27FC236}">
                  <a16:creationId xmlns:a16="http://schemas.microsoft.com/office/drawing/2014/main" id="{165DB44B-27A3-CEDB-5CC7-7E7377201B24}"/>
                </a:ext>
              </a:extLst>
            </p:cNvPr>
            <p:cNvSpPr txBox="1">
              <a:spLocks noChangeArrowheads="1"/>
            </p:cNvSpPr>
            <p:nvPr/>
          </p:nvSpPr>
          <p:spPr bwMode="auto">
            <a:xfrm>
              <a:off x="237" y="3112"/>
              <a:ext cx="1225"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en-US" sz="1800">
                  <a:latin typeface="Verdana" panose="020B0604030504040204" pitchFamily="34" charset="0"/>
                </a:rPr>
                <a:t>message</a:t>
              </a:r>
              <a:endParaRPr lang="ru-RU" altLang="en-US" sz="1800">
                <a:latin typeface="Verdana" panose="020B0604030504040204" pitchFamily="34" charset="0"/>
              </a:endParaRPr>
            </a:p>
          </p:txBody>
        </p:sp>
        <p:sp>
          <p:nvSpPr>
            <p:cNvPr id="19467" name="Text Box 11">
              <a:extLst>
                <a:ext uri="{FF2B5EF4-FFF2-40B4-BE49-F238E27FC236}">
                  <a16:creationId xmlns:a16="http://schemas.microsoft.com/office/drawing/2014/main" id="{9C18F1CD-D7FE-5A3C-080C-63DA399FE419}"/>
                </a:ext>
              </a:extLst>
            </p:cNvPr>
            <p:cNvSpPr txBox="1">
              <a:spLocks noChangeArrowheads="1"/>
            </p:cNvSpPr>
            <p:nvPr/>
          </p:nvSpPr>
          <p:spPr bwMode="auto">
            <a:xfrm>
              <a:off x="1462" y="3112"/>
              <a:ext cx="817"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en-US" sz="1800">
                  <a:latin typeface="Verdana" panose="020B0604030504040204" pitchFamily="34" charset="0"/>
                </a:rPr>
                <a:t>signature</a:t>
              </a:r>
              <a:endParaRPr lang="ru-RU" altLang="en-US" sz="1800">
                <a:latin typeface="Verdana" panose="020B0604030504040204" pitchFamily="34" charset="0"/>
              </a:endParaRPr>
            </a:p>
          </p:txBody>
        </p:sp>
        <p:sp>
          <p:nvSpPr>
            <p:cNvPr id="19468" name="Text Box 12">
              <a:extLst>
                <a:ext uri="{FF2B5EF4-FFF2-40B4-BE49-F238E27FC236}">
                  <a16:creationId xmlns:a16="http://schemas.microsoft.com/office/drawing/2014/main" id="{7840B792-267F-5505-3741-79A6F771F77B}"/>
                </a:ext>
              </a:extLst>
            </p:cNvPr>
            <p:cNvSpPr txBox="1">
              <a:spLocks noChangeArrowheads="1"/>
            </p:cNvSpPr>
            <p:nvPr/>
          </p:nvSpPr>
          <p:spPr bwMode="auto">
            <a:xfrm>
              <a:off x="709" y="1917"/>
              <a:ext cx="171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000">
                  <a:latin typeface="Verdana" panose="020B0604030504040204" pitchFamily="34" charset="0"/>
                </a:rPr>
                <a:t>Signer’s private key</a:t>
              </a:r>
              <a:endParaRPr lang="ru-RU" altLang="en-US" sz="2000">
                <a:latin typeface="Verdana" panose="020B0604030504040204" pitchFamily="34" charset="0"/>
              </a:endParaRPr>
            </a:p>
          </p:txBody>
        </p:sp>
        <p:sp>
          <p:nvSpPr>
            <p:cNvPr id="19469" name="Line 13">
              <a:extLst>
                <a:ext uri="{FF2B5EF4-FFF2-40B4-BE49-F238E27FC236}">
                  <a16:creationId xmlns:a16="http://schemas.microsoft.com/office/drawing/2014/main" id="{C6E8C61F-D6B3-D5C4-4709-0C6DC9F53B82}"/>
                </a:ext>
              </a:extLst>
            </p:cNvPr>
            <p:cNvSpPr>
              <a:spLocks noChangeShapeType="1"/>
            </p:cNvSpPr>
            <p:nvPr/>
          </p:nvSpPr>
          <p:spPr bwMode="auto">
            <a:xfrm>
              <a:off x="1462" y="2568"/>
              <a:ext cx="13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0" name="Line 14">
              <a:extLst>
                <a:ext uri="{FF2B5EF4-FFF2-40B4-BE49-F238E27FC236}">
                  <a16:creationId xmlns:a16="http://schemas.microsoft.com/office/drawing/2014/main" id="{221301DB-B18A-F9D0-DAFC-F69D58E24D36}"/>
                </a:ext>
              </a:extLst>
            </p:cNvPr>
            <p:cNvSpPr>
              <a:spLocks noChangeShapeType="1"/>
            </p:cNvSpPr>
            <p:nvPr/>
          </p:nvSpPr>
          <p:spPr bwMode="auto">
            <a:xfrm>
              <a:off x="782" y="2659"/>
              <a:ext cx="0"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1" name="Line 15">
              <a:extLst>
                <a:ext uri="{FF2B5EF4-FFF2-40B4-BE49-F238E27FC236}">
                  <a16:creationId xmlns:a16="http://schemas.microsoft.com/office/drawing/2014/main" id="{7A74B42A-937F-12A6-78F8-7D130E11EAFC}"/>
                </a:ext>
              </a:extLst>
            </p:cNvPr>
            <p:cNvSpPr>
              <a:spLocks noChangeShapeType="1"/>
            </p:cNvSpPr>
            <p:nvPr/>
          </p:nvSpPr>
          <p:spPr bwMode="auto">
            <a:xfrm>
              <a:off x="1689" y="2840"/>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2" name="Line 16">
              <a:extLst>
                <a:ext uri="{FF2B5EF4-FFF2-40B4-BE49-F238E27FC236}">
                  <a16:creationId xmlns:a16="http://schemas.microsoft.com/office/drawing/2014/main" id="{936B324D-A124-BE76-483C-789E1E277185}"/>
                </a:ext>
              </a:extLst>
            </p:cNvPr>
            <p:cNvSpPr>
              <a:spLocks noChangeShapeType="1"/>
            </p:cNvSpPr>
            <p:nvPr/>
          </p:nvSpPr>
          <p:spPr bwMode="auto">
            <a:xfrm flipV="1">
              <a:off x="2279" y="3203"/>
              <a:ext cx="1451" cy="10"/>
            </a:xfrm>
            <a:prstGeom prst="line">
              <a:avLst/>
            </a:prstGeom>
            <a:noFill/>
            <a:ln w="22225">
              <a:solidFill>
                <a:schemeClr val="tx1"/>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3" name="Text Box 17">
              <a:extLst>
                <a:ext uri="{FF2B5EF4-FFF2-40B4-BE49-F238E27FC236}">
                  <a16:creationId xmlns:a16="http://schemas.microsoft.com/office/drawing/2014/main" id="{F02064DD-4D9E-9AAB-0D13-5CA30045CB31}"/>
                </a:ext>
              </a:extLst>
            </p:cNvPr>
            <p:cNvSpPr txBox="1">
              <a:spLocks noChangeArrowheads="1"/>
            </p:cNvSpPr>
            <p:nvPr/>
          </p:nvSpPr>
          <p:spPr bwMode="auto">
            <a:xfrm>
              <a:off x="2243" y="2941"/>
              <a:ext cx="148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1800">
                  <a:latin typeface="Verdana" panose="020B0604030504040204" pitchFamily="34" charset="0"/>
                </a:rPr>
                <a:t>Unsecured channel</a:t>
              </a:r>
              <a:endParaRPr lang="ru-RU" altLang="en-US" sz="1800">
                <a:latin typeface="Verdana" panose="020B0604030504040204" pitchFamily="34" charset="0"/>
              </a:endParaRPr>
            </a:p>
          </p:txBody>
        </p:sp>
        <p:sp>
          <p:nvSpPr>
            <p:cNvPr id="19474" name="Text Box 18">
              <a:extLst>
                <a:ext uri="{FF2B5EF4-FFF2-40B4-BE49-F238E27FC236}">
                  <a16:creationId xmlns:a16="http://schemas.microsoft.com/office/drawing/2014/main" id="{9C629788-DD30-CC46-C006-DB77A79BEE28}"/>
                </a:ext>
              </a:extLst>
            </p:cNvPr>
            <p:cNvSpPr txBox="1">
              <a:spLocks noChangeArrowheads="1"/>
            </p:cNvSpPr>
            <p:nvPr/>
          </p:nvSpPr>
          <p:spPr bwMode="auto">
            <a:xfrm>
              <a:off x="1107" y="3652"/>
              <a:ext cx="5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1800">
                  <a:latin typeface="Verdana" panose="020B0604030504040204" pitchFamily="34" charset="0"/>
                </a:rPr>
                <a:t>Signer</a:t>
              </a:r>
              <a:endParaRPr lang="ru-RU" altLang="en-US" sz="1800">
                <a:latin typeface="Verdana" panose="020B0604030504040204" pitchFamily="34" charset="0"/>
              </a:endParaRPr>
            </a:p>
          </p:txBody>
        </p:sp>
        <p:sp>
          <p:nvSpPr>
            <p:cNvPr id="19475" name="AutoShape 19">
              <a:extLst>
                <a:ext uri="{FF2B5EF4-FFF2-40B4-BE49-F238E27FC236}">
                  <a16:creationId xmlns:a16="http://schemas.microsoft.com/office/drawing/2014/main" id="{6C8FB47A-F73A-C3E1-213C-192CC5AFD02A}"/>
                </a:ext>
              </a:extLst>
            </p:cNvPr>
            <p:cNvSpPr>
              <a:spLocks noChangeArrowheads="1"/>
            </p:cNvSpPr>
            <p:nvPr/>
          </p:nvSpPr>
          <p:spPr bwMode="auto">
            <a:xfrm>
              <a:off x="3458" y="1933"/>
              <a:ext cx="1882" cy="1996"/>
            </a:xfrm>
            <a:prstGeom prst="flowChartProcess">
              <a:avLst/>
            </a:prstGeom>
            <a:noFill/>
            <a:ln w="1905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en-US" altLang="en-US" sz="1800">
                <a:latin typeface="Verdana" panose="020B0604030504040204" pitchFamily="34" charset="0"/>
              </a:endParaRPr>
            </a:p>
          </p:txBody>
        </p:sp>
        <p:sp>
          <p:nvSpPr>
            <p:cNvPr id="19476" name="Text Box 20">
              <a:extLst>
                <a:ext uri="{FF2B5EF4-FFF2-40B4-BE49-F238E27FC236}">
                  <a16:creationId xmlns:a16="http://schemas.microsoft.com/office/drawing/2014/main" id="{341A506E-5581-2975-DA12-73196614BBA1}"/>
                </a:ext>
              </a:extLst>
            </p:cNvPr>
            <p:cNvSpPr txBox="1">
              <a:spLocks noChangeArrowheads="1"/>
            </p:cNvSpPr>
            <p:nvPr/>
          </p:nvSpPr>
          <p:spPr bwMode="auto">
            <a:xfrm>
              <a:off x="3730" y="2840"/>
              <a:ext cx="1043" cy="7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en-US" sz="1800">
                  <a:latin typeface="Verdana" panose="020B0604030504040204" pitchFamily="34" charset="0"/>
                </a:rPr>
                <a:t>Signature </a:t>
              </a:r>
            </a:p>
            <a:p>
              <a:pPr algn="ctr" eaLnBrk="1" hangingPunct="1">
                <a:spcBef>
                  <a:spcPct val="50000"/>
                </a:spcBef>
                <a:buClrTx/>
                <a:buSzTx/>
                <a:buFontTx/>
                <a:buNone/>
              </a:pPr>
              <a:r>
                <a:rPr lang="en-US" altLang="en-US" sz="1800">
                  <a:latin typeface="Verdana" panose="020B0604030504040204" pitchFamily="34" charset="0"/>
                </a:rPr>
                <a:t>verification</a:t>
              </a:r>
            </a:p>
            <a:p>
              <a:pPr algn="ctr" eaLnBrk="1" hangingPunct="1">
                <a:spcBef>
                  <a:spcPct val="50000"/>
                </a:spcBef>
                <a:buClrTx/>
                <a:buSzTx/>
                <a:buFontTx/>
                <a:buNone/>
              </a:pPr>
              <a:r>
                <a:rPr lang="en-US" altLang="en-US" sz="1800">
                  <a:latin typeface="Verdana" panose="020B0604030504040204" pitchFamily="34" charset="0"/>
                </a:rPr>
                <a:t>algorithm</a:t>
              </a:r>
              <a:endParaRPr lang="ru-RU" altLang="en-US" sz="1800">
                <a:latin typeface="Verdana" panose="020B0604030504040204" pitchFamily="34" charset="0"/>
              </a:endParaRPr>
            </a:p>
          </p:txBody>
        </p:sp>
        <p:sp>
          <p:nvSpPr>
            <p:cNvPr id="19477" name="Line 21">
              <a:extLst>
                <a:ext uri="{FF2B5EF4-FFF2-40B4-BE49-F238E27FC236}">
                  <a16:creationId xmlns:a16="http://schemas.microsoft.com/office/drawing/2014/main" id="{4564E445-DA4B-CE36-2FD9-17A19A06F1EB}"/>
                </a:ext>
              </a:extLst>
            </p:cNvPr>
            <p:cNvSpPr>
              <a:spLocks noChangeShapeType="1"/>
            </p:cNvSpPr>
            <p:nvPr/>
          </p:nvSpPr>
          <p:spPr bwMode="auto">
            <a:xfrm>
              <a:off x="4207" y="2668"/>
              <a:ext cx="0" cy="1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8" name="Line 22">
              <a:extLst>
                <a:ext uri="{FF2B5EF4-FFF2-40B4-BE49-F238E27FC236}">
                  <a16:creationId xmlns:a16="http://schemas.microsoft.com/office/drawing/2014/main" id="{85322DA9-7819-6B7C-50C3-020A3BB65B69}"/>
                </a:ext>
              </a:extLst>
            </p:cNvPr>
            <p:cNvSpPr>
              <a:spLocks noChangeShapeType="1"/>
            </p:cNvSpPr>
            <p:nvPr/>
          </p:nvSpPr>
          <p:spPr bwMode="auto">
            <a:xfrm>
              <a:off x="4207" y="2669"/>
              <a:ext cx="79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79" name="Text Box 23">
              <a:extLst>
                <a:ext uri="{FF2B5EF4-FFF2-40B4-BE49-F238E27FC236}">
                  <a16:creationId xmlns:a16="http://schemas.microsoft.com/office/drawing/2014/main" id="{7FB5D53D-B945-7AE9-AF34-72CBFCEC218E}"/>
                </a:ext>
              </a:extLst>
            </p:cNvPr>
            <p:cNvSpPr txBox="1">
              <a:spLocks noChangeArrowheads="1"/>
            </p:cNvSpPr>
            <p:nvPr/>
          </p:nvSpPr>
          <p:spPr bwMode="auto">
            <a:xfrm>
              <a:off x="3742" y="2416"/>
              <a:ext cx="16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2000">
                  <a:solidFill>
                    <a:schemeClr val="hlink"/>
                  </a:solidFill>
                  <a:latin typeface="Verdana" panose="020B0604030504040204" pitchFamily="34" charset="0"/>
                </a:rPr>
                <a:t>Signer’s public key</a:t>
              </a:r>
              <a:endParaRPr lang="ru-RU" altLang="en-US" sz="2000">
                <a:solidFill>
                  <a:schemeClr val="hlink"/>
                </a:solidFill>
                <a:latin typeface="Verdana" panose="020B0604030504040204" pitchFamily="34" charset="0"/>
              </a:endParaRPr>
            </a:p>
          </p:txBody>
        </p:sp>
        <p:sp>
          <p:nvSpPr>
            <p:cNvPr id="19480" name="Text Box 24">
              <a:extLst>
                <a:ext uri="{FF2B5EF4-FFF2-40B4-BE49-F238E27FC236}">
                  <a16:creationId xmlns:a16="http://schemas.microsoft.com/office/drawing/2014/main" id="{935E6BAF-3616-B7F6-C86B-15D4B13A9DA9}"/>
                </a:ext>
              </a:extLst>
            </p:cNvPr>
            <p:cNvSpPr txBox="1">
              <a:spLocks noChangeArrowheads="1"/>
            </p:cNvSpPr>
            <p:nvPr/>
          </p:nvSpPr>
          <p:spPr bwMode="auto">
            <a:xfrm>
              <a:off x="3964" y="3657"/>
              <a:ext cx="10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en-US" sz="1800">
                  <a:latin typeface="Verdana" panose="020B0604030504040204" pitchFamily="34" charset="0"/>
                </a:rPr>
                <a:t>Verifier</a:t>
              </a:r>
              <a:endParaRPr lang="ru-RU" altLang="en-US" sz="1800">
                <a:latin typeface="Verdana" panose="020B0604030504040204" pitchFamily="34" charset="0"/>
              </a:endParaRPr>
            </a:p>
          </p:txBody>
        </p:sp>
        <p:sp>
          <p:nvSpPr>
            <p:cNvPr id="19481" name="Line 25">
              <a:extLst>
                <a:ext uri="{FF2B5EF4-FFF2-40B4-BE49-F238E27FC236}">
                  <a16:creationId xmlns:a16="http://schemas.microsoft.com/office/drawing/2014/main" id="{408D3D8F-9466-9382-CB78-7D6B8E9A8DBF}"/>
                </a:ext>
              </a:extLst>
            </p:cNvPr>
            <p:cNvSpPr>
              <a:spLocks noChangeShapeType="1"/>
            </p:cNvSpPr>
            <p:nvPr/>
          </p:nvSpPr>
          <p:spPr bwMode="auto">
            <a:xfrm>
              <a:off x="4773" y="3203"/>
              <a:ext cx="862" cy="0"/>
            </a:xfrm>
            <a:prstGeom prst="line">
              <a:avLst/>
            </a:prstGeom>
            <a:noFill/>
            <a:ln w="22225">
              <a:solidFill>
                <a:schemeClr val="accent2"/>
              </a:solidFill>
              <a:prstDash val="dash"/>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482" name="Text Box 26">
              <a:extLst>
                <a:ext uri="{FF2B5EF4-FFF2-40B4-BE49-F238E27FC236}">
                  <a16:creationId xmlns:a16="http://schemas.microsoft.com/office/drawing/2014/main" id="{DDF433FF-2366-B727-A672-D15DDC42D977}"/>
                </a:ext>
              </a:extLst>
            </p:cNvPr>
            <p:cNvSpPr txBox="1">
              <a:spLocks noChangeArrowheads="1"/>
            </p:cNvSpPr>
            <p:nvPr/>
          </p:nvSpPr>
          <p:spPr bwMode="auto">
            <a:xfrm>
              <a:off x="4773" y="2972"/>
              <a:ext cx="965"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en-US" sz="1800">
                  <a:latin typeface="Verdana" panose="020B0604030504040204" pitchFamily="34" charset="0"/>
                </a:rPr>
                <a:t>Ok / not Ok</a:t>
              </a:r>
              <a:endParaRPr lang="ru-RU" altLang="en-US" sz="1800">
                <a:latin typeface="Verdana" panose="020B0604030504040204" pitchFamily="34" charset="0"/>
              </a:endParaRPr>
            </a:p>
          </p:txBody>
        </p:sp>
      </p:grpSp>
    </p:spTree>
    <p:extLst>
      <p:ext uri="{BB962C8B-B14F-4D97-AF65-F5344CB8AC3E}">
        <p14:creationId xmlns:p14="http://schemas.microsoft.com/office/powerpoint/2010/main" val="3906629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86276D47-F793-D209-4091-D690A3C592A0}"/>
              </a:ext>
            </a:extLst>
          </p:cNvPr>
          <p:cNvSpPr>
            <a:spLocks noChangeArrowheads="1"/>
          </p:cNvSpPr>
          <p:nvPr/>
        </p:nvSpPr>
        <p:spPr bwMode="auto">
          <a:xfrm>
            <a:off x="2819400" y="304800"/>
            <a:ext cx="6705600" cy="68580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en-US" sz="3600">
                <a:latin typeface="Times New Roman" panose="02020603050405020304" pitchFamily="18" charset="0"/>
              </a:rPr>
              <a:t>Public Key Digital Signatures (1)</a:t>
            </a:r>
          </a:p>
        </p:txBody>
      </p:sp>
      <p:sp>
        <p:nvSpPr>
          <p:cNvPr id="20483" name="Rectangle 3">
            <a:extLst>
              <a:ext uri="{FF2B5EF4-FFF2-40B4-BE49-F238E27FC236}">
                <a16:creationId xmlns:a16="http://schemas.microsoft.com/office/drawing/2014/main" id="{866AA61A-4EE3-13D8-2ED5-18BFE54149DB}"/>
              </a:ext>
            </a:extLst>
          </p:cNvPr>
          <p:cNvSpPr>
            <a:spLocks noChangeArrowheads="1"/>
          </p:cNvSpPr>
          <p:nvPr/>
        </p:nvSpPr>
        <p:spPr bwMode="auto">
          <a:xfrm>
            <a:off x="2133600" y="4114800"/>
            <a:ext cx="78486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85000"/>
              <a:buFont typeface="Wingdings 2" panose="05020102010507070707" pitchFamily="18" charset="2"/>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90000"/>
              <a:buFont typeface="Wingdings 2" panose="05020102010507070707" pitchFamily="18" charset="2"/>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2" panose="05020102010507070707" pitchFamily="18" charset="2"/>
              <a:buChar char="¡"/>
              <a:defRPr sz="2000">
                <a:solidFill>
                  <a:schemeClr val="tx1"/>
                </a:solidFill>
                <a:latin typeface="Arial" panose="020B0604020202020204" pitchFamily="34" charset="0"/>
                <a:ea typeface="宋体" panose="02010600030101010101" pitchFamily="2" charset="-122"/>
              </a:defRPr>
            </a:lvl9pPr>
          </a:lstStyle>
          <a:p>
            <a:pPr eaLnBrk="1" hangingPunct="1">
              <a:buSzPct val="60000"/>
              <a:buFont typeface="Wingdings" panose="05000000000000000000" pitchFamily="2" charset="2"/>
              <a:buChar char="n"/>
            </a:pPr>
            <a:r>
              <a:rPr kumimoji="1" lang="en-US" altLang="en-US" sz="2400" dirty="0">
                <a:latin typeface="Times New Roman" panose="02020603050405020304" pitchFamily="18" charset="0"/>
              </a:rPr>
              <a:t>Digital signing a message using public-key cryptography.</a:t>
            </a:r>
          </a:p>
          <a:p>
            <a:pPr eaLnBrk="1" hangingPunct="1">
              <a:buSzPct val="60000"/>
              <a:buFont typeface="Wingdings" panose="05000000000000000000" pitchFamily="2" charset="2"/>
              <a:buChar char="n"/>
            </a:pPr>
            <a:r>
              <a:rPr kumimoji="1" lang="en-US" altLang="en-US" sz="2400" dirty="0">
                <a:latin typeface="Times New Roman" panose="02020603050405020304" pitchFamily="18" charset="0"/>
              </a:rPr>
              <a:t>Problem: the validity of Alice’s signature holds only as long as Alice’s private key remains a secret and unchanged.</a:t>
            </a:r>
          </a:p>
          <a:p>
            <a:pPr eaLnBrk="1" hangingPunct="1">
              <a:buSzPct val="60000"/>
              <a:buFont typeface="Wingdings" panose="05000000000000000000" pitchFamily="2" charset="2"/>
              <a:buChar char="n"/>
            </a:pPr>
            <a:r>
              <a:rPr kumimoji="1" lang="en-US" altLang="en-US" sz="2400" dirty="0">
                <a:latin typeface="Times New Roman" panose="02020603050405020304" pitchFamily="18" charset="0"/>
              </a:rPr>
              <a:t>Problem: the signature is too big.</a:t>
            </a:r>
          </a:p>
        </p:txBody>
      </p:sp>
      <p:pic>
        <p:nvPicPr>
          <p:cNvPr id="20484" name="Picture 4">
            <a:extLst>
              <a:ext uri="{FF2B5EF4-FFF2-40B4-BE49-F238E27FC236}">
                <a16:creationId xmlns:a16="http://schemas.microsoft.com/office/drawing/2014/main" id="{B3460FF3-3D56-1F73-D9C1-C9073E748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3061" t="47432" r="20952" b="41692"/>
          <a:stretch>
            <a:fillRect/>
          </a:stretch>
        </p:blipFill>
        <p:spPr bwMode="auto">
          <a:xfrm>
            <a:off x="2133600" y="1752601"/>
            <a:ext cx="7729538" cy="212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1118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E8FE4-2F11-57B7-6BC8-97875E73E4F4}"/>
              </a:ext>
            </a:extLst>
          </p:cNvPr>
          <p:cNvSpPr>
            <a:spLocks noGrp="1"/>
          </p:cNvSpPr>
          <p:nvPr>
            <p:ph type="title"/>
          </p:nvPr>
        </p:nvSpPr>
        <p:spPr/>
        <p:txBody>
          <a:bodyPr/>
          <a:lstStyle/>
          <a:p>
            <a:pPr algn="ctr"/>
            <a:r>
              <a:rPr lang="en-IN" b="1" dirty="0"/>
              <a:t>public Key Cryptography</a:t>
            </a:r>
          </a:p>
        </p:txBody>
      </p:sp>
      <p:sp>
        <p:nvSpPr>
          <p:cNvPr id="3" name="Content Placeholder 2">
            <a:extLst>
              <a:ext uri="{FF2B5EF4-FFF2-40B4-BE49-F238E27FC236}">
                <a16:creationId xmlns:a16="http://schemas.microsoft.com/office/drawing/2014/main" id="{F66C0896-E7F0-C7DA-3472-244CB2D1A123}"/>
              </a:ext>
            </a:extLst>
          </p:cNvPr>
          <p:cNvSpPr>
            <a:spLocks noGrp="1"/>
          </p:cNvSpPr>
          <p:nvPr>
            <p:ph idx="1"/>
          </p:nvPr>
        </p:nvSpPr>
        <p:spPr/>
        <p:txBody>
          <a:bodyPr>
            <a:normAutofit lnSpcReduction="10000"/>
          </a:bodyPr>
          <a:lstStyle/>
          <a:p>
            <a:pPr algn="just"/>
            <a:r>
              <a:rPr lang="en-US" dirty="0"/>
              <a:t>Generally two types of key used in cyber security:</a:t>
            </a:r>
          </a:p>
          <a:p>
            <a:pPr marL="514350" indent="-514350" algn="just">
              <a:buAutoNum type="arabicParenR"/>
            </a:pPr>
            <a:r>
              <a:rPr lang="en-US" dirty="0"/>
              <a:t>Symmetric key also known as secret key. It contain only one key.</a:t>
            </a:r>
          </a:p>
          <a:p>
            <a:pPr marL="514350" indent="-514350" algn="just">
              <a:buAutoNum type="arabicParenR"/>
            </a:pPr>
            <a:r>
              <a:rPr lang="en-US" dirty="0"/>
              <a:t> Asymmetric key, which contains two public and private key. It is more secure and powerful than the symmetric key.</a:t>
            </a:r>
          </a:p>
          <a:p>
            <a:pPr algn="just"/>
            <a:r>
              <a:rPr lang="en-US" b="1" dirty="0"/>
              <a:t>Public Key Cryptography</a:t>
            </a:r>
            <a:r>
              <a:rPr lang="en-US" dirty="0"/>
              <a:t> (also called </a:t>
            </a:r>
            <a:r>
              <a:rPr lang="en-US" b="1" dirty="0"/>
              <a:t>Asymmetric Cryptography</a:t>
            </a:r>
            <a:r>
              <a:rPr lang="en-US" dirty="0"/>
              <a:t>) is a cryptographic system that uses </a:t>
            </a:r>
            <a:r>
              <a:rPr lang="en-US" b="1" dirty="0"/>
              <a:t>two different but mathematically related keys</a:t>
            </a:r>
            <a:r>
              <a:rPr lang="en-US" dirty="0"/>
              <a:t>:</a:t>
            </a:r>
          </a:p>
          <a:p>
            <a:pPr algn="just"/>
            <a:r>
              <a:rPr lang="en-US" b="1" dirty="0"/>
              <a:t>Public Key</a:t>
            </a:r>
            <a:r>
              <a:rPr lang="en-US" dirty="0"/>
              <a:t> – shared openly and used for encryption or verification.</a:t>
            </a:r>
          </a:p>
          <a:p>
            <a:pPr algn="just"/>
            <a:r>
              <a:rPr lang="en-US" b="1" dirty="0"/>
              <a:t>Private Key</a:t>
            </a:r>
            <a:r>
              <a:rPr lang="en-US" dirty="0"/>
              <a:t> – kept secret by the owner and used for decryption or signing.</a:t>
            </a:r>
          </a:p>
          <a:p>
            <a:endParaRPr lang="en-US" dirty="0"/>
          </a:p>
          <a:p>
            <a:pPr marL="0" indent="0">
              <a:buNone/>
            </a:pPr>
            <a:endParaRPr lang="en-IN" dirty="0"/>
          </a:p>
        </p:txBody>
      </p:sp>
    </p:spTree>
    <p:extLst>
      <p:ext uri="{BB962C8B-B14F-4D97-AF65-F5344CB8AC3E}">
        <p14:creationId xmlns:p14="http://schemas.microsoft.com/office/powerpoint/2010/main" val="3762458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9BFC-EA17-AAB3-45DD-B5DEC760A53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2E527B5-FA68-7AAD-CCF4-68633F30D88C}"/>
              </a:ext>
            </a:extLst>
          </p:cNvPr>
          <p:cNvSpPr>
            <a:spLocks noGrp="1"/>
          </p:cNvSpPr>
          <p:nvPr>
            <p:ph idx="1"/>
          </p:nvPr>
        </p:nvSpPr>
        <p:spPr/>
        <p:txBody>
          <a:bodyPr>
            <a:normAutofit fontScale="85000" lnSpcReduction="20000"/>
          </a:bodyPr>
          <a:lstStyle/>
          <a:p>
            <a:pPr algn="just"/>
            <a:r>
              <a:rPr lang="en-US" dirty="0"/>
              <a:t>Unlike symmetric cryptography (which uses the same key for encryption and decryption), public key cryptography solves the problem of </a:t>
            </a:r>
            <a:r>
              <a:rPr lang="en-US" b="1" dirty="0"/>
              <a:t>secure key sharing</a:t>
            </a:r>
            <a:r>
              <a:rPr lang="en-US" dirty="0"/>
              <a:t> in open networks.</a:t>
            </a:r>
          </a:p>
          <a:p>
            <a:pPr marL="0" indent="0">
              <a:buNone/>
            </a:pPr>
            <a:r>
              <a:rPr lang="en-US" b="1" dirty="0"/>
              <a:t>Key Features</a:t>
            </a:r>
          </a:p>
          <a:p>
            <a:pPr marL="0" indent="0">
              <a:buNone/>
            </a:pPr>
            <a:r>
              <a:rPr lang="en-US" b="1" dirty="0"/>
              <a:t>1) Two-Key System:</a:t>
            </a:r>
            <a:r>
              <a:rPr lang="en-US" dirty="0"/>
              <a:t> Public key (known to everyone) and private key (kept secret).</a:t>
            </a:r>
          </a:p>
          <a:p>
            <a:pPr marL="0" indent="0">
              <a:buNone/>
            </a:pPr>
            <a:r>
              <a:rPr lang="en-US" b="1" dirty="0"/>
              <a:t>2) One-Way Relationship:</a:t>
            </a:r>
            <a:r>
              <a:rPr lang="en-US" dirty="0"/>
              <a:t> Data encrypted with one key can only be decrypted with the other key.</a:t>
            </a:r>
          </a:p>
          <a:p>
            <a:pPr marL="0" indent="0">
              <a:buNone/>
            </a:pPr>
            <a:r>
              <a:rPr lang="en-US" b="1" dirty="0"/>
              <a:t>3) Security:</a:t>
            </a:r>
            <a:r>
              <a:rPr lang="en-US" dirty="0"/>
              <a:t> Based on hard mathematical problems (e.g., factoring large prime numbers, discrete logarithms).</a:t>
            </a:r>
          </a:p>
          <a:p>
            <a:pPr marL="0" indent="0">
              <a:buNone/>
            </a:pPr>
            <a:r>
              <a:rPr lang="en-US" b="1" dirty="0"/>
              <a:t>4) Authentication &amp; Integrity:</a:t>
            </a:r>
            <a:r>
              <a:rPr lang="en-US" dirty="0"/>
              <a:t> Provides proof of sender identity and ensures the   message hasn’t been tampered with.</a:t>
            </a:r>
          </a:p>
          <a:p>
            <a:pPr marL="0" indent="0">
              <a:buNone/>
            </a:pPr>
            <a:r>
              <a:rPr lang="en-US" b="1" dirty="0"/>
              <a:t>5) Non-repudiation:</a:t>
            </a:r>
            <a:r>
              <a:rPr lang="en-US" dirty="0"/>
              <a:t> Prevents sender from denying authorship of a digitally signed message.</a:t>
            </a:r>
          </a:p>
          <a:p>
            <a:pPr algn="just"/>
            <a:endParaRPr lang="en-IN" dirty="0"/>
          </a:p>
        </p:txBody>
      </p:sp>
    </p:spTree>
    <p:extLst>
      <p:ext uri="{BB962C8B-B14F-4D97-AF65-F5344CB8AC3E}">
        <p14:creationId xmlns:p14="http://schemas.microsoft.com/office/powerpoint/2010/main" val="30326369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EEC53-57E0-D496-D91D-B7A55CDA27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45E50D-8205-F078-5FF2-60904D3A76F3}"/>
              </a:ext>
            </a:extLst>
          </p:cNvPr>
          <p:cNvSpPr>
            <a:spLocks noGrp="1"/>
          </p:cNvSpPr>
          <p:nvPr>
            <p:ph idx="1"/>
          </p:nvPr>
        </p:nvSpPr>
        <p:spPr/>
        <p:txBody>
          <a:bodyPr/>
          <a:lstStyle/>
          <a:p>
            <a:r>
              <a:rPr lang="en-US" b="1" dirty="0"/>
              <a:t>How it Works</a:t>
            </a:r>
          </a:p>
          <a:p>
            <a:pPr marL="0" indent="0">
              <a:buNone/>
            </a:pPr>
            <a:r>
              <a:rPr lang="en-US" b="1" dirty="0"/>
              <a:t>1) Encryption/Decryption</a:t>
            </a:r>
            <a:endParaRPr lang="en-US" dirty="0"/>
          </a:p>
          <a:p>
            <a:pPr lvl="1"/>
            <a:r>
              <a:rPr lang="en-US" dirty="0"/>
              <a:t>Sender encrypts a message with the </a:t>
            </a:r>
            <a:r>
              <a:rPr lang="en-US" b="1" dirty="0"/>
              <a:t>receiver’s public key</a:t>
            </a:r>
            <a:r>
              <a:rPr lang="en-US" dirty="0"/>
              <a:t>.</a:t>
            </a:r>
          </a:p>
          <a:p>
            <a:pPr lvl="1"/>
            <a:r>
              <a:rPr lang="en-US" dirty="0"/>
              <a:t>Only the receiver can decrypt it using their </a:t>
            </a:r>
            <a:r>
              <a:rPr lang="en-US" b="1" dirty="0"/>
              <a:t>private key</a:t>
            </a:r>
            <a:r>
              <a:rPr lang="en-US" dirty="0"/>
              <a:t>.</a:t>
            </a:r>
          </a:p>
          <a:p>
            <a:pPr marL="0" indent="0">
              <a:buNone/>
            </a:pPr>
            <a:r>
              <a:rPr lang="en-US" b="1" dirty="0"/>
              <a:t>2) Digital Signatures</a:t>
            </a:r>
            <a:endParaRPr lang="en-US" dirty="0"/>
          </a:p>
          <a:p>
            <a:pPr lvl="1"/>
            <a:r>
              <a:rPr lang="en-US" dirty="0"/>
              <a:t>Sender signs a message by encrypting a hash with their </a:t>
            </a:r>
            <a:r>
              <a:rPr lang="en-US" b="1" dirty="0"/>
              <a:t>private key</a:t>
            </a:r>
            <a:r>
              <a:rPr lang="en-US" dirty="0"/>
              <a:t>.</a:t>
            </a:r>
          </a:p>
          <a:p>
            <a:pPr lvl="1"/>
            <a:r>
              <a:rPr lang="en-US" dirty="0"/>
              <a:t>Receiver verifies it using the sender’s </a:t>
            </a:r>
            <a:r>
              <a:rPr lang="en-US" b="1" dirty="0"/>
              <a:t>public key</a:t>
            </a:r>
            <a:r>
              <a:rPr lang="en-US" dirty="0"/>
              <a:t>.</a:t>
            </a:r>
          </a:p>
          <a:p>
            <a:pPr marL="0" indent="0">
              <a:buNone/>
            </a:pPr>
            <a:r>
              <a:rPr lang="en-US" b="1" dirty="0"/>
              <a:t>3) Key Exchange</a:t>
            </a:r>
            <a:endParaRPr lang="en-US" dirty="0"/>
          </a:p>
          <a:p>
            <a:pPr lvl="1"/>
            <a:r>
              <a:rPr lang="en-US" dirty="0"/>
              <a:t>Used in protocols (e.g., SSL/TLS) to securely exchange symmetric session keys over insecure channels.</a:t>
            </a:r>
          </a:p>
          <a:p>
            <a:endParaRPr lang="en-IN" dirty="0"/>
          </a:p>
        </p:txBody>
      </p:sp>
    </p:spTree>
    <p:extLst>
      <p:ext uri="{BB962C8B-B14F-4D97-AF65-F5344CB8AC3E}">
        <p14:creationId xmlns:p14="http://schemas.microsoft.com/office/powerpoint/2010/main" val="14180737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86FA2-92A4-62F8-6F70-DCD88381D1C8}"/>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9AC2F19-601C-08D8-5D58-8A6D9FCBCFEF}"/>
              </a:ext>
            </a:extLst>
          </p:cNvPr>
          <p:cNvSpPr>
            <a:spLocks noGrp="1"/>
          </p:cNvSpPr>
          <p:nvPr>
            <p:ph idx="1"/>
          </p:nvPr>
        </p:nvSpPr>
        <p:spPr/>
        <p:txBody>
          <a:bodyPr/>
          <a:lstStyle/>
          <a:p>
            <a:r>
              <a:rPr lang="en-US" dirty="0"/>
              <a:t> </a:t>
            </a:r>
            <a:r>
              <a:rPr lang="en-IN" b="1" dirty="0"/>
              <a:t>Popular Algorithms</a:t>
            </a:r>
          </a:p>
          <a:p>
            <a:pPr marL="0" indent="0">
              <a:buNone/>
            </a:pPr>
            <a:r>
              <a:rPr lang="en-IN" b="1" dirty="0"/>
              <a:t>1) RSA (Rivest-Shamir-Adleman):</a:t>
            </a:r>
            <a:r>
              <a:rPr lang="en-IN" dirty="0"/>
              <a:t> Based on prime factorization.</a:t>
            </a:r>
          </a:p>
          <a:p>
            <a:pPr marL="0" indent="0">
              <a:buNone/>
            </a:pPr>
            <a:r>
              <a:rPr lang="en-IN" b="1" dirty="0"/>
              <a:t>2) DSA (Digital Signature Algorithm):</a:t>
            </a:r>
            <a:r>
              <a:rPr lang="en-IN" dirty="0"/>
              <a:t> Used for signing.</a:t>
            </a:r>
          </a:p>
          <a:p>
            <a:pPr marL="0" indent="0">
              <a:buNone/>
            </a:pPr>
            <a:r>
              <a:rPr lang="en-IN" b="1" dirty="0"/>
              <a:t>3) ECC (Elliptic Curve Cryptography):</a:t>
            </a:r>
            <a:r>
              <a:rPr lang="en-IN" dirty="0"/>
              <a:t> Provides strong security with smaller key sizes.</a:t>
            </a:r>
          </a:p>
          <a:p>
            <a:pPr marL="0" indent="0">
              <a:buNone/>
            </a:pPr>
            <a:r>
              <a:rPr lang="en-IN" b="1" dirty="0"/>
              <a:t>4) Diffie-Hellman:</a:t>
            </a:r>
            <a:r>
              <a:rPr lang="en-IN" dirty="0"/>
              <a:t> Key exchange protocol (not directly for encryption).</a:t>
            </a:r>
          </a:p>
          <a:p>
            <a:pPr marL="0" indent="0" algn="just">
              <a:buNone/>
            </a:pPr>
            <a:endParaRPr lang="en-IN" dirty="0"/>
          </a:p>
          <a:p>
            <a:endParaRPr lang="en-IN" dirty="0"/>
          </a:p>
        </p:txBody>
      </p:sp>
    </p:spTree>
    <p:extLst>
      <p:ext uri="{BB962C8B-B14F-4D97-AF65-F5344CB8AC3E}">
        <p14:creationId xmlns:p14="http://schemas.microsoft.com/office/powerpoint/2010/main" val="15158443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F183-8E80-8FB7-AF36-FFAC8DB8B5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3C7691-E222-FAC6-84FF-30015E4E697F}"/>
              </a:ext>
            </a:extLst>
          </p:cNvPr>
          <p:cNvSpPr>
            <a:spLocks noGrp="1"/>
          </p:cNvSpPr>
          <p:nvPr>
            <p:ph idx="1"/>
          </p:nvPr>
        </p:nvSpPr>
        <p:spPr/>
        <p:txBody>
          <a:bodyPr/>
          <a:lstStyle/>
          <a:p>
            <a:pPr algn="just"/>
            <a:r>
              <a:rPr lang="en-US" dirty="0"/>
              <a:t> Public Key Cryptography is a foundation of </a:t>
            </a:r>
            <a:r>
              <a:rPr lang="en-US" b="1" dirty="0"/>
              <a:t>modern cybersecurity</a:t>
            </a:r>
            <a:r>
              <a:rPr lang="en-US" dirty="0"/>
              <a:t>. By using a pair of keys (public and private), it ensures </a:t>
            </a:r>
            <a:r>
              <a:rPr lang="en-US" b="1" dirty="0"/>
              <a:t>confidentiality, integrity, authentication, and non-repudiation</a:t>
            </a:r>
            <a:r>
              <a:rPr lang="en-US" dirty="0"/>
              <a:t> in digital communication. It is widely used in </a:t>
            </a:r>
            <a:r>
              <a:rPr lang="en-US" b="1" dirty="0"/>
              <a:t>e-commerce, digital signatures, secure browsing (HTTPS), and blockchain systems</a:t>
            </a:r>
            <a:r>
              <a:rPr lang="en-US" dirty="0"/>
              <a:t>.</a:t>
            </a:r>
            <a:endParaRPr lang="en-IN" dirty="0"/>
          </a:p>
        </p:txBody>
      </p:sp>
    </p:spTree>
    <p:extLst>
      <p:ext uri="{BB962C8B-B14F-4D97-AF65-F5344CB8AC3E}">
        <p14:creationId xmlns:p14="http://schemas.microsoft.com/office/powerpoint/2010/main" val="4144520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A433E-E693-74CA-D83E-C6A8C411035C}"/>
              </a:ext>
            </a:extLst>
          </p:cNvPr>
          <p:cNvSpPr>
            <a:spLocks noGrp="1"/>
          </p:cNvSpPr>
          <p:nvPr>
            <p:ph type="title"/>
          </p:nvPr>
        </p:nvSpPr>
        <p:spPr/>
        <p:txBody>
          <a:bodyPr/>
          <a:lstStyle/>
          <a:p>
            <a:pPr algn="ctr"/>
            <a:r>
              <a:rPr lang="en-US" b="1" dirty="0"/>
              <a:t>Data security consideration</a:t>
            </a:r>
            <a:endParaRPr lang="en-IN" b="1" dirty="0"/>
          </a:p>
        </p:txBody>
      </p:sp>
      <p:sp>
        <p:nvSpPr>
          <p:cNvPr id="3" name="Content Placeholder 2">
            <a:extLst>
              <a:ext uri="{FF2B5EF4-FFF2-40B4-BE49-F238E27FC236}">
                <a16:creationId xmlns:a16="http://schemas.microsoft.com/office/drawing/2014/main" id="{F7FA862C-4822-FB55-0BA0-99A4332C35B9}"/>
              </a:ext>
            </a:extLst>
          </p:cNvPr>
          <p:cNvSpPr>
            <a:spLocks noGrp="1"/>
          </p:cNvSpPr>
          <p:nvPr>
            <p:ph idx="1"/>
          </p:nvPr>
        </p:nvSpPr>
        <p:spPr/>
        <p:txBody>
          <a:bodyPr/>
          <a:lstStyle/>
          <a:p>
            <a:pPr algn="just"/>
            <a:r>
              <a:rPr lang="en-US" dirty="0"/>
              <a:t>Data security considerations involve the protection of data against unauthorized access, modification, loss, disclosure, or transfer, whether accidental or Intentional attack. </a:t>
            </a:r>
          </a:p>
          <a:p>
            <a:pPr algn="just"/>
            <a:r>
              <a:rPr lang="en-US" dirty="0"/>
              <a:t>Some of the data security considerations are:-</a:t>
            </a:r>
          </a:p>
          <a:p>
            <a:pPr marL="514350" indent="-514350" algn="just">
              <a:buFont typeface="+mj-lt"/>
              <a:buAutoNum type="arabicPeriod"/>
            </a:pPr>
            <a:r>
              <a:rPr lang="en-US" dirty="0"/>
              <a:t>Data Backup</a:t>
            </a:r>
          </a:p>
          <a:p>
            <a:pPr marL="514350" indent="-514350" algn="just">
              <a:buFont typeface="+mj-lt"/>
              <a:buAutoNum type="arabicPeriod"/>
            </a:pPr>
            <a:r>
              <a:rPr lang="en-US" dirty="0"/>
              <a:t>Archiving storage</a:t>
            </a:r>
          </a:p>
          <a:p>
            <a:pPr marL="514350" indent="-514350" algn="just">
              <a:buFont typeface="+mj-lt"/>
              <a:buAutoNum type="arabicPeriod"/>
            </a:pPr>
            <a:r>
              <a:rPr lang="en-US" dirty="0"/>
              <a:t>Disposal of data</a:t>
            </a:r>
            <a:endParaRPr lang="en-IN" dirty="0"/>
          </a:p>
        </p:txBody>
      </p:sp>
    </p:spTree>
    <p:extLst>
      <p:ext uri="{BB962C8B-B14F-4D97-AF65-F5344CB8AC3E}">
        <p14:creationId xmlns:p14="http://schemas.microsoft.com/office/powerpoint/2010/main" val="2035268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CB65-891A-0943-1989-8F4538664BE4}"/>
              </a:ext>
            </a:extLst>
          </p:cNvPr>
          <p:cNvSpPr>
            <a:spLocks noGrp="1"/>
          </p:cNvSpPr>
          <p:nvPr>
            <p:ph type="title"/>
          </p:nvPr>
        </p:nvSpPr>
        <p:spPr/>
        <p:txBody>
          <a:bodyPr>
            <a:normAutofit/>
          </a:bodyPr>
          <a:lstStyle/>
          <a:p>
            <a:pPr algn="ctr"/>
            <a:r>
              <a:rPr lang="en-US" sz="4000" b="1" dirty="0"/>
              <a:t> Data Backup</a:t>
            </a:r>
            <a:endParaRPr lang="en-IN" sz="4000" b="1" dirty="0"/>
          </a:p>
        </p:txBody>
      </p:sp>
      <p:sp>
        <p:nvSpPr>
          <p:cNvPr id="3" name="Content Placeholder 2">
            <a:extLst>
              <a:ext uri="{FF2B5EF4-FFF2-40B4-BE49-F238E27FC236}">
                <a16:creationId xmlns:a16="http://schemas.microsoft.com/office/drawing/2014/main" id="{89FA9069-8DCE-4632-534B-60D2702EC4C1}"/>
              </a:ext>
            </a:extLst>
          </p:cNvPr>
          <p:cNvSpPr>
            <a:spLocks noGrp="1"/>
          </p:cNvSpPr>
          <p:nvPr>
            <p:ph idx="1"/>
          </p:nvPr>
        </p:nvSpPr>
        <p:spPr/>
        <p:txBody>
          <a:bodyPr/>
          <a:lstStyle/>
          <a:p>
            <a:pPr algn="just"/>
            <a:r>
              <a:rPr lang="en-US" dirty="0"/>
              <a:t>Data backup refers to save additional copies of data in a separate physical or cloud location.</a:t>
            </a:r>
          </a:p>
          <a:p>
            <a:pPr algn="just"/>
            <a:r>
              <a:rPr lang="en-US" dirty="0"/>
              <a:t>To use the Backup  </a:t>
            </a:r>
            <a:r>
              <a:rPr lang="en-US" b="1" dirty="0"/>
              <a:t>3-2-1</a:t>
            </a:r>
            <a:r>
              <a:rPr lang="en-US" dirty="0"/>
              <a:t> rule is very popular</a:t>
            </a:r>
          </a:p>
          <a:p>
            <a:pPr lvl="1" algn="just"/>
            <a:r>
              <a:rPr lang="en-US" dirty="0"/>
              <a:t>   three copies of data</a:t>
            </a:r>
          </a:p>
          <a:p>
            <a:pPr lvl="1" algn="just"/>
            <a:r>
              <a:rPr lang="en-US" dirty="0"/>
              <a:t>Two different formats, i.e. Hardware, tape, DVD, or flash.</a:t>
            </a:r>
          </a:p>
          <a:p>
            <a:pPr lvl="1" algn="just"/>
            <a:r>
              <a:rPr lang="en-US" dirty="0"/>
              <a:t>One off-site Backup, i.e. One in the cloud.</a:t>
            </a:r>
          </a:p>
          <a:p>
            <a:pPr lvl="1" algn="just"/>
            <a:endParaRPr lang="en-IN" dirty="0"/>
          </a:p>
        </p:txBody>
      </p:sp>
    </p:spTree>
    <p:extLst>
      <p:ext uri="{BB962C8B-B14F-4D97-AF65-F5344CB8AC3E}">
        <p14:creationId xmlns:p14="http://schemas.microsoft.com/office/powerpoint/2010/main" val="235002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AD39-9B66-37F8-28C6-5BADE0CF4504}"/>
              </a:ext>
            </a:extLst>
          </p:cNvPr>
          <p:cNvSpPr>
            <a:spLocks noGrp="1"/>
          </p:cNvSpPr>
          <p:nvPr>
            <p:ph type="title"/>
          </p:nvPr>
        </p:nvSpPr>
        <p:spPr/>
        <p:txBody>
          <a:bodyPr/>
          <a:lstStyle/>
          <a:p>
            <a:pPr algn="ctr"/>
            <a:r>
              <a:rPr lang="en-US" b="1" dirty="0"/>
              <a:t>Archival Storage </a:t>
            </a:r>
            <a:endParaRPr lang="en-IN" b="1" dirty="0"/>
          </a:p>
        </p:txBody>
      </p:sp>
      <p:sp>
        <p:nvSpPr>
          <p:cNvPr id="3" name="Content Placeholder 2">
            <a:extLst>
              <a:ext uri="{FF2B5EF4-FFF2-40B4-BE49-F238E27FC236}">
                <a16:creationId xmlns:a16="http://schemas.microsoft.com/office/drawing/2014/main" id="{A6061B9D-2F75-D603-3AF4-33D9A2F4F790}"/>
              </a:ext>
            </a:extLst>
          </p:cNvPr>
          <p:cNvSpPr>
            <a:spLocks noGrp="1"/>
          </p:cNvSpPr>
          <p:nvPr>
            <p:ph idx="1"/>
          </p:nvPr>
        </p:nvSpPr>
        <p:spPr/>
        <p:txBody>
          <a:bodyPr/>
          <a:lstStyle/>
          <a:p>
            <a:r>
              <a:rPr lang="en-US" dirty="0"/>
              <a:t>Data archiving is the process of keeping data in a secure place for long time. It is needed for future reference. Data archiving is not needed for day – to – day  operations.</a:t>
            </a:r>
          </a:p>
          <a:p>
            <a:endParaRPr lang="en-US" dirty="0"/>
          </a:p>
          <a:p>
            <a:pPr algn="just"/>
            <a:r>
              <a:rPr lang="en-US" dirty="0"/>
              <a:t> </a:t>
            </a:r>
            <a:endParaRPr lang="en-IN" dirty="0"/>
          </a:p>
        </p:txBody>
      </p:sp>
    </p:spTree>
    <p:extLst>
      <p:ext uri="{BB962C8B-B14F-4D97-AF65-F5344CB8AC3E}">
        <p14:creationId xmlns:p14="http://schemas.microsoft.com/office/powerpoint/2010/main" val="946444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8348F-4EBF-0F2A-5D10-90B04CFFE8FC}"/>
              </a:ext>
            </a:extLst>
          </p:cNvPr>
          <p:cNvSpPr>
            <a:spLocks noGrp="1"/>
          </p:cNvSpPr>
          <p:nvPr>
            <p:ph type="title"/>
          </p:nvPr>
        </p:nvSpPr>
        <p:spPr/>
        <p:txBody>
          <a:bodyPr/>
          <a:lstStyle/>
          <a:p>
            <a:pPr algn="ctr"/>
            <a:r>
              <a:rPr lang="en-US" b="1" dirty="0"/>
              <a:t>Disposal of data</a:t>
            </a:r>
            <a:endParaRPr lang="en-IN" b="1" dirty="0"/>
          </a:p>
        </p:txBody>
      </p:sp>
      <p:sp>
        <p:nvSpPr>
          <p:cNvPr id="3" name="Content Placeholder 2">
            <a:extLst>
              <a:ext uri="{FF2B5EF4-FFF2-40B4-BE49-F238E27FC236}">
                <a16:creationId xmlns:a16="http://schemas.microsoft.com/office/drawing/2014/main" id="{5DB290E7-1E3C-FFC8-701B-0C3BCE19CA95}"/>
              </a:ext>
            </a:extLst>
          </p:cNvPr>
          <p:cNvSpPr>
            <a:spLocks noGrp="1"/>
          </p:cNvSpPr>
          <p:nvPr>
            <p:ph idx="1"/>
          </p:nvPr>
        </p:nvSpPr>
        <p:spPr/>
        <p:txBody>
          <a:bodyPr/>
          <a:lstStyle/>
          <a:p>
            <a:pPr algn="just"/>
            <a:r>
              <a:rPr lang="en-US" dirty="0"/>
              <a:t>Disposal of data is a process of destroying data that is stored on a hard disk, tape, or any other electronic device. So that it can be completely unreadable, unusable and accessible  for unauthorized purpose.</a:t>
            </a:r>
          </a:p>
          <a:p>
            <a:pPr algn="just"/>
            <a:endParaRPr lang="en-US" dirty="0"/>
          </a:p>
          <a:p>
            <a:pPr lvl="1" algn="just"/>
            <a:r>
              <a:rPr lang="en-US" dirty="0"/>
              <a:t> Eliminate Access.</a:t>
            </a:r>
          </a:p>
          <a:p>
            <a:pPr lvl="1" algn="just"/>
            <a:r>
              <a:rPr lang="en-US" dirty="0"/>
              <a:t>Destroy Data.</a:t>
            </a:r>
          </a:p>
          <a:p>
            <a:pPr lvl="1" algn="just"/>
            <a:r>
              <a:rPr lang="en-US" dirty="0"/>
              <a:t>Destroy Device.</a:t>
            </a:r>
            <a:endParaRPr lang="en-IN" dirty="0"/>
          </a:p>
        </p:txBody>
      </p:sp>
    </p:spTree>
    <p:extLst>
      <p:ext uri="{BB962C8B-B14F-4D97-AF65-F5344CB8AC3E}">
        <p14:creationId xmlns:p14="http://schemas.microsoft.com/office/powerpoint/2010/main" val="34302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4412</TotalTime>
  <Words>4111</Words>
  <Application>Microsoft Office PowerPoint</Application>
  <PresentationFormat>Widescreen</PresentationFormat>
  <Paragraphs>347</Paragraphs>
  <Slides>59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Arial</vt:lpstr>
      <vt:lpstr>Calibri</vt:lpstr>
      <vt:lpstr>Calibri Light</vt:lpstr>
      <vt:lpstr>Times New Roman</vt:lpstr>
      <vt:lpstr>Verdana</vt:lpstr>
      <vt:lpstr>Wingdings</vt:lpstr>
      <vt:lpstr>Office Theme</vt:lpstr>
      <vt:lpstr>UNIT 2 – Application security &amp; it’s  Technology</vt:lpstr>
      <vt:lpstr>Database Security</vt:lpstr>
      <vt:lpstr>E–mail security</vt:lpstr>
      <vt:lpstr>Internet Security</vt:lpstr>
      <vt:lpstr>E-commerce Security</vt:lpstr>
      <vt:lpstr>Data security consideration</vt:lpstr>
      <vt:lpstr> Data Backup</vt:lpstr>
      <vt:lpstr>Archival Storage </vt:lpstr>
      <vt:lpstr>Disposal of data</vt:lpstr>
      <vt:lpstr>Security technology</vt:lpstr>
      <vt:lpstr>Firewall &amp; VPN</vt:lpstr>
      <vt:lpstr>PowerPoint Presentation</vt:lpstr>
      <vt:lpstr>PowerPoint Presentation</vt:lpstr>
      <vt:lpstr>Disadvantages of Using a VPN </vt:lpstr>
      <vt:lpstr>Intrusion detection system( IDS)</vt:lpstr>
      <vt:lpstr>PowerPoint Presentation</vt:lpstr>
      <vt:lpstr>PowerPoint Presentation</vt:lpstr>
      <vt:lpstr>PowerPoint Presentation</vt:lpstr>
      <vt:lpstr>Access control</vt:lpstr>
      <vt:lpstr>Security Threats </vt:lpstr>
      <vt:lpstr>PowerPoint Presentation</vt:lpstr>
      <vt:lpstr>Worms</vt:lpstr>
      <vt:lpstr>Trojan horse</vt:lpstr>
      <vt:lpstr>Logic Bomb</vt:lpstr>
      <vt:lpstr>Trapdoor</vt:lpstr>
      <vt:lpstr>SPoofing</vt:lpstr>
      <vt:lpstr>PowerPoint Presentation</vt:lpstr>
      <vt:lpstr>PowerPoint Presentation</vt:lpstr>
      <vt:lpstr> E-mail Viruses</vt:lpstr>
      <vt:lpstr>PowerPoint Presentation</vt:lpstr>
      <vt:lpstr>Macro viruses</vt:lpstr>
      <vt:lpstr>PowerPoint Presentation</vt:lpstr>
      <vt:lpstr>PowerPoint Presentation</vt:lpstr>
      <vt:lpstr>Malicious Software</vt:lpstr>
      <vt:lpstr>Network Attacks and Denial of Service  Attacks </vt:lpstr>
      <vt:lpstr>PowerPoint Presentation</vt:lpstr>
      <vt:lpstr>PowerPoint Presentation</vt:lpstr>
      <vt:lpstr>PowerPoint Presentation</vt:lpstr>
      <vt:lpstr>PowerPoint Presentation</vt:lpstr>
      <vt:lpstr>Denial of Service (DoS) Attacks </vt:lpstr>
      <vt:lpstr>PowerPoint Presentation</vt:lpstr>
      <vt:lpstr>Security Threats to E-Commerce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Digital signature </vt:lpstr>
      <vt:lpstr>PowerPoint Presentation</vt:lpstr>
      <vt:lpstr>PowerPoint Presentation</vt:lpstr>
      <vt:lpstr>Digital Signatures Scheme </vt:lpstr>
      <vt:lpstr>PowerPoint Presentation</vt:lpstr>
      <vt:lpstr>public Key Cryptography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PIPUL KUMAR</dc:creator>
  <cp:lastModifiedBy>PIPUL KUMAR</cp:lastModifiedBy>
  <cp:revision>21</cp:revision>
  <dcterms:created xsi:type="dcterms:W3CDTF">2025-09-01T05:21:42Z</dcterms:created>
  <dcterms:modified xsi:type="dcterms:W3CDTF">2025-09-07T07:16:46Z</dcterms:modified>
</cp:coreProperties>
</file>