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6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E73EC-7F41-4530-82FB-4A62A237BC77}" v="3046" dt="2023-04-07T17:17:28.336"/>
    <p1510:client id="{E74D2482-16B9-4AA5-A81A-73D2D8816B6A}" v="647" dt="2023-04-08T02:46:50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8T03:06:59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24744 12867 3231 0 0,'4'0'7584'0'0,"8"-4"6080"0"0,5-3-13376 0 0,5-4-320 0 0,4 0 32 0 0,2 2-32 0 0,1 1-128 0 0,0 4 160 0 0,0 1-384 0 0,1 7 384 0 0,-1 7-32 0 0,-5 6 128 0 0,-2 1-160 0 0,-5 2 160 0 0,-5 2-288 0 0,-4 2 256 0 0,0 3-64 0 0,0 0-128 0 0,-2 1 224 0 0,-2 1 0 0 0,-6-1-96 0 0,-3 1 96 0 0,-1 0-64 0 0,1-1-96 0 0,1 0 224 0 0,-3 1-160 0 0,-1-1-32 0 0,1 0 32 0 0,2 1-32 0 0,-3-1 160 0 0,0 0-128 0 0,1 0-96 0 0,1 0 96 0 0,3 1 64 0 0,1-1-96 0 0,-3-5 32 0 0,-2-1 128 0 0,1 0-160 0 0,2 1-64 0 0,0 2 224 0 0,3 1-96 0 0,0 1-128 0 0,0 1 0 0 0,1 0 96 0 0,5-4-128 0 0,2-2 32 0 0,0 0-160 0 0,2-3 192 0 0,6 0-384 0 0,5-4-32 0 0,3-4 128 0 0,3-4 160 0 0,2-3-96 0 0,1-3 64 0 0,0 0 64 0 0,0-7 224 0 0,0-1-64 0 0,0-5-64 0 0,-10-4 128 0 0,-13-1-128 0 0,-12 4 0 0 0,-10 3 32 0 0,-7 9 128 0 0,-5 4-96 0 0,-2 1 32 0 0,5 6-352 0 0,0 0 320 0 0,6 4-32 0 0,5 4 32 0 0,6 4 0 0 0,3 3-32 0 0,4 2-64 0 0,5 1 32 0 0,4 1 96 0 0,-1 0-32 0 0,4-5-32 0 0,-1-2-32 0 0,-1 1 32 0 0,-2 0 160 0 0,2-2-160 0 0,-1-2 0 0 0,-1 2 32 0 0,3 2 128 0 0,0 2-64 0 0,-3 1 0 0 0,-1 1 64 0 0,2 1-224 0 0,1 1 128 0 0,-2-1-96 0 0,2 1 64 0 0,1-1 0 0 0,-2 1-64 0 0,-3-1 96 0 0,4-4 0 0 0,-1-2-32 0 0,-1 0 32 0 0,-2 1 0 0 0,-2 2 32 0 0,-1 1-32 0 0,3 1-32 0 0,2 1-32 0 0,-1 0 64 0 0,-2 0-32 0 0,-1 1 0 0 0,-1-1 32 0 0,-1 1-32 0 0,0-1-32 0 0,-1 0 96 0 0,-1 1-96 0 0,-4-6 32 0 0,-1-1 0 0 0,-1 0 128 0 0,2 1-224 0 0,2 2 64 0 0,0 1 224 0 0,-3 1-224 0 0,0 1-64 0 0,0 0 128 0 0,-4 1-64 0 0,-4-6 96 0 0,-1-1-128 0 0,-1-4 160 0 0,-4-6-128 0 0,-3-4 0 0 0,-2-4 64 0 0,-2-3-32 0 0,-1-1 64 0 0,-1-1-64 0 0,0 0 32 0 0,0 0-64 0 0,-4 1 32 0 0,-7-1-32 0 0,-1 1 32 0 0,2-5-64 0 0,2-2 128 0 0,3 1-160 0 0,3 1 64 0 0,1-3-480 0 0,1 0 448 0 0,1-4-448 0 0,1 0 192 0 0,4-3-1728 0 0,1 2-3584 0 0,5-2-1312 0 0,1 1 1824 0 0,2 4 5120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2080" y="2168843"/>
            <a:ext cx="9144000" cy="1168400"/>
          </a:xfrm>
        </p:spPr>
        <p:txBody>
          <a:bodyPr>
            <a:normAutofit fontScale="90000"/>
          </a:bodyPr>
          <a:lstStyle/>
          <a:p>
            <a:r>
              <a:rPr lang="ru" dirty="0">
                <a:ea typeface="+mj-lt"/>
                <a:cs typeface="+mj-lt"/>
              </a:rPr>
              <a:t>Красно-черные деревья: структура, алгоритм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98000" y="5552758"/>
            <a:ext cx="2794000" cy="17675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Шувалов Федор,</a:t>
            </a:r>
            <a:br>
              <a:rPr lang="ru-RU" sz="2000" dirty="0">
                <a:cs typeface="Calibri"/>
              </a:rPr>
            </a:br>
            <a:r>
              <a:rPr lang="ru-RU" sz="2000" dirty="0">
                <a:cs typeface="Calibri"/>
              </a:rPr>
              <a:t> 22.Б16 ПМ-ПУ СПбГУ 08.04.2023 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0AE95-F200-D369-25EB-192BCF16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Недостатки </a:t>
            </a:r>
            <a:r>
              <a:rPr lang="ru-RU" dirty="0">
                <a:ea typeface="+mj-lt"/>
                <a:cs typeface="+mj-lt"/>
              </a:rPr>
              <a:t>красно-черных деревьев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B2F89B-3DF7-5D2F-C75D-A37A0ED9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297305"/>
            <a:ext cx="101701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ru-RU" sz="2000" dirty="0">
                <a:cs typeface="Calibri"/>
              </a:rPr>
              <a:t>У узла может быть только два потомка</a:t>
            </a:r>
          </a:p>
          <a:p>
            <a:pPr marL="514350" indent="-514350">
              <a:buAutoNum type="arabicPeriod"/>
            </a:pPr>
            <a:r>
              <a:rPr lang="ru-RU" sz="2000" dirty="0">
                <a:cs typeface="Calibri"/>
              </a:rPr>
              <a:t>Медленный поиск элементов (на 10-20% медленнее AVL ввиду большей на ~30% высоты)</a:t>
            </a:r>
          </a:p>
          <a:p>
            <a:pPr marL="514350" indent="-514350">
              <a:buAutoNum type="arabicPeriod"/>
            </a:pPr>
            <a:r>
              <a:rPr lang="ru-RU" sz="2000" dirty="0">
                <a:cs typeface="Calibri"/>
              </a:rPr>
              <a:t>Плохо подходят для баз данных</a:t>
            </a:r>
          </a:p>
          <a:p>
            <a:pPr marL="514350" indent="-514350">
              <a:buAutoNum type="arabicPeriod"/>
            </a:pPr>
            <a:r>
              <a:rPr lang="ru-RU" sz="2000" dirty="0">
                <a:cs typeface="Calibri"/>
              </a:rPr>
              <a:t>Относительная сложность реализации</a:t>
            </a: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22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88360-00B6-76A8-84DD-D2AB26E8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50165"/>
            <a:ext cx="10515600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Красно-черное дерево</a:t>
            </a:r>
          </a:p>
        </p:txBody>
      </p:sp>
      <p:pic>
        <p:nvPicPr>
          <p:cNvPr id="7" name="Рисунок 7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78E329F-5885-82C1-47D7-8CB399E94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157" y="1047296"/>
            <a:ext cx="9723554" cy="5448618"/>
          </a:xfrm>
        </p:spPr>
      </p:pic>
    </p:spTree>
    <p:extLst>
      <p:ext uri="{BB962C8B-B14F-4D97-AF65-F5344CB8AC3E}">
        <p14:creationId xmlns:p14="http://schemas.microsoft.com/office/powerpoint/2010/main" val="342480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88360-00B6-76A8-84DD-D2AB26E8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131445"/>
            <a:ext cx="10515600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Зачем нужны красно-черные деревья?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0ACE81A4-938B-2557-89F5-5C7B3CB7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17" y="1255541"/>
            <a:ext cx="8219440" cy="5339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F2F633-91A2-D89F-4AA9-7E4AD36ACFBA}"/>
              </a:ext>
            </a:extLst>
          </p:cNvPr>
          <p:cNvSpPr txBox="1"/>
          <p:nvPr/>
        </p:nvSpPr>
        <p:spPr>
          <a:xfrm>
            <a:off x="299720" y="59314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Чтобы не произошло h=n.</a:t>
            </a:r>
          </a:p>
        </p:txBody>
      </p:sp>
    </p:spTree>
    <p:extLst>
      <p:ext uri="{BB962C8B-B14F-4D97-AF65-F5344CB8AC3E}">
        <p14:creationId xmlns:p14="http://schemas.microsoft.com/office/powerpoint/2010/main" val="264148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88360-00B6-76A8-84DD-D2AB26E8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Свойства Красно-Черного дерева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327614-D908-5ED7-BECE-D9AEE8C6E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ea typeface="+mn-lt"/>
                <a:cs typeface="+mn-lt"/>
              </a:rPr>
              <a:t>Каждый узел либо красный, либо черный. </a:t>
            </a:r>
            <a:endParaRPr lang="ru-RU"/>
          </a:p>
          <a:p>
            <a:pPr marL="514350" indent="-514350">
              <a:buAutoNum type="arabicPeriod"/>
            </a:pPr>
            <a:r>
              <a:rPr lang="ru-RU" dirty="0">
                <a:ea typeface="+mn-lt"/>
                <a:cs typeface="+mn-lt"/>
              </a:rPr>
              <a:t>Все листья считаются черными. </a:t>
            </a:r>
            <a:endParaRPr lang="ru-RU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ru-RU" dirty="0">
                <a:ea typeface="+mn-lt"/>
                <a:cs typeface="+mn-lt"/>
              </a:rPr>
              <a:t>У красного узла не может быть красного дочернего элемента.</a:t>
            </a:r>
          </a:p>
          <a:p>
            <a:pPr marL="514350" indent="-514350">
              <a:buAutoNum type="arabicPeriod"/>
            </a:pPr>
            <a:r>
              <a:rPr lang="ru-RU" dirty="0">
                <a:ea typeface="+mn-lt"/>
                <a:cs typeface="+mn-lt"/>
              </a:rPr>
              <a:t>Каждый путь от данного узла к любому из его дочерних листовых узлов проходит через одинаковое количество черных узлов.</a:t>
            </a:r>
          </a:p>
          <a:p>
            <a:pPr marL="514350" indent="-514350">
              <a:buAutoNum type="arabicPeriod"/>
            </a:pPr>
            <a:r>
              <a:rPr lang="ru-RU" dirty="0">
                <a:cs typeface="Calibri"/>
              </a:rPr>
              <a:t>Корень - черный</a:t>
            </a:r>
          </a:p>
        </p:txBody>
      </p:sp>
    </p:spTree>
    <p:extLst>
      <p:ext uri="{BB962C8B-B14F-4D97-AF65-F5344CB8AC3E}">
        <p14:creationId xmlns:p14="http://schemas.microsoft.com/office/powerpoint/2010/main" val="274185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E0CED-BCF7-AC42-998A-3E67D181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Выполняются ли свойства КЧД?(1)</a:t>
            </a:r>
          </a:p>
        </p:txBody>
      </p:sp>
      <p:pic>
        <p:nvPicPr>
          <p:cNvPr id="6" name="Рисунок 6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7E4F616-AA9A-FA0F-4C9A-9DF2B1B47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85" r="10084" b="1626"/>
          <a:stretch/>
        </p:blipFill>
        <p:spPr>
          <a:xfrm>
            <a:off x="240030" y="2132172"/>
            <a:ext cx="3765130" cy="3687456"/>
          </a:xfrm>
        </p:spPr>
      </p:pic>
      <p:pic>
        <p:nvPicPr>
          <p:cNvPr id="7" name="Рисунок 7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F16BB87-D4FB-927F-17E7-46587F313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60" y="2339586"/>
            <a:ext cx="4155440" cy="3479308"/>
          </a:xfrm>
          <a:prstGeom prst="rect">
            <a:avLst/>
          </a:prstGeom>
        </p:spPr>
      </p:pic>
      <p:pic>
        <p:nvPicPr>
          <p:cNvPr id="8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4CB5198-AF8E-DC02-12BE-24E7970F2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765" y="2338388"/>
            <a:ext cx="3089910" cy="336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9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E0CED-BCF7-AC42-998A-3E67D181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Выполняются ли свойства КЧД?(2)</a:t>
            </a:r>
          </a:p>
        </p:txBody>
      </p:sp>
      <p:pic>
        <p:nvPicPr>
          <p:cNvPr id="5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DEAE730-811A-5149-803C-65F6F9FC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0662"/>
            <a:ext cx="10271760" cy="466086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4A9FAD2D-EB61-9CE2-DAA9-895E0A5580D9}"/>
                  </a:ext>
                </a:extLst>
              </p14:cNvPr>
              <p14:cNvContentPartPr/>
              <p14:nvPr/>
            </p14:nvContentPartPr>
            <p14:xfrm>
              <a:off x="10051808" y="4673463"/>
              <a:ext cx="278506" cy="85537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4A9FAD2D-EB61-9CE2-DAA9-895E0A5580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34199" y="4655470"/>
                <a:ext cx="314083" cy="890995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E295B46-D24F-95D7-FB4D-6D1F8A47F6A1}"/>
              </a:ext>
            </a:extLst>
          </p:cNvPr>
          <p:cNvSpPr txBox="1"/>
          <p:nvPr/>
        </p:nvSpPr>
        <p:spPr>
          <a:xfrm>
            <a:off x="10550144" y="4739640"/>
            <a:ext cx="14935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>
                <a:cs typeface="Calibri"/>
              </a:rPr>
              <a:t>Листы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73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74ED13A-353E-1AB3-CB5F-18BC46E41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597"/>
          <a:stretch/>
        </p:blipFill>
        <p:spPr>
          <a:xfrm>
            <a:off x="447040" y="998387"/>
            <a:ext cx="11165840" cy="569351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88360-00B6-76A8-84DD-D2AB26E8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-41275"/>
            <a:ext cx="10515600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Высота и черная высота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E5BB8-5DFF-6230-0D09-16E5D0C62824}"/>
              </a:ext>
            </a:extLst>
          </p:cNvPr>
          <p:cNvSpPr txBox="1"/>
          <p:nvPr/>
        </p:nvSpPr>
        <p:spPr>
          <a:xfrm>
            <a:off x="1095248" y="16652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0D02A-D5CF-163D-C0FC-B24FC54BCA6D}"/>
              </a:ext>
            </a:extLst>
          </p:cNvPr>
          <p:cNvSpPr txBox="1"/>
          <p:nvPr/>
        </p:nvSpPr>
        <p:spPr>
          <a:xfrm>
            <a:off x="8487664" y="1236472"/>
            <a:ext cx="315976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Высота h &lt;= 2log</a:t>
            </a:r>
            <a:r>
              <a:rPr lang="ru-RU" sz="2400" baseline="-25000" dirty="0">
                <a:cs typeface="Calibri"/>
              </a:rPr>
              <a:t>2</a:t>
            </a:r>
            <a:r>
              <a:rPr lang="ru-RU" sz="2400" dirty="0">
                <a:cs typeface="Calibri"/>
              </a:rPr>
              <a:t>(n+1),</a:t>
            </a:r>
          </a:p>
          <a:p>
            <a:r>
              <a:rPr lang="ru-RU" sz="2400" dirty="0">
                <a:cs typeface="Calibri"/>
              </a:rPr>
              <a:t>Черная высота &gt;= h/2</a:t>
            </a: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5E217-628F-E9ED-884D-D7D95D3BB817}"/>
              </a:ext>
            </a:extLst>
          </p:cNvPr>
          <p:cNvSpPr txBox="1"/>
          <p:nvPr/>
        </p:nvSpPr>
        <p:spPr>
          <a:xfrm>
            <a:off x="961136" y="57891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 h =5, </a:t>
            </a:r>
            <a:r>
              <a:rPr lang="ru-RU" dirty="0" err="1">
                <a:cs typeface="Calibri"/>
              </a:rPr>
              <a:t>black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depth</a:t>
            </a:r>
            <a:r>
              <a:rPr lang="ru-RU">
                <a:cs typeface="Calibri"/>
              </a:rPr>
              <a:t> = 2 </a:t>
            </a:r>
          </a:p>
        </p:txBody>
      </p:sp>
    </p:spTree>
    <p:extLst>
      <p:ext uri="{BB962C8B-B14F-4D97-AF65-F5344CB8AC3E}">
        <p14:creationId xmlns:p14="http://schemas.microsoft.com/office/powerpoint/2010/main" val="102322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3C2FC-E519-92AC-5652-F0CCA8AB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Связь с B деревьями</a:t>
            </a:r>
            <a:endParaRPr lang="ru-RU" dirty="0"/>
          </a:p>
        </p:txBody>
      </p:sp>
      <p:pic>
        <p:nvPicPr>
          <p:cNvPr id="4" name="Рисунок 4" descr="Изображение выглядит как диаграмма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0AAE223D-3C47-4D08-C385-8373B3FDD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2075339"/>
            <a:ext cx="10302240" cy="3692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A472EB-CD61-4FFA-BEBB-8391B219ACF9}"/>
              </a:ext>
            </a:extLst>
          </p:cNvPr>
          <p:cNvSpPr txBox="1"/>
          <p:nvPr/>
        </p:nvSpPr>
        <p:spPr>
          <a:xfrm>
            <a:off x="8609584" y="2625344"/>
            <a:ext cx="32308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=B-Дерево порядка 4</a:t>
            </a:r>
          </a:p>
        </p:txBody>
      </p:sp>
    </p:spTree>
    <p:extLst>
      <p:ext uri="{BB962C8B-B14F-4D97-AF65-F5344CB8AC3E}">
        <p14:creationId xmlns:p14="http://schemas.microsoft.com/office/powerpoint/2010/main" val="389756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4C302-D18B-8A33-7A2B-3044A39D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121285"/>
            <a:ext cx="10515600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Преимущества красно-черных деревьев 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91DD4-E3D1-6A61-0F63-146F6D247253}"/>
              </a:ext>
            </a:extLst>
          </p:cNvPr>
          <p:cNvSpPr txBox="1"/>
          <p:nvPr/>
        </p:nvSpPr>
        <p:spPr>
          <a:xfrm>
            <a:off x="9320784" y="1357376"/>
            <a:ext cx="2743200" cy="2865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cs typeface="Calibri"/>
              </a:rPr>
              <a:t>Асимптотика: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cs typeface="Calibri"/>
              </a:rPr>
              <a:t>Память: </a:t>
            </a:r>
            <a:r>
              <a:rPr lang="ru-RU" sz="2000" dirty="0">
                <a:ea typeface="+mn-lt"/>
                <a:cs typeface="+mn-lt"/>
              </a:rPr>
              <a:t>O(</a:t>
            </a:r>
            <a:r>
              <a:rPr lang="ru-RU" sz="2000" dirty="0">
                <a:cs typeface="Calibri"/>
              </a:rPr>
              <a:t>n)</a:t>
            </a:r>
            <a:br>
              <a:rPr lang="ru-RU" sz="2000" dirty="0">
                <a:cs typeface="Calibri"/>
              </a:rPr>
            </a:br>
            <a:r>
              <a:rPr lang="ru-RU" sz="2000" dirty="0">
                <a:cs typeface="Calibri"/>
              </a:rPr>
              <a:t>Поиск: O(</a:t>
            </a:r>
            <a:r>
              <a:rPr lang="ru-RU" sz="2000" dirty="0" err="1">
                <a:ea typeface="+mn-lt"/>
                <a:cs typeface="+mn-lt"/>
              </a:rPr>
              <a:t>log</a:t>
            </a:r>
            <a:r>
              <a:rPr lang="ru-RU" sz="2000" dirty="0">
                <a:ea typeface="+mn-lt"/>
                <a:cs typeface="+mn-lt"/>
              </a:rPr>
              <a:t>(n))</a:t>
            </a:r>
            <a:endParaRPr lang="ru-RU" sz="20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cs typeface="Calibri"/>
              </a:rPr>
              <a:t>Вставка: </a:t>
            </a:r>
            <a:r>
              <a:rPr lang="ru-RU" sz="2000" dirty="0">
                <a:ea typeface="+mn-lt"/>
                <a:cs typeface="+mn-lt"/>
              </a:rPr>
              <a:t>O(</a:t>
            </a:r>
            <a:r>
              <a:rPr lang="ru-RU" sz="2000" dirty="0" err="1">
                <a:ea typeface="+mn-lt"/>
                <a:cs typeface="+mn-lt"/>
              </a:rPr>
              <a:t>log</a:t>
            </a:r>
            <a:r>
              <a:rPr lang="ru-RU" sz="2000" dirty="0">
                <a:ea typeface="+mn-lt"/>
                <a:cs typeface="+mn-lt"/>
              </a:rPr>
              <a:t>(n))</a:t>
            </a:r>
            <a:br>
              <a:rPr lang="ru-RU" sz="2000" dirty="0">
                <a:cs typeface="Calibri"/>
              </a:rPr>
            </a:br>
            <a:r>
              <a:rPr lang="ru-RU" sz="2000" dirty="0">
                <a:cs typeface="Calibri"/>
              </a:rPr>
              <a:t>Удаление: </a:t>
            </a:r>
            <a:r>
              <a:rPr lang="ru-RU" sz="2000" dirty="0">
                <a:ea typeface="+mn-lt"/>
                <a:cs typeface="+mn-lt"/>
              </a:rPr>
              <a:t>O(</a:t>
            </a:r>
            <a:r>
              <a:rPr lang="ru-RU" sz="2000" dirty="0" err="1">
                <a:ea typeface="+mn-lt"/>
                <a:cs typeface="+mn-lt"/>
              </a:rPr>
              <a:t>log</a:t>
            </a:r>
            <a:r>
              <a:rPr lang="ru-RU" sz="2000" dirty="0">
                <a:ea typeface="+mn-lt"/>
                <a:cs typeface="+mn-lt"/>
              </a:rPr>
              <a:t>(n)</a:t>
            </a:r>
            <a:r>
              <a:rPr lang="ru-RU" sz="2400" dirty="0">
                <a:ea typeface="+mn-lt"/>
                <a:cs typeface="+mn-lt"/>
              </a:rPr>
              <a:t>)</a:t>
            </a:r>
            <a:br>
              <a:rPr lang="ru-RU" dirty="0">
                <a:cs typeface="Calibri"/>
              </a:rPr>
            </a:br>
            <a:endParaRPr lang="ru-RU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816B8-4BBB-B6C0-7939-3566B1D1CAB6}"/>
              </a:ext>
            </a:extLst>
          </p:cNvPr>
          <p:cNvSpPr txBox="1"/>
          <p:nvPr/>
        </p:nvSpPr>
        <p:spPr>
          <a:xfrm>
            <a:off x="475488" y="1389888"/>
            <a:ext cx="7965440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000" dirty="0">
                <a:ea typeface="+mn-lt"/>
                <a:cs typeface="+mn-lt"/>
              </a:rPr>
              <a:t>Худшие случаи лучше, чем у обычного BST</a:t>
            </a:r>
            <a:endParaRPr lang="ru-RU" sz="2000" dirty="0"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000" dirty="0">
                <a:ea typeface="+mn-lt"/>
                <a:cs typeface="+mn-lt"/>
              </a:rPr>
              <a:t>При вставке выполняется не более O(1) вращений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000" dirty="0">
                <a:ea typeface="+mn-lt"/>
                <a:cs typeface="+mn-lt"/>
              </a:rPr>
              <a:t>Средняя стоимость вставки - Θ(1)   при Θ(</a:t>
            </a:r>
            <a:r>
              <a:rPr lang="ru-RU" sz="2000" dirty="0" err="1">
                <a:ea typeface="+mn-lt"/>
                <a:cs typeface="+mn-lt"/>
              </a:rPr>
              <a:t>logN</a:t>
            </a:r>
            <a:r>
              <a:rPr lang="ru-RU" sz="2000" dirty="0">
                <a:ea typeface="+mn-lt"/>
                <a:cs typeface="+mn-lt"/>
              </a:rPr>
              <a:t>) в AVL деревьях</a:t>
            </a:r>
            <a:endParaRPr lang="ru-RU" sz="2000" dirty="0"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000" dirty="0">
                <a:ea typeface="+mn-lt"/>
                <a:cs typeface="+mn-lt"/>
              </a:rPr>
              <a:t>Малое количество дополнительной памяти (1 бит/</a:t>
            </a:r>
            <a:r>
              <a:rPr lang="ru-RU" sz="2000" dirty="0" err="1">
                <a:ea typeface="+mn-lt"/>
                <a:cs typeface="+mn-lt"/>
              </a:rPr>
              <a:t>нода</a:t>
            </a:r>
            <a:r>
              <a:rPr lang="ru-RU" sz="2000" dirty="0">
                <a:ea typeface="+mn-lt"/>
                <a:cs typeface="+mn-lt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000" dirty="0">
                <a:ea typeface="+mn-lt"/>
                <a:cs typeface="+mn-lt"/>
              </a:rPr>
              <a:t>Балансировку</a:t>
            </a:r>
            <a:r>
              <a:rPr lang="ru-RU" sz="2000" dirty="0">
                <a:cs typeface="Calibri"/>
              </a:rPr>
              <a:t> практически всегда можно выполнять параллельно с процедурами поиска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000" dirty="0">
                <a:cs typeface="Calibri"/>
              </a:rPr>
              <a:t>Выигрыш про времени у B-деревьев при длинных/сложных к перемещению ключах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2400" dirty="0"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2400" dirty="0">
              <a:cs typeface="Calibri"/>
            </a:endParaRPr>
          </a:p>
          <a:p>
            <a:pPr marL="342900" indent="-342900">
              <a:buAutoNum type="arabicPeriod"/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3922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Красно-черные деревья: структура, алгоритм</vt:lpstr>
      <vt:lpstr>Красно-черное дерево</vt:lpstr>
      <vt:lpstr>Зачем нужны красно-черные деревья?</vt:lpstr>
      <vt:lpstr>Свойства Красно-Черного дерева</vt:lpstr>
      <vt:lpstr>Выполняются ли свойства КЧД?(1)</vt:lpstr>
      <vt:lpstr>Выполняются ли свойства КЧД?(2)</vt:lpstr>
      <vt:lpstr>Высота и черная высота</vt:lpstr>
      <vt:lpstr>Связь с B деревьями</vt:lpstr>
      <vt:lpstr>Преимущества красно-черных деревьев </vt:lpstr>
      <vt:lpstr>Недостатки красно-черных деревьев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506</cp:revision>
  <dcterms:created xsi:type="dcterms:W3CDTF">2023-04-07T14:46:23Z</dcterms:created>
  <dcterms:modified xsi:type="dcterms:W3CDTF">2023-04-08T03:07:34Z</dcterms:modified>
</cp:coreProperties>
</file>