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4"/>
  </p:handoutMasterIdLst>
  <p:sldIdLst>
    <p:sldId id="258" r:id="rId2"/>
    <p:sldId id="260" r:id="rId3"/>
    <p:sldId id="256" r:id="rId4"/>
    <p:sldId id="259" r:id="rId5"/>
    <p:sldId id="257" r:id="rId6"/>
    <p:sldId id="261" r:id="rId7"/>
    <p:sldId id="262" r:id="rId8"/>
    <p:sldId id="263" r:id="rId9"/>
    <p:sldId id="264" r:id="rId10"/>
    <p:sldId id="265" r:id="rId11"/>
    <p:sldId id="273" r:id="rId12"/>
    <p:sldId id="279" r:id="rId13"/>
    <p:sldId id="280" r:id="rId14"/>
    <p:sldId id="281" r:id="rId15"/>
    <p:sldId id="282" r:id="rId16"/>
    <p:sldId id="275" r:id="rId17"/>
    <p:sldId id="276" r:id="rId18"/>
    <p:sldId id="277" r:id="rId19"/>
    <p:sldId id="278" r:id="rId20"/>
    <p:sldId id="284" r:id="rId21"/>
    <p:sldId id="285" r:id="rId22"/>
    <p:sldId id="286" r:id="rId23"/>
    <p:sldId id="287" r:id="rId24"/>
    <p:sldId id="288" r:id="rId25"/>
    <p:sldId id="289" r:id="rId26"/>
    <p:sldId id="290" r:id="rId27"/>
    <p:sldId id="292" r:id="rId28"/>
    <p:sldId id="293" r:id="rId29"/>
    <p:sldId id="294" r:id="rId30"/>
    <p:sldId id="295" r:id="rId31"/>
    <p:sldId id="299" r:id="rId32"/>
    <p:sldId id="300" r:id="rId33"/>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7739" cy="469423"/>
          </a:xfrm>
          <a:prstGeom prst="rect">
            <a:avLst/>
          </a:prstGeom>
        </p:spPr>
        <p:txBody>
          <a:bodyPr vert="horz" lIns="95738" tIns="47869" rIns="95738" bIns="47869" rtlCol="0"/>
          <a:lstStyle>
            <a:lvl1pPr algn="l">
              <a:defRPr sz="1300"/>
            </a:lvl1pPr>
          </a:lstStyle>
          <a:p>
            <a:endParaRPr lang="en-US"/>
          </a:p>
        </p:txBody>
      </p:sp>
      <p:sp>
        <p:nvSpPr>
          <p:cNvPr id="3" name="Date Placeholder 2"/>
          <p:cNvSpPr>
            <a:spLocks noGrp="1"/>
          </p:cNvSpPr>
          <p:nvPr>
            <p:ph type="dt" sz="quarter" idx="1"/>
          </p:nvPr>
        </p:nvSpPr>
        <p:spPr>
          <a:xfrm>
            <a:off x="4023092" y="1"/>
            <a:ext cx="3077739" cy="469423"/>
          </a:xfrm>
          <a:prstGeom prst="rect">
            <a:avLst/>
          </a:prstGeom>
        </p:spPr>
        <p:txBody>
          <a:bodyPr vert="horz" lIns="95738" tIns="47869" rIns="95738" bIns="47869" rtlCol="0"/>
          <a:lstStyle>
            <a:lvl1pPr algn="r">
              <a:defRPr sz="1300"/>
            </a:lvl1pPr>
          </a:lstStyle>
          <a:p>
            <a:fld id="{C4D7E19E-514A-4495-9E40-435E20B005BB}" type="datetimeFigureOut">
              <a:rPr lang="en-US" smtClean="0"/>
              <a:t>11/19/2018</a:t>
            </a:fld>
            <a:endParaRPr lang="en-US"/>
          </a:p>
        </p:txBody>
      </p:sp>
      <p:sp>
        <p:nvSpPr>
          <p:cNvPr id="4" name="Footer Placeholder 3"/>
          <p:cNvSpPr>
            <a:spLocks noGrp="1"/>
          </p:cNvSpPr>
          <p:nvPr>
            <p:ph type="ftr" sz="quarter" idx="2"/>
          </p:nvPr>
        </p:nvSpPr>
        <p:spPr>
          <a:xfrm>
            <a:off x="0" y="8917423"/>
            <a:ext cx="3077739" cy="469423"/>
          </a:xfrm>
          <a:prstGeom prst="rect">
            <a:avLst/>
          </a:prstGeom>
        </p:spPr>
        <p:txBody>
          <a:bodyPr vert="horz" lIns="95738" tIns="47869" rIns="95738" bIns="47869" rtlCol="0" anchor="b"/>
          <a:lstStyle>
            <a:lvl1pPr algn="l">
              <a:defRPr sz="1300"/>
            </a:lvl1pPr>
          </a:lstStyle>
          <a:p>
            <a:endParaRPr lang="en-US"/>
          </a:p>
        </p:txBody>
      </p:sp>
      <p:sp>
        <p:nvSpPr>
          <p:cNvPr id="5" name="Slide Number Placeholder 4"/>
          <p:cNvSpPr>
            <a:spLocks noGrp="1"/>
          </p:cNvSpPr>
          <p:nvPr>
            <p:ph type="sldNum" sz="quarter" idx="3"/>
          </p:nvPr>
        </p:nvSpPr>
        <p:spPr>
          <a:xfrm>
            <a:off x="4023092" y="8917423"/>
            <a:ext cx="3077739" cy="469423"/>
          </a:xfrm>
          <a:prstGeom prst="rect">
            <a:avLst/>
          </a:prstGeom>
        </p:spPr>
        <p:txBody>
          <a:bodyPr vert="horz" lIns="95738" tIns="47869" rIns="95738" bIns="47869" rtlCol="0" anchor="b"/>
          <a:lstStyle>
            <a:lvl1pPr algn="r">
              <a:defRPr sz="1300"/>
            </a:lvl1pPr>
          </a:lstStyle>
          <a:p>
            <a:fld id="{DBAFF978-99AA-42A3-9DFD-796D6DC4DFEC}" type="slidenum">
              <a:rPr lang="en-US" smtClean="0"/>
              <a:t>‹#›</a:t>
            </a:fld>
            <a:endParaRPr lang="en-US"/>
          </a:p>
        </p:txBody>
      </p:sp>
    </p:spTree>
    <p:extLst>
      <p:ext uri="{BB962C8B-B14F-4D97-AF65-F5344CB8AC3E}">
        <p14:creationId xmlns:p14="http://schemas.microsoft.com/office/powerpoint/2010/main" val="34900463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579837A0-76F2-462D-9458-B65C9BBBCA1C}" type="datetimeFigureOut">
              <a:rPr lang="en-US" smtClean="0"/>
              <a:t>11/19/2018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FC1311-D8E5-4CB6-AA24-FE6EFCF18CA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9837A0-76F2-462D-9458-B65C9BBBCA1C}"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9837A0-76F2-462D-9458-B65C9BBBCA1C}"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9837A0-76F2-462D-9458-B65C9BBBCA1C}"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9837A0-76F2-462D-9458-B65C9BBBCA1C}"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C1311-D8E5-4CB6-AA24-FE6EFCF18CA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9837A0-76F2-462D-9458-B65C9BBBCA1C}"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9837A0-76F2-462D-9458-B65C9BBBCA1C}"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9837A0-76F2-462D-9458-B65C9BBBCA1C}"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79837A0-76F2-462D-9458-B65C9BBBCA1C}"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C1311-D8E5-4CB6-AA24-FE6EFCF18CA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9837A0-76F2-462D-9458-B65C9BBBCA1C}"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C1311-D8E5-4CB6-AA24-FE6EFCF18C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79837A0-76F2-462D-9458-B65C9BBBCA1C}"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C1311-D8E5-4CB6-AA24-FE6EFCF18CA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79837A0-76F2-462D-9458-B65C9BBBCA1C}" type="datetimeFigureOut">
              <a:rPr lang="en-US" smtClean="0"/>
              <a:t>11/19/2018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FC1311-D8E5-4CB6-AA24-FE6EFCF18CA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change-management-coach.com/self-awarenes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change-management-coach.com/relationship-management.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676399"/>
          </a:xfrm>
        </p:spPr>
        <p:txBody>
          <a:bodyPr/>
          <a:lstStyle/>
          <a:p>
            <a:r>
              <a:rPr lang="en-US" dirty="0" smtClean="0">
                <a:solidFill>
                  <a:srgbClr val="FF0000"/>
                </a:solidFill>
              </a:rPr>
              <a:t>SELF -AWARENESS AND REGULATION</a:t>
            </a:r>
            <a:endParaRPr lang="en-US" dirty="0">
              <a:solidFill>
                <a:srgbClr val="FF0000"/>
              </a:solidFill>
            </a:endParaRPr>
          </a:p>
        </p:txBody>
      </p:sp>
      <p:sp>
        <p:nvSpPr>
          <p:cNvPr id="3" name="Subtitle 2"/>
          <p:cNvSpPr>
            <a:spLocks noGrp="1"/>
          </p:cNvSpPr>
          <p:nvPr>
            <p:ph type="subTitle" idx="1"/>
          </p:nvPr>
        </p:nvSpPr>
        <p:spPr>
          <a:xfrm>
            <a:off x="990600" y="2286000"/>
            <a:ext cx="7772400" cy="4267200"/>
          </a:xfrm>
        </p:spPr>
        <p:txBody>
          <a:bodyPr>
            <a:noAutofit/>
          </a:bodyPr>
          <a:lstStyle/>
          <a:p>
            <a:pPr algn="just"/>
            <a:r>
              <a:rPr lang="en-US" sz="3200" dirty="0" smtClean="0">
                <a:solidFill>
                  <a:schemeClr val="tx1"/>
                </a:solidFill>
              </a:rPr>
              <a:t>An introduction to Personal Leadership and Competence.  Self-awareness and self-regulation will be discussed as foundations for leadership realization.  This is for Students who are exploring the values of personal leadership and competence and how they should equip themselves to meet the demands and requirements for success.</a:t>
            </a:r>
            <a:endParaRPr lang="en-US" sz="3200" dirty="0">
              <a:solidFill>
                <a:schemeClr val="tx1"/>
              </a:solidFill>
            </a:endParaRPr>
          </a:p>
        </p:txBody>
      </p:sp>
    </p:spTree>
    <p:extLst>
      <p:ext uri="{BB962C8B-B14F-4D97-AF65-F5344CB8AC3E}">
        <p14:creationId xmlns:p14="http://schemas.microsoft.com/office/powerpoint/2010/main" val="279198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1"/>
            <a:ext cx="7391400" cy="5638800"/>
          </a:xfrm>
        </p:spPr>
        <p:txBody>
          <a:bodyPr>
            <a:normAutofit fontScale="90000"/>
          </a:bodyPr>
          <a:lstStyle/>
          <a:p>
            <a:pPr algn="l"/>
            <a:r>
              <a:rPr lang="en-US" b="1" dirty="0"/>
              <a:t>Developing self-awareness</a:t>
            </a:r>
            <a:br>
              <a:rPr lang="en-US" b="1" dirty="0"/>
            </a:br>
            <a:r>
              <a:rPr lang="en-US" b="1" dirty="0" smtClean="0"/>
              <a:t/>
            </a:r>
            <a:br>
              <a:rPr lang="en-US" b="1" dirty="0" smtClean="0"/>
            </a:br>
            <a:r>
              <a:rPr lang="en-US" b="1" dirty="0" smtClean="0"/>
              <a:t>	</a:t>
            </a:r>
            <a:r>
              <a:rPr lang="en-US" dirty="0" smtClean="0"/>
              <a:t>Self </a:t>
            </a:r>
            <a:r>
              <a:rPr lang="en-US" dirty="0"/>
              <a:t>awareness can be developed. </a:t>
            </a:r>
            <a:r>
              <a:rPr lang="en-US" dirty="0" smtClean="0"/>
              <a:t>  Spend </a:t>
            </a:r>
            <a:r>
              <a:rPr lang="en-US" dirty="0"/>
              <a:t>some time </a:t>
            </a:r>
            <a:r>
              <a:rPr lang="en-US" dirty="0" smtClean="0"/>
              <a:t>recognizing </a:t>
            </a:r>
            <a:r>
              <a:rPr lang="en-US" dirty="0"/>
              <a:t>areas you need to develop and intentionally making an effort to develop or strengthen that aspect of yourself.</a:t>
            </a:r>
            <a:br>
              <a:rPr lang="en-US" dirty="0"/>
            </a:br>
            <a:endParaRPr lang="en-US" dirty="0"/>
          </a:p>
        </p:txBody>
      </p:sp>
      <p:sp>
        <p:nvSpPr>
          <p:cNvPr id="3" name="Subtitle 2"/>
          <p:cNvSpPr>
            <a:spLocks noGrp="1"/>
          </p:cNvSpPr>
          <p:nvPr>
            <p:ph type="subTitle" idx="1"/>
          </p:nvPr>
        </p:nvSpPr>
        <p:spPr>
          <a:xfrm>
            <a:off x="1371600" y="8153400"/>
            <a:ext cx="6400800" cy="76200"/>
          </a:xfrm>
        </p:spPr>
        <p:txBody>
          <a:bodyPr>
            <a:normAutofit fontScale="25000" lnSpcReduction="20000"/>
          </a:bodyPr>
          <a:lstStyle/>
          <a:p>
            <a:endParaRPr lang="en-US" dirty="0"/>
          </a:p>
        </p:txBody>
      </p:sp>
    </p:spTree>
    <p:extLst>
      <p:ext uri="{BB962C8B-B14F-4D97-AF65-F5344CB8AC3E}">
        <p14:creationId xmlns:p14="http://schemas.microsoft.com/office/powerpoint/2010/main" val="312084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33400"/>
            <a:ext cx="7391400" cy="5410200"/>
          </a:xfrm>
        </p:spPr>
        <p:txBody>
          <a:bodyPr>
            <a:normAutofit/>
          </a:bodyPr>
          <a:lstStyle/>
          <a:p>
            <a:pPr algn="just"/>
            <a:r>
              <a:rPr lang="en-US" sz="3600" dirty="0" smtClean="0"/>
              <a:t>	Emotionally intelligent people plan to put time aside to build self awareness. One way to do this is to meditate or reflect daily. This means that you plan to create a quiet space for yourself in the day, away from work or other activities, and spend time focusing on doing something that opens your mind to deeper thoughts.</a:t>
            </a:r>
            <a:endParaRPr lang="en-US" sz="3600" dirty="0"/>
          </a:p>
        </p:txBody>
      </p:sp>
      <p:sp>
        <p:nvSpPr>
          <p:cNvPr id="3" name="Subtitle 2"/>
          <p:cNvSpPr>
            <a:spLocks noGrp="1"/>
          </p:cNvSpPr>
          <p:nvPr>
            <p:ph type="subTitle" idx="1"/>
          </p:nvPr>
        </p:nvSpPr>
        <p:spPr>
          <a:xfrm>
            <a:off x="1371600" y="8534400"/>
            <a:ext cx="6400800" cy="685800"/>
          </a:xfrm>
        </p:spPr>
        <p:txBody>
          <a:bodyPr/>
          <a:lstStyle/>
          <a:p>
            <a:endParaRPr lang="en-US" dirty="0"/>
          </a:p>
        </p:txBody>
      </p:sp>
    </p:spTree>
    <p:extLst>
      <p:ext uri="{BB962C8B-B14F-4D97-AF65-F5344CB8AC3E}">
        <p14:creationId xmlns:p14="http://schemas.microsoft.com/office/powerpoint/2010/main" val="3384119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81001"/>
            <a:ext cx="5638800" cy="1066799"/>
          </a:xfrm>
        </p:spPr>
        <p:txBody>
          <a:bodyPr>
            <a:normAutofit/>
          </a:bodyPr>
          <a:lstStyle/>
          <a:p>
            <a:r>
              <a:rPr lang="en-US" sz="5400" b="1" dirty="0"/>
              <a:t>Self </a:t>
            </a:r>
            <a:r>
              <a:rPr lang="en-US" sz="5400" b="1" dirty="0" smtClean="0"/>
              <a:t>Regulation</a:t>
            </a:r>
            <a:endParaRPr lang="en-US" sz="5400" dirty="0"/>
          </a:p>
        </p:txBody>
      </p:sp>
      <p:sp>
        <p:nvSpPr>
          <p:cNvPr id="3" name="Subtitle 2"/>
          <p:cNvSpPr>
            <a:spLocks noGrp="1"/>
          </p:cNvSpPr>
          <p:nvPr>
            <p:ph type="subTitle" idx="1"/>
          </p:nvPr>
        </p:nvSpPr>
        <p:spPr>
          <a:xfrm>
            <a:off x="1066800" y="1676400"/>
            <a:ext cx="7772400" cy="4495800"/>
          </a:xfrm>
        </p:spPr>
        <p:txBody>
          <a:bodyPr>
            <a:normAutofit/>
          </a:bodyPr>
          <a:lstStyle/>
          <a:p>
            <a:pPr algn="l"/>
            <a:r>
              <a:rPr lang="en-US" b="1" dirty="0" smtClean="0">
                <a:solidFill>
                  <a:schemeClr val="tx1"/>
                </a:solidFill>
              </a:rPr>
              <a:t>	</a:t>
            </a:r>
            <a:r>
              <a:rPr lang="en-US" sz="3200" dirty="0" smtClean="0">
                <a:solidFill>
                  <a:schemeClr val="tx1"/>
                </a:solidFill>
              </a:rPr>
              <a:t>Self </a:t>
            </a:r>
            <a:r>
              <a:rPr lang="en-US" sz="3200" dirty="0">
                <a:solidFill>
                  <a:schemeClr val="tx1"/>
                </a:solidFill>
              </a:rPr>
              <a:t>regulation, or self management, is the key to our ability to manage change, or any other curve ball life throws us</a:t>
            </a:r>
            <a:r>
              <a:rPr lang="en-US" sz="3200" dirty="0" smtClean="0">
                <a:solidFill>
                  <a:schemeClr val="tx1"/>
                </a:solidFill>
              </a:rPr>
              <a:t>.</a:t>
            </a:r>
          </a:p>
          <a:p>
            <a:pPr algn="l"/>
            <a:endParaRPr lang="en-US" sz="3200" dirty="0">
              <a:solidFill>
                <a:schemeClr val="tx1"/>
              </a:solidFill>
            </a:endParaRPr>
          </a:p>
          <a:p>
            <a:pPr algn="l"/>
            <a:r>
              <a:rPr lang="en-US" sz="3200" dirty="0" smtClean="0">
                <a:solidFill>
                  <a:schemeClr val="tx1"/>
                </a:solidFill>
              </a:rPr>
              <a:t>*curve ball- unexpected or designed to trick </a:t>
            </a:r>
          </a:p>
          <a:p>
            <a:pPr algn="l"/>
            <a:r>
              <a:rPr lang="en-US" sz="3200" dirty="0">
                <a:solidFill>
                  <a:schemeClr val="tx1"/>
                </a:solidFill>
              </a:rPr>
              <a:t> </a:t>
            </a:r>
            <a:r>
              <a:rPr lang="en-US" sz="3200" dirty="0" smtClean="0">
                <a:solidFill>
                  <a:schemeClr val="tx1"/>
                </a:solidFill>
              </a:rPr>
              <a:t>                     or deceive.</a:t>
            </a:r>
          </a:p>
          <a:p>
            <a:pPr algn="l"/>
            <a:r>
              <a:rPr lang="en-US" sz="3200" dirty="0">
                <a:solidFill>
                  <a:schemeClr val="tx1"/>
                </a:solidFill>
              </a:rPr>
              <a:t>	</a:t>
            </a:r>
            <a:r>
              <a:rPr lang="en-US" sz="3200" dirty="0" smtClean="0">
                <a:solidFill>
                  <a:schemeClr val="tx1"/>
                </a:solidFill>
              </a:rPr>
              <a:t>	-  to cause to be surprised, 			               especially unpleasantly so.</a:t>
            </a:r>
            <a:endParaRPr lang="en-US" sz="3200" dirty="0">
              <a:solidFill>
                <a:schemeClr val="tx1"/>
              </a:solidFill>
            </a:endParaRPr>
          </a:p>
        </p:txBody>
      </p:sp>
    </p:spTree>
    <p:extLst>
      <p:ext uri="{BB962C8B-B14F-4D97-AF65-F5344CB8AC3E}">
        <p14:creationId xmlns:p14="http://schemas.microsoft.com/office/powerpoint/2010/main" val="3004173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2239962"/>
          </a:xfrm>
        </p:spPr>
        <p:txBody>
          <a:bodyPr>
            <a:normAutofit fontScale="90000"/>
          </a:bodyPr>
          <a:lstStyle/>
          <a:p>
            <a:pPr algn="l"/>
            <a:r>
              <a:rPr lang="en-US" sz="4000" b="1" dirty="0"/>
              <a:t>self regulation</a:t>
            </a:r>
            <a:r>
              <a:rPr lang="en-US" sz="4000" dirty="0"/>
              <a:t> - the ability </a:t>
            </a:r>
            <a:r>
              <a:rPr lang="en-US" sz="4000" dirty="0" smtClean="0"/>
              <a:t/>
            </a:r>
            <a:br>
              <a:rPr lang="en-US" sz="4000" dirty="0" smtClean="0"/>
            </a:br>
            <a:r>
              <a:rPr lang="en-US" sz="4000" dirty="0"/>
              <a:t> </a:t>
            </a:r>
            <a:r>
              <a:rPr lang="en-US" sz="4000" dirty="0" smtClean="0"/>
              <a:t>       to</a:t>
            </a:r>
            <a:r>
              <a:rPr lang="en-US" sz="4000" dirty="0"/>
              <a:t> </a:t>
            </a:r>
            <a:r>
              <a:rPr lang="en-US" sz="4000" i="1" dirty="0"/>
              <a:t>choose</a:t>
            </a:r>
            <a:r>
              <a:rPr lang="en-US" sz="4000" dirty="0"/>
              <a:t> how we think, how we </a:t>
            </a:r>
            <a:r>
              <a:rPr lang="en-US" sz="4000" dirty="0" smtClean="0"/>
              <a:t> </a:t>
            </a:r>
            <a:br>
              <a:rPr lang="en-US" sz="4000" dirty="0" smtClean="0"/>
            </a:br>
            <a:r>
              <a:rPr lang="en-US" sz="4000" dirty="0"/>
              <a:t> </a:t>
            </a:r>
            <a:r>
              <a:rPr lang="en-US" sz="4000" dirty="0" smtClean="0"/>
              <a:t>       feel</a:t>
            </a:r>
            <a:r>
              <a:rPr lang="en-US" sz="4000" dirty="0"/>
              <a:t>, and the actions we take.</a:t>
            </a:r>
          </a:p>
        </p:txBody>
      </p:sp>
      <p:sp>
        <p:nvSpPr>
          <p:cNvPr id="3" name="Content Placeholder 2"/>
          <p:cNvSpPr>
            <a:spLocks noGrp="1"/>
          </p:cNvSpPr>
          <p:nvPr>
            <p:ph idx="1"/>
          </p:nvPr>
        </p:nvSpPr>
        <p:spPr>
          <a:xfrm>
            <a:off x="990600" y="2743200"/>
            <a:ext cx="7696200" cy="3505199"/>
          </a:xfrm>
        </p:spPr>
        <p:txBody>
          <a:bodyPr/>
          <a:lstStyle/>
          <a:p>
            <a:r>
              <a:rPr lang="en-US" dirty="0"/>
              <a:t>Self regulation is mostly about being able to control your emotions and responses to situations and other people.</a:t>
            </a:r>
          </a:p>
          <a:p>
            <a:r>
              <a:rPr lang="en-US" dirty="0"/>
              <a:t>But it's also about feeling positive emotions and expressing positive emotions to others.</a:t>
            </a:r>
          </a:p>
          <a:p>
            <a:pPr marL="0" indent="0">
              <a:buNone/>
            </a:pPr>
            <a:endParaRPr lang="en-US" dirty="0"/>
          </a:p>
        </p:txBody>
      </p:sp>
    </p:spTree>
    <p:extLst>
      <p:ext uri="{BB962C8B-B14F-4D97-AF65-F5344CB8AC3E}">
        <p14:creationId xmlns:p14="http://schemas.microsoft.com/office/powerpoint/2010/main" val="1688968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6934200" cy="1325562"/>
          </a:xfrm>
        </p:spPr>
        <p:txBody>
          <a:bodyPr>
            <a:noAutofit/>
          </a:bodyPr>
          <a:lstStyle/>
          <a:p>
            <a:pPr algn="l"/>
            <a:r>
              <a:rPr lang="en-US" sz="3200" dirty="0"/>
              <a:t>Some of the abilities (also known as competencies) that are part of self management are:</a:t>
            </a:r>
          </a:p>
        </p:txBody>
      </p:sp>
      <p:sp>
        <p:nvSpPr>
          <p:cNvPr id="3" name="Content Placeholder 2"/>
          <p:cNvSpPr>
            <a:spLocks noGrp="1"/>
          </p:cNvSpPr>
          <p:nvPr>
            <p:ph idx="1"/>
          </p:nvPr>
        </p:nvSpPr>
        <p:spPr>
          <a:xfrm>
            <a:off x="914400" y="1752600"/>
            <a:ext cx="7772400" cy="4876800"/>
          </a:xfrm>
        </p:spPr>
        <p:txBody>
          <a:bodyPr>
            <a:normAutofit fontScale="92500" lnSpcReduction="20000"/>
          </a:bodyPr>
          <a:lstStyle/>
          <a:p>
            <a:r>
              <a:rPr lang="en-US" b="1" dirty="0"/>
              <a:t>emotional self-control</a:t>
            </a:r>
            <a:r>
              <a:rPr lang="en-US" dirty="0"/>
              <a:t> – controlling impulsive emotions.</a:t>
            </a:r>
          </a:p>
          <a:p>
            <a:r>
              <a:rPr lang="en-US" b="1" dirty="0"/>
              <a:t>trustworthiness</a:t>
            </a:r>
            <a:r>
              <a:rPr lang="en-US" dirty="0"/>
              <a:t> – being honest and taking action that is in line with your values.</a:t>
            </a:r>
          </a:p>
          <a:p>
            <a:r>
              <a:rPr lang="en-US" b="1" dirty="0"/>
              <a:t>flexibility</a:t>
            </a:r>
            <a:r>
              <a:rPr lang="en-US" dirty="0"/>
              <a:t> – being able to adapt and work with different people in different situations.</a:t>
            </a:r>
          </a:p>
          <a:p>
            <a:r>
              <a:rPr lang="en-US" b="1" dirty="0"/>
              <a:t>optimism</a:t>
            </a:r>
            <a:r>
              <a:rPr lang="en-US" dirty="0"/>
              <a:t> – the ability to see opportunities in situations and the good in other people.</a:t>
            </a:r>
          </a:p>
          <a:p>
            <a:r>
              <a:rPr lang="en-US" b="1" dirty="0"/>
              <a:t>achievement</a:t>
            </a:r>
            <a:r>
              <a:rPr lang="en-US" dirty="0"/>
              <a:t> – developing your performance to meet your own standards of excellence.</a:t>
            </a:r>
          </a:p>
          <a:p>
            <a:r>
              <a:rPr lang="en-US" b="1" dirty="0"/>
              <a:t>initiative</a:t>
            </a:r>
            <a:r>
              <a:rPr lang="en-US" dirty="0"/>
              <a:t> – taking action when it is necessary.</a:t>
            </a:r>
          </a:p>
          <a:p>
            <a:pPr marL="0" indent="0">
              <a:buNone/>
            </a:pPr>
            <a:endParaRPr lang="en-US" dirty="0"/>
          </a:p>
        </p:txBody>
      </p:sp>
    </p:spTree>
    <p:extLst>
      <p:ext uri="{BB962C8B-B14F-4D97-AF65-F5344CB8AC3E}">
        <p14:creationId xmlns:p14="http://schemas.microsoft.com/office/powerpoint/2010/main" val="963605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7315200" cy="1676400"/>
          </a:xfrm>
        </p:spPr>
        <p:txBody>
          <a:bodyPr>
            <a:normAutofit fontScale="90000"/>
          </a:bodyPr>
          <a:lstStyle/>
          <a:p>
            <a:r>
              <a:rPr lang="en-US" b="1" dirty="0"/>
              <a:t>Controlling negative reactions</a:t>
            </a:r>
            <a:br>
              <a:rPr lang="en-US" b="1" dirty="0"/>
            </a:br>
            <a:endParaRPr lang="en-US" dirty="0"/>
          </a:p>
        </p:txBody>
      </p:sp>
      <p:sp>
        <p:nvSpPr>
          <p:cNvPr id="3" name="Subtitle 2"/>
          <p:cNvSpPr>
            <a:spLocks noGrp="1"/>
          </p:cNvSpPr>
          <p:nvPr>
            <p:ph type="subTitle" idx="1"/>
          </p:nvPr>
        </p:nvSpPr>
        <p:spPr>
          <a:xfrm>
            <a:off x="914400" y="1752600"/>
            <a:ext cx="7924800" cy="4724400"/>
          </a:xfrm>
        </p:spPr>
        <p:txBody>
          <a:bodyPr>
            <a:normAutofit lnSpcReduction="10000"/>
          </a:bodyPr>
          <a:lstStyle/>
          <a:p>
            <a:pPr algn="just"/>
            <a:r>
              <a:rPr lang="en-US" sz="3600" dirty="0" smtClean="0">
                <a:solidFill>
                  <a:schemeClr val="tx1"/>
                </a:solidFill>
              </a:rPr>
              <a:t>	Sometimes </a:t>
            </a:r>
            <a:r>
              <a:rPr lang="en-US" sz="3600" dirty="0">
                <a:solidFill>
                  <a:schemeClr val="tx1"/>
                </a:solidFill>
              </a:rPr>
              <a:t>it's okay to let emotions control us, especially when it comes to positive emotions.</a:t>
            </a:r>
          </a:p>
          <a:p>
            <a:pPr algn="just"/>
            <a:r>
              <a:rPr lang="en-US" sz="3600" dirty="0" smtClean="0">
                <a:solidFill>
                  <a:schemeClr val="tx1"/>
                </a:solidFill>
              </a:rPr>
              <a:t>	Your </a:t>
            </a:r>
            <a:r>
              <a:rPr lang="en-US" sz="3600" dirty="0">
                <a:solidFill>
                  <a:schemeClr val="tx1"/>
                </a:solidFill>
              </a:rPr>
              <a:t>excitement and joy at passing an exam, or achieving a target for the month, are appropriate expressions of emotion. But it's not great to be controlled by negative emotions such as anger, fear or frustration.</a:t>
            </a:r>
          </a:p>
          <a:p>
            <a:endParaRPr lang="en-US" dirty="0"/>
          </a:p>
        </p:txBody>
      </p:sp>
    </p:spTree>
    <p:extLst>
      <p:ext uri="{BB962C8B-B14F-4D97-AF65-F5344CB8AC3E}">
        <p14:creationId xmlns:p14="http://schemas.microsoft.com/office/powerpoint/2010/main" val="1875230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315200" cy="792162"/>
          </a:xfrm>
        </p:spPr>
        <p:txBody>
          <a:bodyPr>
            <a:normAutofit fontScale="90000"/>
          </a:bodyPr>
          <a:lstStyle/>
          <a:p>
            <a:r>
              <a:rPr lang="en-US" b="1" dirty="0"/>
              <a:t>Managing your emotions</a:t>
            </a:r>
            <a:br>
              <a:rPr lang="en-US" b="1" dirty="0"/>
            </a:br>
            <a:endParaRPr lang="en-US" dirty="0"/>
          </a:p>
        </p:txBody>
      </p:sp>
      <p:sp>
        <p:nvSpPr>
          <p:cNvPr id="3" name="Content Placeholder 2"/>
          <p:cNvSpPr>
            <a:spLocks noGrp="1"/>
          </p:cNvSpPr>
          <p:nvPr>
            <p:ph idx="1"/>
          </p:nvPr>
        </p:nvSpPr>
        <p:spPr>
          <a:xfrm>
            <a:off x="914400" y="1143000"/>
            <a:ext cx="7924800" cy="5486400"/>
          </a:xfrm>
        </p:spPr>
        <p:txBody>
          <a:bodyPr>
            <a:normAutofit fontScale="70000" lnSpcReduction="20000"/>
          </a:bodyPr>
          <a:lstStyle/>
          <a:p>
            <a:pPr marL="82296" indent="0">
              <a:buNone/>
            </a:pPr>
            <a:r>
              <a:rPr lang="en-US" dirty="0"/>
              <a:t>There are some things you can start doing to improve your self </a:t>
            </a:r>
            <a:r>
              <a:rPr lang="en-US" dirty="0" smtClean="0"/>
              <a:t>  regulation</a:t>
            </a:r>
            <a:r>
              <a:rPr lang="en-US" dirty="0"/>
              <a:t>. Here are a few ideas</a:t>
            </a:r>
            <a:r>
              <a:rPr lang="en-US" dirty="0" smtClean="0"/>
              <a:t>:</a:t>
            </a:r>
          </a:p>
          <a:p>
            <a:endParaRPr lang="en-US" sz="3400" dirty="0"/>
          </a:p>
          <a:p>
            <a:r>
              <a:rPr lang="en-US" sz="3400" dirty="0"/>
              <a:t>Become more aware of your emotions </a:t>
            </a:r>
            <a:r>
              <a:rPr lang="en-US" sz="3400" dirty="0">
                <a:hlinkClick r:id="rId2"/>
              </a:rPr>
              <a:t>(self awareness)</a:t>
            </a:r>
            <a:r>
              <a:rPr lang="en-US" sz="3400" dirty="0"/>
              <a:t> and how you react to them.</a:t>
            </a:r>
          </a:p>
          <a:p>
            <a:r>
              <a:rPr lang="en-US" sz="3400" dirty="0"/>
              <a:t>If people </a:t>
            </a:r>
            <a:r>
              <a:rPr lang="en-US" sz="3400"/>
              <a:t>are </a:t>
            </a:r>
            <a:r>
              <a:rPr lang="en-US" sz="3400" smtClean="0"/>
              <a:t>critical, work </a:t>
            </a:r>
            <a:r>
              <a:rPr lang="en-US" sz="3400" dirty="0"/>
              <a:t>out how what they say can be constructive and helpful to you.</a:t>
            </a:r>
          </a:p>
          <a:p>
            <a:r>
              <a:rPr lang="en-US" sz="3400" dirty="0"/>
              <a:t>Take time out: get away from a difficult situation for a short time and get some exercise, drink water, or breathe deeply.</a:t>
            </a:r>
          </a:p>
          <a:p>
            <a:r>
              <a:rPr lang="en-US" sz="3400" dirty="0"/>
              <a:t>Make time to think about situations and your emotions. Think of ways you could change what you do or the way you react.</a:t>
            </a:r>
          </a:p>
          <a:p>
            <a:r>
              <a:rPr lang="en-US" sz="3400" dirty="0"/>
              <a:t>Plant new thoughts: when you've identified emotions and reactions that are not useful replace them with new ones that are more positive. Then work hard and practice putting these into action.</a:t>
            </a:r>
          </a:p>
          <a:p>
            <a:pPr marL="0" indent="0">
              <a:buNone/>
            </a:pPr>
            <a:endParaRPr lang="en-US" sz="3400" dirty="0"/>
          </a:p>
        </p:txBody>
      </p:sp>
    </p:spTree>
    <p:extLst>
      <p:ext uri="{BB962C8B-B14F-4D97-AF65-F5344CB8AC3E}">
        <p14:creationId xmlns:p14="http://schemas.microsoft.com/office/powerpoint/2010/main" val="168896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7"/>
            <a:ext cx="7620000" cy="5668963"/>
          </a:xfrm>
        </p:spPr>
        <p:txBody>
          <a:bodyPr>
            <a:normAutofit/>
          </a:bodyPr>
          <a:lstStyle/>
          <a:p>
            <a:r>
              <a:rPr lang="en-US" b="1" dirty="0"/>
              <a:t>Social </a:t>
            </a:r>
            <a:r>
              <a:rPr lang="en-US" b="1" dirty="0" smtClean="0"/>
              <a:t>Awareness</a:t>
            </a:r>
            <a:br>
              <a:rPr lang="en-US" b="1" dirty="0" smtClean="0"/>
            </a:br>
            <a:r>
              <a:rPr lang="en-US" b="1" dirty="0"/>
              <a:t/>
            </a:r>
            <a:br>
              <a:rPr lang="en-US" b="1" dirty="0"/>
            </a:br>
            <a:r>
              <a:rPr lang="en-US" dirty="0"/>
              <a:t>Social awareness will help you know what others think about you. But research tells </a:t>
            </a:r>
            <a:r>
              <a:rPr lang="en-US" dirty="0" smtClean="0"/>
              <a:t> </a:t>
            </a:r>
            <a:r>
              <a:rPr lang="en-US" dirty="0"/>
              <a:t>we're not very good at this anymore. </a:t>
            </a:r>
            <a:br>
              <a:rPr lang="en-US" dirty="0"/>
            </a:br>
            <a:endParaRPr lang="en-US" dirty="0"/>
          </a:p>
        </p:txBody>
      </p:sp>
      <p:sp>
        <p:nvSpPr>
          <p:cNvPr id="3" name="Content Placeholder 2"/>
          <p:cNvSpPr>
            <a:spLocks noGrp="1"/>
          </p:cNvSpPr>
          <p:nvPr>
            <p:ph idx="1"/>
          </p:nvPr>
        </p:nvSpPr>
        <p:spPr>
          <a:xfrm flipV="1">
            <a:off x="457200" y="6126163"/>
            <a:ext cx="8229600" cy="427037"/>
          </a:xfrm>
        </p:spPr>
        <p:txBody>
          <a:bodyPr>
            <a:normAutofit fontScale="85000" lnSpcReduction="20000"/>
          </a:bodyPr>
          <a:lstStyle/>
          <a:p>
            <a:endParaRPr lang="en-US" dirty="0"/>
          </a:p>
        </p:txBody>
      </p:sp>
    </p:spTree>
    <p:extLst>
      <p:ext uri="{BB962C8B-B14F-4D97-AF65-F5344CB8AC3E}">
        <p14:creationId xmlns:p14="http://schemas.microsoft.com/office/powerpoint/2010/main" val="963605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467600" cy="1828800"/>
          </a:xfrm>
        </p:spPr>
        <p:txBody>
          <a:bodyPr>
            <a:normAutofit fontScale="90000"/>
          </a:bodyPr>
          <a:lstStyle/>
          <a:p>
            <a:pPr algn="l"/>
            <a:r>
              <a:rPr lang="en-US" dirty="0" smtClean="0"/>
              <a:t>Social Awareness </a:t>
            </a:r>
            <a:r>
              <a:rPr lang="en-US" dirty="0"/>
              <a:t>- the ability to understand and respond to the needs of others.</a:t>
            </a:r>
          </a:p>
        </p:txBody>
      </p:sp>
      <p:sp>
        <p:nvSpPr>
          <p:cNvPr id="3" name="Subtitle 2"/>
          <p:cNvSpPr>
            <a:spLocks noGrp="1"/>
          </p:cNvSpPr>
          <p:nvPr>
            <p:ph type="subTitle" idx="1"/>
          </p:nvPr>
        </p:nvSpPr>
        <p:spPr>
          <a:xfrm>
            <a:off x="990600" y="2286000"/>
            <a:ext cx="7620000" cy="3962400"/>
          </a:xfrm>
        </p:spPr>
        <p:txBody>
          <a:bodyPr/>
          <a:lstStyle/>
          <a:p>
            <a:endParaRPr lang="en-US" dirty="0" smtClean="0">
              <a:solidFill>
                <a:schemeClr val="tx1"/>
              </a:solidFill>
            </a:endParaRPr>
          </a:p>
          <a:p>
            <a:pPr algn="just"/>
            <a:r>
              <a:rPr lang="en-US" sz="3200" dirty="0" smtClean="0">
                <a:solidFill>
                  <a:schemeClr val="tx1"/>
                </a:solidFill>
              </a:rPr>
              <a:t>The </a:t>
            </a:r>
            <a:r>
              <a:rPr lang="en-US" sz="3200" dirty="0">
                <a:solidFill>
                  <a:schemeClr val="tx1"/>
                </a:solidFill>
              </a:rPr>
              <a:t>waiter who suggests a better dish, the salesperson who goes the extra mile, the supportive team leader, and the executive that remembers your name - each of these have one thing in common. They excel in social awareness.</a:t>
            </a:r>
          </a:p>
          <a:p>
            <a:endParaRPr lang="en-US" dirty="0">
              <a:solidFill>
                <a:schemeClr val="tx1"/>
              </a:solidFill>
            </a:endParaRPr>
          </a:p>
        </p:txBody>
      </p:sp>
    </p:spTree>
    <p:extLst>
      <p:ext uri="{BB962C8B-B14F-4D97-AF65-F5344CB8AC3E}">
        <p14:creationId xmlns:p14="http://schemas.microsoft.com/office/powerpoint/2010/main" val="1875230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467600" cy="5638799"/>
          </a:xfrm>
        </p:spPr>
        <p:txBody>
          <a:bodyPr>
            <a:normAutofit/>
          </a:bodyPr>
          <a:lstStyle/>
          <a:p>
            <a:pPr algn="just"/>
            <a:r>
              <a:rPr lang="en-US" b="1" dirty="0" smtClean="0"/>
              <a:t>	Understanding </a:t>
            </a:r>
            <a:r>
              <a:rPr lang="en-US" b="1" dirty="0"/>
              <a:t>other people's feelings is central to emotional intelligence. Get this wrong and you'll be seen as uncaring and insensitive. Getting it right is essential for success.</a:t>
            </a:r>
            <a:endParaRPr lang="en-US" dirty="0"/>
          </a:p>
        </p:txBody>
      </p:sp>
      <p:sp>
        <p:nvSpPr>
          <p:cNvPr id="3" name="Subtitle 2"/>
          <p:cNvSpPr>
            <a:spLocks noGrp="1"/>
          </p:cNvSpPr>
          <p:nvPr>
            <p:ph type="subTitle" idx="1"/>
          </p:nvPr>
        </p:nvSpPr>
        <p:spPr>
          <a:xfrm>
            <a:off x="1371600" y="7162800"/>
            <a:ext cx="6400800" cy="609600"/>
          </a:xfrm>
        </p:spPr>
        <p:txBody>
          <a:bodyPr/>
          <a:lstStyle/>
          <a:p>
            <a:endParaRPr lang="en-US" dirty="0"/>
          </a:p>
        </p:txBody>
      </p:sp>
    </p:spTree>
    <p:extLst>
      <p:ext uri="{BB962C8B-B14F-4D97-AF65-F5344CB8AC3E}">
        <p14:creationId xmlns:p14="http://schemas.microsoft.com/office/powerpoint/2010/main" val="2939452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172200"/>
          </a:xfrm>
        </p:spPr>
        <p:txBody>
          <a:bodyPr>
            <a:normAutofit/>
          </a:bodyPr>
          <a:lstStyle/>
          <a:p>
            <a:r>
              <a:rPr lang="en-US" sz="3600" b="1" dirty="0"/>
              <a:t>Self Awareness meets Emotional </a:t>
            </a:r>
            <a:r>
              <a:rPr lang="en-US" sz="3600" b="1" dirty="0" smtClean="0"/>
              <a:t>Intelligence</a:t>
            </a:r>
            <a:br>
              <a:rPr lang="en-US" sz="3600" b="1" dirty="0" smtClean="0"/>
            </a:br>
            <a:r>
              <a:rPr lang="en-US" sz="3600" b="1" dirty="0"/>
              <a:t/>
            </a:r>
            <a:br>
              <a:rPr lang="en-US" sz="3600" b="1" dirty="0"/>
            </a:br>
            <a:r>
              <a:rPr lang="en-US" sz="3600" dirty="0"/>
              <a:t>Emotional intelligence consists of four basic capabilities, or domains. These are:</a:t>
            </a:r>
            <a:br>
              <a:rPr lang="en-US" sz="3600" dirty="0"/>
            </a:br>
            <a:r>
              <a:rPr lang="en-US" sz="3600" dirty="0" smtClean="0"/>
              <a:t/>
            </a:r>
            <a:br>
              <a:rPr lang="en-US" sz="3600" dirty="0" smtClean="0"/>
            </a:br>
            <a:r>
              <a:rPr lang="en-US" sz="3600" dirty="0" smtClean="0">
                <a:solidFill>
                  <a:srgbClr val="FF0000"/>
                </a:solidFill>
              </a:rPr>
              <a:t>1.  </a:t>
            </a:r>
            <a:r>
              <a:rPr lang="en-US" sz="3600" b="1" dirty="0" smtClean="0">
                <a:solidFill>
                  <a:srgbClr val="FF0000"/>
                </a:solidFill>
              </a:rPr>
              <a:t>Self </a:t>
            </a:r>
            <a:r>
              <a:rPr lang="en-US" sz="3600" b="1" dirty="0">
                <a:solidFill>
                  <a:srgbClr val="FF0000"/>
                </a:solidFill>
              </a:rPr>
              <a:t>Awareness</a:t>
            </a:r>
            <a:r>
              <a:rPr lang="en-US" sz="3600" dirty="0">
                <a:solidFill>
                  <a:srgbClr val="FF0000"/>
                </a:solidFill>
              </a:rPr>
              <a:t> </a:t>
            </a:r>
            <a:r>
              <a:rPr lang="en-US" sz="3600" dirty="0" smtClean="0">
                <a:solidFill>
                  <a:srgbClr val="FF0000"/>
                </a:solidFill>
              </a:rPr>
              <a:t/>
            </a:r>
            <a:br>
              <a:rPr lang="en-US" sz="3600" dirty="0" smtClean="0">
                <a:solidFill>
                  <a:srgbClr val="FF0000"/>
                </a:solidFill>
              </a:rPr>
            </a:br>
            <a:r>
              <a:rPr lang="en-US" sz="3600" dirty="0" smtClean="0">
                <a:solidFill>
                  <a:srgbClr val="00B050"/>
                </a:solidFill>
              </a:rPr>
              <a:t>2.  Self Regulation</a:t>
            </a:r>
            <a:r>
              <a:rPr lang="en-US" sz="3600" dirty="0">
                <a:solidFill>
                  <a:srgbClr val="00B050"/>
                </a:solidFill>
              </a:rPr>
              <a:t/>
            </a:r>
            <a:br>
              <a:rPr lang="en-US" sz="3600" dirty="0">
                <a:solidFill>
                  <a:srgbClr val="00B050"/>
                </a:solidFill>
              </a:rPr>
            </a:br>
            <a:r>
              <a:rPr lang="en-US" sz="3600" dirty="0" smtClean="0">
                <a:solidFill>
                  <a:srgbClr val="7030A0"/>
                </a:solidFill>
              </a:rPr>
              <a:t>3.  Social Awareness</a:t>
            </a:r>
            <a:br>
              <a:rPr lang="en-US" sz="3600" dirty="0" smtClean="0">
                <a:solidFill>
                  <a:srgbClr val="7030A0"/>
                </a:solidFill>
              </a:rPr>
            </a:br>
            <a:r>
              <a:rPr lang="en-US" sz="3600" dirty="0" smtClean="0">
                <a:solidFill>
                  <a:srgbClr val="002060"/>
                </a:solidFill>
              </a:rPr>
              <a:t>4.  </a:t>
            </a:r>
            <a:r>
              <a:rPr lang="en-US" sz="3600" dirty="0" smtClean="0">
                <a:solidFill>
                  <a:srgbClr val="002060"/>
                </a:solidFill>
                <a:hlinkClick r:id="rId2"/>
              </a:rPr>
              <a:t>Relationship </a:t>
            </a:r>
            <a:r>
              <a:rPr lang="en-US" sz="3600" dirty="0">
                <a:solidFill>
                  <a:srgbClr val="002060"/>
                </a:solidFill>
                <a:hlinkClick r:id="rId2"/>
              </a:rPr>
              <a:t>Management</a:t>
            </a:r>
            <a:r>
              <a:rPr lang="en-US" sz="3600" dirty="0">
                <a:solidFill>
                  <a:srgbClr val="002060"/>
                </a:solidFill>
              </a:rPr>
              <a:t/>
            </a:r>
            <a:br>
              <a:rPr lang="en-US" sz="3600" dirty="0">
                <a:solidFill>
                  <a:srgbClr val="002060"/>
                </a:solidFill>
              </a:rPr>
            </a:br>
            <a:endParaRPr lang="en-US" sz="3600" dirty="0">
              <a:solidFill>
                <a:srgbClr val="002060"/>
              </a:solidFill>
            </a:endParaRPr>
          </a:p>
        </p:txBody>
      </p:sp>
      <p:sp>
        <p:nvSpPr>
          <p:cNvPr id="3" name="Subtitle 2"/>
          <p:cNvSpPr>
            <a:spLocks noGrp="1"/>
          </p:cNvSpPr>
          <p:nvPr>
            <p:ph type="subTitle" idx="1"/>
          </p:nvPr>
        </p:nvSpPr>
        <p:spPr>
          <a:xfrm>
            <a:off x="1371600" y="7848600"/>
            <a:ext cx="6400800" cy="914400"/>
          </a:xfrm>
        </p:spPr>
        <p:txBody>
          <a:bodyPr/>
          <a:lstStyle/>
          <a:p>
            <a:endParaRPr lang="en-US" dirty="0"/>
          </a:p>
        </p:txBody>
      </p:sp>
    </p:spTree>
    <p:extLst>
      <p:ext uri="{BB962C8B-B14F-4D97-AF65-F5344CB8AC3E}">
        <p14:creationId xmlns:p14="http://schemas.microsoft.com/office/powerpoint/2010/main" val="3079976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848600" cy="6477000"/>
          </a:xfrm>
        </p:spPr>
        <p:txBody>
          <a:bodyPr>
            <a:normAutofit fontScale="90000"/>
          </a:bodyPr>
          <a:lstStyle/>
          <a:p>
            <a:pPr algn="l"/>
            <a:r>
              <a:rPr lang="en-US" sz="3600" dirty="0" smtClean="0"/>
              <a:t>	According </a:t>
            </a:r>
            <a:r>
              <a:rPr lang="en-US" sz="3600" dirty="0"/>
              <a:t>to Daniel </a:t>
            </a:r>
            <a:r>
              <a:rPr lang="en-US" sz="3600" dirty="0" err="1"/>
              <a:t>Goleman</a:t>
            </a:r>
            <a:r>
              <a:rPr lang="en-US" sz="3600" dirty="0"/>
              <a:t> the competencies associated with being socially </a:t>
            </a:r>
            <a:r>
              <a:rPr lang="en-US" sz="3600" dirty="0" smtClean="0"/>
              <a:t>aware are:</a:t>
            </a:r>
            <a:br>
              <a:rPr lang="en-US" sz="3600" dirty="0" smtClean="0"/>
            </a:br>
            <a:r>
              <a:rPr lang="en-US" sz="3600" dirty="0"/>
              <a:t/>
            </a:r>
            <a:br>
              <a:rPr lang="en-US" sz="3600" dirty="0"/>
            </a:br>
            <a:r>
              <a:rPr lang="en-US" sz="3600" b="1" dirty="0"/>
              <a:t>Empathy</a:t>
            </a:r>
            <a:r>
              <a:rPr lang="en-US" sz="3600" dirty="0"/>
              <a:t>: understanding the other person’s emotions, needs and concerns.</a:t>
            </a:r>
            <a:br>
              <a:rPr lang="en-US" sz="3600" dirty="0"/>
            </a:br>
            <a:r>
              <a:rPr lang="en-US" sz="3600" b="1" dirty="0" smtClean="0"/>
              <a:t>Organizational </a:t>
            </a:r>
            <a:r>
              <a:rPr lang="en-US" sz="3600" b="1" dirty="0"/>
              <a:t>Awareness</a:t>
            </a:r>
            <a:r>
              <a:rPr lang="en-US" sz="3600" dirty="0"/>
              <a:t>: the ability to understand the politics within an organization and how these affect the people working in them.</a:t>
            </a:r>
            <a:br>
              <a:rPr lang="en-US" sz="3600" dirty="0"/>
            </a:br>
            <a:r>
              <a:rPr lang="en-US" sz="3600" b="1" dirty="0"/>
              <a:t>Service</a:t>
            </a:r>
            <a:r>
              <a:rPr lang="en-US" sz="3600" dirty="0"/>
              <a:t>: the ability to understand and meet the needs of clients and customers.</a:t>
            </a:r>
            <a:r>
              <a:rPr lang="en-US" dirty="0"/>
              <a:t/>
            </a:r>
            <a:br>
              <a:rPr lang="en-US" dirty="0"/>
            </a:br>
            <a:endParaRPr lang="en-US" dirty="0"/>
          </a:p>
        </p:txBody>
      </p:sp>
      <p:sp>
        <p:nvSpPr>
          <p:cNvPr id="3" name="Subtitle 2"/>
          <p:cNvSpPr>
            <a:spLocks noGrp="1"/>
          </p:cNvSpPr>
          <p:nvPr>
            <p:ph type="subTitle" idx="1"/>
          </p:nvPr>
        </p:nvSpPr>
        <p:spPr>
          <a:xfrm>
            <a:off x="1371600" y="7239000"/>
            <a:ext cx="6400800" cy="685800"/>
          </a:xfrm>
        </p:spPr>
        <p:txBody>
          <a:bodyPr/>
          <a:lstStyle/>
          <a:p>
            <a:endParaRPr lang="en-US" dirty="0"/>
          </a:p>
        </p:txBody>
      </p:sp>
    </p:spTree>
    <p:extLst>
      <p:ext uri="{BB962C8B-B14F-4D97-AF65-F5344CB8AC3E}">
        <p14:creationId xmlns:p14="http://schemas.microsoft.com/office/powerpoint/2010/main" val="345805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2590800" cy="914400"/>
          </a:xfrm>
        </p:spPr>
        <p:txBody>
          <a:bodyPr>
            <a:normAutofit/>
          </a:bodyPr>
          <a:lstStyle/>
          <a:p>
            <a:r>
              <a:rPr lang="en-US" b="1" dirty="0">
                <a:solidFill>
                  <a:srgbClr val="FF0000"/>
                </a:solidFill>
                <a:effectLst/>
              </a:rPr>
              <a:t>Caring</a:t>
            </a:r>
            <a:endParaRPr lang="en-US" dirty="0">
              <a:solidFill>
                <a:srgbClr val="FF0000"/>
              </a:solidFill>
            </a:endParaRPr>
          </a:p>
        </p:txBody>
      </p:sp>
      <p:sp>
        <p:nvSpPr>
          <p:cNvPr id="3" name="Subtitle 2"/>
          <p:cNvSpPr>
            <a:spLocks noGrp="1"/>
          </p:cNvSpPr>
          <p:nvPr>
            <p:ph type="subTitle" idx="1"/>
          </p:nvPr>
        </p:nvSpPr>
        <p:spPr>
          <a:xfrm>
            <a:off x="990600" y="1295400"/>
            <a:ext cx="7848600" cy="5181600"/>
          </a:xfrm>
        </p:spPr>
        <p:txBody>
          <a:bodyPr>
            <a:normAutofit fontScale="92500"/>
          </a:bodyPr>
          <a:lstStyle/>
          <a:p>
            <a:pPr algn="just"/>
            <a:r>
              <a:rPr lang="en-US" sz="3600" u="sng" dirty="0" smtClean="0">
                <a:solidFill>
                  <a:schemeClr val="tx1"/>
                </a:solidFill>
                <a:latin typeface="Arial Rounded MT Bold" pitchFamily="34" charset="0"/>
              </a:rPr>
              <a:t>Recent research, reported by Time Magazine, </a:t>
            </a:r>
            <a:r>
              <a:rPr lang="en-US" sz="3600" dirty="0" smtClean="0">
                <a:solidFill>
                  <a:schemeClr val="tx1"/>
                </a:solidFill>
                <a:latin typeface="Arial Rounded MT Bold" pitchFamily="34" charset="0"/>
              </a:rPr>
              <a:t>finds </a:t>
            </a:r>
            <a:r>
              <a:rPr lang="en-US" sz="3600" dirty="0">
                <a:solidFill>
                  <a:schemeClr val="tx1"/>
                </a:solidFill>
                <a:latin typeface="Arial Rounded MT Bold" pitchFamily="34" charset="0"/>
              </a:rPr>
              <a:t>that college students have less empathy — the ability to understand and share the feelings of others — than students of previous generations.</a:t>
            </a:r>
          </a:p>
          <a:p>
            <a:pPr algn="just"/>
            <a:r>
              <a:rPr lang="en-US" sz="3600" dirty="0">
                <a:solidFill>
                  <a:schemeClr val="tx1"/>
                </a:solidFill>
                <a:latin typeface="Arial Rounded MT Bold" pitchFamily="34" charset="0"/>
              </a:rPr>
              <a:t>Digital communication, social networking, video conferencing and other forms of new media are being blamed for this loss of empathy.</a:t>
            </a:r>
          </a:p>
          <a:p>
            <a:endParaRPr lang="en-US" dirty="0"/>
          </a:p>
        </p:txBody>
      </p:sp>
    </p:spTree>
    <p:extLst>
      <p:ext uri="{BB962C8B-B14F-4D97-AF65-F5344CB8AC3E}">
        <p14:creationId xmlns:p14="http://schemas.microsoft.com/office/powerpoint/2010/main" val="2764675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457200"/>
            <a:ext cx="7406640" cy="152400"/>
          </a:xfrm>
        </p:spPr>
        <p:txBody>
          <a:bodyPr>
            <a:normAutofit fontScale="90000"/>
          </a:bodyPr>
          <a:lstStyle/>
          <a:p>
            <a:endParaRPr lang="en-US" dirty="0"/>
          </a:p>
        </p:txBody>
      </p:sp>
      <p:sp>
        <p:nvSpPr>
          <p:cNvPr id="3" name="Subtitle 2"/>
          <p:cNvSpPr>
            <a:spLocks noGrp="1"/>
          </p:cNvSpPr>
          <p:nvPr>
            <p:ph type="subTitle" idx="1"/>
          </p:nvPr>
        </p:nvSpPr>
        <p:spPr>
          <a:xfrm>
            <a:off x="990600" y="457200"/>
            <a:ext cx="7848600" cy="6096000"/>
          </a:xfrm>
        </p:spPr>
        <p:txBody>
          <a:bodyPr>
            <a:normAutofit lnSpcReduction="10000"/>
          </a:bodyPr>
          <a:lstStyle/>
          <a:p>
            <a:pPr algn="just"/>
            <a:r>
              <a:rPr lang="en-US" sz="3600" dirty="0">
                <a:latin typeface="Arial Rounded MT Bold" pitchFamily="34" charset="0"/>
              </a:rPr>
              <a:t>After all, it's much easier to say negative things about others if you don't have to say it to their face. And if I don't feel like engaging in your problems, I can simply log off, or even 'unfriend' you. It's an easy option.</a:t>
            </a:r>
          </a:p>
          <a:p>
            <a:pPr algn="just"/>
            <a:r>
              <a:rPr lang="en-US" sz="3600" dirty="0">
                <a:latin typeface="Arial Rounded MT Bold" pitchFamily="34" charset="0"/>
              </a:rPr>
              <a:t>The trouble is that when there is no empathy, when we don't work to understand the needs of others, there is also a significant loss of trust.</a:t>
            </a:r>
          </a:p>
          <a:p>
            <a:endParaRPr lang="en-US" dirty="0"/>
          </a:p>
        </p:txBody>
      </p:sp>
    </p:spTree>
    <p:extLst>
      <p:ext uri="{BB962C8B-B14F-4D97-AF65-F5344CB8AC3E}">
        <p14:creationId xmlns:p14="http://schemas.microsoft.com/office/powerpoint/2010/main" val="1232903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219200"/>
            <a:ext cx="7406640" cy="152400"/>
          </a:xfrm>
        </p:spPr>
        <p:txBody>
          <a:bodyPr>
            <a:normAutofit fontScale="90000"/>
          </a:bodyPr>
          <a:lstStyle/>
          <a:p>
            <a:endParaRPr lang="en-US" dirty="0"/>
          </a:p>
        </p:txBody>
      </p:sp>
      <p:sp>
        <p:nvSpPr>
          <p:cNvPr id="3" name="Subtitle 2"/>
          <p:cNvSpPr>
            <a:spLocks noGrp="1"/>
          </p:cNvSpPr>
          <p:nvPr>
            <p:ph type="subTitle" idx="1"/>
          </p:nvPr>
        </p:nvSpPr>
        <p:spPr>
          <a:xfrm>
            <a:off x="990600" y="609600"/>
            <a:ext cx="7848600" cy="6019800"/>
          </a:xfrm>
        </p:spPr>
        <p:txBody>
          <a:bodyPr>
            <a:normAutofit/>
          </a:bodyPr>
          <a:lstStyle/>
          <a:p>
            <a:pPr algn="just"/>
            <a:r>
              <a:rPr lang="en-US" sz="3600" dirty="0">
                <a:latin typeface="Arial Rounded MT Bold" pitchFamily="34" charset="0"/>
              </a:rPr>
              <a:t>Others will be </a:t>
            </a:r>
            <a:r>
              <a:rPr lang="en-US" sz="3600" dirty="0" smtClean="0">
                <a:latin typeface="Arial Rounded MT Bold" pitchFamily="34" charset="0"/>
              </a:rPr>
              <a:t>labeled </a:t>
            </a:r>
            <a:r>
              <a:rPr lang="en-US" sz="3600" dirty="0">
                <a:latin typeface="Arial Rounded MT Bold" pitchFamily="34" charset="0"/>
              </a:rPr>
              <a:t>uncaring and insensitive, but you are trusted when you're able to understand and respond to the needs and values of individuals, and the group.</a:t>
            </a:r>
          </a:p>
          <a:p>
            <a:pPr algn="just"/>
            <a:r>
              <a:rPr lang="en-US" sz="3600" dirty="0">
                <a:latin typeface="Arial Rounded MT Bold" pitchFamily="34" charset="0"/>
              </a:rPr>
              <a:t>This is true whether you're a salesperson dealing with the public, or a leader in an </a:t>
            </a:r>
            <a:r>
              <a:rPr lang="en-US" sz="3600" dirty="0" smtClean="0">
                <a:latin typeface="Arial Rounded MT Bold" pitchFamily="34" charset="0"/>
              </a:rPr>
              <a:t>organization.</a:t>
            </a:r>
            <a:endParaRPr lang="en-US" sz="3600" dirty="0">
              <a:latin typeface="Arial Rounded MT Bold" pitchFamily="34" charset="0"/>
            </a:endParaRPr>
          </a:p>
          <a:p>
            <a:endParaRPr lang="en-US" dirty="0"/>
          </a:p>
        </p:txBody>
      </p:sp>
    </p:spTree>
    <p:extLst>
      <p:ext uri="{BB962C8B-B14F-4D97-AF65-F5344CB8AC3E}">
        <p14:creationId xmlns:p14="http://schemas.microsoft.com/office/powerpoint/2010/main" val="3817955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2590800" cy="1371600"/>
          </a:xfrm>
        </p:spPr>
        <p:txBody>
          <a:bodyPr>
            <a:normAutofit fontScale="90000"/>
          </a:bodyPr>
          <a:lstStyle/>
          <a:p>
            <a:r>
              <a:rPr lang="en-US" b="1" dirty="0">
                <a:solidFill>
                  <a:srgbClr val="FF0000"/>
                </a:solidFill>
                <a:effectLst/>
                <a:latin typeface="Arial Rounded MT Bold" pitchFamily="34" charset="0"/>
              </a:rPr>
              <a:t>Empathy</a:t>
            </a:r>
            <a:r>
              <a:rPr lang="en-US" dirty="0">
                <a:effectLst/>
              </a:rPr>
              <a:t/>
            </a:r>
            <a:br>
              <a:rPr lang="en-US" dirty="0">
                <a:effectLst/>
              </a:rPr>
            </a:br>
            <a:endParaRPr lang="en-US" dirty="0"/>
          </a:p>
        </p:txBody>
      </p:sp>
      <p:sp>
        <p:nvSpPr>
          <p:cNvPr id="3" name="Subtitle 2"/>
          <p:cNvSpPr>
            <a:spLocks noGrp="1"/>
          </p:cNvSpPr>
          <p:nvPr>
            <p:ph type="subTitle" idx="1"/>
          </p:nvPr>
        </p:nvSpPr>
        <p:spPr>
          <a:xfrm>
            <a:off x="990600" y="1143000"/>
            <a:ext cx="7924800" cy="5486400"/>
          </a:xfrm>
        </p:spPr>
        <p:txBody>
          <a:bodyPr>
            <a:normAutofit/>
          </a:bodyPr>
          <a:lstStyle/>
          <a:p>
            <a:pPr algn="just"/>
            <a:r>
              <a:rPr lang="en-US" sz="2800" dirty="0">
                <a:latin typeface="Arial Rounded MT Bold" pitchFamily="34" charset="0"/>
              </a:rPr>
              <a:t>Leaders in </a:t>
            </a:r>
            <a:r>
              <a:rPr lang="en-US" sz="2800" dirty="0" smtClean="0">
                <a:latin typeface="Arial Rounded MT Bold" pitchFamily="34" charset="0"/>
              </a:rPr>
              <a:t>organizations </a:t>
            </a:r>
            <a:r>
              <a:rPr lang="en-US" sz="2800" dirty="0">
                <a:latin typeface="Arial Rounded MT Bold" pitchFamily="34" charset="0"/>
              </a:rPr>
              <a:t>have traditionally viewed empathy with suspicion, thinking that there is no place for soft emotional skills in the tough world of business.</a:t>
            </a:r>
          </a:p>
          <a:p>
            <a:r>
              <a:rPr lang="en-US" sz="2800" dirty="0">
                <a:latin typeface="Arial Rounded MT Bold" pitchFamily="34" charset="0"/>
              </a:rPr>
              <a:t>M</a:t>
            </a:r>
            <a:r>
              <a:rPr lang="en-US" sz="2800" dirty="0" smtClean="0">
                <a:latin typeface="Arial Rounded MT Bold" pitchFamily="34" charset="0"/>
              </a:rPr>
              <a:t>anagers </a:t>
            </a:r>
            <a:r>
              <a:rPr lang="en-US" sz="2800" dirty="0">
                <a:latin typeface="Arial Rounded MT Bold" pitchFamily="34" charset="0"/>
              </a:rPr>
              <a:t>worry that employees will take advantage of them if they show any empathy.</a:t>
            </a:r>
          </a:p>
          <a:p>
            <a:r>
              <a:rPr lang="en-US" sz="2800" dirty="0">
                <a:latin typeface="Arial Rounded MT Bold" pitchFamily="34" charset="0"/>
              </a:rPr>
              <a:t>But changing times and recognition of the strategic advantages of taking employees feelings into consideration has lead to social consciousness being regarded as a critical skill for effective leaders.</a:t>
            </a:r>
          </a:p>
        </p:txBody>
      </p:sp>
    </p:spTree>
    <p:extLst>
      <p:ext uri="{BB962C8B-B14F-4D97-AF65-F5344CB8AC3E}">
        <p14:creationId xmlns:p14="http://schemas.microsoft.com/office/powerpoint/2010/main" val="259464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143000"/>
            <a:ext cx="7406640" cy="609600"/>
          </a:xfrm>
        </p:spPr>
        <p:txBody>
          <a:bodyPr>
            <a:normAutofit fontScale="90000"/>
          </a:bodyPr>
          <a:lstStyle/>
          <a:p>
            <a:endParaRPr lang="en-US" dirty="0"/>
          </a:p>
        </p:txBody>
      </p:sp>
      <p:sp>
        <p:nvSpPr>
          <p:cNvPr id="3" name="Subtitle 2"/>
          <p:cNvSpPr>
            <a:spLocks noGrp="1"/>
          </p:cNvSpPr>
          <p:nvPr>
            <p:ph type="subTitle" idx="1"/>
          </p:nvPr>
        </p:nvSpPr>
        <p:spPr>
          <a:xfrm>
            <a:off x="990600" y="304800"/>
            <a:ext cx="7863840" cy="6248400"/>
          </a:xfrm>
        </p:spPr>
        <p:txBody>
          <a:bodyPr/>
          <a:lstStyle/>
          <a:p>
            <a:pPr algn="just"/>
            <a:r>
              <a:rPr lang="en-US" sz="2800" dirty="0">
                <a:latin typeface="Arial Rounded MT Bold" pitchFamily="34" charset="0"/>
              </a:rPr>
              <a:t>This has even impacted the training given to doctors. Today doctors are trained to formulate a bio-psycho-social understanding of the problem rather than treating patients purely as a diagnosis.</a:t>
            </a:r>
          </a:p>
          <a:p>
            <a:pPr algn="just"/>
            <a:endParaRPr lang="en-US" sz="2800" dirty="0" smtClean="0">
              <a:latin typeface="Arial Rounded MT Bold" pitchFamily="34" charset="0"/>
            </a:endParaRPr>
          </a:p>
          <a:p>
            <a:pPr algn="just"/>
            <a:r>
              <a:rPr lang="en-US" sz="2800" dirty="0" smtClean="0">
                <a:latin typeface="Arial Rounded MT Bold" pitchFamily="34" charset="0"/>
              </a:rPr>
              <a:t>Empathizing </a:t>
            </a:r>
            <a:r>
              <a:rPr lang="en-US" sz="2800" dirty="0">
                <a:latin typeface="Arial Rounded MT Bold" pitchFamily="34" charset="0"/>
              </a:rPr>
              <a:t>with someone - understanding their point of view - doesn't mean you have to agree with their point of view.</a:t>
            </a:r>
          </a:p>
          <a:p>
            <a:pPr algn="just"/>
            <a:r>
              <a:rPr lang="en-US" sz="2800" dirty="0">
                <a:latin typeface="Arial Rounded MT Bold" pitchFamily="34" charset="0"/>
              </a:rPr>
              <a:t>Empathy is really about acknowledging the emotions of others, being thoughtful and considerate of their feelings, and making decisions that take those feelings into consideration.</a:t>
            </a:r>
          </a:p>
          <a:p>
            <a:endParaRPr lang="en-US" dirty="0"/>
          </a:p>
        </p:txBody>
      </p:sp>
    </p:spTree>
    <p:extLst>
      <p:ext uri="{BB962C8B-B14F-4D97-AF65-F5344CB8AC3E}">
        <p14:creationId xmlns:p14="http://schemas.microsoft.com/office/powerpoint/2010/main" val="48117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effectLst/>
                <a:latin typeface="Arial Rounded MT Bold" pitchFamily="34" charset="0"/>
              </a:rPr>
              <a:t>Relationship Management</a:t>
            </a:r>
            <a:r>
              <a:rPr lang="en-US" dirty="0">
                <a:effectLst/>
              </a:rPr>
              <a:t/>
            </a:r>
            <a:br>
              <a:rPr lang="en-US" dirty="0">
                <a:effectLst/>
              </a:rPr>
            </a:br>
            <a:endParaRPr lang="en-US" dirty="0"/>
          </a:p>
        </p:txBody>
      </p:sp>
      <p:sp>
        <p:nvSpPr>
          <p:cNvPr id="3" name="Content Placeholder 2"/>
          <p:cNvSpPr>
            <a:spLocks noGrp="1"/>
          </p:cNvSpPr>
          <p:nvPr>
            <p:ph idx="1"/>
          </p:nvPr>
        </p:nvSpPr>
        <p:spPr>
          <a:xfrm>
            <a:off x="1066800" y="1219200"/>
            <a:ext cx="7866888" cy="5410200"/>
          </a:xfrm>
        </p:spPr>
        <p:txBody>
          <a:bodyPr>
            <a:normAutofit lnSpcReduction="10000"/>
          </a:bodyPr>
          <a:lstStyle/>
          <a:p>
            <a:pPr>
              <a:buFontTx/>
              <a:buChar char="-"/>
            </a:pPr>
            <a:r>
              <a:rPr lang="en-US" dirty="0" smtClean="0">
                <a:latin typeface="Arial Rounded MT Bold" pitchFamily="34" charset="0"/>
              </a:rPr>
              <a:t>the </a:t>
            </a:r>
            <a:r>
              <a:rPr lang="en-US" dirty="0">
                <a:latin typeface="Arial Rounded MT Bold" pitchFamily="34" charset="0"/>
              </a:rPr>
              <a:t>ability to inspire and influence </a:t>
            </a:r>
            <a:endParaRPr lang="en-US" dirty="0" smtClean="0">
              <a:latin typeface="Arial Rounded MT Bold" pitchFamily="34" charset="0"/>
            </a:endParaRPr>
          </a:p>
          <a:p>
            <a:pPr marL="82296" indent="0">
              <a:buNone/>
            </a:pPr>
            <a:r>
              <a:rPr lang="en-US" dirty="0">
                <a:latin typeface="Arial Rounded MT Bold" pitchFamily="34" charset="0"/>
              </a:rPr>
              <a:t> </a:t>
            </a:r>
            <a:r>
              <a:rPr lang="en-US" dirty="0" smtClean="0">
                <a:latin typeface="Arial Rounded MT Bold" pitchFamily="34" charset="0"/>
              </a:rPr>
              <a:t>  others </a:t>
            </a:r>
            <a:r>
              <a:rPr lang="en-US" dirty="0">
                <a:latin typeface="Arial Rounded MT Bold" pitchFamily="34" charset="0"/>
              </a:rPr>
              <a:t>and sort out the conflicts that </a:t>
            </a:r>
            <a:r>
              <a:rPr lang="en-US" dirty="0" smtClean="0">
                <a:latin typeface="Arial Rounded MT Bold" pitchFamily="34" charset="0"/>
              </a:rPr>
              <a:t>  </a:t>
            </a:r>
          </a:p>
          <a:p>
            <a:pPr marL="82296" indent="0">
              <a:buNone/>
            </a:pPr>
            <a:r>
              <a:rPr lang="en-US" dirty="0">
                <a:latin typeface="Arial Rounded MT Bold" pitchFamily="34" charset="0"/>
              </a:rPr>
              <a:t> </a:t>
            </a:r>
            <a:r>
              <a:rPr lang="en-US" dirty="0" smtClean="0">
                <a:latin typeface="Arial Rounded MT Bold" pitchFamily="34" charset="0"/>
              </a:rPr>
              <a:t>  arise.</a:t>
            </a:r>
          </a:p>
          <a:p>
            <a:pPr marL="82296" indent="0">
              <a:buNone/>
            </a:pPr>
            <a:endParaRPr lang="en-US" dirty="0">
              <a:latin typeface="Arial Rounded MT Bold" pitchFamily="34" charset="0"/>
            </a:endParaRPr>
          </a:p>
          <a:p>
            <a:pPr marL="82296" indent="0">
              <a:buNone/>
            </a:pPr>
            <a:r>
              <a:rPr lang="en-US" dirty="0">
                <a:latin typeface="Arial Rounded MT Bold" pitchFamily="34" charset="0"/>
              </a:rPr>
              <a:t>Rudy Giuliani (</a:t>
            </a:r>
            <a:r>
              <a:rPr lang="en-US" dirty="0">
                <a:solidFill>
                  <a:srgbClr val="FF0000"/>
                </a:solidFill>
                <a:latin typeface="Arial Rounded MT Bold" pitchFamily="34" charset="0"/>
              </a:rPr>
              <a:t>Mayor of the City of New York: 1993 - 2001 and </a:t>
            </a:r>
            <a:r>
              <a:rPr lang="en-US" i="1" u="sng" dirty="0" smtClean="0">
                <a:solidFill>
                  <a:srgbClr val="FF0000"/>
                </a:solidFill>
                <a:latin typeface="Arial Rounded MT Bold" pitchFamily="34" charset="0"/>
              </a:rPr>
              <a:t>Time</a:t>
            </a:r>
            <a:r>
              <a:rPr lang="en-US" u="sng" dirty="0">
                <a:solidFill>
                  <a:srgbClr val="FF0000"/>
                </a:solidFill>
                <a:latin typeface="Arial Rounded MT Bold" pitchFamily="34" charset="0"/>
              </a:rPr>
              <a:t> 2001 Person of the </a:t>
            </a:r>
            <a:r>
              <a:rPr lang="en-US" u="sng" dirty="0" smtClean="0">
                <a:solidFill>
                  <a:srgbClr val="FF0000"/>
                </a:solidFill>
                <a:latin typeface="Arial Rounded MT Bold" pitchFamily="34" charset="0"/>
              </a:rPr>
              <a:t>Year</a:t>
            </a:r>
            <a:r>
              <a:rPr lang="en-US" dirty="0" smtClean="0">
                <a:latin typeface="Arial Rounded MT Bold" pitchFamily="34" charset="0"/>
              </a:rPr>
              <a:t>) </a:t>
            </a:r>
            <a:r>
              <a:rPr lang="en-US" dirty="0">
                <a:latin typeface="Arial Rounded MT Bold" pitchFamily="34" charset="0"/>
              </a:rPr>
              <a:t>acknowledge how difficult it really is to predict how people will respond to each other and how they'll work together.</a:t>
            </a:r>
          </a:p>
          <a:p>
            <a:pPr marL="82296" indent="0">
              <a:buNone/>
            </a:pPr>
            <a:r>
              <a:rPr lang="en-US" dirty="0" smtClean="0"/>
              <a:t> </a:t>
            </a:r>
            <a:endParaRPr lang="en-US" dirty="0"/>
          </a:p>
        </p:txBody>
      </p:sp>
    </p:spTree>
    <p:extLst>
      <p:ext uri="{BB962C8B-B14F-4D97-AF65-F5344CB8AC3E}">
        <p14:creationId xmlns:p14="http://schemas.microsoft.com/office/powerpoint/2010/main" val="2865251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066800"/>
            <a:ext cx="7498080" cy="304800"/>
          </a:xfrm>
        </p:spPr>
        <p:txBody>
          <a:bodyPr>
            <a:normAutofit fontScale="90000"/>
          </a:bodyPr>
          <a:lstStyle/>
          <a:p>
            <a:endParaRPr lang="en-US" dirty="0"/>
          </a:p>
        </p:txBody>
      </p:sp>
      <p:sp>
        <p:nvSpPr>
          <p:cNvPr id="3" name="Content Placeholder 2"/>
          <p:cNvSpPr>
            <a:spLocks noGrp="1"/>
          </p:cNvSpPr>
          <p:nvPr>
            <p:ph idx="1"/>
          </p:nvPr>
        </p:nvSpPr>
        <p:spPr>
          <a:xfrm>
            <a:off x="990600" y="457200"/>
            <a:ext cx="7943088" cy="6172200"/>
          </a:xfrm>
        </p:spPr>
        <p:txBody>
          <a:bodyPr>
            <a:normAutofit fontScale="92500" lnSpcReduction="10000"/>
          </a:bodyPr>
          <a:lstStyle/>
          <a:p>
            <a:pPr marL="82296" indent="0">
              <a:buNone/>
            </a:pPr>
            <a:r>
              <a:rPr lang="en-US" dirty="0">
                <a:latin typeface="Arial Rounded MT Bold" pitchFamily="34" charset="0"/>
              </a:rPr>
              <a:t>In his (highly recommended) 2002 book, 'Leadership' Giuliani observes, "Sometimes very different people will form a harmonious unit, while those with a lot in common can't be in a room </a:t>
            </a:r>
            <a:r>
              <a:rPr lang="en-US" dirty="0" smtClean="0">
                <a:latin typeface="Arial Rounded MT Bold" pitchFamily="34" charset="0"/>
              </a:rPr>
              <a:t>together“.</a:t>
            </a:r>
          </a:p>
          <a:p>
            <a:pPr marL="82296" indent="0">
              <a:buNone/>
            </a:pPr>
            <a:r>
              <a:rPr lang="en-US" dirty="0">
                <a:latin typeface="Arial Rounded MT Bold" pitchFamily="34" charset="0"/>
              </a:rPr>
              <a:t>So is relationship management just luck, or is there something we can do?</a:t>
            </a:r>
          </a:p>
          <a:p>
            <a:pPr marL="82296" indent="0">
              <a:buNone/>
            </a:pPr>
            <a:r>
              <a:rPr lang="en-US" dirty="0">
                <a:latin typeface="Arial Rounded MT Bold" pitchFamily="34" charset="0"/>
              </a:rPr>
              <a:t>One thing you can be sure of is that if you're going to manage relationships effectively you'll need to use every bit </a:t>
            </a:r>
            <a:r>
              <a:rPr lang="en-US" dirty="0" smtClean="0">
                <a:latin typeface="Arial Rounded MT Bold" pitchFamily="34" charset="0"/>
              </a:rPr>
              <a:t>of self awareness, self regulation</a:t>
            </a:r>
            <a:r>
              <a:rPr lang="en-US" dirty="0">
                <a:latin typeface="Arial Rounded MT Bold" pitchFamily="34" charset="0"/>
              </a:rPr>
              <a:t> </a:t>
            </a:r>
            <a:r>
              <a:rPr lang="en-US" dirty="0" smtClean="0">
                <a:latin typeface="Arial Rounded MT Bold" pitchFamily="34" charset="0"/>
              </a:rPr>
              <a:t>and</a:t>
            </a:r>
            <a:r>
              <a:rPr lang="en-US" dirty="0">
                <a:latin typeface="Arial Rounded MT Bold" pitchFamily="34" charset="0"/>
              </a:rPr>
              <a:t> </a:t>
            </a:r>
            <a:r>
              <a:rPr lang="en-US" dirty="0" smtClean="0">
                <a:latin typeface="Arial Rounded MT Bold" pitchFamily="34" charset="0"/>
              </a:rPr>
              <a:t>social awareness</a:t>
            </a:r>
            <a:r>
              <a:rPr lang="en-US" u="sng" dirty="0">
                <a:latin typeface="Arial Rounded MT Bold" pitchFamily="34" charset="0"/>
              </a:rPr>
              <a:t> </a:t>
            </a:r>
            <a:r>
              <a:rPr lang="en-US" dirty="0" smtClean="0">
                <a:latin typeface="Arial Rounded MT Bold" pitchFamily="34" charset="0"/>
              </a:rPr>
              <a:t>to </a:t>
            </a:r>
            <a:r>
              <a:rPr lang="en-US" dirty="0">
                <a:latin typeface="Arial Rounded MT Bold" pitchFamily="34" charset="0"/>
              </a:rPr>
              <a:t>understand what's going on and how it's affecting you.</a:t>
            </a:r>
          </a:p>
          <a:p>
            <a:pPr marL="82296" indent="0">
              <a:buNone/>
            </a:pPr>
            <a:endParaRPr lang="en-US" dirty="0">
              <a:latin typeface="Arial Rounded MT Bold" pitchFamily="34" charset="0"/>
            </a:endParaRPr>
          </a:p>
        </p:txBody>
      </p:sp>
    </p:spTree>
    <p:extLst>
      <p:ext uri="{BB962C8B-B14F-4D97-AF65-F5344CB8AC3E}">
        <p14:creationId xmlns:p14="http://schemas.microsoft.com/office/powerpoint/2010/main" val="3347876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5287962"/>
          </a:xfrm>
        </p:spPr>
        <p:txBody>
          <a:bodyPr>
            <a:normAutofit/>
          </a:bodyPr>
          <a:lstStyle/>
          <a:p>
            <a:pPr algn="just"/>
            <a:r>
              <a:rPr lang="en-US" dirty="0">
                <a:solidFill>
                  <a:schemeClr val="tx1"/>
                </a:solidFill>
                <a:effectLst/>
                <a:latin typeface="Arial Rounded MT Bold" pitchFamily="34" charset="0"/>
              </a:rPr>
              <a:t>E</a:t>
            </a:r>
            <a:r>
              <a:rPr lang="en-US" dirty="0" smtClean="0">
                <a:solidFill>
                  <a:schemeClr val="tx1"/>
                </a:solidFill>
                <a:effectLst/>
                <a:latin typeface="Arial Rounded MT Bold" pitchFamily="34" charset="0"/>
              </a:rPr>
              <a:t>ffective </a:t>
            </a:r>
            <a:r>
              <a:rPr lang="en-US" dirty="0">
                <a:solidFill>
                  <a:schemeClr val="tx1"/>
                </a:solidFill>
                <a:effectLst/>
                <a:latin typeface="Arial Rounded MT Bold" pitchFamily="34" charset="0"/>
              </a:rPr>
              <a:t>management of relationships relies on all the abilities in the three domains of emotional </a:t>
            </a:r>
            <a:r>
              <a:rPr lang="en-US" dirty="0" smtClean="0">
                <a:solidFill>
                  <a:schemeClr val="tx1"/>
                </a:solidFill>
                <a:effectLst/>
                <a:latin typeface="Arial Rounded MT Bold" pitchFamily="34" charset="0"/>
              </a:rPr>
              <a:t>intelligence. </a:t>
            </a:r>
            <a:endParaRPr lang="en-US" dirty="0">
              <a:solidFill>
                <a:schemeClr val="tx1"/>
              </a:solidFill>
              <a:latin typeface="Arial Rounded MT Bold" pitchFamily="34" charset="0"/>
            </a:endParaRPr>
          </a:p>
        </p:txBody>
      </p:sp>
      <p:sp>
        <p:nvSpPr>
          <p:cNvPr id="3" name="Content Placeholder 2"/>
          <p:cNvSpPr>
            <a:spLocks noGrp="1"/>
          </p:cNvSpPr>
          <p:nvPr>
            <p:ph idx="1"/>
          </p:nvPr>
        </p:nvSpPr>
        <p:spPr>
          <a:xfrm flipV="1">
            <a:off x="990600" y="6857999"/>
            <a:ext cx="7943088" cy="45719"/>
          </a:xfrm>
        </p:spPr>
        <p:txBody>
          <a:bodyPr>
            <a:normAutofit fontScale="25000" lnSpcReduction="20000"/>
          </a:bodyPr>
          <a:lstStyle/>
          <a:p>
            <a:pPr marL="82296" indent="0">
              <a:buNone/>
            </a:pPr>
            <a:endParaRPr lang="en-US" dirty="0"/>
          </a:p>
        </p:txBody>
      </p:sp>
    </p:spTree>
    <p:extLst>
      <p:ext uri="{BB962C8B-B14F-4D97-AF65-F5344CB8AC3E}">
        <p14:creationId xmlns:p14="http://schemas.microsoft.com/office/powerpoint/2010/main" val="429884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fontScale="90000"/>
          </a:bodyPr>
          <a:lstStyle/>
          <a:p>
            <a:r>
              <a:rPr lang="en-US" b="1" dirty="0">
                <a:solidFill>
                  <a:schemeClr val="tx1"/>
                </a:solidFill>
                <a:effectLst/>
                <a:latin typeface="Arial Rounded MT Bold" pitchFamily="34" charset="0"/>
              </a:rPr>
              <a:t>Four criteria for effective relationship management</a:t>
            </a:r>
            <a:endParaRPr lang="en-US" dirty="0">
              <a:solidFill>
                <a:schemeClr val="tx1"/>
              </a:solidFill>
              <a:latin typeface="Arial Rounded MT Bold" pitchFamily="34" charset="0"/>
            </a:endParaRPr>
          </a:p>
        </p:txBody>
      </p:sp>
      <p:sp>
        <p:nvSpPr>
          <p:cNvPr id="3" name="Content Placeholder 2"/>
          <p:cNvSpPr>
            <a:spLocks noGrp="1"/>
          </p:cNvSpPr>
          <p:nvPr>
            <p:ph idx="1"/>
          </p:nvPr>
        </p:nvSpPr>
        <p:spPr>
          <a:xfrm>
            <a:off x="990600" y="1676400"/>
            <a:ext cx="7943088" cy="4800600"/>
          </a:xfrm>
        </p:spPr>
        <p:txBody>
          <a:bodyPr>
            <a:normAutofit lnSpcReduction="10000"/>
          </a:bodyPr>
          <a:lstStyle/>
          <a:p>
            <a:pPr marL="82296" indent="0" algn="just">
              <a:buNone/>
            </a:pPr>
            <a:r>
              <a:rPr lang="en-US" dirty="0">
                <a:latin typeface="Arial Rounded MT Bold" pitchFamily="34" charset="0"/>
              </a:rPr>
              <a:t>Before you can manage relationships you need to notice and manage the effect people have on you and be aware of what they are feeling and what's led to them feeling that way.</a:t>
            </a:r>
          </a:p>
          <a:p>
            <a:pPr marL="82296" indent="0" algn="just">
              <a:buNone/>
            </a:pPr>
            <a:endParaRPr lang="en-US" dirty="0" smtClean="0">
              <a:latin typeface="Arial Rounded MT Bold" pitchFamily="34" charset="0"/>
            </a:endParaRPr>
          </a:p>
          <a:p>
            <a:pPr marL="82296" indent="0" algn="just">
              <a:buNone/>
            </a:pPr>
            <a:r>
              <a:rPr lang="en-US" dirty="0" smtClean="0">
                <a:latin typeface="Arial Rounded MT Bold" pitchFamily="34" charset="0"/>
              </a:rPr>
              <a:t>Only </a:t>
            </a:r>
            <a:r>
              <a:rPr lang="en-US" dirty="0">
                <a:latin typeface="Arial Rounded MT Bold" pitchFamily="34" charset="0"/>
              </a:rPr>
              <a:t>then can you </a:t>
            </a:r>
            <a:r>
              <a:rPr lang="en-US" b="1" dirty="0">
                <a:latin typeface="Arial Rounded MT Bold" pitchFamily="34" charset="0"/>
              </a:rPr>
              <a:t>decide</a:t>
            </a:r>
            <a:r>
              <a:rPr lang="en-US" dirty="0">
                <a:latin typeface="Arial Rounded MT Bold" pitchFamily="34" charset="0"/>
              </a:rPr>
              <a:t> how best to </a:t>
            </a:r>
            <a:r>
              <a:rPr lang="en-US" b="1" dirty="0">
                <a:latin typeface="Arial Rounded MT Bold" pitchFamily="34" charset="0"/>
              </a:rPr>
              <a:t>interact</a:t>
            </a:r>
            <a:r>
              <a:rPr lang="en-US" dirty="0">
                <a:latin typeface="Arial Rounded MT Bold" pitchFamily="34" charset="0"/>
              </a:rPr>
              <a:t> with them in order to achieve </a:t>
            </a:r>
            <a:r>
              <a:rPr lang="en-US" b="1" dirty="0">
                <a:latin typeface="Arial Rounded MT Bold" pitchFamily="34" charset="0"/>
              </a:rPr>
              <a:t>the outcome</a:t>
            </a:r>
            <a:r>
              <a:rPr lang="en-US" dirty="0">
                <a:latin typeface="Arial Rounded MT Bold" pitchFamily="34" charset="0"/>
              </a:rPr>
              <a:t> that best suits </a:t>
            </a:r>
            <a:r>
              <a:rPr lang="en-US" b="1" dirty="0">
                <a:latin typeface="Arial Rounded MT Bold" pitchFamily="34" charset="0"/>
              </a:rPr>
              <a:t>your needs</a:t>
            </a:r>
            <a:r>
              <a:rPr lang="en-US" dirty="0">
                <a:latin typeface="Arial Rounded MT Bold" pitchFamily="34" charset="0"/>
              </a:rPr>
              <a:t>.</a:t>
            </a:r>
          </a:p>
          <a:p>
            <a:pPr marL="82296" indent="0">
              <a:buNone/>
            </a:pPr>
            <a:endParaRPr lang="en-US" dirty="0"/>
          </a:p>
        </p:txBody>
      </p:sp>
    </p:spTree>
    <p:extLst>
      <p:ext uri="{BB962C8B-B14F-4D97-AF65-F5344CB8AC3E}">
        <p14:creationId xmlns:p14="http://schemas.microsoft.com/office/powerpoint/2010/main" val="3054981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219199"/>
          </a:xfrm>
        </p:spPr>
        <p:txBody>
          <a:bodyPr>
            <a:normAutofit fontScale="90000"/>
          </a:bodyPr>
          <a:lstStyle/>
          <a:p>
            <a:r>
              <a:rPr lang="en-US" b="1" dirty="0"/>
              <a:t>Self Awareness</a:t>
            </a:r>
            <a:br>
              <a:rPr lang="en-US" b="1" dirty="0"/>
            </a:br>
            <a:endParaRPr lang="en-US" dirty="0"/>
          </a:p>
        </p:txBody>
      </p:sp>
      <p:sp>
        <p:nvSpPr>
          <p:cNvPr id="3" name="Subtitle 2"/>
          <p:cNvSpPr>
            <a:spLocks noGrp="1"/>
          </p:cNvSpPr>
          <p:nvPr>
            <p:ph type="subTitle" idx="1"/>
          </p:nvPr>
        </p:nvSpPr>
        <p:spPr>
          <a:xfrm>
            <a:off x="1066800" y="1447800"/>
            <a:ext cx="7315200" cy="4191000"/>
          </a:xfrm>
        </p:spPr>
        <p:txBody>
          <a:bodyPr>
            <a:normAutofit/>
          </a:bodyPr>
          <a:lstStyle/>
          <a:p>
            <a:pPr algn="just"/>
            <a:r>
              <a:rPr lang="en-US" sz="4000" dirty="0" smtClean="0">
                <a:solidFill>
                  <a:schemeClr val="tx1"/>
                </a:solidFill>
              </a:rPr>
              <a:t>Self awareness is the foundation of personal growth and success. Daniel </a:t>
            </a:r>
            <a:r>
              <a:rPr lang="en-US" sz="4000" dirty="0" err="1" smtClean="0">
                <a:solidFill>
                  <a:schemeClr val="tx1"/>
                </a:solidFill>
              </a:rPr>
              <a:t>Goleman</a:t>
            </a:r>
            <a:r>
              <a:rPr lang="en-US" sz="4000" dirty="0" smtClean="0">
                <a:solidFill>
                  <a:schemeClr val="tx1"/>
                </a:solidFill>
              </a:rPr>
              <a:t> calls it the 'keystone' of emotional intelligence.</a:t>
            </a:r>
            <a:br>
              <a:rPr lang="en-US" sz="4000" dirty="0" smtClean="0">
                <a:solidFill>
                  <a:schemeClr val="tx1"/>
                </a:solidFill>
              </a:rPr>
            </a:br>
            <a:endParaRPr lang="en-US" sz="4000" dirty="0">
              <a:solidFill>
                <a:schemeClr val="tx1"/>
              </a:solidFill>
            </a:endParaRPr>
          </a:p>
        </p:txBody>
      </p:sp>
    </p:spTree>
    <p:extLst>
      <p:ext uri="{BB962C8B-B14F-4D97-AF65-F5344CB8AC3E}">
        <p14:creationId xmlns:p14="http://schemas.microsoft.com/office/powerpoint/2010/main" val="1169048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715962"/>
          </a:xfrm>
        </p:spPr>
        <p:txBody>
          <a:bodyPr>
            <a:normAutofit fontScale="90000"/>
          </a:bodyPr>
          <a:lstStyle/>
          <a:p>
            <a:r>
              <a:rPr lang="en-US" dirty="0">
                <a:solidFill>
                  <a:schemeClr val="tx1"/>
                </a:solidFill>
                <a:effectLst/>
                <a:latin typeface="Arial Rounded MT Bold" pitchFamily="34" charset="0"/>
              </a:rPr>
              <a:t>F</a:t>
            </a:r>
            <a:r>
              <a:rPr lang="en-US" dirty="0" smtClean="0">
                <a:solidFill>
                  <a:schemeClr val="tx1"/>
                </a:solidFill>
                <a:effectLst/>
                <a:latin typeface="Arial Rounded MT Bold" pitchFamily="34" charset="0"/>
              </a:rPr>
              <a:t>our </a:t>
            </a:r>
            <a:r>
              <a:rPr lang="en-US" dirty="0">
                <a:solidFill>
                  <a:schemeClr val="tx1"/>
                </a:solidFill>
                <a:effectLst/>
                <a:latin typeface="Arial Rounded MT Bold" pitchFamily="34" charset="0"/>
              </a:rPr>
              <a:t>criteria to effective relationship management:</a:t>
            </a:r>
            <a:endParaRPr lang="en-US" dirty="0">
              <a:solidFill>
                <a:schemeClr val="tx1"/>
              </a:solidFill>
              <a:latin typeface="Arial Rounded MT Bold" pitchFamily="34" charset="0"/>
            </a:endParaRPr>
          </a:p>
        </p:txBody>
      </p:sp>
      <p:sp>
        <p:nvSpPr>
          <p:cNvPr id="3" name="Content Placeholder 2"/>
          <p:cNvSpPr>
            <a:spLocks noGrp="1"/>
          </p:cNvSpPr>
          <p:nvPr>
            <p:ph idx="1"/>
          </p:nvPr>
        </p:nvSpPr>
        <p:spPr>
          <a:xfrm>
            <a:off x="990600" y="1447800"/>
            <a:ext cx="7943088" cy="5410200"/>
          </a:xfrm>
        </p:spPr>
        <p:txBody>
          <a:bodyPr>
            <a:normAutofit fontScale="92500" lnSpcReduction="20000"/>
          </a:bodyPr>
          <a:lstStyle/>
          <a:p>
            <a:pPr marL="82296" lvl="0" indent="0">
              <a:buNone/>
            </a:pPr>
            <a:r>
              <a:rPr lang="en-US" sz="3300" b="1" dirty="0" smtClean="0">
                <a:latin typeface="Arial Rounded MT Bold" pitchFamily="34" charset="0"/>
              </a:rPr>
              <a:t>1.  </a:t>
            </a:r>
            <a:r>
              <a:rPr lang="en-US" sz="3300" b="1" dirty="0" smtClean="0">
                <a:solidFill>
                  <a:srgbClr val="FF0000"/>
                </a:solidFill>
                <a:latin typeface="Arial Rounded MT Bold" pitchFamily="34" charset="0"/>
              </a:rPr>
              <a:t>A </a:t>
            </a:r>
            <a:r>
              <a:rPr lang="en-US" sz="3300" b="1" dirty="0">
                <a:solidFill>
                  <a:srgbClr val="FF0000"/>
                </a:solidFill>
                <a:latin typeface="Arial Rounded MT Bold" pitchFamily="34" charset="0"/>
              </a:rPr>
              <a:t>decision</a:t>
            </a:r>
            <a:r>
              <a:rPr lang="en-US" sz="3300" dirty="0">
                <a:latin typeface="Arial Rounded MT Bold" pitchFamily="34" charset="0"/>
              </a:rPr>
              <a:t> regarding the best course </a:t>
            </a:r>
            <a:endParaRPr lang="en-US" sz="3300" dirty="0" smtClean="0">
              <a:latin typeface="Arial Rounded MT Bold" pitchFamily="34" charset="0"/>
            </a:endParaRPr>
          </a:p>
          <a:p>
            <a:pPr marL="82296" lvl="0" indent="0">
              <a:buNone/>
            </a:pPr>
            <a:r>
              <a:rPr lang="en-US" sz="3300" dirty="0">
                <a:latin typeface="Arial Rounded MT Bold" pitchFamily="34" charset="0"/>
              </a:rPr>
              <a:t> </a:t>
            </a:r>
            <a:r>
              <a:rPr lang="en-US" sz="3300" dirty="0" smtClean="0">
                <a:latin typeface="Arial Rounded MT Bold" pitchFamily="34" charset="0"/>
              </a:rPr>
              <a:t>     of </a:t>
            </a:r>
            <a:r>
              <a:rPr lang="en-US" sz="3300" dirty="0">
                <a:latin typeface="Arial Rounded MT Bold" pitchFamily="34" charset="0"/>
              </a:rPr>
              <a:t>action in a particular situation.</a:t>
            </a:r>
          </a:p>
          <a:p>
            <a:pPr marL="82296" indent="0">
              <a:buNone/>
            </a:pPr>
            <a:endParaRPr lang="en-US" sz="3300" dirty="0" smtClean="0">
              <a:latin typeface="Arial Rounded MT Bold" pitchFamily="34" charset="0"/>
            </a:endParaRPr>
          </a:p>
          <a:p>
            <a:pPr marL="82296" indent="0">
              <a:buNone/>
            </a:pPr>
            <a:r>
              <a:rPr lang="en-US" sz="3300" dirty="0">
                <a:latin typeface="Arial Rounded MT Bold" pitchFamily="34" charset="0"/>
              </a:rPr>
              <a:t> </a:t>
            </a:r>
            <a:r>
              <a:rPr lang="en-US" sz="3300" dirty="0" smtClean="0">
                <a:latin typeface="Arial Rounded MT Bold" pitchFamily="34" charset="0"/>
              </a:rPr>
              <a:t>    This </a:t>
            </a:r>
            <a:r>
              <a:rPr lang="en-US" sz="3300" dirty="0">
                <a:latin typeface="Arial Rounded MT Bold" pitchFamily="34" charset="0"/>
              </a:rPr>
              <a:t>will be based on research you've done </a:t>
            </a:r>
            <a:r>
              <a:rPr lang="en-US" sz="3300" dirty="0" smtClean="0">
                <a:latin typeface="Arial Rounded MT Bold" pitchFamily="34" charset="0"/>
              </a:rPr>
              <a:t>  to </a:t>
            </a:r>
            <a:r>
              <a:rPr lang="en-US" sz="3300" dirty="0">
                <a:latin typeface="Arial Rounded MT Bold" pitchFamily="34" charset="0"/>
              </a:rPr>
              <a:t>understand how people are feeling and why they're feeling that way.</a:t>
            </a:r>
          </a:p>
          <a:p>
            <a:pPr marL="82296" indent="0">
              <a:buNone/>
            </a:pPr>
            <a:r>
              <a:rPr lang="en-US" sz="3300" dirty="0">
                <a:latin typeface="Arial Rounded MT Bold" pitchFamily="34" charset="0"/>
              </a:rPr>
              <a:t>Based on this you'll have thought about different ways to interact with them and the different reactions you might get when you say or do something. You'll also be aware of their effect on you and how to manage this appropriately.</a:t>
            </a:r>
          </a:p>
          <a:p>
            <a:pPr marL="82296" indent="0">
              <a:buNone/>
            </a:pPr>
            <a:endParaRPr lang="en-US" dirty="0"/>
          </a:p>
        </p:txBody>
      </p:sp>
    </p:spTree>
    <p:extLst>
      <p:ext uri="{BB962C8B-B14F-4D97-AF65-F5344CB8AC3E}">
        <p14:creationId xmlns:p14="http://schemas.microsoft.com/office/powerpoint/2010/main" val="4068282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066800"/>
            <a:ext cx="7498080" cy="381000"/>
          </a:xfrm>
        </p:spPr>
        <p:txBody>
          <a:bodyPr>
            <a:normAutofit fontScale="90000"/>
          </a:bodyPr>
          <a:lstStyle/>
          <a:p>
            <a:endParaRPr lang="en-US" dirty="0"/>
          </a:p>
        </p:txBody>
      </p:sp>
      <p:sp>
        <p:nvSpPr>
          <p:cNvPr id="3" name="Content Placeholder 2"/>
          <p:cNvSpPr>
            <a:spLocks noGrp="1"/>
          </p:cNvSpPr>
          <p:nvPr>
            <p:ph idx="1"/>
          </p:nvPr>
        </p:nvSpPr>
        <p:spPr>
          <a:xfrm>
            <a:off x="990600" y="381000"/>
            <a:ext cx="7943088" cy="6096000"/>
          </a:xfrm>
        </p:spPr>
        <p:txBody>
          <a:bodyPr>
            <a:normAutofit lnSpcReduction="10000"/>
          </a:bodyPr>
          <a:lstStyle/>
          <a:p>
            <a:pPr marL="82296" lvl="0" indent="0">
              <a:buNone/>
            </a:pPr>
            <a:r>
              <a:rPr lang="en-US" b="1" dirty="0" smtClean="0">
                <a:latin typeface="Arial Rounded MT Bold" pitchFamily="34" charset="0"/>
              </a:rPr>
              <a:t>2. An </a:t>
            </a:r>
            <a:r>
              <a:rPr lang="en-US" b="1" dirty="0">
                <a:latin typeface="Arial Rounded MT Bold" pitchFamily="34" charset="0"/>
              </a:rPr>
              <a:t>interaction</a:t>
            </a:r>
            <a:r>
              <a:rPr lang="en-US" dirty="0">
                <a:latin typeface="Arial Rounded MT Bold" pitchFamily="34" charset="0"/>
              </a:rPr>
              <a:t> with others based on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the </a:t>
            </a:r>
            <a:r>
              <a:rPr lang="en-US" dirty="0">
                <a:latin typeface="Arial Rounded MT Bold" pitchFamily="34" charset="0"/>
              </a:rPr>
              <a:t>research you've done.</a:t>
            </a:r>
          </a:p>
          <a:p>
            <a:pPr marL="82296" lvl="0" indent="0">
              <a:buNone/>
            </a:pPr>
            <a:r>
              <a:rPr lang="en-US" b="1" dirty="0" smtClean="0">
                <a:latin typeface="Arial Rounded MT Bold" pitchFamily="34" charset="0"/>
              </a:rPr>
              <a:t>3. An </a:t>
            </a:r>
            <a:r>
              <a:rPr lang="en-US" b="1" dirty="0">
                <a:latin typeface="Arial Rounded MT Bold" pitchFamily="34" charset="0"/>
              </a:rPr>
              <a:t>outcome</a:t>
            </a:r>
            <a:r>
              <a:rPr lang="en-US" dirty="0">
                <a:latin typeface="Arial Rounded MT Bold" pitchFamily="34" charset="0"/>
              </a:rPr>
              <a:t>: how and what you say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or </a:t>
            </a:r>
            <a:r>
              <a:rPr lang="en-US" dirty="0">
                <a:latin typeface="Arial Rounded MT Bold" pitchFamily="34" charset="0"/>
              </a:rPr>
              <a:t>do will be guided by a specific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outcome </a:t>
            </a:r>
            <a:r>
              <a:rPr lang="en-US" dirty="0">
                <a:latin typeface="Arial Rounded MT Bold" pitchFamily="34" charset="0"/>
              </a:rPr>
              <a:t>you want to achieve. This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makes </a:t>
            </a:r>
            <a:r>
              <a:rPr lang="en-US" dirty="0">
                <a:latin typeface="Arial Rounded MT Bold" pitchFamily="34" charset="0"/>
              </a:rPr>
              <a:t>relationship management an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intentional </a:t>
            </a:r>
            <a:r>
              <a:rPr lang="en-US" dirty="0">
                <a:latin typeface="Arial Rounded MT Bold" pitchFamily="34" charset="0"/>
              </a:rPr>
              <a:t>activity.</a:t>
            </a:r>
          </a:p>
          <a:p>
            <a:pPr marL="82296" lvl="0" indent="0">
              <a:buNone/>
            </a:pPr>
            <a:r>
              <a:rPr lang="en-US" b="1" dirty="0" smtClean="0">
                <a:latin typeface="Arial Rounded MT Bold" pitchFamily="34" charset="0"/>
              </a:rPr>
              <a:t>4. Your </a:t>
            </a:r>
            <a:r>
              <a:rPr lang="en-US" b="1" dirty="0">
                <a:latin typeface="Arial Rounded MT Bold" pitchFamily="34" charset="0"/>
              </a:rPr>
              <a:t>needs</a:t>
            </a:r>
            <a:r>
              <a:rPr lang="en-US" dirty="0">
                <a:latin typeface="Arial Rounded MT Bold" pitchFamily="34" charset="0"/>
              </a:rPr>
              <a:t>: the outcome you intend </a:t>
            </a:r>
            <a:endParaRPr lang="en-US" dirty="0" smtClean="0">
              <a:latin typeface="Arial Rounded MT Bold" pitchFamily="34" charset="0"/>
            </a:endParaRPr>
          </a:p>
          <a:p>
            <a:pPr marL="82296" lvl="0" indent="0">
              <a:buNone/>
            </a:pPr>
            <a:r>
              <a:rPr lang="en-US" dirty="0" smtClean="0">
                <a:latin typeface="Arial Rounded MT Bold" pitchFamily="34" charset="0"/>
              </a:rPr>
              <a:t>     to </a:t>
            </a:r>
            <a:r>
              <a:rPr lang="en-US" dirty="0">
                <a:latin typeface="Arial Rounded MT Bold" pitchFamily="34" charset="0"/>
              </a:rPr>
              <a:t>achieve will be guided by your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specific </a:t>
            </a:r>
            <a:r>
              <a:rPr lang="en-US" dirty="0">
                <a:latin typeface="Arial Rounded MT Bold" pitchFamily="34" charset="0"/>
              </a:rPr>
              <a:t>needs, or the business </a:t>
            </a:r>
            <a:endParaRPr lang="en-US" dirty="0" smtClean="0">
              <a:latin typeface="Arial Rounded MT Bold" pitchFamily="34" charset="0"/>
            </a:endParaRPr>
          </a:p>
          <a:p>
            <a:pPr marL="82296" lvl="0" indent="0">
              <a:buNone/>
            </a:pPr>
            <a:r>
              <a:rPr lang="en-US" dirty="0">
                <a:latin typeface="Arial Rounded MT Bold" pitchFamily="34" charset="0"/>
              </a:rPr>
              <a:t> </a:t>
            </a:r>
            <a:r>
              <a:rPr lang="en-US" dirty="0" smtClean="0">
                <a:latin typeface="Arial Rounded MT Bold" pitchFamily="34" charset="0"/>
              </a:rPr>
              <a:t>    needs</a:t>
            </a:r>
            <a:r>
              <a:rPr lang="en-US" dirty="0">
                <a:latin typeface="Arial Rounded MT Bold" pitchFamily="34" charset="0"/>
              </a:rPr>
              <a:t>, at that time.</a:t>
            </a:r>
          </a:p>
          <a:p>
            <a:pPr marL="82296" indent="0">
              <a:buNone/>
            </a:pPr>
            <a:endParaRPr lang="en-US" dirty="0"/>
          </a:p>
        </p:txBody>
      </p:sp>
    </p:spTree>
    <p:extLst>
      <p:ext uri="{BB962C8B-B14F-4D97-AF65-F5344CB8AC3E}">
        <p14:creationId xmlns:p14="http://schemas.microsoft.com/office/powerpoint/2010/main" val="153139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219200"/>
            <a:ext cx="7498080" cy="457200"/>
          </a:xfrm>
        </p:spPr>
        <p:txBody>
          <a:bodyPr>
            <a:normAutofit fontScale="90000"/>
          </a:bodyPr>
          <a:lstStyle/>
          <a:p>
            <a:endParaRPr lang="en-US" dirty="0"/>
          </a:p>
        </p:txBody>
      </p:sp>
      <p:sp>
        <p:nvSpPr>
          <p:cNvPr id="3" name="Content Placeholder 2"/>
          <p:cNvSpPr>
            <a:spLocks noGrp="1"/>
          </p:cNvSpPr>
          <p:nvPr>
            <p:ph idx="1"/>
          </p:nvPr>
        </p:nvSpPr>
        <p:spPr>
          <a:xfrm>
            <a:off x="990600" y="1066800"/>
            <a:ext cx="7943088" cy="5181600"/>
          </a:xfrm>
        </p:spPr>
        <p:txBody>
          <a:bodyPr>
            <a:normAutofit lnSpcReduction="10000"/>
          </a:bodyPr>
          <a:lstStyle/>
          <a:p>
            <a:pPr marL="82296" indent="0" algn="just">
              <a:buNone/>
            </a:pPr>
            <a:r>
              <a:rPr lang="en-US" dirty="0" smtClean="0"/>
              <a:t>	</a:t>
            </a:r>
            <a:r>
              <a:rPr lang="en-US" sz="3600" dirty="0" smtClean="0">
                <a:latin typeface="Arial Rounded MT Bold" pitchFamily="34" charset="0"/>
              </a:rPr>
              <a:t>Anyone </a:t>
            </a:r>
            <a:r>
              <a:rPr lang="en-US" sz="3600" dirty="0">
                <a:latin typeface="Arial Rounded MT Bold" pitchFamily="34" charset="0"/>
              </a:rPr>
              <a:t>involved in the entertainment industry might find these aspects of relationship management very familiar.</a:t>
            </a:r>
          </a:p>
          <a:p>
            <a:pPr marL="82296" indent="0" algn="just">
              <a:buNone/>
            </a:pPr>
            <a:r>
              <a:rPr lang="en-US" sz="3600" dirty="0" smtClean="0">
                <a:latin typeface="Arial Rounded MT Bold" pitchFamily="34" charset="0"/>
              </a:rPr>
              <a:t>	</a:t>
            </a:r>
          </a:p>
          <a:p>
            <a:pPr marL="82296" indent="0" algn="just">
              <a:buNone/>
            </a:pPr>
            <a:r>
              <a:rPr lang="en-US" sz="3600" dirty="0">
                <a:latin typeface="Arial Rounded MT Bold" pitchFamily="34" charset="0"/>
              </a:rPr>
              <a:t>	</a:t>
            </a:r>
            <a:r>
              <a:rPr lang="en-US" sz="3600" dirty="0" smtClean="0">
                <a:latin typeface="Arial Rounded MT Bold" pitchFamily="34" charset="0"/>
              </a:rPr>
              <a:t>It's </a:t>
            </a:r>
            <a:r>
              <a:rPr lang="en-US" sz="3600" dirty="0">
                <a:latin typeface="Arial Rounded MT Bold" pitchFamily="34" charset="0"/>
              </a:rPr>
              <a:t>as important that in business and our personal lives we are equally aware of how we manage the relationships around us.</a:t>
            </a:r>
          </a:p>
          <a:p>
            <a:pPr marL="82296" indent="0" algn="just">
              <a:buNone/>
            </a:pPr>
            <a:endParaRPr lang="en-US" sz="3600" dirty="0">
              <a:latin typeface="Arial Rounded MT Bold" pitchFamily="34" charset="0"/>
            </a:endParaRPr>
          </a:p>
        </p:txBody>
      </p:sp>
    </p:spTree>
    <p:extLst>
      <p:ext uri="{BB962C8B-B14F-4D97-AF65-F5344CB8AC3E}">
        <p14:creationId xmlns:p14="http://schemas.microsoft.com/office/powerpoint/2010/main" val="1347130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600199"/>
          </a:xfrm>
        </p:spPr>
        <p:txBody>
          <a:bodyPr>
            <a:normAutofit fontScale="90000"/>
          </a:bodyPr>
          <a:lstStyle/>
          <a:p>
            <a:pPr algn="l"/>
            <a:r>
              <a:rPr lang="en-US" sz="3600" b="1" dirty="0" smtClean="0"/>
              <a:t>Self Awareness</a:t>
            </a:r>
            <a:r>
              <a:rPr lang="en-US" sz="3600" dirty="0" smtClean="0"/>
              <a:t> </a:t>
            </a:r>
            <a:r>
              <a:rPr lang="en-US" sz="3600" dirty="0"/>
              <a:t>- the </a:t>
            </a:r>
            <a:r>
              <a:rPr lang="en-US" sz="3600" dirty="0" smtClean="0"/>
              <a:t>ability 	to</a:t>
            </a:r>
            <a:r>
              <a:rPr lang="en-US" sz="3600" dirty="0"/>
              <a:t> </a:t>
            </a:r>
            <a:r>
              <a:rPr lang="en-US" sz="3600" i="1" dirty="0" smtClean="0"/>
              <a:t>recognize</a:t>
            </a:r>
            <a:r>
              <a:rPr lang="en-US" sz="3600" dirty="0"/>
              <a:t> your emotions and </a:t>
            </a:r>
            <a:r>
              <a:rPr lang="en-US" sz="3600" dirty="0" smtClean="0"/>
              <a:t>	know  </a:t>
            </a:r>
            <a:br>
              <a:rPr lang="en-US" sz="3600" dirty="0" smtClean="0"/>
            </a:br>
            <a:r>
              <a:rPr lang="en-US" sz="3600" dirty="0"/>
              <a:t> </a:t>
            </a:r>
            <a:r>
              <a:rPr lang="en-US" sz="3600" dirty="0" smtClean="0"/>
              <a:t>         your </a:t>
            </a:r>
            <a:r>
              <a:rPr lang="en-US" sz="3600" dirty="0"/>
              <a:t>strengths and </a:t>
            </a:r>
            <a:r>
              <a:rPr lang="en-US" sz="3600" dirty="0" smtClean="0"/>
              <a:t>limits.</a:t>
            </a:r>
            <a:endParaRPr lang="en-US" sz="3600" dirty="0"/>
          </a:p>
        </p:txBody>
      </p:sp>
      <p:sp>
        <p:nvSpPr>
          <p:cNvPr id="3" name="Subtitle 2"/>
          <p:cNvSpPr>
            <a:spLocks noGrp="1"/>
          </p:cNvSpPr>
          <p:nvPr>
            <p:ph type="subTitle" idx="1"/>
          </p:nvPr>
        </p:nvSpPr>
        <p:spPr>
          <a:xfrm>
            <a:off x="685800" y="1981200"/>
            <a:ext cx="7772400" cy="4572000"/>
          </a:xfrm>
        </p:spPr>
        <p:txBody>
          <a:bodyPr>
            <a:normAutofit lnSpcReduction="10000"/>
          </a:bodyPr>
          <a:lstStyle/>
          <a:p>
            <a:pPr algn="just"/>
            <a:r>
              <a:rPr lang="en-US" sz="4000" dirty="0" smtClean="0">
                <a:latin typeface="+mj-lt"/>
              </a:rPr>
              <a:t> </a:t>
            </a:r>
            <a:r>
              <a:rPr lang="en-US" sz="4000" dirty="0" smtClean="0">
                <a:solidFill>
                  <a:schemeClr val="tx1"/>
                </a:solidFill>
                <a:latin typeface="+mj-lt"/>
              </a:rPr>
              <a:t>  - is the ability to perceive, to feel,      </a:t>
            </a:r>
          </a:p>
          <a:p>
            <a:pPr algn="just"/>
            <a:r>
              <a:rPr lang="en-US" sz="4000" dirty="0">
                <a:solidFill>
                  <a:schemeClr val="tx1"/>
                </a:solidFill>
                <a:latin typeface="+mj-lt"/>
              </a:rPr>
              <a:t> </a:t>
            </a:r>
            <a:r>
              <a:rPr lang="en-US" sz="4000" dirty="0" smtClean="0">
                <a:solidFill>
                  <a:schemeClr val="tx1"/>
                </a:solidFill>
                <a:latin typeface="+mj-lt"/>
              </a:rPr>
              <a:t>    or to be conscious of events, </a:t>
            </a:r>
          </a:p>
          <a:p>
            <a:pPr algn="just"/>
            <a:r>
              <a:rPr lang="en-US" sz="4000" dirty="0">
                <a:solidFill>
                  <a:schemeClr val="tx1"/>
                </a:solidFill>
                <a:latin typeface="+mj-lt"/>
              </a:rPr>
              <a:t> </a:t>
            </a:r>
            <a:r>
              <a:rPr lang="en-US" sz="4000" dirty="0" smtClean="0">
                <a:solidFill>
                  <a:schemeClr val="tx1"/>
                </a:solidFill>
                <a:latin typeface="+mj-lt"/>
              </a:rPr>
              <a:t>    objects, thoughts, emotions, or </a:t>
            </a:r>
          </a:p>
          <a:p>
            <a:pPr algn="just"/>
            <a:r>
              <a:rPr lang="en-US" sz="4000" dirty="0">
                <a:solidFill>
                  <a:schemeClr val="tx1"/>
                </a:solidFill>
                <a:latin typeface="+mj-lt"/>
              </a:rPr>
              <a:t> </a:t>
            </a:r>
            <a:r>
              <a:rPr lang="en-US" sz="4000" dirty="0" smtClean="0">
                <a:solidFill>
                  <a:schemeClr val="tx1"/>
                </a:solidFill>
                <a:latin typeface="+mj-lt"/>
              </a:rPr>
              <a:t>    sensory patterns.</a:t>
            </a:r>
          </a:p>
          <a:p>
            <a:pPr algn="just"/>
            <a:r>
              <a:rPr lang="en-US" sz="3300" dirty="0" smtClean="0">
                <a:solidFill>
                  <a:srgbClr val="FF0000"/>
                </a:solidFill>
                <a:latin typeface="+mj-lt"/>
              </a:rPr>
              <a:t>In this level of consciousness, sense data can be confirmed by an observer without necessarily implying understanding.  It is the state or quality of being aware of something.</a:t>
            </a:r>
            <a:endParaRPr lang="en-US" sz="3300" dirty="0">
              <a:solidFill>
                <a:srgbClr val="FF0000"/>
              </a:solidFill>
              <a:latin typeface="+mj-lt"/>
            </a:endParaRPr>
          </a:p>
        </p:txBody>
      </p:sp>
    </p:spTree>
    <p:extLst>
      <p:ext uri="{BB962C8B-B14F-4D97-AF65-F5344CB8AC3E}">
        <p14:creationId xmlns:p14="http://schemas.microsoft.com/office/powerpoint/2010/main" val="1984686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5562600"/>
          </a:xfrm>
        </p:spPr>
        <p:txBody>
          <a:bodyPr>
            <a:normAutofit/>
          </a:bodyPr>
          <a:lstStyle/>
          <a:p>
            <a:r>
              <a:rPr lang="en-US" b="1" dirty="0" smtClean="0"/>
              <a:t>Recognize </a:t>
            </a:r>
            <a:r>
              <a:rPr lang="en-US" b="1" dirty="0"/>
              <a:t>and understand your emotions and you have the power to control them. This kind of self awareness makes it impossible for your emotions to rule you. Unless you choose to give them the upper hand.</a:t>
            </a:r>
            <a:endParaRPr lang="en-US" dirty="0"/>
          </a:p>
        </p:txBody>
      </p:sp>
      <p:sp>
        <p:nvSpPr>
          <p:cNvPr id="3" name="Subtitle 2"/>
          <p:cNvSpPr>
            <a:spLocks noGrp="1"/>
          </p:cNvSpPr>
          <p:nvPr>
            <p:ph type="subTitle" idx="1"/>
          </p:nvPr>
        </p:nvSpPr>
        <p:spPr>
          <a:xfrm>
            <a:off x="1371600" y="7620000"/>
            <a:ext cx="6400800" cy="381000"/>
          </a:xfrm>
        </p:spPr>
        <p:txBody>
          <a:bodyPr>
            <a:normAutofit fontScale="92500" lnSpcReduction="10000"/>
          </a:bodyPr>
          <a:lstStyle/>
          <a:p>
            <a:endParaRPr lang="en-US" dirty="0"/>
          </a:p>
        </p:txBody>
      </p:sp>
    </p:spTree>
    <p:extLst>
      <p:ext uri="{BB962C8B-B14F-4D97-AF65-F5344CB8AC3E}">
        <p14:creationId xmlns:p14="http://schemas.microsoft.com/office/powerpoint/2010/main" val="1157119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772400" cy="6095999"/>
          </a:xfrm>
        </p:spPr>
        <p:txBody>
          <a:bodyPr>
            <a:noAutofit/>
          </a:bodyPr>
          <a:lstStyle/>
          <a:p>
            <a:r>
              <a:rPr lang="en-US" sz="4000" b="1" dirty="0" smtClean="0"/>
              <a:t>I.  Know Yourself</a:t>
            </a:r>
            <a:br>
              <a:rPr lang="en-US" sz="4000" b="1" dirty="0" smtClean="0"/>
            </a:br>
            <a:r>
              <a:rPr lang="en-US" sz="3200" b="1" dirty="0"/>
              <a:t/>
            </a:r>
            <a:br>
              <a:rPr lang="en-US" sz="3200" b="1" dirty="0"/>
            </a:br>
            <a:r>
              <a:rPr lang="en-US" sz="3200" b="1" dirty="0" smtClean="0"/>
              <a:t>	</a:t>
            </a:r>
            <a:r>
              <a:rPr lang="en-US" sz="3200" dirty="0" smtClean="0"/>
              <a:t>Before </a:t>
            </a:r>
            <a:r>
              <a:rPr lang="en-US" sz="3200" dirty="0"/>
              <a:t>you can make changes in yourself you have to know what there is to work with. Becoming self-aware is about the process of understanding yourself.</a:t>
            </a:r>
            <a:br>
              <a:rPr lang="en-US" sz="3200" dirty="0"/>
            </a:br>
            <a:r>
              <a:rPr lang="en-US" sz="3200" dirty="0" smtClean="0"/>
              <a:t>	Emotional </a:t>
            </a:r>
            <a:r>
              <a:rPr lang="en-US" sz="3200" dirty="0"/>
              <a:t>awareness means being able to </a:t>
            </a:r>
            <a:r>
              <a:rPr lang="en-US" sz="3200" dirty="0" smtClean="0"/>
              <a:t>recognize </a:t>
            </a:r>
            <a:r>
              <a:rPr lang="en-US" sz="3200" dirty="0"/>
              <a:t>emotions that you experience, understand the feelings associated with the emotion, and understand what you think and do as a result.</a:t>
            </a:r>
            <a:br>
              <a:rPr lang="en-US" sz="3200" dirty="0"/>
            </a:br>
            <a:endParaRPr lang="en-US" sz="3200" dirty="0"/>
          </a:p>
        </p:txBody>
      </p:sp>
      <p:sp>
        <p:nvSpPr>
          <p:cNvPr id="3" name="Subtitle 2"/>
          <p:cNvSpPr>
            <a:spLocks noGrp="1"/>
          </p:cNvSpPr>
          <p:nvPr>
            <p:ph type="subTitle" idx="1"/>
          </p:nvPr>
        </p:nvSpPr>
        <p:spPr>
          <a:xfrm flipV="1">
            <a:off x="1371600" y="7315200"/>
            <a:ext cx="6400800" cy="2057400"/>
          </a:xfrm>
        </p:spPr>
        <p:txBody>
          <a:bodyPr/>
          <a:lstStyle/>
          <a:p>
            <a:endParaRPr lang="en-US" dirty="0"/>
          </a:p>
        </p:txBody>
      </p:sp>
    </p:spTree>
    <p:extLst>
      <p:ext uri="{BB962C8B-B14F-4D97-AF65-F5344CB8AC3E}">
        <p14:creationId xmlns:p14="http://schemas.microsoft.com/office/powerpoint/2010/main" val="2317560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57200"/>
            <a:ext cx="7391400" cy="5714999"/>
          </a:xfrm>
        </p:spPr>
        <p:txBody>
          <a:bodyPr>
            <a:normAutofit fontScale="90000"/>
          </a:bodyPr>
          <a:lstStyle/>
          <a:p>
            <a:pPr algn="l"/>
            <a:r>
              <a:rPr lang="en-US" dirty="0" smtClean="0"/>
              <a:t>	</a:t>
            </a:r>
            <a:r>
              <a:rPr lang="en-US" sz="4400" dirty="0" smtClean="0"/>
              <a:t>Professional </a:t>
            </a:r>
            <a:r>
              <a:rPr lang="en-US" sz="4400" dirty="0"/>
              <a:t>sportsmen and women get intensive training to help them </a:t>
            </a:r>
            <a:r>
              <a:rPr lang="en-US" sz="4400" dirty="0" smtClean="0"/>
              <a:t>recognize </a:t>
            </a:r>
            <a:r>
              <a:rPr lang="en-US" sz="4400" dirty="0"/>
              <a:t>and overcome emotions during a game.</a:t>
            </a:r>
            <a:br>
              <a:rPr lang="en-US" sz="4400" dirty="0"/>
            </a:br>
            <a:r>
              <a:rPr lang="en-US" sz="4400" dirty="0" smtClean="0"/>
              <a:t>	It's </a:t>
            </a:r>
            <a:r>
              <a:rPr lang="en-US" sz="4400" dirty="0"/>
              <a:t>essential they don't allow their performance to be affected by frustration or anger.</a:t>
            </a:r>
            <a:br>
              <a:rPr lang="en-US" sz="4400" dirty="0"/>
            </a:br>
            <a:endParaRPr lang="en-US" sz="4400" dirty="0"/>
          </a:p>
        </p:txBody>
      </p:sp>
      <p:sp>
        <p:nvSpPr>
          <p:cNvPr id="3" name="Subtitle 2"/>
          <p:cNvSpPr>
            <a:spLocks noGrp="1"/>
          </p:cNvSpPr>
          <p:nvPr>
            <p:ph type="subTitle" idx="1"/>
          </p:nvPr>
        </p:nvSpPr>
        <p:spPr>
          <a:xfrm>
            <a:off x="1371600" y="7696200"/>
            <a:ext cx="6400800" cy="609600"/>
          </a:xfrm>
        </p:spPr>
        <p:txBody>
          <a:bodyPr/>
          <a:lstStyle/>
          <a:p>
            <a:endParaRPr lang="en-US" dirty="0"/>
          </a:p>
        </p:txBody>
      </p:sp>
    </p:spTree>
    <p:extLst>
      <p:ext uri="{BB962C8B-B14F-4D97-AF65-F5344CB8AC3E}">
        <p14:creationId xmlns:p14="http://schemas.microsoft.com/office/powerpoint/2010/main" val="410265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7848600" cy="6095999"/>
          </a:xfrm>
        </p:spPr>
        <p:txBody>
          <a:bodyPr>
            <a:normAutofit fontScale="90000"/>
          </a:bodyPr>
          <a:lstStyle/>
          <a:p>
            <a:pPr algn="l"/>
            <a:r>
              <a:rPr lang="en-US" sz="4000" dirty="0" smtClean="0"/>
              <a:t>	</a:t>
            </a:r>
            <a:r>
              <a:rPr lang="en-US" sz="3800" dirty="0" smtClean="0"/>
              <a:t>When </a:t>
            </a:r>
            <a:r>
              <a:rPr lang="en-US" sz="3800" dirty="0"/>
              <a:t>you're aware of your strengths and limits you'll be more confident about what you can and cannot do. Self-confident people are more assertive about what they believe to be right.</a:t>
            </a:r>
            <a:br>
              <a:rPr lang="en-US" sz="3800" dirty="0"/>
            </a:br>
            <a:r>
              <a:rPr lang="en-US" sz="3800" dirty="0" smtClean="0"/>
              <a:t>	Being </a:t>
            </a:r>
            <a:r>
              <a:rPr lang="en-US" sz="3800" dirty="0"/>
              <a:t>assertive doesn't mean you always get your way but rather that you convey your thoughts and ideas confidently and justify why you believe a particular decision or idea is the right one.</a:t>
            </a:r>
            <a:br>
              <a:rPr lang="en-US" sz="3800" dirty="0"/>
            </a:br>
            <a:endParaRPr lang="en-US" sz="3800" dirty="0"/>
          </a:p>
        </p:txBody>
      </p:sp>
      <p:sp>
        <p:nvSpPr>
          <p:cNvPr id="3" name="Subtitle 2"/>
          <p:cNvSpPr>
            <a:spLocks noGrp="1"/>
          </p:cNvSpPr>
          <p:nvPr>
            <p:ph type="subTitle" idx="1"/>
          </p:nvPr>
        </p:nvSpPr>
        <p:spPr>
          <a:xfrm flipV="1">
            <a:off x="1371600" y="7315200"/>
            <a:ext cx="6400800" cy="381000"/>
          </a:xfrm>
        </p:spPr>
        <p:txBody>
          <a:bodyPr>
            <a:normAutofit fontScale="92500" lnSpcReduction="10000"/>
          </a:bodyPr>
          <a:lstStyle/>
          <a:p>
            <a:endParaRPr lang="en-US" dirty="0"/>
          </a:p>
        </p:txBody>
      </p:sp>
    </p:spTree>
    <p:extLst>
      <p:ext uri="{BB962C8B-B14F-4D97-AF65-F5344CB8AC3E}">
        <p14:creationId xmlns:p14="http://schemas.microsoft.com/office/powerpoint/2010/main" val="112839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09600"/>
            <a:ext cx="7696200" cy="5867400"/>
          </a:xfrm>
        </p:spPr>
        <p:txBody>
          <a:bodyPr>
            <a:noAutofit/>
          </a:bodyPr>
          <a:lstStyle/>
          <a:p>
            <a:pPr algn="l"/>
            <a:r>
              <a:rPr lang="en-US" sz="3600" dirty="0" smtClean="0"/>
              <a:t>	</a:t>
            </a:r>
            <a:r>
              <a:rPr lang="en-US" sz="3400" dirty="0" smtClean="0"/>
              <a:t>According </a:t>
            </a:r>
            <a:r>
              <a:rPr lang="en-US" sz="3400" dirty="0"/>
              <a:t>to Daniel </a:t>
            </a:r>
            <a:r>
              <a:rPr lang="en-US" sz="3400" dirty="0" err="1"/>
              <a:t>Goleman</a:t>
            </a:r>
            <a:r>
              <a:rPr lang="en-US" sz="3400" dirty="0"/>
              <a:t> the competencies associated with self-awareness are</a:t>
            </a:r>
            <a:r>
              <a:rPr lang="en-US" sz="3400" dirty="0" smtClean="0"/>
              <a:t>:</a:t>
            </a:r>
            <a:br>
              <a:rPr lang="en-US" sz="3400" dirty="0" smtClean="0"/>
            </a:br>
            <a:r>
              <a:rPr lang="en-US" sz="3400" dirty="0"/>
              <a:t/>
            </a:r>
            <a:br>
              <a:rPr lang="en-US" sz="3400" dirty="0"/>
            </a:br>
            <a:r>
              <a:rPr lang="en-US" sz="3400" b="1" dirty="0"/>
              <a:t>Emotional self awareness</a:t>
            </a:r>
            <a:r>
              <a:rPr lang="en-US" sz="3400" dirty="0"/>
              <a:t>: </a:t>
            </a:r>
            <a:r>
              <a:rPr lang="en-US" sz="3400" dirty="0" smtClean="0"/>
              <a:t>recognizing </a:t>
            </a:r>
            <a:r>
              <a:rPr lang="en-US" sz="3400" dirty="0"/>
              <a:t>your emotions and the impact they have on your life.</a:t>
            </a:r>
            <a:br>
              <a:rPr lang="en-US" sz="3400" dirty="0"/>
            </a:br>
            <a:r>
              <a:rPr lang="en-US" sz="3400" b="1" dirty="0"/>
              <a:t>Accurate self-assessment</a:t>
            </a:r>
            <a:r>
              <a:rPr lang="en-US" sz="3400" dirty="0"/>
              <a:t>: identifying your strengths and limitations.</a:t>
            </a:r>
            <a:br>
              <a:rPr lang="en-US" sz="3400" dirty="0"/>
            </a:br>
            <a:r>
              <a:rPr lang="en-US" sz="3400" b="1" dirty="0"/>
              <a:t>Self-confidence</a:t>
            </a:r>
            <a:r>
              <a:rPr lang="en-US" sz="3400" dirty="0"/>
              <a:t>: knowing your self worth and capabilities.</a:t>
            </a:r>
            <a:br>
              <a:rPr lang="en-US" sz="3400" dirty="0"/>
            </a:br>
            <a:endParaRPr lang="en-US" sz="3400" dirty="0"/>
          </a:p>
        </p:txBody>
      </p:sp>
      <p:sp>
        <p:nvSpPr>
          <p:cNvPr id="3" name="Subtitle 2"/>
          <p:cNvSpPr>
            <a:spLocks noGrp="1"/>
          </p:cNvSpPr>
          <p:nvPr>
            <p:ph type="subTitle" idx="1"/>
          </p:nvPr>
        </p:nvSpPr>
        <p:spPr>
          <a:xfrm>
            <a:off x="1371600" y="7696200"/>
            <a:ext cx="6400800" cy="838200"/>
          </a:xfrm>
        </p:spPr>
        <p:txBody>
          <a:bodyPr/>
          <a:lstStyle/>
          <a:p>
            <a:endParaRPr lang="en-US" dirty="0"/>
          </a:p>
        </p:txBody>
      </p:sp>
    </p:spTree>
    <p:extLst>
      <p:ext uri="{BB962C8B-B14F-4D97-AF65-F5344CB8AC3E}">
        <p14:creationId xmlns:p14="http://schemas.microsoft.com/office/powerpoint/2010/main" val="909922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725</TotalTime>
  <Words>879</Words>
  <Application>Microsoft Office PowerPoint</Application>
  <PresentationFormat>On-screen Show (4:3)</PresentationFormat>
  <Paragraphs>101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 Rounded MT Bold</vt:lpstr>
      <vt:lpstr>Calibri</vt:lpstr>
      <vt:lpstr>Gill Sans MT</vt:lpstr>
      <vt:lpstr>Verdana</vt:lpstr>
      <vt:lpstr>Wingdings 2</vt:lpstr>
      <vt:lpstr>Solstice</vt:lpstr>
      <vt:lpstr>SELF -AWARENESS AND REGULATION</vt:lpstr>
      <vt:lpstr>Self Awareness meets Emotional Intelligence  Emotional intelligence consists of four basic capabilities, or domains. These are:  1.  Self Awareness  2.  Self Regulation 3.  Social Awareness 4.  Relationship Management </vt:lpstr>
      <vt:lpstr>Self Awareness </vt:lpstr>
      <vt:lpstr>Self Awareness - the ability  to recognize your emotions and  know             your strengths and limits.</vt:lpstr>
      <vt:lpstr>Recognize and understand your emotions and you have the power to control them. This kind of self awareness makes it impossible for your emotions to rule you. Unless you choose to give them the upper hand.</vt:lpstr>
      <vt:lpstr>I.  Know Yourself   Before you can make changes in yourself you have to know what there is to work with. Becoming self-aware is about the process of understanding yourself.  Emotional awareness means being able to recognize emotions that you experience, understand the feelings associated with the emotion, and understand what you think and do as a result. </vt:lpstr>
      <vt:lpstr> Professional sportsmen and women get intensive training to help them recognize and overcome emotions during a game.  It's essential they don't allow their performance to be affected by frustration or anger. </vt:lpstr>
      <vt:lpstr> When you're aware of your strengths and limits you'll be more confident about what you can and cannot do. Self-confident people are more assertive about what they believe to be right.  Being assertive doesn't mean you always get your way but rather that you convey your thoughts and ideas confidently and justify why you believe a particular decision or idea is the right one. </vt:lpstr>
      <vt:lpstr> According to Daniel Goleman the competencies associated with self-awareness are:  Emotional self awareness: recognizing your emotions and the impact they have on your life. Accurate self-assessment: identifying your strengths and limitations. Self-confidence: knowing your self worth and capabilities. </vt:lpstr>
      <vt:lpstr>Developing self-awareness   Self awareness can be developed.   Spend some time recognizing areas you need to develop and intentionally making an effort to develop or strengthen that aspect of yourself. </vt:lpstr>
      <vt:lpstr> Emotionally intelligent people plan to put time aside to build self awareness. One way to do this is to meditate or reflect daily. This means that you plan to create a quiet space for yourself in the day, away from work or other activities, and spend time focusing on doing something that opens your mind to deeper thoughts.</vt:lpstr>
      <vt:lpstr>Self Regulation</vt:lpstr>
      <vt:lpstr>self regulation - the ability          to choose how we think, how we           feel, and the actions we take.</vt:lpstr>
      <vt:lpstr>Some of the abilities (also known as competencies) that are part of self management are:</vt:lpstr>
      <vt:lpstr>Controlling negative reactions </vt:lpstr>
      <vt:lpstr>Managing your emotions </vt:lpstr>
      <vt:lpstr>Social Awareness  Social awareness will help you know what others think about you. But research tells  we're not very good at this anymore.  </vt:lpstr>
      <vt:lpstr>Social Awareness - the ability to understand and respond to the needs of others.</vt:lpstr>
      <vt:lpstr> Understanding other people's feelings is central to emotional intelligence. Get this wrong and you'll be seen as uncaring and insensitive. Getting it right is essential for success.</vt:lpstr>
      <vt:lpstr> According to Daniel Goleman the competencies associated with being socially aware are:  Empathy: understanding the other person’s emotions, needs and concerns. Organizational Awareness: the ability to understand the politics within an organization and how these affect the people working in them. Service: the ability to understand and meet the needs of clients and customers. </vt:lpstr>
      <vt:lpstr>Caring</vt:lpstr>
      <vt:lpstr>PowerPoint Presentation</vt:lpstr>
      <vt:lpstr>PowerPoint Presentation</vt:lpstr>
      <vt:lpstr>Empathy </vt:lpstr>
      <vt:lpstr>PowerPoint Presentation</vt:lpstr>
      <vt:lpstr>Relationship Management </vt:lpstr>
      <vt:lpstr>PowerPoint Presentation</vt:lpstr>
      <vt:lpstr>Effective management of relationships relies on all the abilities in the three domains of emotional intelligence. </vt:lpstr>
      <vt:lpstr>Four criteria for effective relationship management</vt:lpstr>
      <vt:lpstr>Four criteria to effective relationship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AWARENESS AND REGULATION</dc:title>
  <dc:creator>Jojo</dc:creator>
  <cp:lastModifiedBy>Joevelle Vergara</cp:lastModifiedBy>
  <cp:revision>32</cp:revision>
  <cp:lastPrinted>2015-12-03T02:58:28Z</cp:lastPrinted>
  <dcterms:created xsi:type="dcterms:W3CDTF">2015-11-18T14:48:15Z</dcterms:created>
  <dcterms:modified xsi:type="dcterms:W3CDTF">2018-11-19T09:05:54Z</dcterms:modified>
</cp:coreProperties>
</file>