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8216-4D68-4812-9D16-E3694407DA5C}"/>
              </a:ext>
            </a:extLst>
          </p:cNvPr>
          <p:cNvSpPr>
            <a:spLocks noGrp="1"/>
          </p:cNvSpPr>
          <p:nvPr>
            <p:ph type="ctrTitle"/>
          </p:nvPr>
        </p:nvSpPr>
        <p:spPr>
          <a:xfrm>
            <a:off x="2589212" y="129209"/>
            <a:ext cx="8915399" cy="825130"/>
          </a:xfrm>
        </p:spPr>
        <p:txBody>
          <a:bodyPr>
            <a:normAutofit/>
          </a:bodyPr>
          <a:lstStyle/>
          <a:p>
            <a:r>
              <a:rPr lang="en-US" sz="4500" dirty="0" err="1">
                <a:latin typeface="Arial" panose="020B0604020202020204" pitchFamily="34" charset="0"/>
                <a:cs typeface="Arial" panose="020B0604020202020204" pitchFamily="34" charset="0"/>
              </a:rPr>
              <a:t>Giới</a:t>
            </a: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thiệu</a:t>
            </a: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về</a:t>
            </a:r>
            <a:r>
              <a:rPr lang="en-US" sz="4500" dirty="0">
                <a:latin typeface="Arial" panose="020B0604020202020204" pitchFamily="34" charset="0"/>
                <a:cs typeface="Arial" panose="020B0604020202020204" pitchFamily="34" charset="0"/>
              </a:rPr>
              <a:t> CI (</a:t>
            </a:r>
            <a:r>
              <a:rPr lang="en-US" sz="4500" dirty="0" err="1">
                <a:latin typeface="Arial" panose="020B0604020202020204" pitchFamily="34" charset="0"/>
                <a:cs typeface="Arial" panose="020B0604020202020204" pitchFamily="34" charset="0"/>
              </a:rPr>
              <a:t>tích</a:t>
            </a: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hợp</a:t>
            </a: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liên</a:t>
            </a: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tục</a:t>
            </a:r>
            <a:r>
              <a:rPr lang="en-US" sz="4500" dirty="0">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50AE6A54-2128-4C2F-9DDE-8847A99555E9}"/>
              </a:ext>
            </a:extLst>
          </p:cNvPr>
          <p:cNvPicPr>
            <a:picLocks noChangeAspect="1"/>
          </p:cNvPicPr>
          <p:nvPr/>
        </p:nvPicPr>
        <p:blipFill>
          <a:blip r:embed="rId2"/>
          <a:stretch>
            <a:fillRect/>
          </a:stretch>
        </p:blipFill>
        <p:spPr>
          <a:xfrm>
            <a:off x="3763342" y="954339"/>
            <a:ext cx="5839446" cy="5793222"/>
          </a:xfrm>
          <a:prstGeom prst="rect">
            <a:avLst/>
          </a:prstGeom>
        </p:spPr>
      </p:pic>
    </p:spTree>
    <p:extLst>
      <p:ext uri="{BB962C8B-B14F-4D97-AF65-F5344CB8AC3E}">
        <p14:creationId xmlns:p14="http://schemas.microsoft.com/office/powerpoint/2010/main" val="1559035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49C20-382E-4FB3-94BA-3B49388E4531}"/>
              </a:ext>
            </a:extLst>
          </p:cNvPr>
          <p:cNvSpPr>
            <a:spLocks noGrp="1"/>
          </p:cNvSpPr>
          <p:nvPr>
            <p:ph type="title"/>
          </p:nvPr>
        </p:nvSpPr>
        <p:spPr/>
        <p:txBody>
          <a:bodyPr/>
          <a:lstStyle/>
          <a:p>
            <a:r>
              <a:rPr lang="en-US" dirty="0"/>
              <a:t>JOB </a:t>
            </a:r>
            <a:r>
              <a:rPr lang="en-US" dirty="0" err="1"/>
              <a:t>trong</a:t>
            </a:r>
            <a:r>
              <a:rPr lang="en-US" dirty="0"/>
              <a:t> Jenkins </a:t>
            </a:r>
            <a:r>
              <a:rPr lang="en-US" dirty="0" err="1"/>
              <a:t>là</a:t>
            </a:r>
            <a:r>
              <a:rPr lang="en-US" dirty="0"/>
              <a:t> </a:t>
            </a:r>
            <a:r>
              <a:rPr lang="en-US" dirty="0" err="1"/>
              <a:t>gì</a:t>
            </a:r>
            <a:r>
              <a:rPr lang="en-US" dirty="0"/>
              <a:t> ?</a:t>
            </a:r>
          </a:p>
        </p:txBody>
      </p:sp>
      <p:sp>
        <p:nvSpPr>
          <p:cNvPr id="3" name="Content Placeholder 2">
            <a:extLst>
              <a:ext uri="{FF2B5EF4-FFF2-40B4-BE49-F238E27FC236}">
                <a16:creationId xmlns:a16="http://schemas.microsoft.com/office/drawing/2014/main" id="{1067285D-2281-4F18-9F4D-166A1422C9FE}"/>
              </a:ext>
            </a:extLst>
          </p:cNvPr>
          <p:cNvSpPr>
            <a:spLocks noGrp="1"/>
          </p:cNvSpPr>
          <p:nvPr>
            <p:ph idx="1"/>
          </p:nvPr>
        </p:nvSpPr>
        <p:spPr/>
        <p:txBody>
          <a:bodyPr/>
          <a:lstStyle/>
          <a:p>
            <a:r>
              <a:rPr lang="en-US" dirty="0"/>
              <a:t>Job </a:t>
            </a:r>
            <a:r>
              <a:rPr lang="en-US" dirty="0" err="1"/>
              <a:t>trong</a:t>
            </a:r>
            <a:r>
              <a:rPr lang="en-US" dirty="0"/>
              <a:t> Jenkins </a:t>
            </a:r>
            <a:r>
              <a:rPr lang="en-US" dirty="0" err="1"/>
              <a:t>là</a:t>
            </a:r>
            <a:r>
              <a:rPr lang="en-US" dirty="0"/>
              <a:t> </a:t>
            </a:r>
            <a:r>
              <a:rPr lang="en-US" dirty="0" err="1"/>
              <a:t>thành</a:t>
            </a:r>
            <a:r>
              <a:rPr lang="en-US" dirty="0"/>
              <a:t> </a:t>
            </a:r>
            <a:r>
              <a:rPr lang="en-US" dirty="0" err="1"/>
              <a:t>phần</a:t>
            </a:r>
            <a:r>
              <a:rPr lang="en-US" dirty="0"/>
              <a:t> </a:t>
            </a:r>
            <a:r>
              <a:rPr lang="en-US" dirty="0" err="1"/>
              <a:t>chính</a:t>
            </a:r>
            <a:r>
              <a:rPr lang="en-US" dirty="0"/>
              <a:t> </a:t>
            </a:r>
            <a:r>
              <a:rPr lang="en-US" dirty="0" err="1"/>
              <a:t>giúp</a:t>
            </a:r>
            <a:r>
              <a:rPr lang="en-US" dirty="0"/>
              <a:t> Jenkins </a:t>
            </a:r>
            <a:r>
              <a:rPr lang="en-US" dirty="0" err="1"/>
              <a:t>phục</a:t>
            </a:r>
            <a:r>
              <a:rPr lang="en-US" dirty="0"/>
              <a:t> </a:t>
            </a:r>
            <a:r>
              <a:rPr lang="en-US" dirty="0" err="1"/>
              <a:t>vụ</a:t>
            </a:r>
            <a:r>
              <a:rPr lang="en-US" dirty="0"/>
              <a:t> ng</a:t>
            </a:r>
            <a:r>
              <a:rPr lang="vi-VN" dirty="0"/>
              <a:t>ư</a:t>
            </a:r>
            <a:r>
              <a:rPr lang="en-US" dirty="0" err="1"/>
              <a:t>ời</a:t>
            </a:r>
            <a:r>
              <a:rPr lang="en-US" dirty="0"/>
              <a:t> dung </a:t>
            </a:r>
            <a:r>
              <a:rPr lang="en-US" dirty="0" err="1"/>
              <a:t>trong</a:t>
            </a:r>
            <a:r>
              <a:rPr lang="en-US" dirty="0"/>
              <a:t> </a:t>
            </a:r>
            <a:r>
              <a:rPr lang="en-US" dirty="0" err="1"/>
              <a:t>việc</a:t>
            </a:r>
            <a:r>
              <a:rPr lang="en-US" dirty="0"/>
              <a:t> </a:t>
            </a:r>
            <a:r>
              <a:rPr lang="en-US" dirty="0" err="1"/>
              <a:t>tự</a:t>
            </a:r>
            <a:r>
              <a:rPr lang="en-US" dirty="0"/>
              <a:t> </a:t>
            </a:r>
            <a:r>
              <a:rPr lang="en-US" dirty="0" err="1"/>
              <a:t>động</a:t>
            </a:r>
            <a:r>
              <a:rPr lang="en-US" dirty="0"/>
              <a:t> </a:t>
            </a:r>
            <a:r>
              <a:rPr lang="en-US" dirty="0" err="1"/>
              <a:t>hóa</a:t>
            </a:r>
            <a:r>
              <a:rPr lang="en-US" dirty="0"/>
              <a:t> </a:t>
            </a:r>
            <a:r>
              <a:rPr lang="en-US" dirty="0" err="1"/>
              <a:t>công</a:t>
            </a:r>
            <a:r>
              <a:rPr lang="en-US" dirty="0"/>
              <a:t> </a:t>
            </a:r>
            <a:r>
              <a:rPr lang="en-US" dirty="0" err="1"/>
              <a:t>việc</a:t>
            </a:r>
            <a:r>
              <a:rPr lang="en-US" dirty="0"/>
              <a:t> </a:t>
            </a:r>
            <a:r>
              <a:rPr lang="en-US" dirty="0" err="1"/>
              <a:t>tích</a:t>
            </a:r>
            <a:r>
              <a:rPr lang="en-US" dirty="0"/>
              <a:t> </a:t>
            </a:r>
            <a:r>
              <a:rPr lang="en-US" dirty="0" err="1"/>
              <a:t>hợp</a:t>
            </a:r>
            <a:r>
              <a:rPr lang="en-US" dirty="0"/>
              <a:t> </a:t>
            </a:r>
            <a:r>
              <a:rPr lang="en-US" dirty="0" err="1"/>
              <a:t>liên</a:t>
            </a:r>
            <a:r>
              <a:rPr lang="en-US" dirty="0"/>
              <a:t> </a:t>
            </a:r>
            <a:r>
              <a:rPr lang="en-US" dirty="0" err="1"/>
              <a:t>tục</a:t>
            </a:r>
            <a:r>
              <a:rPr lang="en-US" dirty="0"/>
              <a:t> (CI)</a:t>
            </a:r>
          </a:p>
          <a:p>
            <a:r>
              <a:rPr lang="en-US" dirty="0"/>
              <a:t>Job </a:t>
            </a:r>
            <a:r>
              <a:rPr lang="en-US" dirty="0" err="1"/>
              <a:t>liên</a:t>
            </a:r>
            <a:r>
              <a:rPr lang="en-US" dirty="0"/>
              <a:t> </a:t>
            </a:r>
            <a:r>
              <a:rPr lang="en-US" dirty="0" err="1"/>
              <a:t>kết</a:t>
            </a:r>
            <a:r>
              <a:rPr lang="en-US" dirty="0"/>
              <a:t> </a:t>
            </a:r>
            <a:r>
              <a:rPr lang="en-US" dirty="0" err="1"/>
              <a:t>với</a:t>
            </a:r>
            <a:r>
              <a:rPr lang="en-US" dirty="0"/>
              <a:t> Git Repo </a:t>
            </a:r>
            <a:r>
              <a:rPr lang="en-US" dirty="0" err="1"/>
              <a:t>và</a:t>
            </a:r>
            <a:r>
              <a:rPr lang="en-US" dirty="0"/>
              <a:t> </a:t>
            </a:r>
            <a:r>
              <a:rPr lang="en-US" dirty="0" err="1"/>
              <a:t>cho</a:t>
            </a:r>
            <a:r>
              <a:rPr lang="en-US" dirty="0"/>
              <a:t> </a:t>
            </a:r>
            <a:r>
              <a:rPr lang="en-US" dirty="0" err="1"/>
              <a:t>phép</a:t>
            </a:r>
            <a:r>
              <a:rPr lang="en-US" dirty="0"/>
              <a:t> Build </a:t>
            </a:r>
            <a:r>
              <a:rPr lang="en-US" dirty="0" err="1"/>
              <a:t>thực</a:t>
            </a:r>
            <a:r>
              <a:rPr lang="en-US" dirty="0"/>
              <a:t> </a:t>
            </a:r>
            <a:r>
              <a:rPr lang="en-US" dirty="0" err="1"/>
              <a:t>thi</a:t>
            </a:r>
            <a:r>
              <a:rPr lang="en-US" dirty="0"/>
              <a:t>.</a:t>
            </a:r>
          </a:p>
          <a:p>
            <a:r>
              <a:rPr lang="en-US" dirty="0"/>
              <a:t>Job </a:t>
            </a:r>
            <a:r>
              <a:rPr lang="en-US" dirty="0" err="1"/>
              <a:t>có</a:t>
            </a:r>
            <a:r>
              <a:rPr lang="en-US" dirty="0"/>
              <a:t> </a:t>
            </a:r>
            <a:r>
              <a:rPr lang="en-US" dirty="0" err="1"/>
              <a:t>thể</a:t>
            </a:r>
            <a:r>
              <a:rPr lang="en-US" dirty="0"/>
              <a:t> </a:t>
            </a:r>
            <a:r>
              <a:rPr lang="en-US" dirty="0" err="1"/>
              <a:t>lấy</a:t>
            </a:r>
            <a:r>
              <a:rPr lang="en-US" dirty="0"/>
              <a:t> </a:t>
            </a:r>
            <a:r>
              <a:rPr lang="en-US" dirty="0" err="1"/>
              <a:t>tham</a:t>
            </a:r>
            <a:r>
              <a:rPr lang="en-US" dirty="0"/>
              <a:t> </a:t>
            </a:r>
            <a:r>
              <a:rPr lang="en-US" dirty="0" err="1"/>
              <a:t>số</a:t>
            </a:r>
            <a:r>
              <a:rPr lang="en-US" dirty="0"/>
              <a:t> </a:t>
            </a:r>
            <a:r>
              <a:rPr lang="en-US" dirty="0" err="1"/>
              <a:t>ngoài</a:t>
            </a:r>
            <a:r>
              <a:rPr lang="en-US" dirty="0"/>
              <a:t> </a:t>
            </a:r>
            <a:r>
              <a:rPr lang="en-US" dirty="0" err="1"/>
              <a:t>từ</a:t>
            </a:r>
            <a:r>
              <a:rPr lang="en-US" dirty="0"/>
              <a:t> user input.</a:t>
            </a:r>
          </a:p>
          <a:p>
            <a:r>
              <a:rPr lang="en-US" dirty="0"/>
              <a:t>Job </a:t>
            </a:r>
            <a:r>
              <a:rPr lang="en-US" dirty="0" err="1"/>
              <a:t>có</a:t>
            </a:r>
            <a:r>
              <a:rPr lang="en-US" dirty="0"/>
              <a:t> 1 </a:t>
            </a:r>
            <a:r>
              <a:rPr lang="en-US" dirty="0" err="1"/>
              <a:t>hoặc</a:t>
            </a:r>
            <a:r>
              <a:rPr lang="en-US" dirty="0"/>
              <a:t> </a:t>
            </a:r>
            <a:r>
              <a:rPr lang="en-US" dirty="0" err="1"/>
              <a:t>nhiều</a:t>
            </a:r>
            <a:r>
              <a:rPr lang="en-US" dirty="0"/>
              <a:t> Build</a:t>
            </a:r>
          </a:p>
          <a:p>
            <a:pPr marL="0" indent="0">
              <a:buNone/>
            </a:pPr>
            <a:endParaRPr lang="en-US" dirty="0"/>
          </a:p>
        </p:txBody>
      </p:sp>
    </p:spTree>
    <p:extLst>
      <p:ext uri="{BB962C8B-B14F-4D97-AF65-F5344CB8AC3E}">
        <p14:creationId xmlns:p14="http://schemas.microsoft.com/office/powerpoint/2010/main" val="47153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47C1-24FC-4384-BAD8-206E8B62F085}"/>
              </a:ext>
            </a:extLst>
          </p:cNvPr>
          <p:cNvSpPr>
            <a:spLocks noGrp="1"/>
          </p:cNvSpPr>
          <p:nvPr>
            <p:ph type="title"/>
          </p:nvPr>
        </p:nvSpPr>
        <p:spPr/>
        <p:txBody>
          <a:bodyPr/>
          <a:lstStyle/>
          <a:p>
            <a:r>
              <a:rPr lang="en-US" dirty="0" err="1"/>
              <a:t>WorkSpace</a:t>
            </a:r>
            <a:r>
              <a:rPr lang="en-US" dirty="0"/>
              <a:t> Jenkins </a:t>
            </a:r>
            <a:r>
              <a:rPr lang="en-US" dirty="0" err="1"/>
              <a:t>là</a:t>
            </a:r>
            <a:r>
              <a:rPr lang="en-US" dirty="0"/>
              <a:t> </a:t>
            </a:r>
            <a:r>
              <a:rPr lang="en-US" dirty="0" err="1"/>
              <a:t>gì</a:t>
            </a:r>
            <a:r>
              <a:rPr lang="en-US" dirty="0"/>
              <a:t> ?</a:t>
            </a:r>
          </a:p>
        </p:txBody>
      </p:sp>
      <p:sp>
        <p:nvSpPr>
          <p:cNvPr id="3" name="Content Placeholder 2">
            <a:extLst>
              <a:ext uri="{FF2B5EF4-FFF2-40B4-BE49-F238E27FC236}">
                <a16:creationId xmlns:a16="http://schemas.microsoft.com/office/drawing/2014/main" id="{0A5544A7-666C-430D-B63D-67C1228C71A3}"/>
              </a:ext>
            </a:extLst>
          </p:cNvPr>
          <p:cNvSpPr>
            <a:spLocks noGrp="1"/>
          </p:cNvSpPr>
          <p:nvPr>
            <p:ph idx="1"/>
          </p:nvPr>
        </p:nvSpPr>
        <p:spPr/>
        <p:txBody>
          <a:bodyPr/>
          <a:lstStyle/>
          <a:p>
            <a:r>
              <a:rPr lang="en-US" dirty="0" err="1"/>
              <a:t>Trong</a:t>
            </a:r>
            <a:r>
              <a:rPr lang="en-US" dirty="0"/>
              <a:t> Jenkins, </a:t>
            </a:r>
            <a:r>
              <a:rPr lang="en-US" dirty="0" err="1"/>
              <a:t>khi</a:t>
            </a:r>
            <a:r>
              <a:rPr lang="en-US" dirty="0"/>
              <a:t> ta </a:t>
            </a:r>
            <a:r>
              <a:rPr lang="en-US" dirty="0" err="1"/>
              <a:t>tạo</a:t>
            </a:r>
            <a:r>
              <a:rPr lang="en-US" dirty="0"/>
              <a:t> 1 Job </a:t>
            </a:r>
            <a:r>
              <a:rPr lang="en-US" dirty="0" err="1"/>
              <a:t>thì</a:t>
            </a:r>
            <a:r>
              <a:rPr lang="en-US" dirty="0"/>
              <a:t> </a:t>
            </a:r>
            <a:r>
              <a:rPr lang="en-US" dirty="0" err="1"/>
              <a:t>th</a:t>
            </a:r>
            <a:r>
              <a:rPr lang="vi-VN" dirty="0"/>
              <a:t>ư</a:t>
            </a:r>
            <a:r>
              <a:rPr lang="en-US" dirty="0"/>
              <a:t> </a:t>
            </a:r>
            <a:r>
              <a:rPr lang="en-US" dirty="0" err="1"/>
              <a:t>mục</a:t>
            </a:r>
            <a:r>
              <a:rPr lang="en-US" dirty="0"/>
              <a:t> home </a:t>
            </a:r>
            <a:r>
              <a:rPr lang="en-US" dirty="0" err="1"/>
              <a:t>của</a:t>
            </a:r>
            <a:r>
              <a:rPr lang="en-US" dirty="0"/>
              <a:t> user Jenkins </a:t>
            </a:r>
            <a:r>
              <a:rPr lang="en-US" dirty="0" err="1"/>
              <a:t>sẽ</a:t>
            </a:r>
            <a:r>
              <a:rPr lang="en-US" dirty="0"/>
              <a:t> </a:t>
            </a:r>
            <a:r>
              <a:rPr lang="en-US" dirty="0" err="1"/>
              <a:t>tạo</a:t>
            </a:r>
            <a:r>
              <a:rPr lang="en-US" dirty="0"/>
              <a:t> 1 </a:t>
            </a:r>
            <a:r>
              <a:rPr lang="en-US" dirty="0" err="1"/>
              <a:t>th</a:t>
            </a:r>
            <a:r>
              <a:rPr lang="vi-VN" dirty="0"/>
              <a:t>ư</a:t>
            </a:r>
            <a:r>
              <a:rPr lang="en-US" dirty="0"/>
              <a:t> </a:t>
            </a:r>
            <a:r>
              <a:rPr lang="en-US" dirty="0" err="1"/>
              <a:t>mục</a:t>
            </a:r>
            <a:r>
              <a:rPr lang="en-US" dirty="0"/>
              <a:t> </a:t>
            </a:r>
            <a:r>
              <a:rPr lang="en-US" dirty="0" err="1"/>
              <a:t>lấy</a:t>
            </a:r>
            <a:r>
              <a:rPr lang="en-US" dirty="0"/>
              <a:t> </a:t>
            </a:r>
            <a:r>
              <a:rPr lang="en-US" dirty="0" err="1"/>
              <a:t>tên</a:t>
            </a:r>
            <a:r>
              <a:rPr lang="en-US" dirty="0"/>
              <a:t> </a:t>
            </a:r>
            <a:r>
              <a:rPr lang="en-US" dirty="0" err="1"/>
              <a:t>là</a:t>
            </a:r>
            <a:r>
              <a:rPr lang="en-US" dirty="0"/>
              <a:t> </a:t>
            </a:r>
            <a:r>
              <a:rPr lang="en-US" dirty="0" err="1"/>
              <a:t>tên</a:t>
            </a:r>
            <a:r>
              <a:rPr lang="en-US" dirty="0"/>
              <a:t> Job, </a:t>
            </a:r>
            <a:r>
              <a:rPr lang="en-US" dirty="0" err="1"/>
              <a:t>mọi</a:t>
            </a:r>
            <a:r>
              <a:rPr lang="en-US" dirty="0"/>
              <a:t> </a:t>
            </a:r>
            <a:r>
              <a:rPr lang="en-US" dirty="0" err="1"/>
              <a:t>công</a:t>
            </a:r>
            <a:r>
              <a:rPr lang="en-US" dirty="0"/>
              <a:t> </a:t>
            </a:r>
            <a:r>
              <a:rPr lang="en-US" dirty="0" err="1"/>
              <a:t>việc</a:t>
            </a:r>
            <a:r>
              <a:rPr lang="en-US" dirty="0"/>
              <a:t> Jenkins </a:t>
            </a:r>
            <a:r>
              <a:rPr lang="en-US" dirty="0" err="1"/>
              <a:t>sẽ</a:t>
            </a:r>
            <a:r>
              <a:rPr lang="en-US" dirty="0"/>
              <a:t> </a:t>
            </a:r>
            <a:r>
              <a:rPr lang="en-US" dirty="0" err="1"/>
              <a:t>sử</a:t>
            </a:r>
            <a:r>
              <a:rPr lang="en-US" dirty="0"/>
              <a:t> </a:t>
            </a:r>
            <a:r>
              <a:rPr lang="en-US" dirty="0" err="1"/>
              <a:t>dụng</a:t>
            </a:r>
            <a:r>
              <a:rPr lang="en-US" dirty="0"/>
              <a:t> đ</a:t>
            </a:r>
            <a:r>
              <a:rPr lang="vi-VN" dirty="0"/>
              <a:t>ư</a:t>
            </a:r>
            <a:r>
              <a:rPr lang="en-US" dirty="0" err="1"/>
              <a:t>ờng</a:t>
            </a:r>
            <a:r>
              <a:rPr lang="en-US" dirty="0"/>
              <a:t> </a:t>
            </a:r>
            <a:r>
              <a:rPr lang="en-US" dirty="0" err="1"/>
              <a:t>dẫn</a:t>
            </a:r>
            <a:r>
              <a:rPr lang="en-US" dirty="0"/>
              <a:t> </a:t>
            </a:r>
            <a:r>
              <a:rPr lang="en-US" dirty="0" err="1"/>
              <a:t>này</a:t>
            </a:r>
            <a:r>
              <a:rPr lang="en-US" dirty="0"/>
              <a:t> </a:t>
            </a:r>
            <a:r>
              <a:rPr lang="en-US" dirty="0" err="1"/>
              <a:t>để</a:t>
            </a:r>
            <a:r>
              <a:rPr lang="en-US" dirty="0"/>
              <a:t> </a:t>
            </a:r>
            <a:r>
              <a:rPr lang="en-US" dirty="0" err="1"/>
              <a:t>làm</a:t>
            </a:r>
            <a:r>
              <a:rPr lang="en-US" dirty="0"/>
              <a:t> </a:t>
            </a:r>
            <a:r>
              <a:rPr lang="en-US" dirty="0" err="1"/>
              <a:t>việc</a:t>
            </a:r>
            <a:r>
              <a:rPr lang="en-US" dirty="0"/>
              <a:t>.</a:t>
            </a:r>
          </a:p>
          <a:p>
            <a:r>
              <a:rPr lang="en-US" dirty="0"/>
              <a:t>Workspace </a:t>
            </a: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theo</a:t>
            </a:r>
            <a:r>
              <a:rPr lang="en-US" dirty="0"/>
              <a:t> đ</a:t>
            </a:r>
            <a:r>
              <a:rPr lang="vi-VN" dirty="0"/>
              <a:t>ư</a:t>
            </a:r>
            <a:r>
              <a:rPr lang="en-US" dirty="0" err="1"/>
              <a:t>ờng</a:t>
            </a:r>
            <a:r>
              <a:rPr lang="en-US" dirty="0"/>
              <a:t> </a:t>
            </a:r>
            <a:r>
              <a:rPr lang="en-US" dirty="0" err="1"/>
              <a:t>dẫn</a:t>
            </a:r>
            <a:r>
              <a:rPr lang="en-US" dirty="0"/>
              <a:t> </a:t>
            </a:r>
            <a:r>
              <a:rPr lang="en-US" dirty="0" err="1"/>
              <a:t>tùy</a:t>
            </a:r>
            <a:r>
              <a:rPr lang="en-US" dirty="0"/>
              <a:t> </a:t>
            </a:r>
            <a:r>
              <a:rPr lang="en-US" dirty="0" err="1"/>
              <a:t>thích</a:t>
            </a:r>
            <a:r>
              <a:rPr lang="en-US" dirty="0"/>
              <a:t> </a:t>
            </a:r>
            <a:r>
              <a:rPr lang="en-US" dirty="0" err="1"/>
              <a:t>trong</a:t>
            </a:r>
            <a:r>
              <a:rPr lang="en-US" dirty="0"/>
              <a:t> </a:t>
            </a:r>
            <a:r>
              <a:rPr lang="en-US" dirty="0" err="1"/>
              <a:t>phần</a:t>
            </a:r>
            <a:r>
              <a:rPr lang="en-US" dirty="0"/>
              <a:t> </a:t>
            </a:r>
            <a:r>
              <a:rPr lang="en-US" dirty="0" err="1"/>
              <a:t>cấu</a:t>
            </a:r>
            <a:r>
              <a:rPr lang="en-US" dirty="0"/>
              <a:t> </a:t>
            </a:r>
            <a:r>
              <a:rPr lang="en-US" dirty="0" err="1"/>
              <a:t>hình</a:t>
            </a:r>
            <a:r>
              <a:rPr lang="en-US" dirty="0"/>
              <a:t> Jenkins</a:t>
            </a:r>
          </a:p>
          <a:p>
            <a:endParaRPr lang="en-US" dirty="0"/>
          </a:p>
        </p:txBody>
      </p:sp>
      <p:pic>
        <p:nvPicPr>
          <p:cNvPr id="4" name="Picture 3">
            <a:extLst>
              <a:ext uri="{FF2B5EF4-FFF2-40B4-BE49-F238E27FC236}">
                <a16:creationId xmlns:a16="http://schemas.microsoft.com/office/drawing/2014/main" id="{8C85A8DB-93E0-4529-87DA-371F26FBBFBA}"/>
              </a:ext>
            </a:extLst>
          </p:cNvPr>
          <p:cNvPicPr>
            <a:picLocks noChangeAspect="1"/>
          </p:cNvPicPr>
          <p:nvPr/>
        </p:nvPicPr>
        <p:blipFill>
          <a:blip r:embed="rId2"/>
          <a:stretch>
            <a:fillRect/>
          </a:stretch>
        </p:blipFill>
        <p:spPr>
          <a:xfrm>
            <a:off x="3560762" y="3835054"/>
            <a:ext cx="6972300" cy="1838325"/>
          </a:xfrm>
          <a:prstGeom prst="rect">
            <a:avLst/>
          </a:prstGeom>
        </p:spPr>
      </p:pic>
    </p:spTree>
    <p:extLst>
      <p:ext uri="{BB962C8B-B14F-4D97-AF65-F5344CB8AC3E}">
        <p14:creationId xmlns:p14="http://schemas.microsoft.com/office/powerpoint/2010/main" val="360256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88F2-BAAF-45EC-9F6A-370963AA9B5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Build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Jenkins</a:t>
            </a:r>
          </a:p>
        </p:txBody>
      </p:sp>
      <p:pic>
        <p:nvPicPr>
          <p:cNvPr id="4" name="Content Placeholder 3">
            <a:extLst>
              <a:ext uri="{FF2B5EF4-FFF2-40B4-BE49-F238E27FC236}">
                <a16:creationId xmlns:a16="http://schemas.microsoft.com/office/drawing/2014/main" id="{2CA53210-3198-4D8E-8922-71DDFB3042B1}"/>
              </a:ext>
            </a:extLst>
          </p:cNvPr>
          <p:cNvPicPr>
            <a:picLocks noGrp="1" noChangeAspect="1"/>
          </p:cNvPicPr>
          <p:nvPr>
            <p:ph idx="1"/>
          </p:nvPr>
        </p:nvPicPr>
        <p:blipFill>
          <a:blip r:embed="rId2"/>
          <a:stretch>
            <a:fillRect/>
          </a:stretch>
        </p:blipFill>
        <p:spPr>
          <a:xfrm>
            <a:off x="2463455" y="1994452"/>
            <a:ext cx="6266376" cy="2295457"/>
          </a:xfrm>
          <a:prstGeom prst="rect">
            <a:avLst/>
          </a:prstGeom>
        </p:spPr>
      </p:pic>
      <p:sp>
        <p:nvSpPr>
          <p:cNvPr id="6" name="Content Placeholder 2">
            <a:extLst>
              <a:ext uri="{FF2B5EF4-FFF2-40B4-BE49-F238E27FC236}">
                <a16:creationId xmlns:a16="http://schemas.microsoft.com/office/drawing/2014/main" id="{9807F3B8-AA16-4554-BD07-533EBA2F3225}"/>
              </a:ext>
            </a:extLst>
          </p:cNvPr>
          <p:cNvSpPr txBox="1">
            <a:spLocks/>
          </p:cNvSpPr>
          <p:nvPr/>
        </p:nvSpPr>
        <p:spPr>
          <a:xfrm>
            <a:off x="1953108" y="1540189"/>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err="1"/>
              <a:t>Trong</a:t>
            </a:r>
            <a:r>
              <a:rPr lang="en-US" dirty="0"/>
              <a:t> 1 job </a:t>
            </a:r>
            <a:r>
              <a:rPr lang="en-US" dirty="0" err="1"/>
              <a:t>có</a:t>
            </a:r>
            <a:r>
              <a:rPr lang="en-US" dirty="0"/>
              <a:t> 1 build </a:t>
            </a:r>
            <a:r>
              <a:rPr lang="en-US" dirty="0" err="1"/>
              <a:t>hoặc</a:t>
            </a:r>
            <a:r>
              <a:rPr lang="en-US" dirty="0"/>
              <a:t> </a:t>
            </a:r>
            <a:r>
              <a:rPr lang="en-US" dirty="0" err="1"/>
              <a:t>có</a:t>
            </a:r>
            <a:r>
              <a:rPr lang="en-US" dirty="0"/>
              <a:t> </a:t>
            </a:r>
            <a:r>
              <a:rPr lang="en-US" dirty="0" err="1"/>
              <a:t>thể</a:t>
            </a:r>
            <a:r>
              <a:rPr lang="en-US" dirty="0"/>
              <a:t> </a:t>
            </a:r>
            <a:r>
              <a:rPr lang="en-US" dirty="0" err="1"/>
              <a:t>nhiều</a:t>
            </a:r>
            <a:r>
              <a:rPr lang="en-US" dirty="0"/>
              <a:t> build </a:t>
            </a:r>
            <a:r>
              <a:rPr lang="en-US" dirty="0" err="1"/>
              <a:t>khác</a:t>
            </a:r>
            <a:r>
              <a:rPr lang="en-US" dirty="0"/>
              <a:t> </a:t>
            </a:r>
            <a:r>
              <a:rPr lang="en-US" dirty="0" err="1"/>
              <a:t>nhau</a:t>
            </a:r>
            <a:r>
              <a:rPr lang="en-US" dirty="0"/>
              <a:t>.</a:t>
            </a:r>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Build type bao </a:t>
            </a:r>
            <a:r>
              <a:rPr lang="en-US" dirty="0" err="1"/>
              <a:t>gồm</a:t>
            </a:r>
            <a:r>
              <a:rPr lang="en-US" dirty="0"/>
              <a:t> </a:t>
            </a:r>
            <a:r>
              <a:rPr lang="en-US" dirty="0" err="1"/>
              <a:t>các</a:t>
            </a:r>
            <a:r>
              <a:rPr lang="en-US" dirty="0"/>
              <a:t> </a:t>
            </a:r>
            <a:r>
              <a:rPr lang="en-US" dirty="0" err="1"/>
              <a:t>loại</a:t>
            </a:r>
            <a:r>
              <a:rPr lang="en-US" dirty="0"/>
              <a:t> </a:t>
            </a:r>
            <a:r>
              <a:rPr lang="en-US" dirty="0" err="1"/>
              <a:t>sau</a:t>
            </a:r>
            <a:r>
              <a:rPr lang="en-US" dirty="0"/>
              <a:t>:</a:t>
            </a:r>
          </a:p>
          <a:p>
            <a:endParaRPr lang="en-US" dirty="0"/>
          </a:p>
          <a:p>
            <a:endParaRPr lang="en-US" dirty="0"/>
          </a:p>
        </p:txBody>
      </p:sp>
      <p:pic>
        <p:nvPicPr>
          <p:cNvPr id="7" name="Picture 6">
            <a:extLst>
              <a:ext uri="{FF2B5EF4-FFF2-40B4-BE49-F238E27FC236}">
                <a16:creationId xmlns:a16="http://schemas.microsoft.com/office/drawing/2014/main" id="{2C621448-AD31-4841-AB54-DA713190284D}"/>
              </a:ext>
            </a:extLst>
          </p:cNvPr>
          <p:cNvPicPr>
            <a:picLocks noChangeAspect="1"/>
          </p:cNvPicPr>
          <p:nvPr/>
        </p:nvPicPr>
        <p:blipFill>
          <a:blip r:embed="rId3"/>
          <a:stretch>
            <a:fillRect/>
          </a:stretch>
        </p:blipFill>
        <p:spPr>
          <a:xfrm>
            <a:off x="5889778" y="4325885"/>
            <a:ext cx="3048000" cy="2114550"/>
          </a:xfrm>
          <a:prstGeom prst="rect">
            <a:avLst/>
          </a:prstGeom>
        </p:spPr>
      </p:pic>
    </p:spTree>
    <p:extLst>
      <p:ext uri="{BB962C8B-B14F-4D97-AF65-F5344CB8AC3E}">
        <p14:creationId xmlns:p14="http://schemas.microsoft.com/office/powerpoint/2010/main" val="315803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ABD0F-6F42-4CC6-8B06-A4920A568C61}"/>
              </a:ext>
            </a:extLst>
          </p:cNvPr>
          <p:cNvSpPr>
            <a:spLocks noGrp="1"/>
          </p:cNvSpPr>
          <p:nvPr>
            <p:ph type="title"/>
          </p:nvPr>
        </p:nvSpPr>
        <p:spPr/>
        <p:txBody>
          <a:bodyPr/>
          <a:lstStyle/>
          <a:p>
            <a:r>
              <a:rPr lang="en-US" dirty="0"/>
              <a:t>Debug </a:t>
            </a:r>
            <a:r>
              <a:rPr lang="en-US" dirty="0" err="1"/>
              <a:t>sau</a:t>
            </a:r>
            <a:r>
              <a:rPr lang="en-US" dirty="0"/>
              <a:t> </a:t>
            </a:r>
            <a:r>
              <a:rPr lang="en-US" dirty="0" err="1"/>
              <a:t>khi</a:t>
            </a:r>
            <a:r>
              <a:rPr lang="en-US" dirty="0"/>
              <a:t> build job</a:t>
            </a:r>
          </a:p>
        </p:txBody>
      </p:sp>
      <p:sp>
        <p:nvSpPr>
          <p:cNvPr id="3" name="Content Placeholder 2">
            <a:extLst>
              <a:ext uri="{FF2B5EF4-FFF2-40B4-BE49-F238E27FC236}">
                <a16:creationId xmlns:a16="http://schemas.microsoft.com/office/drawing/2014/main" id="{808A40C3-EAF4-4DA2-9F66-7773E06557DF}"/>
              </a:ext>
            </a:extLst>
          </p:cNvPr>
          <p:cNvSpPr>
            <a:spLocks noGrp="1"/>
          </p:cNvSpPr>
          <p:nvPr>
            <p:ph idx="1"/>
          </p:nvPr>
        </p:nvSpPr>
        <p:spPr>
          <a:xfrm>
            <a:off x="2491409" y="1264555"/>
            <a:ext cx="8915400" cy="3777622"/>
          </a:xfrm>
        </p:spPr>
        <p:txBody>
          <a:bodyPr/>
          <a:lstStyle/>
          <a:p>
            <a:r>
              <a:rPr lang="en-US" dirty="0"/>
              <a:t>Sau </a:t>
            </a:r>
            <a:r>
              <a:rPr lang="en-US" dirty="0" err="1"/>
              <a:t>khi</a:t>
            </a:r>
            <a:r>
              <a:rPr lang="en-US" dirty="0"/>
              <a:t> build job, Jenkins </a:t>
            </a:r>
            <a:r>
              <a:rPr lang="en-US" dirty="0" err="1"/>
              <a:t>sẽ</a:t>
            </a:r>
            <a:r>
              <a:rPr lang="en-US" dirty="0"/>
              <a:t> </a:t>
            </a:r>
            <a:r>
              <a:rPr lang="en-US" dirty="0" err="1"/>
              <a:t>có</a:t>
            </a:r>
            <a:r>
              <a:rPr lang="en-US" dirty="0"/>
              <a:t> </a:t>
            </a:r>
            <a:r>
              <a:rPr lang="en-US" dirty="0" err="1"/>
              <a:t>thông</a:t>
            </a:r>
            <a:r>
              <a:rPr lang="en-US" dirty="0"/>
              <a:t> </a:t>
            </a:r>
            <a:r>
              <a:rPr lang="en-US" dirty="0" err="1"/>
              <a:t>báo</a:t>
            </a:r>
            <a:r>
              <a:rPr lang="en-US" dirty="0"/>
              <a:t> </a:t>
            </a:r>
            <a:r>
              <a:rPr lang="en-US" dirty="0" err="1"/>
              <a:t>trạng</a:t>
            </a:r>
            <a:r>
              <a:rPr lang="en-US" dirty="0"/>
              <a:t> </a:t>
            </a:r>
            <a:r>
              <a:rPr lang="en-US" dirty="0" err="1"/>
              <a:t>thái</a:t>
            </a:r>
            <a:r>
              <a:rPr lang="en-US" dirty="0"/>
              <a:t> build </a:t>
            </a:r>
            <a:r>
              <a:rPr lang="en-US" dirty="0" err="1"/>
              <a:t>trong</a:t>
            </a:r>
            <a:r>
              <a:rPr lang="en-US" dirty="0"/>
              <a:t> console output </a:t>
            </a:r>
            <a:r>
              <a:rPr lang="en-US" dirty="0" err="1"/>
              <a:t>để</a:t>
            </a:r>
            <a:r>
              <a:rPr lang="en-US" dirty="0"/>
              <a:t> ng</a:t>
            </a:r>
            <a:r>
              <a:rPr lang="vi-VN" dirty="0"/>
              <a:t>ư</a:t>
            </a:r>
            <a:r>
              <a:rPr lang="en-US" dirty="0" err="1"/>
              <a:t>ời</a:t>
            </a:r>
            <a:r>
              <a:rPr lang="en-US" dirty="0"/>
              <a:t> dung </a:t>
            </a:r>
            <a:r>
              <a:rPr lang="en-US" dirty="0" err="1"/>
              <a:t>nắm</a:t>
            </a:r>
            <a:r>
              <a:rPr lang="en-US" dirty="0"/>
              <a:t> đ</a:t>
            </a:r>
            <a:r>
              <a:rPr lang="vi-VN" dirty="0"/>
              <a:t>ư</a:t>
            </a:r>
            <a:r>
              <a:rPr lang="en-US" dirty="0" err="1"/>
              <a:t>ợc</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trả</a:t>
            </a:r>
            <a:r>
              <a:rPr lang="en-US" dirty="0"/>
              <a:t> </a:t>
            </a:r>
            <a:r>
              <a:rPr lang="en-US" dirty="0" err="1"/>
              <a:t>về</a:t>
            </a:r>
            <a:r>
              <a:rPr lang="en-US" dirty="0"/>
              <a:t>. </a:t>
            </a:r>
            <a:r>
              <a:rPr lang="en-US" dirty="0" err="1"/>
              <a:t>Có</a:t>
            </a:r>
            <a:r>
              <a:rPr lang="en-US" dirty="0"/>
              <a:t> 2 </a:t>
            </a:r>
            <a:r>
              <a:rPr lang="en-US" dirty="0" err="1"/>
              <a:t>trạng</a:t>
            </a:r>
            <a:r>
              <a:rPr lang="en-US" dirty="0"/>
              <a:t> </a:t>
            </a:r>
            <a:r>
              <a:rPr lang="en-US" dirty="0" err="1"/>
              <a:t>thái</a:t>
            </a:r>
            <a:r>
              <a:rPr lang="en-US" dirty="0"/>
              <a:t> Fail </a:t>
            </a:r>
            <a:r>
              <a:rPr lang="en-US" dirty="0" err="1"/>
              <a:t>và</a:t>
            </a:r>
            <a:r>
              <a:rPr lang="en-US" dirty="0"/>
              <a:t> Success</a:t>
            </a:r>
          </a:p>
          <a:p>
            <a:endParaRPr lang="en-US" dirty="0"/>
          </a:p>
        </p:txBody>
      </p:sp>
      <p:pic>
        <p:nvPicPr>
          <p:cNvPr id="4" name="Picture 3">
            <a:extLst>
              <a:ext uri="{FF2B5EF4-FFF2-40B4-BE49-F238E27FC236}">
                <a16:creationId xmlns:a16="http://schemas.microsoft.com/office/drawing/2014/main" id="{28B172F0-7DEA-4A0E-94D8-132243E56BE6}"/>
              </a:ext>
            </a:extLst>
          </p:cNvPr>
          <p:cNvPicPr>
            <a:picLocks noChangeAspect="1"/>
          </p:cNvPicPr>
          <p:nvPr/>
        </p:nvPicPr>
        <p:blipFill>
          <a:blip r:embed="rId2"/>
          <a:stretch>
            <a:fillRect/>
          </a:stretch>
        </p:blipFill>
        <p:spPr>
          <a:xfrm>
            <a:off x="2595872" y="2129170"/>
            <a:ext cx="8111885" cy="4378549"/>
          </a:xfrm>
          <a:prstGeom prst="rect">
            <a:avLst/>
          </a:prstGeom>
        </p:spPr>
      </p:pic>
    </p:spTree>
    <p:extLst>
      <p:ext uri="{BB962C8B-B14F-4D97-AF65-F5344CB8AC3E}">
        <p14:creationId xmlns:p14="http://schemas.microsoft.com/office/powerpoint/2010/main" val="419457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A57B-4BB6-4FD5-AF74-C6D7A8A6ABC6}"/>
              </a:ext>
            </a:extLst>
          </p:cNvPr>
          <p:cNvSpPr>
            <a:spLocks noGrp="1"/>
          </p:cNvSpPr>
          <p:nvPr>
            <p:ph type="title"/>
          </p:nvPr>
        </p:nvSpPr>
        <p:spPr/>
        <p:txBody>
          <a:bodyPr/>
          <a:lstStyle/>
          <a:p>
            <a:r>
              <a:rPr lang="en-US" b="1" dirty="0" err="1">
                <a:latin typeface="Arial" panose="020B0604020202020204" pitchFamily="34" charset="0"/>
                <a:cs typeface="Arial" panose="020B0604020202020204" pitchFamily="34" charset="0"/>
              </a:rPr>
              <a:t>Tích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hợp</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liên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tục</a:t>
            </a:r>
            <a:r>
              <a:rPr lang="en-US" b="1" dirty="0">
                <a:latin typeface="Arial" panose="020B0604020202020204" pitchFamily="34" charset="0"/>
                <a:cs typeface="Arial" panose="020B0604020202020204" pitchFamily="34" charset="0"/>
              </a:rPr>
              <a:t> (CI) </a:t>
            </a:r>
            <a:r>
              <a:rPr lang="en-US" b="1" dirty="0" err="1">
                <a:latin typeface="Arial" panose="020B0604020202020204" pitchFamily="34" charset="0"/>
                <a:cs typeface="Arial" panose="020B0604020202020204" pitchFamily="34" charset="0"/>
              </a:rPr>
              <a:t>là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gì</a:t>
            </a:r>
            <a:r>
              <a:rPr lang="en-US"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A9B1DF78-CCD4-4F89-A94A-4972F235D70C}"/>
              </a:ext>
            </a:extLst>
          </p:cNvPr>
          <p:cNvSpPr>
            <a:spLocks noGrp="1"/>
          </p:cNvSpPr>
          <p:nvPr>
            <p:ph idx="1"/>
          </p:nvPr>
        </p:nvSpPr>
        <p:spPr>
          <a:xfrm>
            <a:off x="2592925" y="1540189"/>
            <a:ext cx="8915400" cy="3777622"/>
          </a:xfrm>
        </p:spPr>
        <p:txBody>
          <a:bodyPr/>
          <a:lstStyle/>
          <a:p>
            <a:r>
              <a:rPr lang="vi-VN" dirty="0"/>
              <a:t>Tích hợp liên tục (CI) là phương pháp phát triển phần mềm đòi hỏi các thành viên trong nhóm tích hợp công việc thường xuyên. Mỗi ngày, các thành viên đều phải theo dõi và phát triển công việc của họ ít nhất 1 lần. </a:t>
            </a:r>
            <a:endParaRPr lang="en-US" dirty="0"/>
          </a:p>
          <a:p>
            <a:r>
              <a:rPr lang="vi-VN" dirty="0"/>
              <a:t>Việc này sẽ được một nhóm khác kiểm tra tự động, nhóm này sẽ tiền hành kiểm thử truy hồi để phát hiện lỗi nhanh nhất có thể. Cả nhóm thấy rằng phương pháp tiếp cận này giúp giảm bớt vấn đề về tích hợp hơn và cho phép phát triển phần mềm gắn kết nhanh hơn</a:t>
            </a:r>
            <a:endParaRPr lang="en-US" dirty="0"/>
          </a:p>
        </p:txBody>
      </p:sp>
    </p:spTree>
    <p:extLst>
      <p:ext uri="{BB962C8B-B14F-4D97-AF65-F5344CB8AC3E}">
        <p14:creationId xmlns:p14="http://schemas.microsoft.com/office/powerpoint/2010/main" val="416433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F752-EEA7-4D15-A0CF-69B34EFEE521}"/>
              </a:ext>
            </a:extLst>
          </p:cNvPr>
          <p:cNvSpPr>
            <a:spLocks noGrp="1"/>
          </p:cNvSpPr>
          <p:nvPr>
            <p:ph type="title"/>
          </p:nvPr>
        </p:nvSpPr>
        <p:spPr/>
        <p:txBody>
          <a:bodyPr/>
          <a:lstStyle/>
          <a:p>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đặc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điểm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thực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tiễn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của</a:t>
            </a:r>
            <a:r>
              <a:rPr lang="en-US" b="1" dirty="0">
                <a:latin typeface="Arial" panose="020B0604020202020204" pitchFamily="34" charset="0"/>
                <a:cs typeface="Arial" panose="020B0604020202020204" pitchFamily="34" charset="0"/>
              </a:rPr>
              <a:t> CI</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634DA6A-6915-48C5-9F84-AFB9A4D27FCC}"/>
              </a:ext>
            </a:extLst>
          </p:cNvPr>
          <p:cNvSpPr>
            <a:spLocks noGrp="1"/>
          </p:cNvSpPr>
          <p:nvPr>
            <p:ph idx="1"/>
          </p:nvPr>
        </p:nvSpPr>
        <p:spPr>
          <a:xfrm>
            <a:off x="2589212" y="1484243"/>
            <a:ext cx="8915400" cy="4426979"/>
          </a:xfrm>
        </p:spPr>
        <p:txBody>
          <a:bodyPr>
            <a:normAutofit fontScale="85000" lnSpcReduction="10000"/>
          </a:bodyPr>
          <a:lstStyle/>
          <a:p>
            <a:r>
              <a:rPr lang="vi-VN" dirty="0"/>
              <a:t>Quản lý phiên bản (source control and version control ).</a:t>
            </a:r>
          </a:p>
          <a:p>
            <a:r>
              <a:rPr lang="vi-VN" dirty="0"/>
              <a:t>Tự động build bao gồm test.</a:t>
            </a:r>
          </a:p>
          <a:p>
            <a:r>
              <a:rPr lang="vi-VN" dirty="0"/>
              <a:t>Đôi ngũ phát triển thường xuyên chuyển (commit) source về nơi lưu trữ chính (mainline).</a:t>
            </a:r>
          </a:p>
          <a:p>
            <a:r>
              <a:rPr lang="vi-VN" dirty="0"/>
              <a:t>Mỗi khi code có thay đổi sẽ build lại (mainline) thông qua build server.</a:t>
            </a:r>
          </a:p>
          <a:p>
            <a:r>
              <a:rPr lang="vi-VN" dirty="0"/>
              <a:t>Báo lỗi cho người lập trình gây lỗi và quản lý dự án.</a:t>
            </a:r>
          </a:p>
          <a:p>
            <a:r>
              <a:rPr lang="vi-VN" dirty="0"/>
              <a:t>Phát hành phiên bản hoàn chỉnh cho khách hàng khi không còn lỗi.</a:t>
            </a:r>
          </a:p>
          <a:p>
            <a:r>
              <a:rPr lang="vi-VN" dirty="0"/>
              <a:t>Tự động phân phối phiên bản mới đến khách hàng.</a:t>
            </a:r>
          </a:p>
          <a:p>
            <a:r>
              <a:rPr lang="vi-VN" dirty="0"/>
              <a:t>Mọi người có thể nhìn thấy những gì đã xảy ra (thay đổi, lỗi…) để xem xét và giải quyết kịp thời.</a:t>
            </a:r>
          </a:p>
          <a:p>
            <a:r>
              <a:rPr lang="vi-VN" dirty="0"/>
              <a:t>Tuy nhiên, để triên khai hệ thống tích hợp liên tục, ta sẽ gặp những khó khăn như sau:</a:t>
            </a:r>
          </a:p>
          <a:p>
            <a:r>
              <a:rPr lang="vi-VN" dirty="0"/>
              <a:t>Cần thời gian thiết lập hệ thống ban đầu.</a:t>
            </a:r>
          </a:p>
          <a:p>
            <a:r>
              <a:rPr lang="vi-VN" dirty="0"/>
              <a:t>Đòi hỏi quản lý dự án, người lập trình, người kiểm định phải am hiểu mô hình phát triển phần mềm Agile, hệ thống tích hợp CI, cách sử dụng các công cụ hỗ trợ cho Agile và CI.</a:t>
            </a:r>
          </a:p>
          <a:p>
            <a:r>
              <a:rPr lang="vi-VN" dirty="0"/>
              <a:t>Chi phí thiết bị phần cứng (các server cho CI).</a:t>
            </a:r>
          </a:p>
          <a:p>
            <a:endParaRPr lang="en-US" dirty="0"/>
          </a:p>
        </p:txBody>
      </p:sp>
    </p:spTree>
    <p:extLst>
      <p:ext uri="{BB962C8B-B14F-4D97-AF65-F5344CB8AC3E}">
        <p14:creationId xmlns:p14="http://schemas.microsoft.com/office/powerpoint/2010/main" val="1932340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7F59-86B0-4098-AE20-67899BF97708}"/>
              </a:ext>
            </a:extLst>
          </p:cNvPr>
          <p:cNvSpPr>
            <a:spLocks noGrp="1"/>
          </p:cNvSpPr>
          <p:nvPr>
            <p:ph type="title"/>
          </p:nvPr>
        </p:nvSpPr>
        <p:spPr/>
        <p:txBody>
          <a:bodyPr/>
          <a:lstStyle/>
          <a:p>
            <a:r>
              <a:rPr lang="en-US" b="1" dirty="0" err="1">
                <a:latin typeface="Arial" panose="020B0604020202020204" pitchFamily="34" charset="0"/>
                <a:cs typeface="Arial" panose="020B0604020202020204" pitchFamily="34" charset="0"/>
              </a:rPr>
              <a:t>Lợi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ích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của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Tích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hợp</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liên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tục</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DC7A7B9-5735-4935-8090-AEDBD5D251D0}"/>
              </a:ext>
            </a:extLst>
          </p:cNvPr>
          <p:cNvSpPr>
            <a:spLocks noGrp="1"/>
          </p:cNvSpPr>
          <p:nvPr>
            <p:ph idx="1"/>
          </p:nvPr>
        </p:nvSpPr>
        <p:spPr>
          <a:xfrm>
            <a:off x="2589212" y="1470991"/>
            <a:ext cx="8915400" cy="4440231"/>
          </a:xfrm>
        </p:spPr>
        <p:txBody>
          <a:bodyPr/>
          <a:lstStyle/>
          <a:p>
            <a:r>
              <a:rPr lang="vi-VN" dirty="0"/>
              <a:t>Để trả lời cho câu hỏi tại sao chúng ta phải sử dụng Hệ thống tích hợp liên tục, ta sẽ đưa ra vài lợi ích chính như sau</a:t>
            </a:r>
          </a:p>
          <a:p>
            <a:r>
              <a:rPr lang="vi-VN" dirty="0"/>
              <a:t>Giảm thiểu rủi ro do lỗi được phát hiện sớm.</a:t>
            </a:r>
          </a:p>
          <a:p>
            <a:r>
              <a:rPr lang="vi-VN" dirty="0"/>
              <a:t>Giảm thiểu sự lặp lại cho các quá trình</a:t>
            </a:r>
          </a:p>
          <a:p>
            <a:r>
              <a:rPr lang="vi-VN" dirty="0"/>
              <a:t>Tạo phần mềm có giá trị sử dụng sớm nhất có thể và sẳn sàng triển</a:t>
            </a:r>
            <a:r>
              <a:rPr lang="en-US" dirty="0"/>
              <a:t> </a:t>
            </a:r>
            <a:r>
              <a:rPr lang="vi-VN" dirty="0"/>
              <a:t>khai mọi lúc mọi nơi.</a:t>
            </a:r>
          </a:p>
          <a:p>
            <a:r>
              <a:rPr lang="vi-VN" dirty="0"/>
              <a:t>Cung cấp cái nhìn xuyên suốt tổng quan và cụ thể cho từng giai đoạn.</a:t>
            </a:r>
          </a:p>
          <a:p>
            <a:r>
              <a:rPr lang="vi-VN" dirty="0"/>
              <a:t>Nâng cao kỹ năng của đội ngũ nhân viên phát triển phần mềm.</a:t>
            </a:r>
          </a:p>
          <a:p>
            <a:r>
              <a:rPr lang="vi-VN" dirty="0"/>
              <a:t>Cải thiện chất lượng phần mềm</a:t>
            </a:r>
          </a:p>
          <a:p>
            <a:endParaRPr lang="en-US" dirty="0"/>
          </a:p>
        </p:txBody>
      </p:sp>
    </p:spTree>
    <p:extLst>
      <p:ext uri="{BB962C8B-B14F-4D97-AF65-F5344CB8AC3E}">
        <p14:creationId xmlns:p14="http://schemas.microsoft.com/office/powerpoint/2010/main" val="2397336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EBE78-D877-4AE3-8CF8-B13D074944DF}"/>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GIỚI THIỆU VỀ JENKINS</a:t>
            </a:r>
          </a:p>
        </p:txBody>
      </p:sp>
      <p:sp>
        <p:nvSpPr>
          <p:cNvPr id="3" name="Content Placeholder 2">
            <a:extLst>
              <a:ext uri="{FF2B5EF4-FFF2-40B4-BE49-F238E27FC236}">
                <a16:creationId xmlns:a16="http://schemas.microsoft.com/office/drawing/2014/main" id="{EB75B842-B6E9-41A7-8221-85C11F8BAD13}"/>
              </a:ext>
            </a:extLst>
          </p:cNvPr>
          <p:cNvSpPr>
            <a:spLocks noGrp="1"/>
          </p:cNvSpPr>
          <p:nvPr>
            <p:ph idx="1"/>
          </p:nvPr>
        </p:nvSpPr>
        <p:spPr>
          <a:xfrm>
            <a:off x="2589212" y="1280160"/>
            <a:ext cx="8915400" cy="4631062"/>
          </a:xfrm>
        </p:spPr>
        <p:txBody>
          <a:bodyPr>
            <a:normAutofit lnSpcReduction="10000"/>
          </a:bodyPr>
          <a:lstStyle/>
          <a:p>
            <a:r>
              <a:rPr lang="vi-VN" dirty="0"/>
              <a:t>Là một ứng dụng web application mã nguồn mở (được cộng đồng phát triển theo giấy phép MIT) đóng vai trò máy chủ build &amp; test của hệ thống tích hợp liên tục.</a:t>
            </a:r>
          </a:p>
          <a:p>
            <a:r>
              <a:rPr lang="vi-VN" dirty="0"/>
              <a:t>Jenkins được viết bằng Java nên Jenkins có thể kết hợp được với hầu hết các công cụ khác của hệ thống tích hợp liên tục với nhiều nền tảng khác nhau và đặc biệt là tảng</a:t>
            </a:r>
          </a:p>
          <a:p>
            <a:r>
              <a:rPr lang="vi-VN" dirty="0"/>
              <a:t>mobi application (android).</a:t>
            </a:r>
          </a:p>
          <a:p>
            <a:r>
              <a:rPr lang="vi-VN" dirty="0"/>
              <a:t>Tiền thân là Hudson được viết bởi Kosuke Kawaguchi tại Sun, kể từ khi Sun được mualại bởi Oracle vào năm 2010, một bộ phận phát triển Hudson đã tách ra phát triển riêngvà được đặt tên là Jenkins.</a:t>
            </a:r>
          </a:p>
          <a:p>
            <a:r>
              <a:rPr lang="vi-VN" dirty="0"/>
              <a:t>Được sử dụng rộng rãi và được phát triển cải tiến liên tục bởi cộng đồng mã nguồn mở</a:t>
            </a:r>
          </a:p>
          <a:p>
            <a:r>
              <a:rPr lang="vi-VN" dirty="0"/>
              <a:t>Đạt nhiều giải thưởng :InfoWorld Bossies Award, 2011 O'Reilly Open-Source Award, 2011ALM&amp;SCM, SDTimes 100, 2010, 2011 ,GlassFish Community Innovation Award 2008, Duke'sChoice Award 2008</a:t>
            </a:r>
          </a:p>
          <a:p>
            <a:r>
              <a:rPr lang="vi-VN" dirty="0"/>
              <a:t>Được các tổ chức lớn tin dùng: Ebay,Apache, NASA,Boeing,Mozilla, Linked in,…</a:t>
            </a:r>
          </a:p>
          <a:p>
            <a:endParaRPr lang="en-US" dirty="0"/>
          </a:p>
        </p:txBody>
      </p:sp>
    </p:spTree>
    <p:extLst>
      <p:ext uri="{BB962C8B-B14F-4D97-AF65-F5344CB8AC3E}">
        <p14:creationId xmlns:p14="http://schemas.microsoft.com/office/powerpoint/2010/main" val="253470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553F-83EE-4D1E-B80C-1D239E4E47B6}"/>
              </a:ext>
            </a:extLst>
          </p:cNvPr>
          <p:cNvSpPr>
            <a:spLocks noGrp="1"/>
          </p:cNvSpPr>
          <p:nvPr>
            <p:ph type="title"/>
          </p:nvPr>
        </p:nvSpPr>
        <p:spPr/>
        <p:txBody>
          <a:bodyPr>
            <a:normAutofit/>
          </a:bodyPr>
          <a:lstStyle/>
          <a:p>
            <a:r>
              <a:rPr lang="en-US" sz="4900" b="1" dirty="0" err="1">
                <a:latin typeface="Arial" panose="020B0604020202020204" pitchFamily="34" charset="0"/>
                <a:cs typeface="Arial" panose="020B0604020202020204" pitchFamily="34" charset="0"/>
              </a:rPr>
              <a:t>Đặc</a:t>
            </a:r>
            <a:r>
              <a:rPr lang="en-US" sz="4900" b="1" dirty="0">
                <a:latin typeface="Arial" panose="020B0604020202020204" pitchFamily="34" charset="0"/>
                <a:cs typeface="Arial" panose="020B0604020202020204" pitchFamily="34" charset="0"/>
              </a:rPr>
              <a:t> </a:t>
            </a:r>
            <a:r>
              <a:rPr lang="en-US" sz="4900" b="1" dirty="0" err="1">
                <a:latin typeface="Arial" panose="020B0604020202020204" pitchFamily="34" charset="0"/>
                <a:cs typeface="Arial" panose="020B0604020202020204" pitchFamily="34" charset="0"/>
              </a:rPr>
              <a:t>điểm</a:t>
            </a:r>
            <a:endParaRPr lang="en-US" sz="49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CA25D56-0731-4BE0-8AA9-A72682E0D568}"/>
              </a:ext>
            </a:extLst>
          </p:cNvPr>
          <p:cNvSpPr>
            <a:spLocks noGrp="1"/>
          </p:cNvSpPr>
          <p:nvPr>
            <p:ph idx="1"/>
          </p:nvPr>
        </p:nvSpPr>
        <p:spPr/>
        <p:txBody>
          <a:bodyPr/>
          <a:lstStyle/>
          <a:p>
            <a:r>
              <a:rPr lang="vi-VN" dirty="0"/>
              <a:t>Dễ dàng cài đặt và sử dụng.</a:t>
            </a:r>
          </a:p>
          <a:p>
            <a:r>
              <a:rPr lang="vi-VN" dirty="0"/>
              <a:t>Đa nền tảng.</a:t>
            </a:r>
          </a:p>
          <a:p>
            <a:r>
              <a:rPr lang="vi-VN" dirty="0"/>
              <a:t>Hỗ trợ cho nhiều công nghệ phát triển phần mềm.</a:t>
            </a:r>
          </a:p>
          <a:p>
            <a:r>
              <a:rPr lang="vi-VN" dirty="0"/>
              <a:t>Được sử dụng rộng rãi.</a:t>
            </a:r>
          </a:p>
          <a:p>
            <a:r>
              <a:rPr lang="vi-VN" dirty="0"/>
              <a:t>Dễ mở rộng.</a:t>
            </a:r>
          </a:p>
          <a:p>
            <a:r>
              <a:rPr lang="vi-VN" dirty="0"/>
              <a:t>Dễ dàng liên kết với các công cụ khác của hệ thống tích hợp liên tục thông qua các plug in.</a:t>
            </a:r>
          </a:p>
          <a:p>
            <a:r>
              <a:rPr lang="vi-VN" dirty="0"/>
              <a:t>Miễn phí.</a:t>
            </a:r>
          </a:p>
          <a:p>
            <a:endParaRPr lang="en-US" dirty="0"/>
          </a:p>
        </p:txBody>
      </p:sp>
    </p:spTree>
    <p:extLst>
      <p:ext uri="{BB962C8B-B14F-4D97-AF65-F5344CB8AC3E}">
        <p14:creationId xmlns:p14="http://schemas.microsoft.com/office/powerpoint/2010/main" val="386389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47C-D4F2-4DAE-8C18-3A57F18F8B05}"/>
              </a:ext>
            </a:extLst>
          </p:cNvPr>
          <p:cNvSpPr>
            <a:spLocks noGrp="1"/>
          </p:cNvSpPr>
          <p:nvPr>
            <p:ph type="title"/>
          </p:nvPr>
        </p:nvSpPr>
        <p:spPr/>
        <p:txBody>
          <a:bodyPr>
            <a:normAutofit/>
          </a:bodyPr>
          <a:lstStyle/>
          <a:p>
            <a:r>
              <a:rPr lang="en-US" sz="3300" dirty="0" err="1"/>
              <a:t>Quy</a:t>
            </a:r>
            <a:r>
              <a:rPr lang="en-US" sz="3300" dirty="0"/>
              <a:t> </a:t>
            </a:r>
            <a:r>
              <a:rPr lang="en-US" sz="3300" dirty="0" err="1"/>
              <a:t>trình</a:t>
            </a:r>
            <a:r>
              <a:rPr lang="en-US" sz="3300" dirty="0"/>
              <a:t> </a:t>
            </a:r>
            <a:r>
              <a:rPr lang="en-US" sz="3300" dirty="0" err="1"/>
              <a:t>hoạt</a:t>
            </a:r>
            <a:r>
              <a:rPr lang="en-US" sz="3300" dirty="0"/>
              <a:t> </a:t>
            </a:r>
            <a:r>
              <a:rPr lang="en-US" sz="3300" dirty="0" err="1"/>
              <a:t>động</a:t>
            </a:r>
            <a:r>
              <a:rPr lang="en-US" sz="3300" dirty="0"/>
              <a:t> </a:t>
            </a:r>
            <a:r>
              <a:rPr lang="en-US" sz="3300" dirty="0" err="1"/>
              <a:t>khép</a:t>
            </a:r>
            <a:r>
              <a:rPr lang="en-US" sz="3300" dirty="0"/>
              <a:t> </a:t>
            </a:r>
            <a:r>
              <a:rPr lang="en-US" sz="3300" dirty="0" err="1"/>
              <a:t>kín</a:t>
            </a:r>
            <a:r>
              <a:rPr lang="en-US" sz="3300" dirty="0"/>
              <a:t> </a:t>
            </a:r>
            <a:r>
              <a:rPr lang="en-US" sz="3300" dirty="0" err="1"/>
              <a:t>của</a:t>
            </a:r>
            <a:r>
              <a:rPr lang="en-US" sz="3300" dirty="0"/>
              <a:t> Jenkins</a:t>
            </a:r>
          </a:p>
        </p:txBody>
      </p:sp>
      <p:pic>
        <p:nvPicPr>
          <p:cNvPr id="1026" name="Picture 2" descr="https://viblo.asia/uploads/4e3f1e7c-addc-473a-a9f2-5fc05feda892.png">
            <a:extLst>
              <a:ext uri="{FF2B5EF4-FFF2-40B4-BE49-F238E27FC236}">
                <a16:creationId xmlns:a16="http://schemas.microsoft.com/office/drawing/2014/main" id="{46E66102-5A57-4C53-9045-89BD376906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5754" y="1775791"/>
            <a:ext cx="6413696"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43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B9F1-FDA5-4D46-9575-18C4CE59629E}"/>
              </a:ext>
            </a:extLst>
          </p:cNvPr>
          <p:cNvSpPr>
            <a:spLocks noGrp="1"/>
          </p:cNvSpPr>
          <p:nvPr>
            <p:ph type="title"/>
          </p:nvPr>
        </p:nvSpPr>
        <p:spPr/>
        <p:txBody>
          <a:bodyPr/>
          <a:lstStyle/>
          <a:p>
            <a:r>
              <a:rPr lang="en-US" dirty="0" err="1">
                <a:latin typeface="Century Gothic (Headings)"/>
                <a:cs typeface="Arial" panose="020B0604020202020204" pitchFamily="34" charset="0"/>
              </a:rPr>
              <a:t>Hệ</a:t>
            </a:r>
            <a:r>
              <a:rPr lang="en-US" dirty="0">
                <a:latin typeface="Century Gothic (Headings)"/>
                <a:cs typeface="Arial" panose="020B0604020202020204" pitchFamily="34" charset="0"/>
              </a:rPr>
              <a:t> </a:t>
            </a:r>
            <a:r>
              <a:rPr lang="en-US" dirty="0" err="1">
                <a:latin typeface="Century Gothic (Headings)"/>
                <a:cs typeface="Arial" panose="020B0604020202020204" pitchFamily="34" charset="0"/>
              </a:rPr>
              <a:t>thống</a:t>
            </a:r>
            <a:r>
              <a:rPr lang="en-US" dirty="0">
                <a:latin typeface="Century Gothic (Headings)"/>
                <a:cs typeface="Arial" panose="020B0604020202020204" pitchFamily="34" charset="0"/>
              </a:rPr>
              <a:t> </a:t>
            </a:r>
            <a:r>
              <a:rPr lang="en-US" dirty="0" err="1">
                <a:latin typeface="Century Gothic (Headings)"/>
                <a:cs typeface="Arial" panose="020B0604020202020204" pitchFamily="34" charset="0"/>
              </a:rPr>
              <a:t>quản</a:t>
            </a:r>
            <a:r>
              <a:rPr lang="en-US" dirty="0">
                <a:latin typeface="Century Gothic (Headings)"/>
                <a:cs typeface="Arial" panose="020B0604020202020204" pitchFamily="34" charset="0"/>
              </a:rPr>
              <a:t> </a:t>
            </a:r>
            <a:r>
              <a:rPr lang="en-US" dirty="0" err="1">
                <a:latin typeface="Century Gothic (Headings)"/>
                <a:cs typeface="Arial" panose="020B0604020202020204" pitchFamily="34" charset="0"/>
              </a:rPr>
              <a:t>lý</a:t>
            </a:r>
            <a:r>
              <a:rPr lang="en-US" dirty="0">
                <a:latin typeface="Century Gothic (Headings)"/>
                <a:cs typeface="Arial" panose="020B0604020202020204" pitchFamily="34" charset="0"/>
              </a:rPr>
              <a:t> user </a:t>
            </a:r>
            <a:r>
              <a:rPr lang="en-US" dirty="0" err="1">
                <a:latin typeface="Century Gothic (Headings)"/>
                <a:cs typeface="Arial" panose="020B0604020202020204" pitchFamily="34" charset="0"/>
              </a:rPr>
              <a:t>trong</a:t>
            </a:r>
            <a:r>
              <a:rPr lang="en-US" dirty="0">
                <a:latin typeface="Century Gothic (Headings)"/>
                <a:cs typeface="Arial" panose="020B0604020202020204" pitchFamily="34" charset="0"/>
              </a:rPr>
              <a:t> Jenkins</a:t>
            </a:r>
          </a:p>
        </p:txBody>
      </p:sp>
      <p:pic>
        <p:nvPicPr>
          <p:cNvPr id="6" name="Content Placeholder 5">
            <a:extLst>
              <a:ext uri="{FF2B5EF4-FFF2-40B4-BE49-F238E27FC236}">
                <a16:creationId xmlns:a16="http://schemas.microsoft.com/office/drawing/2014/main" id="{CFDA4B14-DF57-4603-860E-2C8DB2AB98E4}"/>
              </a:ext>
            </a:extLst>
          </p:cNvPr>
          <p:cNvPicPr>
            <a:picLocks noGrp="1" noChangeAspect="1"/>
          </p:cNvPicPr>
          <p:nvPr>
            <p:ph idx="1"/>
          </p:nvPr>
        </p:nvPicPr>
        <p:blipFill>
          <a:blip r:embed="rId2"/>
          <a:stretch>
            <a:fillRect/>
          </a:stretch>
        </p:blipFill>
        <p:spPr>
          <a:xfrm>
            <a:off x="2058056" y="1683025"/>
            <a:ext cx="8780801" cy="4333462"/>
          </a:xfrm>
          <a:prstGeom prst="rect">
            <a:avLst/>
          </a:prstGeom>
        </p:spPr>
      </p:pic>
    </p:spTree>
    <p:extLst>
      <p:ext uri="{BB962C8B-B14F-4D97-AF65-F5344CB8AC3E}">
        <p14:creationId xmlns:p14="http://schemas.microsoft.com/office/powerpoint/2010/main" val="157351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7BB3-D642-4D8F-942C-1E0771F2BAD5}"/>
              </a:ext>
            </a:extLst>
          </p:cNvPr>
          <p:cNvSpPr>
            <a:spLocks noGrp="1"/>
          </p:cNvSpPr>
          <p:nvPr>
            <p:ph type="title"/>
          </p:nvPr>
        </p:nvSpPr>
        <p:spPr/>
        <p:txBody>
          <a:bodyPr/>
          <a:lstStyle/>
          <a:p>
            <a:r>
              <a:rPr lang="en-US" dirty="0"/>
              <a:t>Credential </a:t>
            </a:r>
            <a:r>
              <a:rPr lang="en-US" dirty="0" err="1"/>
              <a:t>trong</a:t>
            </a:r>
            <a:r>
              <a:rPr lang="en-US" dirty="0"/>
              <a:t> Jenkins </a:t>
            </a:r>
            <a:r>
              <a:rPr lang="en-US" dirty="0" err="1"/>
              <a:t>là</a:t>
            </a:r>
            <a:r>
              <a:rPr lang="en-US" dirty="0"/>
              <a:t> </a:t>
            </a:r>
            <a:r>
              <a:rPr lang="en-US" dirty="0" err="1"/>
              <a:t>gì</a:t>
            </a:r>
            <a:r>
              <a:rPr lang="en-US" dirty="0"/>
              <a:t> ?	</a:t>
            </a:r>
          </a:p>
        </p:txBody>
      </p:sp>
      <p:sp>
        <p:nvSpPr>
          <p:cNvPr id="3" name="Content Placeholder 2">
            <a:extLst>
              <a:ext uri="{FF2B5EF4-FFF2-40B4-BE49-F238E27FC236}">
                <a16:creationId xmlns:a16="http://schemas.microsoft.com/office/drawing/2014/main" id="{85406F59-C785-440E-8C15-B52FA3C0E941}"/>
              </a:ext>
            </a:extLst>
          </p:cNvPr>
          <p:cNvSpPr>
            <a:spLocks noGrp="1"/>
          </p:cNvSpPr>
          <p:nvPr>
            <p:ph idx="1"/>
          </p:nvPr>
        </p:nvSpPr>
        <p:spPr/>
        <p:txBody>
          <a:bodyPr/>
          <a:lstStyle/>
          <a:p>
            <a:r>
              <a:rPr lang="en-US" dirty="0"/>
              <a:t>Credential </a:t>
            </a:r>
            <a:r>
              <a:rPr lang="en-US" dirty="0" err="1"/>
              <a:t>trong</a:t>
            </a:r>
            <a:r>
              <a:rPr lang="en-US" dirty="0"/>
              <a:t> Jenkins </a:t>
            </a:r>
            <a:r>
              <a:rPr lang="en-US" dirty="0" err="1"/>
              <a:t>là</a:t>
            </a:r>
            <a:r>
              <a:rPr lang="en-US" dirty="0"/>
              <a:t> 1 </a:t>
            </a:r>
            <a:r>
              <a:rPr lang="en-US" dirty="0" err="1"/>
              <a:t>khái</a:t>
            </a:r>
            <a:r>
              <a:rPr lang="en-US" dirty="0"/>
              <a:t> </a:t>
            </a:r>
            <a:r>
              <a:rPr lang="en-US" dirty="0" err="1"/>
              <a:t>niệm</a:t>
            </a:r>
            <a:r>
              <a:rPr lang="en-US" dirty="0"/>
              <a:t> </a:t>
            </a:r>
            <a:r>
              <a:rPr lang="en-US" dirty="0" err="1"/>
              <a:t>về</a:t>
            </a:r>
            <a:r>
              <a:rPr lang="en-US" dirty="0"/>
              <a:t> </a:t>
            </a:r>
            <a:r>
              <a:rPr lang="en-US" dirty="0" err="1"/>
              <a:t>các</a:t>
            </a:r>
            <a:r>
              <a:rPr lang="en-US" dirty="0"/>
              <a:t> </a:t>
            </a:r>
            <a:r>
              <a:rPr lang="en-US" dirty="0" err="1"/>
              <a:t>loại</a:t>
            </a:r>
            <a:r>
              <a:rPr lang="en-US" dirty="0"/>
              <a:t> </a:t>
            </a:r>
            <a:r>
              <a:rPr lang="en-US" dirty="0" err="1"/>
              <a:t>xác</a:t>
            </a:r>
            <a:r>
              <a:rPr lang="en-US" dirty="0"/>
              <a:t> </a:t>
            </a:r>
            <a:r>
              <a:rPr lang="en-US" dirty="0" err="1"/>
              <a:t>thực</a:t>
            </a:r>
            <a:r>
              <a:rPr lang="en-US" dirty="0"/>
              <a:t>, </a:t>
            </a:r>
            <a:r>
              <a:rPr lang="en-US" dirty="0" err="1"/>
              <a:t>trong</a:t>
            </a:r>
            <a:r>
              <a:rPr lang="en-US" dirty="0"/>
              <a:t> Jenkins bao </a:t>
            </a:r>
            <a:r>
              <a:rPr lang="en-US" dirty="0" err="1"/>
              <a:t>gồm</a:t>
            </a:r>
            <a:r>
              <a:rPr lang="en-US" dirty="0"/>
              <a:t> </a:t>
            </a:r>
            <a:r>
              <a:rPr lang="en-US" dirty="0" err="1"/>
              <a:t>các</a:t>
            </a:r>
            <a:r>
              <a:rPr lang="en-US" dirty="0"/>
              <a:t> </a:t>
            </a:r>
            <a:r>
              <a:rPr lang="en-US" dirty="0" err="1"/>
              <a:t>loại</a:t>
            </a:r>
            <a:r>
              <a:rPr lang="en-US" dirty="0"/>
              <a:t> </a:t>
            </a:r>
            <a:r>
              <a:rPr lang="en-US" dirty="0" err="1"/>
              <a:t>sau</a:t>
            </a:r>
            <a:r>
              <a:rPr lang="en-US" dirty="0"/>
              <a:t>:</a:t>
            </a:r>
          </a:p>
          <a:p>
            <a:r>
              <a:rPr lang="en-US" dirty="0"/>
              <a:t>User/password</a:t>
            </a:r>
          </a:p>
          <a:p>
            <a:r>
              <a:rPr lang="en-US" dirty="0"/>
              <a:t>User/Private – Public</a:t>
            </a:r>
          </a:p>
          <a:p>
            <a:r>
              <a:rPr lang="en-US" dirty="0"/>
              <a:t>Gitlab API token</a:t>
            </a:r>
          </a:p>
          <a:p>
            <a:r>
              <a:rPr lang="en-US" dirty="0"/>
              <a:t>Secret file</a:t>
            </a:r>
          </a:p>
          <a:p>
            <a:r>
              <a:rPr lang="en-US" dirty="0"/>
              <a:t>Secret text</a:t>
            </a:r>
          </a:p>
          <a:p>
            <a:r>
              <a:rPr lang="en-US" dirty="0"/>
              <a:t>Certification</a:t>
            </a:r>
          </a:p>
        </p:txBody>
      </p:sp>
    </p:spTree>
    <p:extLst>
      <p:ext uri="{BB962C8B-B14F-4D97-AF65-F5344CB8AC3E}">
        <p14:creationId xmlns:p14="http://schemas.microsoft.com/office/powerpoint/2010/main" val="15392083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169</TotalTime>
  <Words>973</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Century Gothic (Headings)</vt:lpstr>
      <vt:lpstr>Arial</vt:lpstr>
      <vt:lpstr>Century Gothic</vt:lpstr>
      <vt:lpstr>Tahoma</vt:lpstr>
      <vt:lpstr>Wingdings 3</vt:lpstr>
      <vt:lpstr>Wisp</vt:lpstr>
      <vt:lpstr>Giới thiệu về CI (tích hợp liên tục)</vt:lpstr>
      <vt:lpstr>Tích hợp liên tục (CI) là gì ?</vt:lpstr>
      <vt:lpstr>Các đặc điểm thực tiễn của CI</vt:lpstr>
      <vt:lpstr>Lợi ích của Tích hợp liên tục</vt:lpstr>
      <vt:lpstr>GIỚI THIỆU VỀ JENKINS</vt:lpstr>
      <vt:lpstr>Đặc điểm</vt:lpstr>
      <vt:lpstr>Quy trình hoạt động khép kín của Jenkins</vt:lpstr>
      <vt:lpstr>Hệ thống quản lý user trong Jenkins</vt:lpstr>
      <vt:lpstr>Credential trong Jenkins là gì ? </vt:lpstr>
      <vt:lpstr>JOB trong Jenkins là gì ?</vt:lpstr>
      <vt:lpstr>WorkSpace Jenkins là gì ?</vt:lpstr>
      <vt:lpstr>Build trong Jenkins</vt:lpstr>
      <vt:lpstr>Debug sau khi build job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Jenkins</dc:title>
  <dc:creator>kwanco chan</dc:creator>
  <cp:lastModifiedBy>kwanco chan</cp:lastModifiedBy>
  <cp:revision>15</cp:revision>
  <dcterms:created xsi:type="dcterms:W3CDTF">2018-06-14T01:10:57Z</dcterms:created>
  <dcterms:modified xsi:type="dcterms:W3CDTF">2018-06-14T04:02:32Z</dcterms:modified>
</cp:coreProperties>
</file>