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張哲睿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3-10T08:25:37.222">
    <p:pos x="196" y="810"/>
    <p:text>包含選用的model,method, 以及哪種trigger等等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1597a0f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1597a0f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b4bfdac1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b4bfdac1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b4bfdac1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b4bfdac1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b4bfdac1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b4bfdac1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1597a0ff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1597a0ff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b4bfdac1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b4bfdac1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1597a0ff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1597a0ff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1597a0ff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1597a0ff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b4bfdac16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b4bfdac16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be5a97c7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be5a97c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597a0ff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597a0ff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1597a0ff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1597a0ff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1597a0ff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1597a0ff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1597a0ff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1597a0ff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1597a0ff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1597a0ff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1597a0ff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1597a0ff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b4bfdac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b4bfdac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b4bfdac1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b4bfdac1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7.jp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734" t="0"/>
          <a:stretch/>
        </p:blipFill>
        <p:spPr>
          <a:xfrm>
            <a:off x="184813" y="858000"/>
            <a:ext cx="8774375" cy="32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6987600" y="4102775"/>
            <a:ext cx="1971600" cy="80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/>
              <a:t>Code版</a:t>
            </a:r>
            <a:endParaRPr b="1"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311700" y="21448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/>
              <a:t>Auto_CoT</a:t>
            </a:r>
            <a:r>
              <a:rPr lang="zh-TW" sz="2520"/>
              <a:t>流程</a:t>
            </a:r>
            <a:endParaRPr sz="25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重要檔案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311700" y="1287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utils.py</a:t>
            </a:r>
            <a:r>
              <a:rPr lang="zh-TW" sz="1400">
                <a:solidFill>
                  <a:schemeClr val="dk1"/>
                </a:solidFill>
              </a:rPr>
              <a:t>: </a:t>
            </a:r>
            <a:r>
              <a:rPr i="1" lang="zh-TW" sz="1400">
                <a:solidFill>
                  <a:schemeClr val="dk1"/>
                </a:solidFill>
              </a:rPr>
              <a:t>相關工具</a:t>
            </a:r>
            <a:endParaRPr i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API_KEY, Decoder, 任務對應路徑, Token length限制, demo text架構...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 </a:t>
            </a:r>
            <a:r>
              <a:rPr b="1" lang="zh-TW" sz="1400">
                <a:solidFill>
                  <a:srgbClr val="FF0000"/>
                </a:solidFill>
              </a:rPr>
              <a:t>try_cot.ipynb</a:t>
            </a:r>
            <a:r>
              <a:rPr lang="zh-TW" sz="1400">
                <a:solidFill>
                  <a:schemeClr val="dk1"/>
                </a:solidFill>
              </a:rPr>
              <a:t>: </a:t>
            </a:r>
            <a:r>
              <a:rPr i="1" lang="zh-TW" sz="1400">
                <a:solidFill>
                  <a:schemeClr val="dk1"/>
                </a:solidFill>
              </a:rPr>
              <a:t>執行任務</a:t>
            </a:r>
            <a:endParaRPr i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cot(method = XXX, question=question)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api.py</a:t>
            </a:r>
            <a:r>
              <a:rPr lang="zh-TW" sz="1400">
                <a:solidFill>
                  <a:schemeClr val="dk1"/>
                </a:solidFill>
              </a:rPr>
              <a:t>: </a:t>
            </a:r>
            <a:r>
              <a:rPr i="1" lang="zh-TW" sz="1400">
                <a:solidFill>
                  <a:schemeClr val="dk1"/>
                </a:solidFill>
              </a:rPr>
              <a:t>端口</a:t>
            </a:r>
            <a:endParaRPr i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def cot(method, question), output架構, </a:t>
            </a:r>
            <a:r>
              <a:rPr lang="zh-TW">
                <a:solidFill>
                  <a:schemeClr val="dk1"/>
                </a:solidFill>
              </a:rPr>
              <a:t>parse_arguments()</a:t>
            </a:r>
            <a:r>
              <a:rPr lang="zh-TW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run_demo.py</a:t>
            </a:r>
            <a:r>
              <a:rPr lang="zh-TW" sz="1400">
                <a:solidFill>
                  <a:schemeClr val="dk1"/>
                </a:solidFill>
              </a:rPr>
              <a:t>: </a:t>
            </a:r>
            <a:r>
              <a:rPr i="1" lang="zh-TW" sz="1400">
                <a:solidFill>
                  <a:schemeClr val="dk1"/>
                </a:solidFill>
              </a:rPr>
              <a:t>產生demos</a:t>
            </a:r>
            <a:endParaRPr i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 k-means分群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run_inference</a:t>
            </a:r>
            <a:r>
              <a:rPr lang="zh-TW" sz="1400">
                <a:solidFill>
                  <a:schemeClr val="dk1"/>
                </a:solidFill>
              </a:rPr>
              <a:t>: </a:t>
            </a:r>
            <a:r>
              <a:rPr i="1" lang="zh-TW" sz="1400">
                <a:solidFill>
                  <a:schemeClr val="dk1"/>
                </a:solidFill>
              </a:rPr>
              <a:t>評估任務表現</a:t>
            </a:r>
            <a:endParaRPr i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指定選用的資料集 → 算出accuracy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755125" y="3243650"/>
            <a:ext cx="2342700" cy="63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651" y="533400"/>
            <a:ext cx="6522701" cy="407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/>
          <p:nvPr/>
        </p:nvSpPr>
        <p:spPr>
          <a:xfrm>
            <a:off x="9743600" y="2748200"/>
            <a:ext cx="695400" cy="6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4">
            <a:alphaModFix/>
          </a:blip>
          <a:srcRect b="0" l="0" r="32299" t="0"/>
          <a:stretch/>
        </p:blipFill>
        <p:spPr>
          <a:xfrm>
            <a:off x="5371475" y="616650"/>
            <a:ext cx="2841874" cy="9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/>
          <p:nvPr/>
        </p:nvSpPr>
        <p:spPr>
          <a:xfrm rot="-2200032">
            <a:off x="4739046" y="1600630"/>
            <a:ext cx="491823" cy="2187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718" y="537427"/>
            <a:ext cx="6829725" cy="363694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/>
          <p:nvPr/>
        </p:nvSpPr>
        <p:spPr>
          <a:xfrm>
            <a:off x="1253875" y="523450"/>
            <a:ext cx="3118800" cy="375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1687925" y="4296487"/>
            <a:ext cx="21693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run_demo.py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4444904" y="523502"/>
            <a:ext cx="3703800" cy="375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5212126" y="4296487"/>
            <a:ext cx="21693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run_inference.py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32299" t="0"/>
          <a:stretch/>
        </p:blipFill>
        <p:spPr>
          <a:xfrm>
            <a:off x="0" y="2981913"/>
            <a:ext cx="2221727" cy="7573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-64300" y="2491825"/>
            <a:ext cx="15432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也就是前面訓練留下來的auto_cot檔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288" y="501649"/>
            <a:ext cx="6916226" cy="3682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6"/>
          <p:cNvGrpSpPr/>
          <p:nvPr/>
        </p:nvGrpSpPr>
        <p:grpSpPr>
          <a:xfrm>
            <a:off x="656625" y="354900"/>
            <a:ext cx="3565175" cy="1355700"/>
            <a:chOff x="504225" y="583500"/>
            <a:chExt cx="3565175" cy="1355700"/>
          </a:xfrm>
        </p:grpSpPr>
        <p:sp>
          <p:nvSpPr>
            <p:cNvPr id="210" name="Google Shape;210;p26"/>
            <p:cNvSpPr txBox="1"/>
            <p:nvPr/>
          </p:nvSpPr>
          <p:spPr>
            <a:xfrm>
              <a:off x="504225" y="583500"/>
              <a:ext cx="31083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0000"/>
                  </a:solidFill>
                </a:rPr>
                <a:t>multiarith_zeroshot_cot.log </a:t>
              </a:r>
              <a:r>
                <a:rPr b="1" lang="zh-TW">
                  <a:solidFill>
                    <a:srgbClr val="FF0000"/>
                  </a:solidFill>
                </a:rPr>
                <a:t>取出Q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1132700" y="909600"/>
              <a:ext cx="2936700" cy="1029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6"/>
          <p:cNvGrpSpPr/>
          <p:nvPr/>
        </p:nvGrpSpPr>
        <p:grpSpPr>
          <a:xfrm>
            <a:off x="1254050" y="3141725"/>
            <a:ext cx="2998800" cy="1358100"/>
            <a:chOff x="1101650" y="3370325"/>
            <a:chExt cx="2998800" cy="1358100"/>
          </a:xfrm>
        </p:grpSpPr>
        <p:sp>
          <p:nvSpPr>
            <p:cNvPr id="213" name="Google Shape;213;p26"/>
            <p:cNvSpPr txBox="1"/>
            <p:nvPr/>
          </p:nvSpPr>
          <p:spPr>
            <a:xfrm>
              <a:off x="1644200" y="4350725"/>
              <a:ext cx="19137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0000"/>
                  </a:solidFill>
                </a:rPr>
                <a:t>multiarith＿auto字典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101650" y="3370325"/>
              <a:ext cx="2998800" cy="980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4464550" y="187725"/>
            <a:ext cx="4393825" cy="2381025"/>
            <a:chOff x="4312150" y="416325"/>
            <a:chExt cx="4393825" cy="2381025"/>
          </a:xfrm>
        </p:grpSpPr>
        <p:sp>
          <p:nvSpPr>
            <p:cNvPr id="216" name="Google Shape;216;p26"/>
            <p:cNvSpPr txBox="1"/>
            <p:nvPr/>
          </p:nvSpPr>
          <p:spPr>
            <a:xfrm>
              <a:off x="4376375" y="416325"/>
              <a:ext cx="43296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0000"/>
                  </a:solidFill>
                </a:rPr>
                <a:t>multiarith字典+trigger=demo_context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312150" y="1008450"/>
              <a:ext cx="3633900" cy="1788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26"/>
          <p:cNvGrpSpPr/>
          <p:nvPr/>
        </p:nvGrpSpPr>
        <p:grpSpPr>
          <a:xfrm>
            <a:off x="4116700" y="3624300"/>
            <a:ext cx="4329600" cy="938050"/>
            <a:chOff x="3964300" y="3852900"/>
            <a:chExt cx="4329600" cy="938050"/>
          </a:xfrm>
        </p:grpSpPr>
        <p:sp>
          <p:nvSpPr>
            <p:cNvPr id="219" name="Google Shape;219;p26"/>
            <p:cNvSpPr txBox="1"/>
            <p:nvPr/>
          </p:nvSpPr>
          <p:spPr>
            <a:xfrm>
              <a:off x="3964300" y="4413250"/>
              <a:ext cx="43296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0000"/>
                  </a:solidFill>
                </a:rPr>
                <a:t>產出multiarith_zeroshot_cot.log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48850" y="3852900"/>
              <a:ext cx="3740100" cy="598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run_inference.py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311700" y="1152475"/>
            <a:ext cx="725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Demo (8個demo</a:t>
            </a:r>
            <a:r>
              <a:rPr lang="zh-TW">
                <a:solidFill>
                  <a:schemeClr val="dk1"/>
                </a:solidFill>
              </a:rPr>
              <a:t>問題</a:t>
            </a:r>
            <a:r>
              <a:rPr lang="zh-TW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0324"/>
            <a:ext cx="7715276" cy="18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run_inference.py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6620"/>
            <a:ext cx="4896274" cy="16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95296"/>
            <a:ext cx="4382197" cy="207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疑惑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golden_ans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“.” </a:t>
            </a:r>
            <a:r>
              <a:rPr lang="zh-TW"/>
              <a:t>清不掉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 b="0" l="0" r="32299" t="0"/>
          <a:stretch/>
        </p:blipFill>
        <p:spPr>
          <a:xfrm>
            <a:off x="832075" y="1603050"/>
            <a:ext cx="2841874" cy="9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075" y="2989175"/>
            <a:ext cx="3149301" cy="14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175" y="3425250"/>
            <a:ext cx="4773126" cy="8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改善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減少計算量（從分群著手）？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繼上次的Auto-CoT prompting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Let’s not think step by step , but also one by one.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相似性Similarity + 多樣性Diversity = 自動化CoT催化劑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運作：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01525" y="2668150"/>
            <a:ext cx="577500" cy="5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262625" y="2847829"/>
            <a:ext cx="1192800" cy="1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539286" y="2668150"/>
            <a:ext cx="945600" cy="5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(Q,R)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082830" y="2675413"/>
            <a:ext cx="15525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zero-shot-CoT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568671" y="2847829"/>
            <a:ext cx="1488900" cy="1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209575" y="2675425"/>
            <a:ext cx="2207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Similarity + Diversity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141331" y="2668150"/>
            <a:ext cx="945600" cy="5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Demos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141325" y="4013750"/>
            <a:ext cx="1781400" cy="5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Test_Q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512275" y="3229950"/>
            <a:ext cx="203700" cy="73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141331" y="4013750"/>
            <a:ext cx="945600" cy="5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Demos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989350" y="4193450"/>
            <a:ext cx="533400" cy="1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7589375" y="4037450"/>
            <a:ext cx="14889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0000"/>
                </a:solidFill>
              </a:rPr>
              <a:t>正確邏輯的Answer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928475" y="4575550"/>
            <a:ext cx="2207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</a:rPr>
              <a:t>Auto-CoT Template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沒有解釋答案 vs 有解釋答案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000" y="1230300"/>
            <a:ext cx="6251999" cy="31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1424175" y="3848800"/>
            <a:ext cx="3001500" cy="506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507300" y="3577475"/>
            <a:ext cx="3190800" cy="57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567700" y="4193075"/>
            <a:ext cx="2130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autoCoT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AutoCoT</a:t>
            </a:r>
            <a:r>
              <a:rPr lang="zh-TW"/>
              <a:t>架構</a:t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800950" y="1118900"/>
            <a:ext cx="7542111" cy="3326575"/>
            <a:chOff x="501875" y="1017725"/>
            <a:chExt cx="7542111" cy="3326575"/>
          </a:xfrm>
        </p:grpSpPr>
        <p:pic>
          <p:nvPicPr>
            <p:cNvPr id="90" name="Google Shape;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97112" y="1017725"/>
              <a:ext cx="6246875" cy="33265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" name="Google Shape;91;p16"/>
            <p:cNvGrpSpPr/>
            <p:nvPr/>
          </p:nvGrpSpPr>
          <p:grpSpPr>
            <a:xfrm>
              <a:off x="501875" y="3654400"/>
              <a:ext cx="1210500" cy="536825"/>
              <a:chOff x="5426725" y="3476600"/>
              <a:chExt cx="1210500" cy="536825"/>
            </a:xfrm>
          </p:grpSpPr>
          <p:sp>
            <p:nvSpPr>
              <p:cNvPr id="92" name="Google Shape;92;p16"/>
              <p:cNvSpPr/>
              <p:nvPr/>
            </p:nvSpPr>
            <p:spPr>
              <a:xfrm>
                <a:off x="5470900" y="3476600"/>
                <a:ext cx="254700" cy="2598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5769775" y="3476600"/>
                <a:ext cx="254700" cy="2598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6068650" y="3476600"/>
                <a:ext cx="254700" cy="2598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6367525" y="3476600"/>
                <a:ext cx="254700" cy="2598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 txBox="1"/>
              <p:nvPr/>
            </p:nvSpPr>
            <p:spPr>
              <a:xfrm>
                <a:off x="5426725" y="3762325"/>
                <a:ext cx="311700" cy="25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solidFill>
                      <a:srgbClr val="595959"/>
                    </a:solidFill>
                  </a:rPr>
                  <a:t>a</a:t>
                </a:r>
                <a:endParaRPr sz="1800">
                  <a:solidFill>
                    <a:srgbClr val="595959"/>
                  </a:solidFill>
                </a:endParaRPr>
              </a:p>
            </p:txBody>
          </p:sp>
          <p:sp>
            <p:nvSpPr>
              <p:cNvPr id="97" name="Google Shape;97;p16"/>
              <p:cNvSpPr txBox="1"/>
              <p:nvPr/>
            </p:nvSpPr>
            <p:spPr>
              <a:xfrm>
                <a:off x="5726325" y="3762325"/>
                <a:ext cx="311700" cy="25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solidFill>
                      <a:srgbClr val="595959"/>
                    </a:solidFill>
                  </a:rPr>
                  <a:t>b</a:t>
                </a:r>
                <a:endParaRPr sz="1800">
                  <a:solidFill>
                    <a:srgbClr val="595959"/>
                  </a:solidFill>
                </a:endParaRPr>
              </a:p>
            </p:txBody>
          </p:sp>
          <p:sp>
            <p:nvSpPr>
              <p:cNvPr id="98" name="Google Shape;98;p16"/>
              <p:cNvSpPr txBox="1"/>
              <p:nvPr/>
            </p:nvSpPr>
            <p:spPr>
              <a:xfrm>
                <a:off x="6025925" y="3762325"/>
                <a:ext cx="311700" cy="25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solidFill>
                      <a:srgbClr val="595959"/>
                    </a:solidFill>
                  </a:rPr>
                  <a:t>c</a:t>
                </a:r>
                <a:endParaRPr sz="1800">
                  <a:solidFill>
                    <a:srgbClr val="595959"/>
                  </a:solidFill>
                </a:endParaRPr>
              </a:p>
            </p:txBody>
          </p:sp>
          <p:sp>
            <p:nvSpPr>
              <p:cNvPr id="99" name="Google Shape;99;p16"/>
              <p:cNvSpPr txBox="1"/>
              <p:nvPr/>
            </p:nvSpPr>
            <p:spPr>
              <a:xfrm>
                <a:off x="6325525" y="3762325"/>
                <a:ext cx="311700" cy="25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solidFill>
                      <a:srgbClr val="595959"/>
                    </a:solidFill>
                  </a:rPr>
                  <a:t>d</a:t>
                </a:r>
                <a:endParaRPr sz="1800">
                  <a:solidFill>
                    <a:srgbClr val="595959"/>
                  </a:solidFill>
                </a:endParaRPr>
              </a:p>
            </p:txBody>
          </p:sp>
        </p:grpSp>
        <p:grpSp>
          <p:nvGrpSpPr>
            <p:cNvPr id="100" name="Google Shape;100;p16"/>
            <p:cNvGrpSpPr/>
            <p:nvPr/>
          </p:nvGrpSpPr>
          <p:grpSpPr>
            <a:xfrm>
              <a:off x="987189" y="2298298"/>
              <a:ext cx="620865" cy="1059844"/>
              <a:chOff x="3414325" y="2753600"/>
              <a:chExt cx="1210500" cy="2066375"/>
            </a:xfrm>
          </p:grpSpPr>
          <p:sp>
            <p:nvSpPr>
              <p:cNvPr id="101" name="Google Shape;101;p16"/>
              <p:cNvSpPr/>
              <p:nvPr/>
            </p:nvSpPr>
            <p:spPr>
              <a:xfrm>
                <a:off x="3442825" y="2753600"/>
                <a:ext cx="254700" cy="1757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3742425" y="2753600"/>
                <a:ext cx="254700" cy="1757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4042025" y="2753600"/>
                <a:ext cx="254700" cy="1757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4341625" y="2753600"/>
                <a:ext cx="254700" cy="1757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 txBox="1"/>
              <p:nvPr/>
            </p:nvSpPr>
            <p:spPr>
              <a:xfrm>
                <a:off x="3414325" y="4568875"/>
                <a:ext cx="311700" cy="25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solidFill>
                      <a:srgbClr val="595959"/>
                    </a:solidFill>
                  </a:rPr>
                  <a:t>a</a:t>
                </a:r>
                <a:endParaRPr sz="1800">
                  <a:solidFill>
                    <a:srgbClr val="595959"/>
                  </a:solidFill>
                </a:endParaRPr>
              </a:p>
            </p:txBody>
          </p:sp>
          <p:sp>
            <p:nvSpPr>
              <p:cNvPr id="106" name="Google Shape;106;p16"/>
              <p:cNvSpPr txBox="1"/>
              <p:nvPr/>
            </p:nvSpPr>
            <p:spPr>
              <a:xfrm>
                <a:off x="3713925" y="4568875"/>
                <a:ext cx="311700" cy="25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solidFill>
                      <a:srgbClr val="595959"/>
                    </a:solidFill>
                  </a:rPr>
                  <a:t>b</a:t>
                </a:r>
                <a:endParaRPr sz="1800">
                  <a:solidFill>
                    <a:srgbClr val="595959"/>
                  </a:solidFill>
                </a:endParaRPr>
              </a:p>
            </p:txBody>
          </p:sp>
          <p:sp>
            <p:nvSpPr>
              <p:cNvPr id="107" name="Google Shape;107;p16"/>
              <p:cNvSpPr txBox="1"/>
              <p:nvPr/>
            </p:nvSpPr>
            <p:spPr>
              <a:xfrm>
                <a:off x="4013525" y="4568875"/>
                <a:ext cx="311700" cy="25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solidFill>
                      <a:srgbClr val="595959"/>
                    </a:solidFill>
                  </a:rPr>
                  <a:t>c</a:t>
                </a:r>
                <a:endParaRPr sz="1800">
                  <a:solidFill>
                    <a:srgbClr val="595959"/>
                  </a:solidFill>
                </a:endParaRPr>
              </a:p>
            </p:txBody>
          </p:sp>
          <p:sp>
            <p:nvSpPr>
              <p:cNvPr id="108" name="Google Shape;108;p16"/>
              <p:cNvSpPr txBox="1"/>
              <p:nvPr/>
            </p:nvSpPr>
            <p:spPr>
              <a:xfrm>
                <a:off x="4313125" y="4568875"/>
                <a:ext cx="311700" cy="25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solidFill>
                      <a:srgbClr val="595959"/>
                    </a:solidFill>
                  </a:rPr>
                  <a:t>d</a:t>
                </a:r>
                <a:endParaRPr sz="1800">
                  <a:solidFill>
                    <a:srgbClr val="595959"/>
                  </a:solidFill>
                </a:endParaRPr>
              </a:p>
            </p:txBody>
          </p:sp>
        </p:grpSp>
        <p:sp>
          <p:nvSpPr>
            <p:cNvPr id="109" name="Google Shape;109;p16"/>
            <p:cNvSpPr/>
            <p:nvPr/>
          </p:nvSpPr>
          <p:spPr>
            <a:xfrm>
              <a:off x="987125" y="1090136"/>
              <a:ext cx="621000" cy="102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</a:t>
            </a:r>
            <a:r>
              <a:rPr lang="zh-TW"/>
              <a:t>部分</a:t>
            </a:r>
            <a:r>
              <a:rPr lang="zh-TW" sz="1466"/>
              <a:t>(Defualt_task = “multiarith”)</a:t>
            </a:r>
            <a:endParaRPr sz="1466"/>
          </a:p>
        </p:txBody>
      </p:sp>
      <p:sp>
        <p:nvSpPr>
          <p:cNvPr id="115" name="Google Shape;115;p17"/>
          <p:cNvSpPr txBox="1"/>
          <p:nvPr/>
        </p:nvSpPr>
        <p:spPr>
          <a:xfrm>
            <a:off x="1617750" y="2858100"/>
            <a:ext cx="59085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Resource: https://github.com/amazon-science/auto-cot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重要檔案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87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run_demo.py</a:t>
            </a:r>
            <a:r>
              <a:rPr lang="zh-TW" sz="1400">
                <a:solidFill>
                  <a:schemeClr val="dk1"/>
                </a:solidFill>
              </a:rPr>
              <a:t>: </a:t>
            </a:r>
            <a:r>
              <a:rPr i="1" lang="zh-TW" sz="1400">
                <a:solidFill>
                  <a:schemeClr val="dk1"/>
                </a:solidFill>
              </a:rPr>
              <a:t>產生demos</a:t>
            </a:r>
            <a:endParaRPr i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 k-means分群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run_inference</a:t>
            </a:r>
            <a:r>
              <a:rPr lang="zh-TW" sz="1400">
                <a:solidFill>
                  <a:schemeClr val="dk1"/>
                </a:solidFill>
              </a:rPr>
              <a:t>: </a:t>
            </a:r>
            <a:r>
              <a:rPr i="1" lang="zh-TW" sz="1400">
                <a:solidFill>
                  <a:schemeClr val="dk1"/>
                </a:solidFill>
              </a:rPr>
              <a:t>評估任務表現</a:t>
            </a:r>
            <a:endParaRPr i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 sz="1400">
                <a:solidFill>
                  <a:schemeClr val="dk1"/>
                </a:solidFill>
              </a:rPr>
              <a:t>指定選用的資料集 → </a:t>
            </a:r>
            <a:r>
              <a:rPr lang="zh-TW">
                <a:solidFill>
                  <a:schemeClr val="dk1"/>
                </a:solidFill>
              </a:rPr>
              <a:t>儲存log檔並另外</a:t>
            </a:r>
            <a:r>
              <a:rPr lang="zh-TW" sz="1400">
                <a:solidFill>
                  <a:schemeClr val="dk1"/>
                </a:solidFill>
              </a:rPr>
              <a:t>算出accuracy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utils.py</a:t>
            </a:r>
            <a:r>
              <a:rPr lang="zh-TW" sz="1400">
                <a:solidFill>
                  <a:schemeClr val="dk1"/>
                </a:solidFill>
              </a:rPr>
              <a:t>: </a:t>
            </a:r>
            <a:r>
              <a:rPr i="1" lang="zh-TW" sz="1400">
                <a:solidFill>
                  <a:schemeClr val="dk1"/>
                </a:solidFill>
              </a:rPr>
              <a:t>相關工具</a:t>
            </a:r>
            <a:endParaRPr i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API_KEY, Decoder, 任務對應路徑, Token length限制, demo text架構...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api.py</a:t>
            </a:r>
            <a:r>
              <a:rPr lang="zh-TW" sz="1400">
                <a:solidFill>
                  <a:schemeClr val="dk1"/>
                </a:solidFill>
              </a:rPr>
              <a:t>: </a:t>
            </a:r>
            <a:r>
              <a:rPr i="1" lang="zh-TW" sz="1400">
                <a:solidFill>
                  <a:schemeClr val="dk1"/>
                </a:solidFill>
              </a:rPr>
              <a:t>端口</a:t>
            </a:r>
            <a:endParaRPr i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def cot(method, question), output架構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 </a:t>
            </a:r>
            <a:r>
              <a:rPr b="1" lang="zh-TW" sz="1400">
                <a:solidFill>
                  <a:srgbClr val="FF0000"/>
                </a:solidFill>
              </a:rPr>
              <a:t>try_cot.ipynb</a:t>
            </a:r>
            <a:r>
              <a:rPr lang="zh-TW" sz="1400">
                <a:solidFill>
                  <a:schemeClr val="dk1"/>
                </a:solidFill>
              </a:rPr>
              <a:t>: </a:t>
            </a:r>
            <a:r>
              <a:rPr i="1" lang="zh-TW" sz="1400">
                <a:solidFill>
                  <a:schemeClr val="dk1"/>
                </a:solidFill>
              </a:rPr>
              <a:t>執行任務</a:t>
            </a:r>
            <a:endParaRPr i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cot(method = XXX, question=question)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簡化圖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890650" y="2389150"/>
            <a:ext cx="17094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try_cot.ipynb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2677650" y="2513350"/>
            <a:ext cx="442800" cy="19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038250" y="2155925"/>
            <a:ext cx="15618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cot(method= XXX)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3198050" y="2389150"/>
            <a:ext cx="17094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api.py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198050" y="1556243"/>
            <a:ext cx="1709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FF00FF"/>
                </a:solidFill>
              </a:rPr>
              <a:t>x</a:t>
            </a:r>
            <a:r>
              <a:rPr lang="zh-TW" sz="1200">
                <a:solidFill>
                  <a:srgbClr val="FF00FF"/>
                </a:solidFill>
              </a:rPr>
              <a:t> </a:t>
            </a:r>
            <a:r>
              <a:rPr lang="zh-TW" sz="1200">
                <a:solidFill>
                  <a:srgbClr val="FF0000"/>
                </a:solidFill>
              </a:rPr>
              <a:t>=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Question: </a:t>
            </a:r>
            <a:r>
              <a:rPr lang="zh-TW" sz="1200">
                <a:solidFill>
                  <a:schemeClr val="dk1"/>
                </a:solidFill>
              </a:rPr>
              <a:t>question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Prompt input: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Output: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5044400" y="2513350"/>
            <a:ext cx="1362600" cy="19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4692950" y="2230075"/>
            <a:ext cx="20655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maunal_cot /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auto_cot</a:t>
            </a:r>
            <a:endParaRPr b="1" sz="1200"/>
          </a:p>
        </p:txBody>
      </p:sp>
      <p:sp>
        <p:nvSpPr>
          <p:cNvPr id="134" name="Google Shape;134;p19"/>
          <p:cNvSpPr/>
          <p:nvPr/>
        </p:nvSpPr>
        <p:spPr>
          <a:xfrm>
            <a:off x="6543950" y="2389150"/>
            <a:ext cx="17094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utils.py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6617750" y="2155938"/>
            <a:ext cx="15618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demo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 rot="10800000">
            <a:off x="3958100" y="2925650"/>
            <a:ext cx="3535200" cy="391500"/>
          </a:xfrm>
          <a:prstGeom prst="uturnArrow">
            <a:avLst>
              <a:gd fmla="val 25000" name="adj1"/>
              <a:gd fmla="val 25000" name="adj2"/>
              <a:gd fmla="val 32816" name="adj3"/>
              <a:gd fmla="val 43869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323" y="1298413"/>
            <a:ext cx="2802652" cy="7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 rot="10800000">
            <a:off x="1459000" y="2996750"/>
            <a:ext cx="2170800" cy="320400"/>
          </a:xfrm>
          <a:prstGeom prst="uturnArrow">
            <a:avLst>
              <a:gd fmla="val 25000" name="adj1"/>
              <a:gd fmla="val 25000" name="adj2"/>
              <a:gd fmla="val 32816" name="adj3"/>
              <a:gd fmla="val 43869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4842350" y="3367750"/>
            <a:ext cx="17667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丟進prompt Input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36155" l="0" r="0" t="0"/>
          <a:stretch/>
        </p:blipFill>
        <p:spPr>
          <a:xfrm>
            <a:off x="6284200" y="3079700"/>
            <a:ext cx="1786500" cy="11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四種</a:t>
            </a:r>
            <a:r>
              <a:rPr lang="zh-TW"/>
              <a:t>method</a:t>
            </a:r>
            <a:r>
              <a:rPr lang="zh-TW"/>
              <a:t>範式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11450"/>
            <a:ext cx="5493550" cy="34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5">
            <a:alphaModFix/>
          </a:blip>
          <a:srcRect b="0" l="0" r="77305" t="0"/>
          <a:stretch/>
        </p:blipFill>
        <p:spPr>
          <a:xfrm>
            <a:off x="6269450" y="1017725"/>
            <a:ext cx="2075151" cy="18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4894875" y="2234575"/>
            <a:ext cx="948000" cy="25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6301175" y="1327800"/>
            <a:ext cx="948000" cy="18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6301175" y="1798750"/>
            <a:ext cx="948000" cy="18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6301175" y="2425125"/>
            <a:ext cx="543900" cy="18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6">
            <a:alphaModFix/>
          </a:blip>
          <a:srcRect b="0" l="5562" r="0" t="56320"/>
          <a:stretch/>
        </p:blipFill>
        <p:spPr>
          <a:xfrm>
            <a:off x="1884025" y="1532850"/>
            <a:ext cx="4281100" cy="1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4725" y="3125875"/>
            <a:ext cx="3227400" cy="2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2259" l="0" r="0" t="69567"/>
          <a:stretch/>
        </p:blipFill>
        <p:spPr>
          <a:xfrm>
            <a:off x="6284200" y="4248700"/>
            <a:ext cx="1786500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/>
          <p:nvPr/>
        </p:nvSpPr>
        <p:spPr>
          <a:xfrm>
            <a:off x="5500900" y="3942225"/>
            <a:ext cx="707100" cy="25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6284200" y="3978675"/>
            <a:ext cx="1577100" cy="18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8155" l="0" r="0" t="0"/>
          <a:stretch/>
        </p:blipFill>
        <p:spPr>
          <a:xfrm>
            <a:off x="311700" y="1368913"/>
            <a:ext cx="5115628" cy="29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四種method的簡易流程圖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5207525" y="1777850"/>
            <a:ext cx="12798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825" y="2185875"/>
            <a:ext cx="1058450" cy="2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5274388" y="3654125"/>
            <a:ext cx="6714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612" y="2480062"/>
            <a:ext cx="1507850" cy="239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8825" y="112949"/>
            <a:ext cx="1598875" cy="279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9900" y="3654132"/>
            <a:ext cx="2445701" cy="17469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/>
          <p:nvPr/>
        </p:nvSpPr>
        <p:spPr>
          <a:xfrm>
            <a:off x="7003225" y="585550"/>
            <a:ext cx="1647300" cy="17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6355200" y="811975"/>
            <a:ext cx="738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手工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6234600" y="2865300"/>
            <a:ext cx="1507800" cy="15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7742400" y="3561925"/>
            <a:ext cx="738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Auto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