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256" r:id="rId3"/>
    <p:sldId id="257" r:id="rId4"/>
    <p:sldId id="258" r:id="rId5"/>
    <p:sldId id="260" r:id="rId6"/>
    <p:sldId id="290" r:id="rId7"/>
    <p:sldId id="261" r:id="rId8"/>
    <p:sldId id="264" r:id="rId9"/>
    <p:sldId id="29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5320" autoAdjust="0"/>
  </p:normalViewPr>
  <p:slideViewPr>
    <p:cSldViewPr snapToGrid="0">
      <p:cViewPr varScale="1">
        <p:scale>
          <a:sx n="101" d="100"/>
          <a:sy n="101" d="100"/>
        </p:scale>
        <p:origin x="12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FE28777-2BD5-4D9D-ACA4-20FB71E277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DE688FD-5F9D-49DE-8BF1-AA5A9B6F4CB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BF04C-1838-4425-AD30-3B156B2BD9A0}" type="datetimeFigureOut">
              <a:rPr kumimoji="1" lang="ja-JP" altLang="en-US" smtClean="0"/>
              <a:t>2018/9/18</a:t>
            </a:fld>
            <a:endParaRPr kumimoji="1" lang="ja-JP" altLang="en-US"/>
          </a:p>
        </p:txBody>
      </p:sp>
      <p:sp>
        <p:nvSpPr>
          <p:cNvPr id="4" name="スライド イメージ プレースホルダー 3">
            <a:extLst>
              <a:ext uri="{FF2B5EF4-FFF2-40B4-BE49-F238E27FC236}">
                <a16:creationId xmlns:a16="http://schemas.microsoft.com/office/drawing/2014/main" id="{0FDDFF86-2E9A-4D65-8754-E3317F20A33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6BED2BAF-9D3A-455D-AAF9-786B3142B7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DED581E7-5A24-4EC2-AD00-78DE07C7A45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59DC2247-FC44-4135-89FC-2588A85CB21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77F54-22EF-471E-A1F6-1E1C77BAAE9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これから、研究計画及び志望理由の発表を始めます。</a:t>
            </a:r>
            <a:endParaRPr kumimoji="1" lang="en-US" altLang="ja-JP" dirty="0"/>
          </a:p>
        </p:txBody>
      </p:sp>
      <p:sp>
        <p:nvSpPr>
          <p:cNvPr id="4" name="スライド番号プレースホルダー 3"/>
          <p:cNvSpPr>
            <a:spLocks noGrp="1"/>
          </p:cNvSpPr>
          <p:nvPr>
            <p:ph type="sldNum" sz="quarter" idx="10"/>
          </p:nvPr>
        </p:nvSpPr>
        <p:spPr/>
        <p:txBody>
          <a:bodyPr/>
          <a:lstStyle/>
          <a:p>
            <a:fld id="{59477F54-22EF-471E-A1F6-1E1C77BAAE9E}" type="slidenum">
              <a:rPr kumimoji="1" lang="ja-JP" altLang="en-US" smtClean="0"/>
              <a:t>1</a:t>
            </a:fld>
            <a:endParaRPr kumimoji="1" lang="ja-JP" altLang="en-US"/>
          </a:p>
        </p:txBody>
      </p:sp>
    </p:spTree>
    <p:extLst>
      <p:ext uri="{BB962C8B-B14F-4D97-AF65-F5344CB8AC3E}">
        <p14:creationId xmlns:p14="http://schemas.microsoft.com/office/powerpoint/2010/main" val="115676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始めに志望動機を説明させていただきます。</a:t>
            </a:r>
            <a:endParaRPr kumimoji="1" lang="en-US" altLang="ja-JP" dirty="0"/>
          </a:p>
          <a:p>
            <a:endParaRPr kumimoji="1" lang="en-US" altLang="ja-JP" dirty="0"/>
          </a:p>
          <a:p>
            <a:r>
              <a:rPr kumimoji="1" lang="ja-JP" altLang="en-US" dirty="0"/>
              <a:t>筑波大学の開かれた大学という部分を活かして</a:t>
            </a:r>
            <a:endParaRPr kumimoji="1" lang="en-US" altLang="ja-JP" dirty="0"/>
          </a:p>
          <a:p>
            <a:endParaRPr kumimoji="1" lang="en-US" altLang="ja-JP" dirty="0"/>
          </a:p>
          <a:p>
            <a:r>
              <a:rPr kumimoji="1" lang="ja-JP" altLang="en-US" dirty="0"/>
              <a:t>視覚メディア研究室の掛谷先生は、政治学、</a:t>
            </a:r>
            <a:endParaRPr kumimoji="1" lang="en-US" altLang="ja-JP" dirty="0"/>
          </a:p>
          <a:p>
            <a:endParaRPr kumimoji="1" lang="en-US" altLang="ja-JP" dirty="0"/>
          </a:p>
          <a:p>
            <a:r>
              <a:rPr kumimoji="1" lang="ja-JP" altLang="en-US" dirty="0"/>
              <a:t>より多くの方の対象になる、文理融合した研究を行い、</a:t>
            </a:r>
            <a:endParaRPr kumimoji="1" lang="en-US" altLang="ja-JP" dirty="0"/>
          </a:p>
          <a:p>
            <a:r>
              <a:rPr kumimoji="1" lang="ja-JP" altLang="en-US" dirty="0"/>
              <a:t>世の中で知られていないような研究内容を打ち出したい</a:t>
            </a:r>
            <a:endParaRPr kumimoji="1" lang="en-US" altLang="ja-JP" dirty="0"/>
          </a:p>
        </p:txBody>
      </p:sp>
      <p:sp>
        <p:nvSpPr>
          <p:cNvPr id="4" name="スライド番号プレースホルダー 3"/>
          <p:cNvSpPr>
            <a:spLocks noGrp="1"/>
          </p:cNvSpPr>
          <p:nvPr>
            <p:ph type="sldNum" sz="quarter" idx="10"/>
          </p:nvPr>
        </p:nvSpPr>
        <p:spPr/>
        <p:txBody>
          <a:bodyPr/>
          <a:lstStyle/>
          <a:p>
            <a:fld id="{59477F54-22EF-471E-A1F6-1E1C77BAAE9E}" type="slidenum">
              <a:rPr kumimoji="1" lang="ja-JP" altLang="en-US" smtClean="0"/>
              <a:t>2</a:t>
            </a:fld>
            <a:endParaRPr kumimoji="1" lang="ja-JP" altLang="en-US"/>
          </a:p>
        </p:txBody>
      </p:sp>
    </p:spTree>
    <p:extLst>
      <p:ext uri="{BB962C8B-B14F-4D97-AF65-F5344CB8AC3E}">
        <p14:creationId xmlns:p14="http://schemas.microsoft.com/office/powerpoint/2010/main" val="24573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情報社会となった現在、いろいろなメディアから政治の話題を耳にするかと思います。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しかし政治は個人の思想が大きく寄与するのでメディアによって報道の切り口が大きく変わります。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そこで、言語データを解析し、定量的かつ客観的な指標を打ち出し、政治理解の補助になるような研究を行いたいと思います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現に言語データから意外な相関関係を得られることは多々あり、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視覚メディア研究室の先行研究では、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「先見性のある人物の特徴分析」や「国会会議録に基づく短命大臣の特徴分析」を行ってきた。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言語データから、世の中の意外な相関関係を得られることは多々あります。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データ解析を行い人の目から気づきにくい相関を見出し、政治理解の補助をしていきたい</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59477F54-22EF-471E-A1F6-1E1C77BAAE9E}" type="slidenum">
              <a:rPr kumimoji="1" lang="ja-JP" altLang="en-US" smtClean="0"/>
              <a:t>3</a:t>
            </a:fld>
            <a:endParaRPr kumimoji="1" lang="ja-JP" altLang="en-US"/>
          </a:p>
        </p:txBody>
      </p:sp>
    </p:spTree>
    <p:extLst>
      <p:ext uri="{BB962C8B-B14F-4D97-AF65-F5344CB8AC3E}">
        <p14:creationId xmlns:p14="http://schemas.microsoft.com/office/powerpoint/2010/main" val="1530780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最後に現在までの研究成果を発表したいと思います。</a:t>
            </a:r>
            <a:endParaRPr kumimoji="1" lang="en-US" altLang="ja-JP" dirty="0"/>
          </a:p>
          <a:p>
            <a:r>
              <a:rPr kumimoji="1" lang="en-US" altLang="ja-JP" dirty="0"/>
              <a:t>4</a:t>
            </a:r>
            <a:r>
              <a:rPr kumimoji="1" lang="ja-JP" altLang="en-US" dirty="0"/>
              <a:t>月から現在まで、今後の卒業研究の前段階として、「国会会議録</a:t>
            </a:r>
            <a:r>
              <a:rPr kumimoji="1" lang="en-US" altLang="ja-JP" dirty="0"/>
              <a:t>API</a:t>
            </a:r>
            <a:r>
              <a:rPr kumimoji="1" lang="ja-JP" altLang="en-US" dirty="0"/>
              <a:t>から民主党政権時代と自民党政権時代の野党の言葉遣いの特徴分析」</a:t>
            </a:r>
            <a:endParaRPr kumimoji="1" lang="en-US" altLang="ja-JP" dirty="0"/>
          </a:p>
          <a:p>
            <a:r>
              <a:rPr kumimoji="1" lang="ja-JP" altLang="en-US" dirty="0"/>
              <a:t>を行ってきました。</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59477F54-22EF-471E-A1F6-1E1C77BAAE9E}" type="slidenum">
              <a:rPr kumimoji="1" lang="ja-JP" altLang="en-US" smtClean="0"/>
              <a:t>4</a:t>
            </a:fld>
            <a:endParaRPr kumimoji="1" lang="ja-JP" altLang="en-US"/>
          </a:p>
        </p:txBody>
      </p:sp>
    </p:spTree>
    <p:extLst>
      <p:ext uri="{BB962C8B-B14F-4D97-AF65-F5344CB8AC3E}">
        <p14:creationId xmlns:p14="http://schemas.microsoft.com/office/powerpoint/2010/main" val="157520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こちらが研究結果の一部です。</a:t>
            </a:r>
            <a:endParaRPr kumimoji="1" lang="en-US" altLang="ja-JP" dirty="0"/>
          </a:p>
          <a:p>
            <a:endParaRPr kumimoji="1" lang="en-US" altLang="ja-JP" dirty="0"/>
          </a:p>
          <a:p>
            <a:r>
              <a:rPr kumimoji="1" lang="ja-JP" altLang="en-US" dirty="0"/>
              <a:t>答弁データは話し言葉であるので特に言葉の末尾表現に各党の特徴が出ると仮定をたて、</a:t>
            </a:r>
            <a:endParaRPr kumimoji="1" lang="en-US" altLang="ja-JP" dirty="0"/>
          </a:p>
          <a:p>
            <a:r>
              <a:rPr kumimoji="1" lang="ja-JP" altLang="en-US" dirty="0"/>
              <a:t>末尾</a:t>
            </a:r>
            <a:r>
              <a:rPr kumimoji="1" lang="en-US" altLang="ja-JP" dirty="0"/>
              <a:t>4</a:t>
            </a:r>
            <a:r>
              <a:rPr kumimoji="1" lang="ja-JP" altLang="en-US" dirty="0"/>
              <a:t>節を抽出し、両党の</a:t>
            </a:r>
            <a:r>
              <a:rPr kumimoji="1" lang="ja-JP" altLang="en-US" dirty="0" err="1"/>
              <a:t>で</a:t>
            </a:r>
            <a:r>
              <a:rPr kumimoji="1" lang="ja-JP" altLang="en-US" dirty="0"/>
              <a:t>使用頻度に偏りがあるものから並べた図です。</a:t>
            </a:r>
            <a:endParaRPr kumimoji="1" lang="en-US" altLang="ja-JP" dirty="0"/>
          </a:p>
          <a:p>
            <a:endParaRPr kumimoji="1" lang="en-US" altLang="ja-JP" dirty="0"/>
          </a:p>
          <a:p>
            <a:r>
              <a:rPr kumimoji="1" lang="ja-JP" altLang="en-US" dirty="0"/>
              <a:t>旧野党➡事実や自分の主張をするような「であります」「思っております」という末尾表現が</a:t>
            </a:r>
            <a:endParaRPr kumimoji="1" lang="en-US" altLang="ja-JP" dirty="0"/>
          </a:p>
          <a:p>
            <a:r>
              <a:rPr kumimoji="1" lang="ja-JP" altLang="en-US" dirty="0"/>
              <a:t>現野党➡「よろしいですか」「というわけですね」など相手の発言を追及するような末尾表現が使用されていることがわかる</a:t>
            </a:r>
            <a:endParaRPr kumimoji="1" lang="en-US" altLang="ja-JP" dirty="0"/>
          </a:p>
          <a:p>
            <a:endParaRPr kumimoji="1" lang="en-US" altLang="ja-JP" dirty="0"/>
          </a:p>
          <a:p>
            <a:r>
              <a:rPr kumimoji="1" lang="ja-JP" altLang="en-US" dirty="0"/>
              <a:t>・質問対応</a:t>
            </a:r>
            <a:endParaRPr kumimoji="1" lang="en-US" altLang="ja-JP" dirty="0"/>
          </a:p>
          <a:p>
            <a:endParaRPr kumimoji="1" lang="en-US" altLang="ja-JP" dirty="0"/>
          </a:p>
          <a:p>
            <a:r>
              <a:rPr kumimoji="1" lang="ja-JP" altLang="en-US" dirty="0"/>
              <a:t>各メディア毎に調査方式の違い、質問内容の違いがある</a:t>
            </a:r>
            <a:endParaRPr kumimoji="1" lang="en-US" altLang="ja-JP" dirty="0"/>
          </a:p>
          <a:p>
            <a:r>
              <a:rPr kumimoji="1" lang="ja-JP" altLang="en-US" dirty="0"/>
              <a:t>自動メッセージかインタビュアーかによっても結果が変わる。</a:t>
            </a:r>
            <a:endParaRPr kumimoji="1" lang="en-US" altLang="ja-JP" dirty="0"/>
          </a:p>
          <a:p>
            <a:endParaRPr kumimoji="1" lang="en-US" altLang="ja-JP" dirty="0"/>
          </a:p>
          <a:p>
            <a:r>
              <a:rPr kumimoji="1" lang="ja-JP" altLang="en-US" dirty="0"/>
              <a:t>季節性にどう対応するか</a:t>
            </a:r>
            <a:endParaRPr kumimoji="1" lang="en-US" altLang="ja-JP" dirty="0"/>
          </a:p>
          <a:p>
            <a:r>
              <a:rPr kumimoji="1" lang="ja-JP" altLang="en-US" dirty="0"/>
              <a:t>➡</a:t>
            </a:r>
            <a:endParaRPr kumimoji="1" lang="en-US" altLang="ja-JP" dirty="0"/>
          </a:p>
          <a:p>
            <a:endParaRPr kumimoji="1" lang="en-US" altLang="ja-JP" dirty="0"/>
          </a:p>
          <a:p>
            <a:r>
              <a:rPr kumimoji="1" lang="ja-JP" altLang="en-US" dirty="0"/>
              <a:t>・今の発表の不安点</a:t>
            </a:r>
            <a:endParaRPr kumimoji="1" lang="en-US" altLang="ja-JP" dirty="0"/>
          </a:p>
          <a:p>
            <a:r>
              <a:rPr kumimoji="1" lang="ja-JP" altLang="en-US" dirty="0"/>
              <a:t>➡アルゴリズムがはっきりしていない（数学的アプローチ）</a:t>
            </a:r>
            <a:endParaRPr kumimoji="1" lang="en-US" altLang="ja-JP" dirty="0"/>
          </a:p>
          <a:p>
            <a:r>
              <a:rPr kumimoji="1" lang="ja-JP" altLang="en-US" dirty="0"/>
              <a:t>➡</a:t>
            </a:r>
            <a:endParaRPr kumimoji="1" lang="en-US" altLang="ja-JP" dirty="0"/>
          </a:p>
          <a:p>
            <a:endParaRPr kumimoji="1" lang="en-US" altLang="ja-JP" dirty="0"/>
          </a:p>
          <a:p>
            <a:r>
              <a:rPr kumimoji="1" lang="ja-JP" altLang="en-US" dirty="0"/>
              <a:t>ほかの人が既に研究しているのではないか</a:t>
            </a:r>
            <a:endParaRPr kumimoji="1" lang="en-US" altLang="ja-JP" dirty="0"/>
          </a:p>
          <a:p>
            <a:r>
              <a:rPr kumimoji="1" lang="ja-JP" altLang="en-US" dirty="0"/>
              <a:t>➡メディアと内閣支持率の相関を取っている論文は確かにすでにある。</a:t>
            </a:r>
            <a:endParaRPr kumimoji="1" lang="en-US" altLang="ja-JP" dirty="0"/>
          </a:p>
          <a:p>
            <a:r>
              <a:rPr kumimoji="1" lang="ja-JP" altLang="en-US" dirty="0"/>
              <a:t>しかし、調査が</a:t>
            </a:r>
            <a:r>
              <a:rPr kumimoji="1" lang="en-US" altLang="ja-JP" dirty="0"/>
              <a:t>2010</a:t>
            </a:r>
            <a:r>
              <a:rPr kumimoji="1" lang="ja-JP" altLang="en-US" dirty="0"/>
              <a:t>年と古く、対象も新聞のみであった。</a:t>
            </a:r>
            <a:endParaRPr kumimoji="1" lang="en-US" altLang="ja-JP" dirty="0"/>
          </a:p>
          <a:p>
            <a:r>
              <a:rPr kumimoji="1" lang="ja-JP" altLang="en-US" dirty="0"/>
              <a:t>情報が発達した、現在では、ネットニュースやテレビなど様々な情報収集経路がある。</a:t>
            </a:r>
            <a:endParaRPr kumimoji="1" lang="en-US" altLang="ja-JP" dirty="0"/>
          </a:p>
          <a:p>
            <a:r>
              <a:rPr kumimoji="1" lang="ja-JP" altLang="en-US" dirty="0"/>
              <a:t>別分野から検証すれば新たな気づきがあるかもしれない</a:t>
            </a:r>
            <a:endParaRPr kumimoji="1" lang="en-US" altLang="ja-JP" dirty="0"/>
          </a:p>
          <a:p>
            <a:endParaRPr kumimoji="1" lang="en-US" altLang="ja-JP" dirty="0"/>
          </a:p>
          <a:p>
            <a:endParaRPr kumimoji="1" lang="en-US" altLang="ja-JP" dirty="0"/>
          </a:p>
          <a:p>
            <a:r>
              <a:rPr kumimoji="1" lang="ja-JP" altLang="en-US" dirty="0"/>
              <a:t>どうやって言語データからのアプローチを行うか</a:t>
            </a:r>
            <a:endParaRPr kumimoji="1" lang="en-US" altLang="ja-JP" dirty="0"/>
          </a:p>
          <a:p>
            <a:r>
              <a:rPr kumimoji="1" lang="ja-JP" altLang="en-US" dirty="0"/>
              <a:t>・</a:t>
            </a:r>
            <a:r>
              <a:rPr kumimoji="1" lang="en-US" altLang="ja-JP" dirty="0" err="1"/>
              <a:t>LDA</a:t>
            </a:r>
            <a:r>
              <a:rPr kumimoji="1" lang="ja-JP" altLang="en-US" dirty="0"/>
              <a:t>などのトピックを生成する手法を用いる。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59477F54-22EF-471E-A1F6-1E1C77BAAE9E}" type="slidenum">
              <a:rPr kumimoji="1" lang="ja-JP" altLang="en-US" smtClean="0"/>
              <a:t>5</a:t>
            </a:fld>
            <a:endParaRPr kumimoji="1" lang="ja-JP" altLang="en-US"/>
          </a:p>
        </p:txBody>
      </p:sp>
    </p:spTree>
    <p:extLst>
      <p:ext uri="{BB962C8B-B14F-4D97-AF65-F5344CB8AC3E}">
        <p14:creationId xmlns:p14="http://schemas.microsoft.com/office/powerpoint/2010/main" val="1420564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次に研究手法について説明します。</a:t>
            </a:r>
            <a:endParaRPr kumimoji="1" lang="en-US" altLang="ja-JP" dirty="0"/>
          </a:p>
          <a:p>
            <a:endParaRPr kumimoji="1" lang="en-US" altLang="ja-JP" dirty="0"/>
          </a:p>
          <a:p>
            <a:r>
              <a:rPr kumimoji="1" lang="ja-JP" altLang="en-US" dirty="0"/>
              <a:t>まず、研究するにあたって元データを収集します。</a:t>
            </a:r>
            <a:endParaRPr kumimoji="1" lang="en-US" altLang="ja-JP" dirty="0"/>
          </a:p>
          <a:p>
            <a:r>
              <a:rPr kumimoji="1" lang="ja-JP" altLang="en-US" dirty="0"/>
              <a:t>内閣支持率は、</a:t>
            </a:r>
            <a:r>
              <a:rPr kumimoji="1" lang="en-US" altLang="ja-JP" dirty="0"/>
              <a:t>NHK</a:t>
            </a:r>
            <a:r>
              <a:rPr kumimoji="1" lang="ja-JP" altLang="en-US" dirty="0"/>
              <a:t>などが電話を用いた世論調査を</a:t>
            </a:r>
            <a:r>
              <a:rPr kumimoji="1" lang="en-US" altLang="ja-JP" dirty="0"/>
              <a:t>WEB</a:t>
            </a:r>
            <a:r>
              <a:rPr kumimoji="1" lang="ja-JP" altLang="en-US" dirty="0"/>
              <a:t>上にアップロードしていますので、こちらを</a:t>
            </a:r>
            <a:endParaRPr kumimoji="1" lang="en-US" altLang="ja-JP" dirty="0"/>
          </a:p>
          <a:p>
            <a:r>
              <a:rPr kumimoji="1" lang="ja-JP" altLang="en-US" dirty="0"/>
              <a:t>スクレイピングすることにより収集いたします。</a:t>
            </a:r>
            <a:endParaRPr kumimoji="1" lang="en-US" altLang="ja-JP" dirty="0"/>
          </a:p>
          <a:p>
            <a:endParaRPr kumimoji="1" lang="en-US" altLang="ja-JP" dirty="0"/>
          </a:p>
          <a:p>
            <a:r>
              <a:rPr kumimoji="1" lang="ja-JP" altLang="en-US" dirty="0"/>
              <a:t>大臣の発言データは国会会議録</a:t>
            </a:r>
            <a:r>
              <a:rPr kumimoji="1" lang="en-US" altLang="ja-JP" dirty="0"/>
              <a:t>API</a:t>
            </a:r>
            <a:r>
              <a:rPr kumimoji="1" lang="ja-JP" altLang="en-US" dirty="0"/>
              <a:t>より収集します。</a:t>
            </a:r>
            <a:endParaRPr kumimoji="1" lang="en-US" altLang="ja-JP" dirty="0"/>
          </a:p>
          <a:p>
            <a:r>
              <a:rPr kumimoji="1" lang="ja-JP" altLang="en-US" dirty="0"/>
              <a:t>内閣支持率は大臣、特に内閣総理大臣の答弁が大きく寄与しますので箇条書き二つの部分から収集したいと思います。</a:t>
            </a:r>
            <a:endParaRPr kumimoji="1" lang="en-US" altLang="ja-JP" dirty="0"/>
          </a:p>
          <a:p>
            <a:endParaRPr kumimoji="1" lang="en-US" altLang="ja-JP" dirty="0"/>
          </a:p>
          <a:p>
            <a:endParaRPr kumimoji="1" lang="en-US" altLang="ja-JP" dirty="0"/>
          </a:p>
          <a:p>
            <a:r>
              <a:rPr kumimoji="1" lang="ja-JP" altLang="en-US" dirty="0"/>
              <a:t>次にデータ解析の手法を説明します。</a:t>
            </a:r>
            <a:endParaRPr kumimoji="1" lang="en-US" altLang="ja-JP" dirty="0"/>
          </a:p>
          <a:p>
            <a:r>
              <a:rPr kumimoji="1" lang="ja-JP" altLang="en-US" dirty="0"/>
              <a:t>まずは内閣支持率を収集し、精査し、特徴を得たいと思います。</a:t>
            </a:r>
            <a:endParaRPr kumimoji="1" lang="en-US" altLang="ja-JP" dirty="0"/>
          </a:p>
          <a:p>
            <a:endParaRPr kumimoji="1" lang="en-US" altLang="ja-JP" dirty="0"/>
          </a:p>
          <a:p>
            <a:r>
              <a:rPr kumimoji="1" lang="ja-JP" altLang="en-US" dirty="0"/>
              <a:t>具体的には、支持率が大きく上下した月をマーキングし、その期間の発言内容をグルーピングする。</a:t>
            </a:r>
            <a:endParaRPr kumimoji="1" lang="en-US" altLang="ja-JP" dirty="0"/>
          </a:p>
          <a:p>
            <a:r>
              <a:rPr kumimoji="1" lang="ja-JP" altLang="en-US" dirty="0"/>
              <a:t>そして、言語データを形態素解析し、頻出単語を同定し特徴を分析する。</a:t>
            </a:r>
            <a:endParaRPr kumimoji="1" lang="en-US" altLang="ja-JP" dirty="0"/>
          </a:p>
          <a:p>
            <a:endParaRPr kumimoji="1" lang="en-US" altLang="ja-JP" dirty="0"/>
          </a:p>
          <a:p>
            <a:r>
              <a:rPr kumimoji="1" lang="ja-JP" altLang="en-US" dirty="0"/>
              <a:t>また、大きく上下する直前の発言も同様にグルーピングし、</a:t>
            </a:r>
            <a:endParaRPr kumimoji="1" lang="en-US" altLang="ja-JP" dirty="0"/>
          </a:p>
          <a:p>
            <a:r>
              <a:rPr kumimoji="1" lang="ja-JP" altLang="en-US" dirty="0"/>
              <a:t>どういった発言を行うと支持率に影響を及ぼすか分析します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59477F54-22EF-471E-A1F6-1E1C77BAAE9E}" type="slidenum">
              <a:rPr kumimoji="1" lang="ja-JP" altLang="en-US" smtClean="0"/>
              <a:t>7</a:t>
            </a:fld>
            <a:endParaRPr kumimoji="1" lang="ja-JP" altLang="en-US"/>
          </a:p>
        </p:txBody>
      </p:sp>
    </p:spTree>
    <p:extLst>
      <p:ext uri="{BB962C8B-B14F-4D97-AF65-F5344CB8AC3E}">
        <p14:creationId xmlns:p14="http://schemas.microsoft.com/office/powerpoint/2010/main" val="150537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次に大学院での研究</a:t>
            </a:r>
            <a:endParaRPr kumimoji="1" lang="en-US" altLang="ja-JP" dirty="0"/>
          </a:p>
          <a:p>
            <a:endParaRPr kumimoji="1" lang="en-US" altLang="ja-JP" dirty="0"/>
          </a:p>
          <a:p>
            <a:r>
              <a:rPr kumimoji="1" lang="ja-JP" altLang="en-US" dirty="0"/>
              <a:t>内閣支持率は、大臣の発言が左右しているのはもちろんのことですが、</a:t>
            </a:r>
            <a:endParaRPr kumimoji="1" lang="en-US" altLang="ja-JP" dirty="0"/>
          </a:p>
          <a:p>
            <a:r>
              <a:rPr kumimoji="1" lang="ja-JP" altLang="en-US" dirty="0"/>
              <a:t>国民はメディアを通してその発言を知ることが一般的です。</a:t>
            </a:r>
            <a:endParaRPr kumimoji="1" lang="en-US" altLang="ja-JP" dirty="0"/>
          </a:p>
          <a:p>
            <a:endParaRPr kumimoji="1" lang="en-US" altLang="ja-JP" dirty="0"/>
          </a:p>
          <a:p>
            <a:r>
              <a:rPr kumimoji="1" lang="ja-JP" altLang="en-US" dirty="0"/>
              <a:t>したがって大学院では研究内容を発言データから更に広げて、内閣支持率とメディアの報道との相関も取っていきたいです。</a:t>
            </a:r>
            <a:endParaRPr kumimoji="1" lang="en-US" altLang="ja-JP" dirty="0"/>
          </a:p>
          <a:p>
            <a:endParaRPr kumimoji="1" lang="en-US" altLang="ja-JP" dirty="0"/>
          </a:p>
          <a:p>
            <a:r>
              <a:rPr kumimoji="1" lang="ja-JP" altLang="en-US" dirty="0"/>
              <a:t>例えば、新聞のテレビ欄の番組のタイトルやネットニュースの見出しなどから、報道の切り口を調査、</a:t>
            </a:r>
            <a:endParaRPr kumimoji="1" lang="en-US" altLang="ja-JP" dirty="0"/>
          </a:p>
          <a:p>
            <a:r>
              <a:rPr kumimoji="1" lang="ja-JP" altLang="en-US" dirty="0"/>
              <a:t>支持率との相関を調べる。</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また卒業研究では、支持率から言語データのグルーピングを行いましたが、</a:t>
            </a:r>
            <a:endParaRPr kumimoji="1" lang="en-US" altLang="ja-JP" dirty="0"/>
          </a:p>
          <a:p>
            <a:r>
              <a:rPr kumimoji="1" lang="ja-JP" altLang="en-US" dirty="0"/>
              <a:t>卒業研究では、言語データの文脈を理解するアルゴリズムを構築し、</a:t>
            </a:r>
            <a:endParaRPr kumimoji="1" lang="en-US" altLang="ja-JP" dirty="0"/>
          </a:p>
          <a:p>
            <a:r>
              <a:rPr kumimoji="1" lang="ja-JP" altLang="en-US" dirty="0"/>
              <a:t>ネガティブな発言が多かったときは、内閣支持率がどのようになっているかなどの研究を行っていきたいと思います。</a:t>
            </a:r>
          </a:p>
        </p:txBody>
      </p:sp>
      <p:sp>
        <p:nvSpPr>
          <p:cNvPr id="4" name="スライド番号プレースホルダー 3"/>
          <p:cNvSpPr>
            <a:spLocks noGrp="1"/>
          </p:cNvSpPr>
          <p:nvPr>
            <p:ph type="sldNum" sz="quarter" idx="10"/>
          </p:nvPr>
        </p:nvSpPr>
        <p:spPr/>
        <p:txBody>
          <a:bodyPr/>
          <a:lstStyle/>
          <a:p>
            <a:fld id="{59477F54-22EF-471E-A1F6-1E1C77BAAE9E}" type="slidenum">
              <a:rPr kumimoji="1" lang="ja-JP" altLang="en-US" smtClean="0"/>
              <a:t>9</a:t>
            </a:fld>
            <a:endParaRPr kumimoji="1" lang="ja-JP" altLang="en-US"/>
          </a:p>
        </p:txBody>
      </p:sp>
    </p:spTree>
    <p:extLst>
      <p:ext uri="{BB962C8B-B14F-4D97-AF65-F5344CB8AC3E}">
        <p14:creationId xmlns:p14="http://schemas.microsoft.com/office/powerpoint/2010/main" val="147318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128727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409952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717452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EF6E6-5496-4D40-A058-159C845B527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2A0F11B-3CCB-4BD9-9BEE-2143532C1EE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7914BC-8479-487E-B02B-657A60910548}"/>
              </a:ext>
            </a:extLst>
          </p:cNvPr>
          <p:cNvSpPr>
            <a:spLocks noGrp="1"/>
          </p:cNvSpPr>
          <p:nvPr>
            <p:ph type="dt" sz="half" idx="10"/>
          </p:nvPr>
        </p:nvSpPr>
        <p:spPr/>
        <p:txBody>
          <a:bodyPr/>
          <a:lstStyle/>
          <a:p>
            <a:fld id="{C58A9E2B-4004-43F2-A644-D34E503D0BC7}" type="datetime1">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17F275C0-4EA4-470F-A0F1-340D7083D5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ECFCD2-CA8E-40E7-AFF4-E7CA25FFACE0}"/>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947729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EBE02E-73B8-4F0E-8D97-A1D3C796456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162699-3F5C-4FC7-959D-16D08ACE44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309BF9-F4F0-45AA-9A21-464C2A53DBD9}"/>
              </a:ext>
            </a:extLst>
          </p:cNvPr>
          <p:cNvSpPr>
            <a:spLocks noGrp="1"/>
          </p:cNvSpPr>
          <p:nvPr>
            <p:ph type="dt" sz="half" idx="10"/>
          </p:nvPr>
        </p:nvSpPr>
        <p:spPr/>
        <p:txBody>
          <a:bodyPr/>
          <a:lstStyle/>
          <a:p>
            <a:fld id="{D7057BFE-90BE-450F-95EC-F1AD94AB6FF8}" type="datetime1">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E0BC6F85-778A-4561-9AD2-06235CF88D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F8E8A1-B7CD-45A9-BB33-5267BE61104B}"/>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21101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1B8A0-364A-4C16-AEB9-FE7128CC5D16}"/>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AE0E78-FEDE-420E-A265-B3D2C081424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2E311A-DEEA-45E5-8584-40C9AE6E9253}"/>
              </a:ext>
            </a:extLst>
          </p:cNvPr>
          <p:cNvSpPr>
            <a:spLocks noGrp="1"/>
          </p:cNvSpPr>
          <p:nvPr>
            <p:ph type="dt" sz="half" idx="10"/>
          </p:nvPr>
        </p:nvSpPr>
        <p:spPr/>
        <p:txBody>
          <a:bodyPr/>
          <a:lstStyle/>
          <a:p>
            <a:fld id="{9FF558DB-A321-4157-A144-A7A0A8FCC051}" type="datetime1">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968D9A3F-7020-4625-88E9-9F46B8AA1E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8C53AF-A36E-4177-8E61-4153B9ACBA01}"/>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45768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31F61-F775-4B95-A503-929DC9FC81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58F1E8-7B56-4F37-A468-63F0C75A3CB2}"/>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D855B6-1C87-4031-A6EF-CB6C2352E295}"/>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D1BF17-4D86-4DF8-B8C8-5CB13B1CA84D}"/>
              </a:ext>
            </a:extLst>
          </p:cNvPr>
          <p:cNvSpPr>
            <a:spLocks noGrp="1"/>
          </p:cNvSpPr>
          <p:nvPr>
            <p:ph type="dt" sz="half" idx="10"/>
          </p:nvPr>
        </p:nvSpPr>
        <p:spPr/>
        <p:txBody>
          <a:bodyPr/>
          <a:lstStyle/>
          <a:p>
            <a:fld id="{8C1898FD-A0F4-4F9A-9284-58C8E476CCEA}" type="datetime1">
              <a:rPr kumimoji="1" lang="ja-JP" altLang="en-US" smtClean="0"/>
              <a:t>2018/9/18</a:t>
            </a:fld>
            <a:endParaRPr kumimoji="1" lang="ja-JP" altLang="en-US"/>
          </a:p>
        </p:txBody>
      </p:sp>
      <p:sp>
        <p:nvSpPr>
          <p:cNvPr id="6" name="フッター プレースホルダー 5">
            <a:extLst>
              <a:ext uri="{FF2B5EF4-FFF2-40B4-BE49-F238E27FC236}">
                <a16:creationId xmlns:a16="http://schemas.microsoft.com/office/drawing/2014/main" id="{8B112253-D904-401E-A1F0-F14A1AB098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8960A-A611-4D13-8849-FE19365C55DD}"/>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540779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BF7D1-2C8E-4D67-966F-852E3F4FA77C}"/>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3A5A4F-8F15-42A9-BB4F-CF4AFC784A2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75177B-AD35-4D1E-8BF3-7BDCEF8AB069}"/>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C617DF-6503-4FA2-B3D8-1280314541C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2FB7F1-038D-4E27-B0D8-B43BD19C63F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E375B6-C00D-4F6B-97C5-FF5BDCEF3EAC}"/>
              </a:ext>
            </a:extLst>
          </p:cNvPr>
          <p:cNvSpPr>
            <a:spLocks noGrp="1"/>
          </p:cNvSpPr>
          <p:nvPr>
            <p:ph type="dt" sz="half" idx="10"/>
          </p:nvPr>
        </p:nvSpPr>
        <p:spPr/>
        <p:txBody>
          <a:bodyPr/>
          <a:lstStyle/>
          <a:p>
            <a:fld id="{14713FC3-6C52-491E-AAB1-165AACBC289B}" type="datetime1">
              <a:rPr kumimoji="1" lang="ja-JP" altLang="en-US" smtClean="0"/>
              <a:t>2018/9/18</a:t>
            </a:fld>
            <a:endParaRPr kumimoji="1" lang="ja-JP" altLang="en-US"/>
          </a:p>
        </p:txBody>
      </p:sp>
      <p:sp>
        <p:nvSpPr>
          <p:cNvPr id="8" name="フッター プレースホルダー 7">
            <a:extLst>
              <a:ext uri="{FF2B5EF4-FFF2-40B4-BE49-F238E27FC236}">
                <a16:creationId xmlns:a16="http://schemas.microsoft.com/office/drawing/2014/main" id="{B3CBAC3F-1A8A-4FD2-869B-4AD8AEEFA06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2ABD81A-8DEA-42DA-96B5-869896DF8F8D}"/>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84315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DA9C0F-9F94-49DF-B5A4-E3F65D6771C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6A3B88-61C5-470F-975D-D70508461971}"/>
              </a:ext>
            </a:extLst>
          </p:cNvPr>
          <p:cNvSpPr>
            <a:spLocks noGrp="1"/>
          </p:cNvSpPr>
          <p:nvPr>
            <p:ph type="dt" sz="half" idx="10"/>
          </p:nvPr>
        </p:nvSpPr>
        <p:spPr/>
        <p:txBody>
          <a:bodyPr/>
          <a:lstStyle/>
          <a:p>
            <a:fld id="{6AD891CC-4A62-4204-8052-C95AA946690B}" type="datetime1">
              <a:rPr kumimoji="1" lang="ja-JP" altLang="en-US" smtClean="0"/>
              <a:t>2018/9/18</a:t>
            </a:fld>
            <a:endParaRPr kumimoji="1" lang="ja-JP" altLang="en-US"/>
          </a:p>
        </p:txBody>
      </p:sp>
      <p:sp>
        <p:nvSpPr>
          <p:cNvPr id="4" name="フッター プレースホルダー 3">
            <a:extLst>
              <a:ext uri="{FF2B5EF4-FFF2-40B4-BE49-F238E27FC236}">
                <a16:creationId xmlns:a16="http://schemas.microsoft.com/office/drawing/2014/main" id="{1C79585B-DBAC-4BD6-BCD7-38DD552057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78B92B-7D23-40BE-88B5-11753710DB3A}"/>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549278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A8FF9E-5B4A-454E-8B22-E37471961034}"/>
              </a:ext>
            </a:extLst>
          </p:cNvPr>
          <p:cNvSpPr>
            <a:spLocks noGrp="1"/>
          </p:cNvSpPr>
          <p:nvPr>
            <p:ph type="dt" sz="half" idx="10"/>
          </p:nvPr>
        </p:nvSpPr>
        <p:spPr/>
        <p:txBody>
          <a:bodyPr/>
          <a:lstStyle/>
          <a:p>
            <a:fld id="{C0E99AF9-6374-4EA3-A67F-6FC437694176}" type="datetime1">
              <a:rPr kumimoji="1" lang="ja-JP" altLang="en-US" smtClean="0"/>
              <a:t>2018/9/18</a:t>
            </a:fld>
            <a:endParaRPr kumimoji="1" lang="ja-JP" altLang="en-US"/>
          </a:p>
        </p:txBody>
      </p:sp>
      <p:sp>
        <p:nvSpPr>
          <p:cNvPr id="3" name="フッター プレースホルダー 2">
            <a:extLst>
              <a:ext uri="{FF2B5EF4-FFF2-40B4-BE49-F238E27FC236}">
                <a16:creationId xmlns:a16="http://schemas.microsoft.com/office/drawing/2014/main" id="{B064FBB0-F898-4404-BAEA-B84C81EAB85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059956F-7A1A-400C-A6EA-72224323A6F0}"/>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351267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CE226-0AA1-4BEE-9335-5E873451BE6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D0A7D5-4510-46FE-A019-E4F88134359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CC541F-6F04-4809-BD14-7F08C55E9A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00B57D-07C9-46FD-A6A6-46C8B504AE4B}"/>
              </a:ext>
            </a:extLst>
          </p:cNvPr>
          <p:cNvSpPr>
            <a:spLocks noGrp="1"/>
          </p:cNvSpPr>
          <p:nvPr>
            <p:ph type="dt" sz="half" idx="10"/>
          </p:nvPr>
        </p:nvSpPr>
        <p:spPr/>
        <p:txBody>
          <a:bodyPr/>
          <a:lstStyle/>
          <a:p>
            <a:fld id="{F44AFA93-1D99-4C16-8D61-B55BB6BE75B2}" type="datetime1">
              <a:rPr kumimoji="1" lang="ja-JP" altLang="en-US" smtClean="0"/>
              <a:t>2018/9/18</a:t>
            </a:fld>
            <a:endParaRPr kumimoji="1" lang="ja-JP" altLang="en-US"/>
          </a:p>
        </p:txBody>
      </p:sp>
      <p:sp>
        <p:nvSpPr>
          <p:cNvPr id="6" name="フッター プレースホルダー 5">
            <a:extLst>
              <a:ext uri="{FF2B5EF4-FFF2-40B4-BE49-F238E27FC236}">
                <a16:creationId xmlns:a16="http://schemas.microsoft.com/office/drawing/2014/main" id="{8E5AC822-3321-4E28-B55B-3FE3082F43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419947-CA4C-43F0-96C5-C95203864F6F}"/>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65584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103299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A9EC-68AF-4024-BA22-9EB3E5BE4A0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BB7C10-8B27-4FB8-8182-0111421642D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C5970695-7442-48F3-ACB2-86BAF5CD2A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466EDA-2E84-4F56-95FA-8BFEDBAC5CC1}"/>
              </a:ext>
            </a:extLst>
          </p:cNvPr>
          <p:cNvSpPr>
            <a:spLocks noGrp="1"/>
          </p:cNvSpPr>
          <p:nvPr>
            <p:ph type="dt" sz="half" idx="10"/>
          </p:nvPr>
        </p:nvSpPr>
        <p:spPr/>
        <p:txBody>
          <a:bodyPr/>
          <a:lstStyle/>
          <a:p>
            <a:fld id="{5302F1BB-9499-49A7-B07A-A027E2B1E9D3}" type="datetime1">
              <a:rPr kumimoji="1" lang="ja-JP" altLang="en-US" smtClean="0"/>
              <a:t>2018/9/18</a:t>
            </a:fld>
            <a:endParaRPr kumimoji="1" lang="ja-JP" altLang="en-US"/>
          </a:p>
        </p:txBody>
      </p:sp>
      <p:sp>
        <p:nvSpPr>
          <p:cNvPr id="6" name="フッター プレースホルダー 5">
            <a:extLst>
              <a:ext uri="{FF2B5EF4-FFF2-40B4-BE49-F238E27FC236}">
                <a16:creationId xmlns:a16="http://schemas.microsoft.com/office/drawing/2014/main" id="{DC11C906-C9B3-4EB3-AB8C-5D9B919F98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922202-FE45-4A9D-9BED-68542C3F0E86}"/>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27069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01A9F3-4F07-4EC2-B641-31F6A91323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4AD3E0-7EA7-4A7B-9E7D-0E172A273B0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EF218D-12CD-4158-BB18-C65263CD2047}"/>
              </a:ext>
            </a:extLst>
          </p:cNvPr>
          <p:cNvSpPr>
            <a:spLocks noGrp="1"/>
          </p:cNvSpPr>
          <p:nvPr>
            <p:ph type="dt" sz="half" idx="10"/>
          </p:nvPr>
        </p:nvSpPr>
        <p:spPr/>
        <p:txBody>
          <a:bodyPr/>
          <a:lstStyle/>
          <a:p>
            <a:fld id="{C3C6757D-1DBB-4512-A51A-C89145E92C35}" type="datetime1">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4279E16F-2FFD-4BC7-B579-5A9635F755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7C02F7-8C51-4B1E-BAB1-F7C58C6C8F88}"/>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998579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D4ABC22-9DD2-40FA-B99C-92B450F05737}"/>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0D53D5-2D22-4FEE-ADB0-6EA0567F1BE6}"/>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ED245A-DED6-4676-BFBB-72F7D7F5B149}"/>
              </a:ext>
            </a:extLst>
          </p:cNvPr>
          <p:cNvSpPr>
            <a:spLocks noGrp="1"/>
          </p:cNvSpPr>
          <p:nvPr>
            <p:ph type="dt" sz="half" idx="10"/>
          </p:nvPr>
        </p:nvSpPr>
        <p:spPr/>
        <p:txBody>
          <a:bodyPr/>
          <a:lstStyle/>
          <a:p>
            <a:fld id="{8F2165B5-6F10-49E3-A2D5-95E8DC26E8DD}" type="datetime1">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428EE2D8-CF6D-465B-9B75-2EA80905F0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064AB-E943-42A3-9A05-30972CCADA19}"/>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10000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139527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76501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278726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21568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302509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306995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974040E-E414-44E0-A342-F0340EF84EB5}" type="datetimeFigureOut">
              <a:rPr kumimoji="1" lang="ja-JP" altLang="en-US" smtClean="0"/>
              <a:t>2018/9/18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391126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4040E-E414-44E0-A342-F0340EF84EB5}" type="datetimeFigureOut">
              <a:rPr kumimoji="1" lang="ja-JP" altLang="en-US" smtClean="0"/>
              <a:t>2018/9/18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87D38-6AC1-4D56-892A-A946B04CD01E}" type="slidenum">
              <a:rPr kumimoji="1" lang="ja-JP" altLang="en-US" smtClean="0"/>
              <a:t>‹#›</a:t>
            </a:fld>
            <a:endParaRPr kumimoji="1" lang="ja-JP" altLang="en-US"/>
          </a:p>
        </p:txBody>
      </p:sp>
    </p:spTree>
    <p:extLst>
      <p:ext uri="{BB962C8B-B14F-4D97-AF65-F5344CB8AC3E}">
        <p14:creationId xmlns:p14="http://schemas.microsoft.com/office/powerpoint/2010/main" val="1393658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25BC43E-9C3A-4FD2-A615-BADAB197A10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94457E-CD8A-4951-B8FA-1C78A795C7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7B44C9-8AAF-4CF6-9D74-9B01650B4CA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B86C13-5159-44D1-BB26-7FC696E3BC52}" type="datetime1">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C06D68B9-2FB5-4025-9E2B-BC31C5253E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E88AD7-AF0D-485B-8CEE-02CDC90F4D0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0820870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850F419-DCFC-4F50-804E-F65C487DE60F}"/>
              </a:ext>
            </a:extLst>
          </p:cNvPr>
          <p:cNvSpPr>
            <a:spLocks noGrp="1"/>
          </p:cNvSpPr>
          <p:nvPr>
            <p:ph type="subTitle" idx="1"/>
          </p:nvPr>
        </p:nvSpPr>
        <p:spPr>
          <a:xfrm>
            <a:off x="979714" y="4538067"/>
            <a:ext cx="7070004" cy="1241822"/>
          </a:xfrm>
        </p:spPr>
        <p:txBody>
          <a:bodyPr>
            <a:normAutofit fontScale="85000" lnSpcReduction="10000"/>
          </a:bodyPr>
          <a:lstStyle/>
          <a:p>
            <a:pPr algn="l"/>
            <a:r>
              <a:rPr kumimoji="1" lang="ja-JP" altLang="en-US" dirty="0"/>
              <a:t>受験番号</a:t>
            </a:r>
            <a:r>
              <a:rPr kumimoji="1" lang="en-US" altLang="ja-JP" dirty="0"/>
              <a:t>:</a:t>
            </a:r>
            <a:r>
              <a:rPr kumimoji="1" lang="en-US" altLang="ja-JP" dirty="0" err="1"/>
              <a:t>J21446054</a:t>
            </a:r>
            <a:endParaRPr kumimoji="1" lang="en-US" altLang="ja-JP" dirty="0"/>
          </a:p>
          <a:p>
            <a:pPr algn="l"/>
            <a:r>
              <a:rPr kumimoji="1" lang="ja-JP" altLang="en-US" dirty="0"/>
              <a:t>所属：筑波大学</a:t>
            </a:r>
            <a:r>
              <a:rPr lang="ja-JP" altLang="en-US" dirty="0"/>
              <a:t> </a:t>
            </a:r>
            <a:r>
              <a:rPr kumimoji="1" lang="ja-JP" altLang="en-US" dirty="0"/>
              <a:t>理工学群 工学システム 視覚メディア研究室　</a:t>
            </a:r>
            <a:endParaRPr kumimoji="1" lang="en-US" altLang="ja-JP" dirty="0"/>
          </a:p>
          <a:p>
            <a:pPr algn="l"/>
            <a:r>
              <a:rPr kumimoji="1" lang="ja-JP" altLang="en-US" dirty="0"/>
              <a:t>氏名：樋口心</a:t>
            </a:r>
          </a:p>
        </p:txBody>
      </p:sp>
      <p:sp>
        <p:nvSpPr>
          <p:cNvPr id="5" name="タイトル 1">
            <a:extLst>
              <a:ext uri="{FF2B5EF4-FFF2-40B4-BE49-F238E27FC236}">
                <a16:creationId xmlns:a16="http://schemas.microsoft.com/office/drawing/2014/main" id="{DA4B9274-D37E-472C-B286-E9F47738BF25}"/>
              </a:ext>
            </a:extLst>
          </p:cNvPr>
          <p:cNvSpPr txBox="1">
            <a:spLocks/>
          </p:cNvSpPr>
          <p:nvPr/>
        </p:nvSpPr>
        <p:spPr>
          <a:xfrm>
            <a:off x="416560" y="1656080"/>
            <a:ext cx="8534400" cy="177292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b="1" dirty="0">
                <a:latin typeface="+mn-ea"/>
                <a:ea typeface="+mn-ea"/>
              </a:rPr>
              <a:t>「内閣支持率と答弁データの動的相関の研究」</a:t>
            </a:r>
          </a:p>
        </p:txBody>
      </p:sp>
    </p:spTree>
    <p:extLst>
      <p:ext uri="{BB962C8B-B14F-4D97-AF65-F5344CB8AC3E}">
        <p14:creationId xmlns:p14="http://schemas.microsoft.com/office/powerpoint/2010/main" val="161205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DD550-8622-4A24-B114-29E98889237A}"/>
              </a:ext>
            </a:extLst>
          </p:cNvPr>
          <p:cNvSpPr>
            <a:spLocks noGrp="1"/>
          </p:cNvSpPr>
          <p:nvPr>
            <p:ph type="title"/>
          </p:nvPr>
        </p:nvSpPr>
        <p:spPr>
          <a:xfrm>
            <a:off x="0" y="102753"/>
            <a:ext cx="7886700" cy="994172"/>
          </a:xfrm>
        </p:spPr>
        <p:txBody>
          <a:bodyPr>
            <a:normAutofit/>
          </a:bodyPr>
          <a:lstStyle/>
          <a:p>
            <a:r>
              <a:rPr kumimoji="1" lang="ja-JP" altLang="en-US" dirty="0"/>
              <a:t>大学院の志望動機</a:t>
            </a:r>
          </a:p>
        </p:txBody>
      </p:sp>
      <p:sp>
        <p:nvSpPr>
          <p:cNvPr id="3" name="コンテンツ プレースホルダー 2">
            <a:extLst>
              <a:ext uri="{FF2B5EF4-FFF2-40B4-BE49-F238E27FC236}">
                <a16:creationId xmlns:a16="http://schemas.microsoft.com/office/drawing/2014/main" id="{C6E74825-8D64-495D-9115-4CA936ACB22E}"/>
              </a:ext>
            </a:extLst>
          </p:cNvPr>
          <p:cNvSpPr>
            <a:spLocks noGrp="1"/>
          </p:cNvSpPr>
          <p:nvPr>
            <p:ph idx="1"/>
          </p:nvPr>
        </p:nvSpPr>
        <p:spPr>
          <a:xfrm>
            <a:off x="0" y="975005"/>
            <a:ext cx="10148108" cy="4178877"/>
          </a:xfrm>
        </p:spPr>
        <p:txBody>
          <a:bodyPr>
            <a:normAutofit/>
          </a:bodyPr>
          <a:lstStyle/>
          <a:p>
            <a:r>
              <a:rPr lang="ja-JP" altLang="en-US" sz="2300" dirty="0"/>
              <a:t>学部で学んだ基礎知識を課題解決の力として生かし、</a:t>
            </a:r>
            <a:endParaRPr lang="en-US" altLang="ja-JP" sz="2300" dirty="0"/>
          </a:p>
          <a:p>
            <a:pPr marL="0" indent="0">
              <a:buNone/>
            </a:pPr>
            <a:r>
              <a:rPr lang="ja-JP" altLang="en-US" sz="2300" dirty="0"/>
              <a:t>　社会貢献したい。</a:t>
            </a:r>
            <a:endParaRPr lang="en-US" altLang="ja-JP" sz="2300" dirty="0"/>
          </a:p>
          <a:p>
            <a:pPr marL="0" indent="0">
              <a:buNone/>
            </a:pPr>
            <a:endParaRPr lang="en-US" altLang="ja-JP" sz="800" dirty="0"/>
          </a:p>
          <a:p>
            <a:r>
              <a:rPr lang="ja-JP" altLang="en-US" sz="2300" dirty="0"/>
              <a:t>他専攻の授業も取れることを活かして、</a:t>
            </a:r>
            <a:endParaRPr lang="en-US" altLang="ja-JP" sz="2300" dirty="0"/>
          </a:p>
          <a:p>
            <a:pPr marL="0" indent="0">
              <a:buNone/>
            </a:pPr>
            <a:r>
              <a:rPr lang="ja-JP" altLang="en-US" sz="2300" b="1" dirty="0"/>
              <a:t>　政治・機械学習・統計等、異文化との融合した学問を勉強したい</a:t>
            </a:r>
            <a:r>
              <a:rPr lang="ja-JP" altLang="en-US" sz="2400" b="1" dirty="0"/>
              <a:t>。</a:t>
            </a:r>
            <a:endParaRPr lang="en-US" altLang="ja-JP" sz="2400" b="1" dirty="0"/>
          </a:p>
          <a:p>
            <a:endParaRPr lang="en-US" altLang="ja-JP" dirty="0"/>
          </a:p>
          <a:p>
            <a:endParaRPr kumimoji="1" lang="en-US" altLang="ja-JP" sz="3200" dirty="0"/>
          </a:p>
          <a:p>
            <a:endParaRPr lang="en-US" altLang="ja-JP" sz="3200" dirty="0"/>
          </a:p>
          <a:p>
            <a:endParaRPr kumimoji="1" lang="en-US" altLang="ja-JP" dirty="0"/>
          </a:p>
        </p:txBody>
      </p:sp>
      <p:sp>
        <p:nvSpPr>
          <p:cNvPr id="4" name="タイトル 1">
            <a:extLst>
              <a:ext uri="{FF2B5EF4-FFF2-40B4-BE49-F238E27FC236}">
                <a16:creationId xmlns:a16="http://schemas.microsoft.com/office/drawing/2014/main" id="{283B98D7-ED7A-4E19-81A6-33EBC09F540A}"/>
              </a:ext>
            </a:extLst>
          </p:cNvPr>
          <p:cNvSpPr txBox="1">
            <a:spLocks/>
          </p:cNvSpPr>
          <p:nvPr/>
        </p:nvSpPr>
        <p:spPr>
          <a:xfrm>
            <a:off x="0" y="382973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t>視覚メディア研究室の志望理由</a:t>
            </a:r>
          </a:p>
        </p:txBody>
      </p:sp>
      <p:sp>
        <p:nvSpPr>
          <p:cNvPr id="5" name="コンテンツ プレースホルダー 2">
            <a:extLst>
              <a:ext uri="{FF2B5EF4-FFF2-40B4-BE49-F238E27FC236}">
                <a16:creationId xmlns:a16="http://schemas.microsoft.com/office/drawing/2014/main" id="{B948D50B-030B-48E5-B200-402264C59DD1}"/>
              </a:ext>
            </a:extLst>
          </p:cNvPr>
          <p:cNvSpPr txBox="1">
            <a:spLocks/>
          </p:cNvSpPr>
          <p:nvPr/>
        </p:nvSpPr>
        <p:spPr>
          <a:xfrm>
            <a:off x="628650" y="4887173"/>
            <a:ext cx="8098790" cy="177377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300" dirty="0"/>
              <a:t>文理、幅広く知見がある</a:t>
            </a:r>
            <a:r>
              <a:rPr lang="ja-JP" altLang="en-US" sz="2300" b="1" dirty="0"/>
              <a:t>掛谷先生のもと研究を行いたい</a:t>
            </a:r>
            <a:r>
              <a:rPr lang="ja-JP" altLang="en-US" sz="2300" dirty="0"/>
              <a:t>。</a:t>
            </a:r>
            <a:endParaRPr lang="en-US" altLang="ja-JP" sz="2300" dirty="0"/>
          </a:p>
          <a:p>
            <a:pPr marL="0" indent="0">
              <a:buNone/>
            </a:pPr>
            <a:endParaRPr lang="en-US" altLang="ja-JP" sz="2400" dirty="0"/>
          </a:p>
          <a:p>
            <a:endParaRPr lang="en-US" altLang="ja-JP" sz="2100" dirty="0"/>
          </a:p>
          <a:p>
            <a:endParaRPr lang="en-US" altLang="ja-JP" sz="2100" dirty="0"/>
          </a:p>
        </p:txBody>
      </p:sp>
      <p:cxnSp>
        <p:nvCxnSpPr>
          <p:cNvPr id="7" name="直線コネクタ 6">
            <a:extLst>
              <a:ext uri="{FF2B5EF4-FFF2-40B4-BE49-F238E27FC236}">
                <a16:creationId xmlns:a16="http://schemas.microsoft.com/office/drawing/2014/main" id="{5D902095-828C-459D-BDDE-C84BBEE4602E}"/>
              </a:ext>
            </a:extLst>
          </p:cNvPr>
          <p:cNvCxnSpPr/>
          <p:nvPr/>
        </p:nvCxnSpPr>
        <p:spPr>
          <a:xfrm>
            <a:off x="894806" y="3523343"/>
            <a:ext cx="82491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48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8DF825-CDE7-44B7-927B-CD82C90E6B7A}"/>
              </a:ext>
            </a:extLst>
          </p:cNvPr>
          <p:cNvSpPr>
            <a:spLocks noGrp="1"/>
          </p:cNvSpPr>
          <p:nvPr>
            <p:ph type="title"/>
          </p:nvPr>
        </p:nvSpPr>
        <p:spPr>
          <a:xfrm>
            <a:off x="0" y="0"/>
            <a:ext cx="7886700" cy="1325563"/>
          </a:xfrm>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0731B02-9CA4-4B4A-8B5C-A145D3D95CA0}"/>
              </a:ext>
            </a:extLst>
          </p:cNvPr>
          <p:cNvSpPr>
            <a:spLocks noGrp="1"/>
          </p:cNvSpPr>
          <p:nvPr>
            <p:ph idx="1"/>
          </p:nvPr>
        </p:nvSpPr>
        <p:spPr>
          <a:xfrm>
            <a:off x="1149406" y="3779043"/>
            <a:ext cx="8801196" cy="2424779"/>
          </a:xfrm>
        </p:spPr>
        <p:txBody>
          <a:bodyPr/>
          <a:lstStyle/>
          <a:p>
            <a:endParaRPr lang="en-US" altLang="ja-JP" dirty="0"/>
          </a:p>
          <a:p>
            <a:endParaRPr lang="en-US" altLang="ja-JP" sz="2400" dirty="0"/>
          </a:p>
          <a:p>
            <a:pPr marL="0" indent="0">
              <a:buNone/>
            </a:pPr>
            <a:r>
              <a:rPr lang="ja-JP" altLang="en-US" sz="3200" dirty="0"/>
              <a:t>従来研究から発展させ、</a:t>
            </a:r>
            <a:endParaRPr lang="en-US" altLang="ja-JP" sz="3200" dirty="0"/>
          </a:p>
          <a:p>
            <a:pPr marL="0" indent="0">
              <a:buNone/>
            </a:pPr>
            <a:r>
              <a:rPr lang="ja-JP" altLang="en-US" sz="3200" b="1" dirty="0">
                <a:solidFill>
                  <a:srgbClr val="FF0000"/>
                </a:solidFill>
              </a:rPr>
              <a:t>動的な言語資源の特徴解析</a:t>
            </a:r>
            <a:r>
              <a:rPr lang="ja-JP" altLang="en-US" sz="3200" dirty="0"/>
              <a:t>を試みる</a:t>
            </a:r>
            <a:endParaRPr lang="en-US" altLang="ja-JP" sz="3200" dirty="0"/>
          </a:p>
        </p:txBody>
      </p:sp>
      <p:sp>
        <p:nvSpPr>
          <p:cNvPr id="4" name="テキスト ボックス 3">
            <a:extLst>
              <a:ext uri="{FF2B5EF4-FFF2-40B4-BE49-F238E27FC236}">
                <a16:creationId xmlns:a16="http://schemas.microsoft.com/office/drawing/2014/main" id="{6F6E4378-C5D6-4459-9F8E-AB492FB8E2F1}"/>
              </a:ext>
            </a:extLst>
          </p:cNvPr>
          <p:cNvSpPr txBox="1"/>
          <p:nvPr/>
        </p:nvSpPr>
        <p:spPr>
          <a:xfrm>
            <a:off x="86566" y="1172464"/>
            <a:ext cx="8929315" cy="1815882"/>
          </a:xfrm>
          <a:prstGeom prst="rect">
            <a:avLst/>
          </a:prstGeom>
          <a:noFill/>
        </p:spPr>
        <p:txBody>
          <a:bodyPr wrap="square" rtlCol="0">
            <a:spAutoFit/>
          </a:bodyPr>
          <a:lstStyle/>
          <a:p>
            <a:r>
              <a:rPr kumimoji="1" lang="ja-JP" altLang="en-US" sz="2800" dirty="0"/>
              <a:t>視覚メディア研究室では言語データから特徴分析を行ってきた。</a:t>
            </a:r>
            <a:endParaRPr kumimoji="1" lang="en-US" altLang="ja-JP" sz="2800" dirty="0"/>
          </a:p>
          <a:p>
            <a:endParaRPr kumimoji="1" lang="en-US" altLang="ja-JP" sz="2800" dirty="0"/>
          </a:p>
          <a:p>
            <a:r>
              <a:rPr kumimoji="1" lang="en-US" altLang="ja-JP" sz="2800" dirty="0"/>
              <a:t>ex)</a:t>
            </a:r>
            <a:r>
              <a:rPr kumimoji="1" lang="ja-JP" altLang="en-US" sz="2800" dirty="0"/>
              <a:t>「国会会議録に基づく短命大臣の特徴分析」</a:t>
            </a:r>
            <a:endParaRPr kumimoji="1" lang="en-US" altLang="ja-JP" sz="2800" dirty="0"/>
          </a:p>
        </p:txBody>
      </p:sp>
      <p:sp>
        <p:nvSpPr>
          <p:cNvPr id="5" name="矢印: 下 4">
            <a:extLst>
              <a:ext uri="{FF2B5EF4-FFF2-40B4-BE49-F238E27FC236}">
                <a16:creationId xmlns:a16="http://schemas.microsoft.com/office/drawing/2014/main" id="{46B1FA6B-9802-4518-87A7-A06F45869760}"/>
              </a:ext>
            </a:extLst>
          </p:cNvPr>
          <p:cNvSpPr/>
          <p:nvPr/>
        </p:nvSpPr>
        <p:spPr>
          <a:xfrm>
            <a:off x="3872230" y="3428999"/>
            <a:ext cx="699770" cy="700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80F09687-857D-47FF-A94B-FF2BF91AE6FA}"/>
              </a:ext>
            </a:extLst>
          </p:cNvPr>
          <p:cNvSpPr/>
          <p:nvPr/>
        </p:nvSpPr>
        <p:spPr>
          <a:xfrm>
            <a:off x="235866" y="4248817"/>
            <a:ext cx="8630713" cy="219381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917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C81F6F-0C54-4E0B-A59D-74695D6706B9}"/>
              </a:ext>
            </a:extLst>
          </p:cNvPr>
          <p:cNvSpPr>
            <a:spLocks noGrp="1"/>
          </p:cNvSpPr>
          <p:nvPr>
            <p:ph type="title"/>
          </p:nvPr>
        </p:nvSpPr>
        <p:spPr>
          <a:xfrm>
            <a:off x="0" y="18255"/>
            <a:ext cx="7886700" cy="1325563"/>
          </a:xfrm>
        </p:spPr>
        <p:txBody>
          <a:bodyPr/>
          <a:lstStyle/>
          <a:p>
            <a:r>
              <a:rPr kumimoji="1" lang="ja-JP" altLang="en-US" dirty="0"/>
              <a:t>現在までの研究</a:t>
            </a:r>
            <a:r>
              <a:rPr lang="ja-JP" altLang="en-US" dirty="0"/>
              <a:t>成果</a:t>
            </a:r>
            <a:endParaRPr kumimoji="1" lang="ja-JP" altLang="en-US" dirty="0"/>
          </a:p>
        </p:txBody>
      </p:sp>
      <p:sp>
        <p:nvSpPr>
          <p:cNvPr id="3" name="コンテンツ プレースホルダー 2">
            <a:extLst>
              <a:ext uri="{FF2B5EF4-FFF2-40B4-BE49-F238E27FC236}">
                <a16:creationId xmlns:a16="http://schemas.microsoft.com/office/drawing/2014/main" id="{7C1E2664-D99F-45C9-B51F-9292F77F4C40}"/>
              </a:ext>
            </a:extLst>
          </p:cNvPr>
          <p:cNvSpPr>
            <a:spLocks noGrp="1"/>
          </p:cNvSpPr>
          <p:nvPr>
            <p:ph idx="1"/>
          </p:nvPr>
        </p:nvSpPr>
        <p:spPr>
          <a:xfrm>
            <a:off x="0" y="964748"/>
            <a:ext cx="9398000" cy="5893252"/>
          </a:xfrm>
        </p:spPr>
        <p:txBody>
          <a:bodyPr>
            <a:normAutofit/>
          </a:bodyPr>
          <a:lstStyle/>
          <a:p>
            <a:pPr marL="0" indent="0">
              <a:buNone/>
            </a:pPr>
            <a:r>
              <a:rPr lang="en-US" altLang="ja-JP" sz="2200" dirty="0"/>
              <a:t>~2018/08</a:t>
            </a:r>
          </a:p>
          <a:p>
            <a:pPr marL="0" indent="0">
              <a:buNone/>
            </a:pPr>
            <a:r>
              <a:rPr lang="ja-JP" altLang="en-US" sz="2200" dirty="0"/>
              <a:t>「</a:t>
            </a:r>
            <a:r>
              <a:rPr lang="ja-JP" altLang="en-US" sz="2200" b="1" dirty="0"/>
              <a:t>民主党政権と自民党政権における、両党の言葉遣いの特徴分析</a:t>
            </a:r>
            <a:r>
              <a:rPr lang="ja-JP" altLang="en-US" sz="2200" dirty="0"/>
              <a:t>」</a:t>
            </a:r>
            <a:endParaRPr lang="en-US" altLang="ja-JP" sz="2200" dirty="0"/>
          </a:p>
          <a:p>
            <a:pPr marL="0" indent="0">
              <a:buNone/>
            </a:pPr>
            <a:endParaRPr lang="en-US" altLang="ja-JP" sz="1050" dirty="0"/>
          </a:p>
          <a:p>
            <a:pPr marL="0" indent="0">
              <a:buNone/>
            </a:pPr>
            <a:r>
              <a:rPr lang="ja-JP" altLang="en-US" sz="2200" dirty="0">
                <a:solidFill>
                  <a:srgbClr val="00B0F0"/>
                </a:solidFill>
              </a:rPr>
              <a:t>仮定</a:t>
            </a:r>
            <a:r>
              <a:rPr lang="en-US" altLang="ja-JP" sz="2200" dirty="0">
                <a:solidFill>
                  <a:srgbClr val="00B0F0"/>
                </a:solidFill>
              </a:rPr>
              <a:t>…</a:t>
            </a:r>
          </a:p>
          <a:p>
            <a:pPr marL="0" indent="0">
              <a:buNone/>
            </a:pPr>
            <a:r>
              <a:rPr lang="ja-JP" altLang="en-US" sz="2200" dirty="0"/>
              <a:t>「</a:t>
            </a:r>
            <a:r>
              <a:rPr lang="ja-JP" altLang="en-US" sz="2200" dirty="0">
                <a:solidFill>
                  <a:srgbClr val="FF0000"/>
                </a:solidFill>
              </a:rPr>
              <a:t>現在の野党の議論は言質を取ることに終始していないだろうか</a:t>
            </a:r>
            <a:r>
              <a:rPr lang="ja-JP" altLang="en-US" sz="2200" dirty="0"/>
              <a:t>」</a:t>
            </a:r>
            <a:endParaRPr lang="en-US" altLang="ja-JP" sz="2200" dirty="0"/>
          </a:p>
          <a:p>
            <a:pPr marL="0" indent="0">
              <a:buNone/>
            </a:pPr>
            <a:endParaRPr lang="en-US" altLang="ja-JP" sz="1050" dirty="0"/>
          </a:p>
          <a:p>
            <a:pPr marL="0" indent="0">
              <a:buNone/>
            </a:pPr>
            <a:r>
              <a:rPr lang="ja-JP" altLang="en-US" sz="2200" dirty="0">
                <a:solidFill>
                  <a:srgbClr val="00B0F0"/>
                </a:solidFill>
              </a:rPr>
              <a:t>検証</a:t>
            </a:r>
            <a:r>
              <a:rPr lang="en-US" altLang="ja-JP" sz="2200" dirty="0">
                <a:solidFill>
                  <a:srgbClr val="00B0F0"/>
                </a:solidFill>
              </a:rPr>
              <a:t>…</a:t>
            </a:r>
          </a:p>
          <a:p>
            <a:pPr marL="0" indent="0">
              <a:buNone/>
            </a:pPr>
            <a:r>
              <a:rPr lang="ja-JP" altLang="en-US" sz="2200" dirty="0"/>
              <a:t>「民主党政権時代と現在の野党の発言を比較」</a:t>
            </a:r>
            <a:endParaRPr lang="en-US" altLang="ja-JP" sz="2200" dirty="0"/>
          </a:p>
          <a:p>
            <a:pPr marL="0" indent="0">
              <a:buNone/>
            </a:pPr>
            <a:endParaRPr lang="en-US" altLang="ja-JP" sz="1050" dirty="0"/>
          </a:p>
          <a:p>
            <a:pPr marL="0" indent="0">
              <a:buNone/>
            </a:pPr>
            <a:endParaRPr lang="en-US" altLang="ja-JP" sz="2200" dirty="0">
              <a:solidFill>
                <a:srgbClr val="00B0F0"/>
              </a:solidFill>
            </a:endParaRPr>
          </a:p>
          <a:p>
            <a:pPr marL="0" indent="0">
              <a:buNone/>
            </a:pPr>
            <a:endParaRPr lang="en-US" altLang="ja-JP" sz="2200" dirty="0">
              <a:solidFill>
                <a:srgbClr val="00B0F0"/>
              </a:solidFill>
            </a:endParaRPr>
          </a:p>
          <a:p>
            <a:pPr marL="0" indent="0">
              <a:buNone/>
            </a:pPr>
            <a:r>
              <a:rPr lang="ja-JP" altLang="en-US" sz="2200" b="1" dirty="0">
                <a:solidFill>
                  <a:srgbClr val="00B0F0"/>
                </a:solidFill>
              </a:rPr>
              <a:t>結果</a:t>
            </a:r>
            <a:r>
              <a:rPr lang="en-US" altLang="ja-JP" sz="2200" b="1" dirty="0">
                <a:solidFill>
                  <a:srgbClr val="00B0F0"/>
                </a:solidFill>
              </a:rPr>
              <a:t>…</a:t>
            </a:r>
            <a:endParaRPr lang="en-US" altLang="ja-JP" sz="2600" b="1" dirty="0"/>
          </a:p>
          <a:p>
            <a:r>
              <a:rPr lang="ja-JP" altLang="en-US" sz="2200" dirty="0"/>
              <a:t>機械学習における二値分類で７４％の正答率を達成。</a:t>
            </a:r>
            <a:endParaRPr lang="en-US" altLang="ja-JP" sz="2200" dirty="0"/>
          </a:p>
          <a:p>
            <a:r>
              <a:rPr lang="ja-JP" altLang="en-US" sz="2200" b="1" dirty="0"/>
              <a:t>両者の明確な特徴が抽出された</a:t>
            </a:r>
            <a:endParaRPr lang="en-US" altLang="ja-JP" sz="2200" b="1" dirty="0"/>
          </a:p>
          <a:p>
            <a:endParaRPr kumimoji="1" lang="ja-JP" altLang="en-US" dirty="0"/>
          </a:p>
        </p:txBody>
      </p:sp>
      <p:sp>
        <p:nvSpPr>
          <p:cNvPr id="4" name="テキスト ボックス 3">
            <a:extLst>
              <a:ext uri="{FF2B5EF4-FFF2-40B4-BE49-F238E27FC236}">
                <a16:creationId xmlns:a16="http://schemas.microsoft.com/office/drawing/2014/main" id="{2444EB43-231C-47C7-8D6E-E614E86DA8E8}"/>
              </a:ext>
            </a:extLst>
          </p:cNvPr>
          <p:cNvSpPr txBox="1"/>
          <p:nvPr/>
        </p:nvSpPr>
        <p:spPr>
          <a:xfrm>
            <a:off x="269240" y="4270814"/>
            <a:ext cx="9144000"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衆議院予算委員会の発言データを収集</a:t>
            </a:r>
            <a:endParaRPr kumimoji="1" lang="en-US" altLang="ja-JP" sz="200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➡発言比率が偏っているものを特長語として定義</a:t>
            </a:r>
          </a:p>
        </p:txBody>
      </p:sp>
    </p:spTree>
    <p:extLst>
      <p:ext uri="{BB962C8B-B14F-4D97-AF65-F5344CB8AC3E}">
        <p14:creationId xmlns:p14="http://schemas.microsoft.com/office/powerpoint/2010/main" val="79739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ext uri="{D42A27DB-BD31-4B8C-83A1-F6EECF244321}">
                <p14:modId xmlns:p14="http://schemas.microsoft.com/office/powerpoint/2010/main" val="1032968333"/>
              </p:ext>
            </p:extLst>
          </p:nvPr>
        </p:nvGraphicFramePr>
        <p:xfrm>
          <a:off x="53237" y="707053"/>
          <a:ext cx="4543956" cy="3718310"/>
        </p:xfrm>
        <a:graphic>
          <a:graphicData uri="http://schemas.openxmlformats.org/drawingml/2006/table">
            <a:tbl>
              <a:tblPr firstRow="1" bandRow="1">
                <a:tableStyleId>{5C22544A-7EE6-4342-B048-85BDC9FD1C3A}</a:tableStyleId>
              </a:tblPr>
              <a:tblGrid>
                <a:gridCol w="1887686">
                  <a:extLst>
                    <a:ext uri="{9D8B030D-6E8A-4147-A177-3AD203B41FA5}">
                      <a16:colId xmlns:a16="http://schemas.microsoft.com/office/drawing/2014/main" val="2871566392"/>
                    </a:ext>
                  </a:extLst>
                </a:gridCol>
                <a:gridCol w="938025">
                  <a:extLst>
                    <a:ext uri="{9D8B030D-6E8A-4147-A177-3AD203B41FA5}">
                      <a16:colId xmlns:a16="http://schemas.microsoft.com/office/drawing/2014/main" val="4226245215"/>
                    </a:ext>
                  </a:extLst>
                </a:gridCol>
                <a:gridCol w="777189">
                  <a:extLst>
                    <a:ext uri="{9D8B030D-6E8A-4147-A177-3AD203B41FA5}">
                      <a16:colId xmlns:a16="http://schemas.microsoft.com/office/drawing/2014/main" val="3134826256"/>
                    </a:ext>
                  </a:extLst>
                </a:gridCol>
                <a:gridCol w="941056">
                  <a:extLst>
                    <a:ext uri="{9D8B030D-6E8A-4147-A177-3AD203B41FA5}">
                      <a16:colId xmlns:a16="http://schemas.microsoft.com/office/drawing/2014/main" val="1874285598"/>
                    </a:ext>
                  </a:extLst>
                </a:gridCol>
              </a:tblGrid>
              <a:tr h="597705">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74186">
                <a:tc>
                  <a:txBody>
                    <a:bodyPr/>
                    <a:lstStyle/>
                    <a:p>
                      <a:pPr algn="l" fontAlgn="b"/>
                      <a:r>
                        <a:rPr lang="ja-JP" altLang="en-US" sz="1600" b="1" i="0" u="none" strike="noStrike" dirty="0" err="1">
                          <a:solidFill>
                            <a:srgbClr val="000000"/>
                          </a:solidFill>
                          <a:effectLst/>
                          <a:highlight>
                            <a:srgbClr val="00FFFF"/>
                          </a:highlight>
                          <a:latin typeface="メイリオ" panose="020B0604030504040204" pitchFamily="50" charset="-128"/>
                          <a:ea typeface="メイリオ" panose="020B0604030504040204" pitchFamily="50" charset="-128"/>
                        </a:rPr>
                        <a:t>ので</a:t>
                      </a:r>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あります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81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13.5</a:t>
                      </a:r>
                    </a:p>
                  </a:txBody>
                  <a:tcPr marL="7620" marR="7620" marT="7620" marB="0" anchor="b"/>
                </a:tc>
                <a:extLst>
                  <a:ext uri="{0D108BD9-81ED-4DB2-BD59-A6C34878D82A}">
                    <a16:rowId xmlns:a16="http://schemas.microsoft.com/office/drawing/2014/main" val="3831662092"/>
                  </a:ext>
                </a:extLst>
              </a:tr>
              <a:tr h="274186">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ものであります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2.71</a:t>
                      </a:r>
                    </a:p>
                  </a:txBody>
                  <a:tcPr marL="7620" marR="7620" marT="7620" marB="0" anchor="b"/>
                </a:tc>
                <a:extLst>
                  <a:ext uri="{0D108BD9-81ED-4DB2-BD59-A6C34878D82A}">
                    <a16:rowId xmlns:a16="http://schemas.microsoft.com/office/drawing/2014/main" val="1110574077"/>
                  </a:ext>
                </a:extLst>
              </a:tr>
              <a:tr h="274186">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たんですよ</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186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85</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2.18</a:t>
                      </a:r>
                    </a:p>
                  </a:txBody>
                  <a:tcPr marL="7620" marR="7620" marT="7620" marB="0" anchor="b"/>
                </a:tc>
                <a:extLst>
                  <a:ext uri="{0D108BD9-81ED-4DB2-BD59-A6C34878D82A}">
                    <a16:rowId xmlns:a16="http://schemas.microsoft.com/office/drawing/2014/main" val="3605411908"/>
                  </a:ext>
                </a:extLst>
              </a:tr>
              <a:tr h="274186">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ておりました</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81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2.07</a:t>
                      </a:r>
                    </a:p>
                  </a:txBody>
                  <a:tcPr marL="7620" marR="7620" marT="7620" marB="0" anchor="b"/>
                </a:tc>
                <a:extLst>
                  <a:ext uri="{0D108BD9-81ED-4DB2-BD59-A6C34878D82A}">
                    <a16:rowId xmlns:a16="http://schemas.microsoft.com/office/drawing/2014/main" val="3474300086"/>
                  </a:ext>
                </a:extLst>
              </a:tr>
              <a:tr h="274186">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をいたしました</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64</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33</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extLst>
                  <a:ext uri="{0D108BD9-81ED-4DB2-BD59-A6C34878D82A}">
                    <a16:rowId xmlns:a16="http://schemas.microsoft.com/office/drawing/2014/main" val="4214471955"/>
                  </a:ext>
                </a:extLst>
              </a:tr>
              <a:tr h="442371">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わけでございます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118</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61</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extLst>
                  <a:ext uri="{0D108BD9-81ED-4DB2-BD59-A6C34878D82A}">
                    <a16:rowId xmlns:a16="http://schemas.microsoft.com/office/drawing/2014/main" val="3645608564"/>
                  </a:ext>
                </a:extLst>
              </a:tr>
              <a:tr h="442371">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ところでございます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30</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1.9</a:t>
                      </a:r>
                    </a:p>
                  </a:txBody>
                  <a:tcPr marL="7620" marR="7620" marT="7620" marB="0" anchor="b"/>
                </a:tc>
                <a:extLst>
                  <a:ext uri="{0D108BD9-81ED-4DB2-BD59-A6C34878D82A}">
                    <a16:rowId xmlns:a16="http://schemas.microsoft.com/office/drawing/2014/main" val="4211693005"/>
                  </a:ext>
                </a:extLst>
              </a:tr>
              <a:tr h="274186">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わけであります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435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246</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1.76</a:t>
                      </a:r>
                    </a:p>
                  </a:txBody>
                  <a:tcPr marL="7620" marR="7620" marT="7620" marB="0" anchor="b"/>
                </a:tc>
                <a:extLst>
                  <a:ext uri="{0D108BD9-81ED-4DB2-BD59-A6C34878D82A}">
                    <a16:rowId xmlns:a16="http://schemas.microsoft.com/office/drawing/2014/main" val="3403253863"/>
                  </a:ext>
                </a:extLst>
              </a:tr>
              <a:tr h="274186">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考えでしょうか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extLst>
                  <a:ext uri="{0D108BD9-81ED-4DB2-BD59-A6C34878D82A}">
                    <a16:rowId xmlns:a16="http://schemas.microsoft.com/office/drawing/2014/main" val="130782640"/>
                  </a:ext>
                </a:extLst>
              </a:tr>
              <a:tr h="274186">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でありました</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102</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1.72</a:t>
                      </a:r>
                    </a:p>
                  </a:txBody>
                  <a:tcPr marL="7620" marR="7620" marT="7620" marB="0" anchor="b"/>
                </a:tc>
                <a:extLst>
                  <a:ext uri="{0D108BD9-81ED-4DB2-BD59-A6C34878D82A}">
                    <a16:rowId xmlns:a16="http://schemas.microsoft.com/office/drawing/2014/main" val="2869769524"/>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ext uri="{D42A27DB-BD31-4B8C-83A1-F6EECF244321}">
                <p14:modId xmlns:p14="http://schemas.microsoft.com/office/powerpoint/2010/main" val="1866829891"/>
              </p:ext>
            </p:extLst>
          </p:nvPr>
        </p:nvGraphicFramePr>
        <p:xfrm>
          <a:off x="4779461" y="707053"/>
          <a:ext cx="4280063" cy="3675939"/>
        </p:xfrm>
        <a:graphic>
          <a:graphicData uri="http://schemas.openxmlformats.org/drawingml/2006/table">
            <a:tbl>
              <a:tblPr firstRow="1" bandRow="1">
                <a:tableStyleId>{21E4AEA4-8DFA-4A89-87EB-49C32662AFE0}</a:tableStyleId>
              </a:tblPr>
              <a:tblGrid>
                <a:gridCol w="2027451">
                  <a:extLst>
                    <a:ext uri="{9D8B030D-6E8A-4147-A177-3AD203B41FA5}">
                      <a16:colId xmlns:a16="http://schemas.microsoft.com/office/drawing/2014/main" val="2871566392"/>
                    </a:ext>
                  </a:extLst>
                </a:gridCol>
                <a:gridCol w="699997">
                  <a:extLst>
                    <a:ext uri="{9D8B030D-6E8A-4147-A177-3AD203B41FA5}">
                      <a16:colId xmlns:a16="http://schemas.microsoft.com/office/drawing/2014/main" val="4226245215"/>
                    </a:ext>
                  </a:extLst>
                </a:gridCol>
                <a:gridCol w="746489">
                  <a:extLst>
                    <a:ext uri="{9D8B030D-6E8A-4147-A177-3AD203B41FA5}">
                      <a16:colId xmlns:a16="http://schemas.microsoft.com/office/drawing/2014/main" val="3134826256"/>
                    </a:ext>
                  </a:extLst>
                </a:gridCol>
                <a:gridCol w="806126">
                  <a:extLst>
                    <a:ext uri="{9D8B030D-6E8A-4147-A177-3AD203B41FA5}">
                      <a16:colId xmlns:a16="http://schemas.microsoft.com/office/drawing/2014/main" val="1874285598"/>
                    </a:ext>
                  </a:extLst>
                </a:gridCol>
              </a:tblGrid>
              <a:tr h="585845">
                <a:tc>
                  <a:txBody>
                    <a:bodyPr/>
                    <a:lstStyle/>
                    <a:p>
                      <a:r>
                        <a:rPr kumimoji="1" lang="ja-JP" altLang="en-US" sz="18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373461">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でよろしいですか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99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5.21</a:t>
                      </a:r>
                    </a:p>
                  </a:txBody>
                  <a:tcPr marL="7620" marR="7620" marT="7620" marB="0" anchor="b"/>
                </a:tc>
                <a:extLst>
                  <a:ext uri="{0D108BD9-81ED-4DB2-BD59-A6C34878D82A}">
                    <a16:rowId xmlns:a16="http://schemas.microsoft.com/office/drawing/2014/main" val="3831662092"/>
                  </a:ext>
                </a:extLst>
              </a:tr>
              <a:tr h="287652">
                <a:tc>
                  <a:txBody>
                    <a:bodyPr/>
                    <a:lstStyle/>
                    <a:p>
                      <a:pPr algn="l" fontAlgn="b"/>
                      <a:r>
                        <a:rPr lang="ja-JP" altLang="en-US" sz="1600" b="1" i="0" u="none" strike="noStrike" dirty="0" err="1">
                          <a:solidFill>
                            <a:srgbClr val="000000"/>
                          </a:solidFill>
                          <a:effectLst/>
                          <a:latin typeface="メイリオ" panose="020B0604030504040204" pitchFamily="50" charset="-128"/>
                          <a:ea typeface="メイリオ" panose="020B0604030504040204" pitchFamily="50" charset="-128"/>
                        </a:rPr>
                        <a:t>れて</a:t>
                      </a: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217</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2.85</a:t>
                      </a:r>
                    </a:p>
                  </a:txBody>
                  <a:tcPr marL="7620" marR="7620" marT="7620" marB="0" anchor="b"/>
                </a:tc>
                <a:extLst>
                  <a:ext uri="{0D108BD9-81ED-4DB2-BD59-A6C34878D82A}">
                    <a16:rowId xmlns:a16="http://schemas.microsoft.com/office/drawing/2014/main" val="1110574077"/>
                  </a:ext>
                </a:extLst>
              </a:tr>
              <a:tr h="28765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ふうに思います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127</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362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2.85</a:t>
                      </a:r>
                    </a:p>
                  </a:txBody>
                  <a:tcPr marL="7620" marR="7620" marT="7620" marB="0" anchor="b"/>
                </a:tc>
                <a:extLst>
                  <a:ext uri="{0D108BD9-81ED-4DB2-BD59-A6C34878D82A}">
                    <a16:rowId xmlns:a16="http://schemas.microsoft.com/office/drawing/2014/main" val="3605411908"/>
                  </a:ext>
                </a:extLst>
              </a:tr>
              <a:tr h="28765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ているわけです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184</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2.62</a:t>
                      </a:r>
                    </a:p>
                  </a:txBody>
                  <a:tcPr marL="7620" marR="7620" marT="7620" marB="0" anchor="b"/>
                </a:tc>
                <a:extLst>
                  <a:ext uri="{0D108BD9-81ED-4DB2-BD59-A6C34878D82A}">
                    <a16:rowId xmlns:a16="http://schemas.microsoft.com/office/drawing/2014/main" val="3474300086"/>
                  </a:ext>
                </a:extLst>
              </a:tr>
              <a:tr h="28765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ておられます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114</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2.42</a:t>
                      </a:r>
                    </a:p>
                  </a:txBody>
                  <a:tcPr marL="7620" marR="7620" marT="7620" marB="0" anchor="b"/>
                </a:tc>
                <a:extLst>
                  <a:ext uri="{0D108BD9-81ED-4DB2-BD59-A6C34878D82A}">
                    <a16:rowId xmlns:a16="http://schemas.microsoft.com/office/drawing/2014/main" val="4214471955"/>
                  </a:ext>
                </a:extLst>
              </a:tr>
              <a:tr h="28765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と思いますよ</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116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262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2.25</a:t>
                      </a:r>
                    </a:p>
                  </a:txBody>
                  <a:tcPr marL="7620" marR="7620" marT="7620" marB="0" anchor="b"/>
                </a:tc>
                <a:extLst>
                  <a:ext uri="{0D108BD9-81ED-4DB2-BD59-A6C34878D82A}">
                    <a16:rowId xmlns:a16="http://schemas.microsoft.com/office/drawing/2014/main" val="3645608564"/>
                  </a:ext>
                </a:extLst>
              </a:tr>
              <a:tr h="287652">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いるわけですね</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101</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2.24</a:t>
                      </a:r>
                    </a:p>
                  </a:txBody>
                  <a:tcPr marL="7620" marR="7620" marT="7620" marB="0" anchor="b"/>
                </a:tc>
                <a:extLst>
                  <a:ext uri="{0D108BD9-81ED-4DB2-BD59-A6C34878D82A}">
                    <a16:rowId xmlns:a16="http://schemas.microsoft.com/office/drawing/2014/main" val="4211693005"/>
                  </a:ext>
                </a:extLst>
              </a:tr>
              <a:tr h="28765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いるわけですよ</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48</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105</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2.18</a:t>
                      </a:r>
                    </a:p>
                  </a:txBody>
                  <a:tcPr marL="7620" marR="7620" marT="7620" marB="0" anchor="b"/>
                </a:tc>
                <a:extLst>
                  <a:ext uri="{0D108BD9-81ED-4DB2-BD59-A6C34878D82A}">
                    <a16:rowId xmlns:a16="http://schemas.microsoft.com/office/drawing/2014/main" val="3403253863"/>
                  </a:ext>
                </a:extLst>
              </a:tr>
              <a:tr h="28765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ますでしょうか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2.13</a:t>
                      </a:r>
                    </a:p>
                  </a:txBody>
                  <a:tcPr marL="7620" marR="7620" marT="7620" marB="0" anchor="b"/>
                </a:tc>
                <a:extLst>
                  <a:ext uri="{0D108BD9-81ED-4DB2-BD59-A6C34878D82A}">
                    <a16:rowId xmlns:a16="http://schemas.microsoft.com/office/drawing/2014/main" val="130782640"/>
                  </a:ext>
                </a:extLst>
              </a:tr>
              <a:tr h="361182">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ということですね</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2.02</a:t>
                      </a:r>
                    </a:p>
                  </a:txBody>
                  <a:tcPr marL="7620" marR="7620" marT="7620" marB="0" anchor="b"/>
                </a:tc>
                <a:extLst>
                  <a:ext uri="{0D108BD9-81ED-4DB2-BD59-A6C34878D82A}">
                    <a16:rowId xmlns:a16="http://schemas.microsoft.com/office/drawing/2014/main" val="2869769524"/>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53237" y="222992"/>
            <a:ext cx="91440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民主党政権時の</a:t>
            </a:r>
            <a:r>
              <a:rPr kumimoji="1" lang="ja-JP" altLang="en-US" sz="2000" b="1" dirty="0">
                <a:solidFill>
                  <a:prstClr val="black"/>
                </a:solidFill>
                <a:latin typeface="游ゴシック" panose="020F0502020204030204"/>
                <a:ea typeface="游ゴシック" panose="020B0400000000000000" pitchFamily="50" charset="-128"/>
              </a:rPr>
              <a:t>野党の特徴語</a:t>
            </a: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自民党政権時の野党の特徴語</a:t>
            </a:r>
          </a:p>
        </p:txBody>
      </p:sp>
      <p:sp>
        <p:nvSpPr>
          <p:cNvPr id="3" name="スライド番号プレースホルダー 2">
            <a:extLst>
              <a:ext uri="{FF2B5EF4-FFF2-40B4-BE49-F238E27FC236}">
                <a16:creationId xmlns:a16="http://schemas.microsoft.com/office/drawing/2014/main" id="{B855937A-C50D-426F-B98A-E8FA183CFFC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F7123A-F11E-4334-8DBF-7F384358F8F9}" type="slidenum">
              <a:rPr kumimoji="1" lang="ja-JP" altLang="en-US" sz="9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9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E21FCF83-D9A6-4925-B31E-5207451C54F2}"/>
              </a:ext>
            </a:extLst>
          </p:cNvPr>
          <p:cNvSpPr txBox="1"/>
          <p:nvPr/>
        </p:nvSpPr>
        <p:spPr>
          <a:xfrm>
            <a:off x="14124" y="4545857"/>
            <a:ext cx="4543956" cy="707886"/>
          </a:xfrm>
          <a:prstGeom prst="rect">
            <a:avLst/>
          </a:prstGeom>
          <a:noFill/>
        </p:spPr>
        <p:txBody>
          <a:bodyPr wrap="square" rtlCol="0">
            <a:spAutoFit/>
          </a:bodyPr>
          <a:lstStyle/>
          <a:p>
            <a:r>
              <a:rPr kumimoji="1" lang="ja-JP" altLang="en-US" sz="2000" dirty="0">
                <a:latin typeface="+mn-ea"/>
              </a:rPr>
              <a:t>「であります」等、</a:t>
            </a:r>
            <a:r>
              <a:rPr kumimoji="1" lang="ja-JP" altLang="en-US" sz="2000" b="1" dirty="0">
                <a:solidFill>
                  <a:srgbClr val="FF0000"/>
                </a:solidFill>
                <a:latin typeface="+mn-ea"/>
              </a:rPr>
              <a:t>事実を確認する</a:t>
            </a:r>
            <a:endParaRPr kumimoji="1" lang="en-US" altLang="ja-JP" sz="2000" b="1" dirty="0">
              <a:solidFill>
                <a:srgbClr val="FF0000"/>
              </a:solidFill>
              <a:latin typeface="+mn-ea"/>
            </a:endParaRPr>
          </a:p>
          <a:p>
            <a:r>
              <a:rPr kumimoji="1" lang="ja-JP" altLang="en-US" sz="2000" dirty="0" err="1">
                <a:latin typeface="+mn-ea"/>
              </a:rPr>
              <a:t>ような</a:t>
            </a:r>
            <a:r>
              <a:rPr kumimoji="1" lang="ja-JP" altLang="en-US" sz="2000" dirty="0">
                <a:latin typeface="+mn-ea"/>
              </a:rPr>
              <a:t>特徴が抽出される</a:t>
            </a:r>
          </a:p>
        </p:txBody>
      </p:sp>
      <p:sp>
        <p:nvSpPr>
          <p:cNvPr id="8" name="テキスト ボックス 7">
            <a:extLst>
              <a:ext uri="{FF2B5EF4-FFF2-40B4-BE49-F238E27FC236}">
                <a16:creationId xmlns:a16="http://schemas.microsoft.com/office/drawing/2014/main" id="{C5054E9C-0712-4460-9CCA-3E17CA02498A}"/>
              </a:ext>
            </a:extLst>
          </p:cNvPr>
          <p:cNvSpPr txBox="1"/>
          <p:nvPr/>
        </p:nvSpPr>
        <p:spPr>
          <a:xfrm>
            <a:off x="4625237" y="4511862"/>
            <a:ext cx="4543956" cy="707886"/>
          </a:xfrm>
          <a:prstGeom prst="rect">
            <a:avLst/>
          </a:prstGeom>
          <a:noFill/>
        </p:spPr>
        <p:txBody>
          <a:bodyPr wrap="square" rtlCol="0">
            <a:spAutoFit/>
          </a:bodyPr>
          <a:lstStyle/>
          <a:p>
            <a:r>
              <a:rPr kumimoji="1" lang="ja-JP" altLang="en-US" sz="2000" dirty="0">
                <a:latin typeface="+mn-ea"/>
              </a:rPr>
              <a:t>「わけですね」等、</a:t>
            </a:r>
            <a:r>
              <a:rPr kumimoji="1" lang="ja-JP" altLang="en-US" sz="2000" b="1" dirty="0">
                <a:solidFill>
                  <a:srgbClr val="FF0000"/>
                </a:solidFill>
                <a:latin typeface="+mn-ea"/>
              </a:rPr>
              <a:t>相手の言質を取る</a:t>
            </a:r>
            <a:endParaRPr kumimoji="1" lang="en-US" altLang="ja-JP" sz="2000" b="1" dirty="0">
              <a:solidFill>
                <a:srgbClr val="FF0000"/>
              </a:solidFill>
              <a:latin typeface="+mn-ea"/>
            </a:endParaRPr>
          </a:p>
          <a:p>
            <a:r>
              <a:rPr kumimoji="1" lang="ja-JP" altLang="en-US" sz="2000" dirty="0" err="1">
                <a:latin typeface="+mn-ea"/>
              </a:rPr>
              <a:t>ような</a:t>
            </a:r>
            <a:r>
              <a:rPr kumimoji="1" lang="ja-JP" altLang="en-US" sz="2000" dirty="0">
                <a:latin typeface="+mn-ea"/>
              </a:rPr>
              <a:t>特徴が抽出される</a:t>
            </a:r>
          </a:p>
        </p:txBody>
      </p:sp>
      <p:sp>
        <p:nvSpPr>
          <p:cNvPr id="9" name="矢印: 下 8">
            <a:extLst>
              <a:ext uri="{FF2B5EF4-FFF2-40B4-BE49-F238E27FC236}">
                <a16:creationId xmlns:a16="http://schemas.microsoft.com/office/drawing/2014/main" id="{41892A64-93AD-4C2B-9F00-8B7A5C1639C5}"/>
              </a:ext>
            </a:extLst>
          </p:cNvPr>
          <p:cNvSpPr/>
          <p:nvPr/>
        </p:nvSpPr>
        <p:spPr>
          <a:xfrm>
            <a:off x="4318102" y="5122721"/>
            <a:ext cx="479957" cy="400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93D92D-B4E5-45B7-95E4-520B6D75C8F9}"/>
              </a:ext>
            </a:extLst>
          </p:cNvPr>
          <p:cNvSpPr txBox="1"/>
          <p:nvPr/>
        </p:nvSpPr>
        <p:spPr>
          <a:xfrm>
            <a:off x="542741" y="5692540"/>
            <a:ext cx="8473440" cy="523220"/>
          </a:xfrm>
          <a:prstGeom prst="rect">
            <a:avLst/>
          </a:prstGeom>
          <a:noFill/>
        </p:spPr>
        <p:txBody>
          <a:bodyPr wrap="square" rtlCol="0">
            <a:spAutoFit/>
          </a:bodyPr>
          <a:lstStyle/>
          <a:p>
            <a:r>
              <a:rPr kumimoji="1" lang="ja-JP" altLang="en-US" sz="2800" b="1" dirty="0"/>
              <a:t>言語データから有益な特徴を抽出することに成功</a:t>
            </a:r>
          </a:p>
        </p:txBody>
      </p:sp>
      <p:cxnSp>
        <p:nvCxnSpPr>
          <p:cNvPr id="15" name="直線コネクタ 14">
            <a:extLst>
              <a:ext uri="{FF2B5EF4-FFF2-40B4-BE49-F238E27FC236}">
                <a16:creationId xmlns:a16="http://schemas.microsoft.com/office/drawing/2014/main" id="{6CD1A9D0-7C3A-4CB5-AB4A-1ACA7A9E7082}"/>
              </a:ext>
            </a:extLst>
          </p:cNvPr>
          <p:cNvCxnSpPr>
            <a:cxnSpLocks/>
          </p:cNvCxnSpPr>
          <p:nvPr/>
        </p:nvCxnSpPr>
        <p:spPr>
          <a:xfrm flipH="1">
            <a:off x="4684927" y="0"/>
            <a:ext cx="2" cy="4425363"/>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BA56C224-BE6F-4828-8982-F70A96BB97D6}"/>
              </a:ext>
            </a:extLst>
          </p:cNvPr>
          <p:cNvSpPr txBox="1"/>
          <p:nvPr/>
        </p:nvSpPr>
        <p:spPr>
          <a:xfrm>
            <a:off x="152400" y="6538913"/>
            <a:ext cx="8056880" cy="369332"/>
          </a:xfrm>
          <a:prstGeom prst="rect">
            <a:avLst/>
          </a:prstGeom>
          <a:noFill/>
        </p:spPr>
        <p:txBody>
          <a:bodyPr wrap="square" rtlCol="0">
            <a:spAutoFit/>
          </a:bodyPr>
          <a:lstStyle/>
          <a:p>
            <a:r>
              <a:rPr kumimoji="1" lang="en-US" altLang="ja-JP" dirty="0"/>
              <a:t>※</a:t>
            </a:r>
            <a:r>
              <a:rPr kumimoji="1" lang="ja-JP" altLang="en-US" dirty="0"/>
              <a:t>特徴語は、使用比率が偏っているものを抽出し降順に並べ替えたもの。</a:t>
            </a:r>
            <a:endParaRPr kumimoji="1" lang="en-US" altLang="ja-JP" dirty="0"/>
          </a:p>
        </p:txBody>
      </p:sp>
    </p:spTree>
    <p:extLst>
      <p:ext uri="{BB962C8B-B14F-4D97-AF65-F5344CB8AC3E}">
        <p14:creationId xmlns:p14="http://schemas.microsoft.com/office/powerpoint/2010/main" val="107385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A22D8-DA61-4646-B439-55F1C0CC1BEA}"/>
              </a:ext>
            </a:extLst>
          </p:cNvPr>
          <p:cNvSpPr>
            <a:spLocks noGrp="1"/>
          </p:cNvSpPr>
          <p:nvPr>
            <p:ph type="title"/>
          </p:nvPr>
        </p:nvSpPr>
        <p:spPr>
          <a:xfrm>
            <a:off x="142240" y="-70756"/>
            <a:ext cx="7886700" cy="1325563"/>
          </a:xfrm>
        </p:spPr>
        <p:txBody>
          <a:bodyPr/>
          <a:lstStyle/>
          <a:p>
            <a:r>
              <a:rPr kumimoji="1" lang="ja-JP" altLang="en-US" dirty="0"/>
              <a:t>研究目的</a:t>
            </a:r>
          </a:p>
        </p:txBody>
      </p:sp>
      <p:sp>
        <p:nvSpPr>
          <p:cNvPr id="4" name="コンテンツ プレースホルダー 2">
            <a:extLst>
              <a:ext uri="{FF2B5EF4-FFF2-40B4-BE49-F238E27FC236}">
                <a16:creationId xmlns:a16="http://schemas.microsoft.com/office/drawing/2014/main" id="{053CD152-0C5E-4FC1-8638-50D2E3515FE4}"/>
              </a:ext>
            </a:extLst>
          </p:cNvPr>
          <p:cNvSpPr txBox="1">
            <a:spLocks/>
          </p:cNvSpPr>
          <p:nvPr/>
        </p:nvSpPr>
        <p:spPr>
          <a:xfrm>
            <a:off x="322327" y="1593984"/>
            <a:ext cx="8193024" cy="36186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700" b="1" dirty="0"/>
              <a:t>「言語データの動的分析手法の確立」</a:t>
            </a:r>
            <a:endParaRPr lang="en-US" altLang="ja-JP" sz="2700" b="1" dirty="0"/>
          </a:p>
        </p:txBody>
      </p:sp>
      <p:sp>
        <p:nvSpPr>
          <p:cNvPr id="7" name="正方形/長方形 6">
            <a:extLst>
              <a:ext uri="{FF2B5EF4-FFF2-40B4-BE49-F238E27FC236}">
                <a16:creationId xmlns:a16="http://schemas.microsoft.com/office/drawing/2014/main" id="{0C12571D-47C3-4667-A07D-7A8E77EBC4BA}"/>
              </a:ext>
            </a:extLst>
          </p:cNvPr>
          <p:cNvSpPr/>
          <p:nvPr/>
        </p:nvSpPr>
        <p:spPr>
          <a:xfrm>
            <a:off x="437598" y="999617"/>
            <a:ext cx="8077753" cy="584775"/>
          </a:xfrm>
          <a:prstGeom prst="rect">
            <a:avLst/>
          </a:prstGeom>
        </p:spPr>
        <p:txBody>
          <a:bodyPr wrap="square">
            <a:spAutoFit/>
          </a:bodyPr>
          <a:lstStyle/>
          <a:p>
            <a:r>
              <a:rPr lang="ja-JP" altLang="en-US" sz="3200" b="1" dirty="0">
                <a:solidFill>
                  <a:prstClr val="black"/>
                </a:solidFill>
                <a:latin typeface="游ゴシック" panose="020B0400000000000000" pitchFamily="50" charset="-128"/>
              </a:rPr>
              <a:t>内閣支持率と答弁言語データの時系列解析</a:t>
            </a:r>
            <a:endParaRPr lang="ja-JP" altLang="en-US" sz="2000" dirty="0"/>
          </a:p>
        </p:txBody>
      </p:sp>
      <p:sp>
        <p:nvSpPr>
          <p:cNvPr id="9" name="テキスト ボックス 8">
            <a:extLst>
              <a:ext uri="{FF2B5EF4-FFF2-40B4-BE49-F238E27FC236}">
                <a16:creationId xmlns:a16="http://schemas.microsoft.com/office/drawing/2014/main" id="{988B033B-7D6E-4BB7-AA49-4A811EE4D97C}"/>
              </a:ext>
            </a:extLst>
          </p:cNvPr>
          <p:cNvSpPr txBox="1"/>
          <p:nvPr/>
        </p:nvSpPr>
        <p:spPr>
          <a:xfrm>
            <a:off x="417834" y="2481374"/>
            <a:ext cx="8308331" cy="830997"/>
          </a:xfrm>
          <a:prstGeom prst="rect">
            <a:avLst/>
          </a:prstGeom>
          <a:noFill/>
        </p:spPr>
        <p:txBody>
          <a:bodyPr wrap="square" rtlCol="0">
            <a:spAutoFit/>
          </a:bodyPr>
          <a:lstStyle/>
          <a:p>
            <a:r>
              <a:rPr kumimoji="1" lang="ja-JP" altLang="en-US" sz="2400" dirty="0"/>
              <a:t>従来の静的な研究では、データを測定した時点での</a:t>
            </a:r>
            <a:endParaRPr kumimoji="1" lang="en-US" altLang="ja-JP" sz="2400" dirty="0"/>
          </a:p>
          <a:p>
            <a:r>
              <a:rPr kumimoji="1" lang="ja-JP" altLang="en-US" sz="2400" dirty="0"/>
              <a:t>特徴しか得られない。</a:t>
            </a:r>
            <a:r>
              <a:rPr kumimoji="1" lang="en-US" altLang="ja-JP" sz="2400" dirty="0"/>
              <a:t>	</a:t>
            </a:r>
            <a:endParaRPr kumimoji="1" lang="ja-JP" altLang="en-US" sz="2400" dirty="0"/>
          </a:p>
        </p:txBody>
      </p:sp>
      <p:sp>
        <p:nvSpPr>
          <p:cNvPr id="10" name="矢印: 右 9">
            <a:extLst>
              <a:ext uri="{FF2B5EF4-FFF2-40B4-BE49-F238E27FC236}">
                <a16:creationId xmlns:a16="http://schemas.microsoft.com/office/drawing/2014/main" id="{C8F5C5DD-9C51-441A-9D58-B6B40E7FB624}"/>
              </a:ext>
            </a:extLst>
          </p:cNvPr>
          <p:cNvSpPr/>
          <p:nvPr/>
        </p:nvSpPr>
        <p:spPr>
          <a:xfrm rot="5400000">
            <a:off x="3976334" y="3200160"/>
            <a:ext cx="595908" cy="60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F98CA37-EE56-4516-8248-E5162D595F4D}"/>
              </a:ext>
            </a:extLst>
          </p:cNvPr>
          <p:cNvSpPr txBox="1"/>
          <p:nvPr/>
        </p:nvSpPr>
        <p:spPr>
          <a:xfrm>
            <a:off x="437598" y="3916229"/>
            <a:ext cx="7874000" cy="830997"/>
          </a:xfrm>
          <a:prstGeom prst="rect">
            <a:avLst/>
          </a:prstGeom>
          <a:noFill/>
        </p:spPr>
        <p:txBody>
          <a:bodyPr wrap="square" rtlCol="0">
            <a:spAutoFit/>
          </a:bodyPr>
          <a:lstStyle/>
          <a:p>
            <a:r>
              <a:rPr kumimoji="1" lang="ja-JP" altLang="en-US" sz="2400" dirty="0"/>
              <a:t>時系列データと比較することにより、</a:t>
            </a:r>
            <a:endParaRPr kumimoji="1" lang="en-US" altLang="ja-JP" sz="2400" dirty="0"/>
          </a:p>
          <a:p>
            <a:r>
              <a:rPr kumimoji="1" lang="ja-JP" altLang="en-US" sz="2400" dirty="0"/>
              <a:t>動的に言語データをグルーピングする。</a:t>
            </a:r>
          </a:p>
        </p:txBody>
      </p:sp>
      <p:sp>
        <p:nvSpPr>
          <p:cNvPr id="13" name="矢印: 右 12">
            <a:extLst>
              <a:ext uri="{FF2B5EF4-FFF2-40B4-BE49-F238E27FC236}">
                <a16:creationId xmlns:a16="http://schemas.microsoft.com/office/drawing/2014/main" id="{8BC3CF06-278C-4D50-8397-5E143E17C238}"/>
              </a:ext>
            </a:extLst>
          </p:cNvPr>
          <p:cNvSpPr/>
          <p:nvPr/>
        </p:nvSpPr>
        <p:spPr>
          <a:xfrm rot="5400000">
            <a:off x="3972316" y="4767409"/>
            <a:ext cx="595908" cy="60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E1364BA-C9E2-43F6-917B-116B14078606}"/>
              </a:ext>
            </a:extLst>
          </p:cNvPr>
          <p:cNvSpPr txBox="1"/>
          <p:nvPr/>
        </p:nvSpPr>
        <p:spPr>
          <a:xfrm>
            <a:off x="322327" y="5368504"/>
            <a:ext cx="7874000" cy="461665"/>
          </a:xfrm>
          <a:prstGeom prst="rect">
            <a:avLst/>
          </a:prstGeom>
          <a:noFill/>
        </p:spPr>
        <p:txBody>
          <a:bodyPr wrap="square" rtlCol="0">
            <a:spAutoFit/>
          </a:bodyPr>
          <a:lstStyle/>
          <a:p>
            <a:r>
              <a:rPr kumimoji="1" lang="ja-JP" altLang="en-US" sz="2400" b="1" dirty="0">
                <a:solidFill>
                  <a:srgbClr val="FF0000"/>
                </a:solidFill>
              </a:rPr>
              <a:t>現在のデータから未来の特徴予測などを実現する</a:t>
            </a:r>
            <a:endParaRPr kumimoji="1" lang="en-US" altLang="ja-JP" sz="2400" b="1" dirty="0">
              <a:solidFill>
                <a:srgbClr val="FF0000"/>
              </a:solidFill>
            </a:endParaRPr>
          </a:p>
        </p:txBody>
      </p:sp>
    </p:spTree>
    <p:extLst>
      <p:ext uri="{BB962C8B-B14F-4D97-AF65-F5344CB8AC3E}">
        <p14:creationId xmlns:p14="http://schemas.microsoft.com/office/powerpoint/2010/main" val="62870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6DAF0-9B03-4471-844F-F67D88B0E4D8}"/>
              </a:ext>
            </a:extLst>
          </p:cNvPr>
          <p:cNvSpPr>
            <a:spLocks noGrp="1"/>
          </p:cNvSpPr>
          <p:nvPr>
            <p:ph type="title"/>
          </p:nvPr>
        </p:nvSpPr>
        <p:spPr>
          <a:xfrm>
            <a:off x="151259" y="71490"/>
            <a:ext cx="7886700" cy="1073218"/>
          </a:xfrm>
        </p:spPr>
        <p:txBody>
          <a:bodyPr/>
          <a:lstStyle/>
          <a:p>
            <a:r>
              <a:rPr kumimoji="1" lang="ja-JP" altLang="en-US" dirty="0"/>
              <a:t>研究手法（全体）</a:t>
            </a:r>
          </a:p>
        </p:txBody>
      </p:sp>
      <p:sp>
        <p:nvSpPr>
          <p:cNvPr id="5" name="テキスト ボックス 4">
            <a:extLst>
              <a:ext uri="{FF2B5EF4-FFF2-40B4-BE49-F238E27FC236}">
                <a16:creationId xmlns:a16="http://schemas.microsoft.com/office/drawing/2014/main" id="{A0A94AAA-B890-40A9-A0FB-10234D7CDFC1}"/>
              </a:ext>
            </a:extLst>
          </p:cNvPr>
          <p:cNvSpPr txBox="1"/>
          <p:nvPr/>
        </p:nvSpPr>
        <p:spPr>
          <a:xfrm>
            <a:off x="343610" y="6041045"/>
            <a:ext cx="7694349" cy="461665"/>
          </a:xfrm>
          <a:prstGeom prst="rect">
            <a:avLst/>
          </a:prstGeom>
          <a:noFill/>
        </p:spPr>
        <p:txBody>
          <a:bodyPr wrap="square" rtlCol="0">
            <a:spAutoFit/>
          </a:bodyPr>
          <a:lstStyle/>
          <a:p>
            <a:r>
              <a:rPr kumimoji="1" lang="ja-JP" altLang="en-US" sz="2400" b="1" dirty="0"/>
              <a:t>両データを比較し、有益な相関を見出す。</a:t>
            </a:r>
          </a:p>
        </p:txBody>
      </p:sp>
      <p:pic>
        <p:nvPicPr>
          <p:cNvPr id="13" name="図 12">
            <a:extLst>
              <a:ext uri="{FF2B5EF4-FFF2-40B4-BE49-F238E27FC236}">
                <a16:creationId xmlns:a16="http://schemas.microsoft.com/office/drawing/2014/main" id="{06276A2C-930D-43FA-9341-59B73332B7E6}"/>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7660" y="892248"/>
            <a:ext cx="9121041" cy="2536752"/>
          </a:xfrm>
          <a:prstGeom prst="rect">
            <a:avLst/>
          </a:prstGeom>
        </p:spPr>
      </p:pic>
      <p:sp>
        <p:nvSpPr>
          <p:cNvPr id="14" name="テキスト ボックス 13">
            <a:extLst>
              <a:ext uri="{FF2B5EF4-FFF2-40B4-BE49-F238E27FC236}">
                <a16:creationId xmlns:a16="http://schemas.microsoft.com/office/drawing/2014/main" id="{1DFB6F9D-2633-450E-9BF6-BCEC096B2186}"/>
              </a:ext>
            </a:extLst>
          </p:cNvPr>
          <p:cNvSpPr txBox="1"/>
          <p:nvPr/>
        </p:nvSpPr>
        <p:spPr>
          <a:xfrm>
            <a:off x="243840" y="3673193"/>
            <a:ext cx="8789541" cy="2123658"/>
          </a:xfrm>
          <a:prstGeom prst="rect">
            <a:avLst/>
          </a:prstGeom>
          <a:noFill/>
        </p:spPr>
        <p:txBody>
          <a:bodyPr wrap="square" rtlCol="0">
            <a:spAutoFit/>
          </a:bodyPr>
          <a:lstStyle/>
          <a:p>
            <a:pPr marL="342900" indent="-342900">
              <a:lnSpc>
                <a:spcPct val="250000"/>
              </a:lnSpc>
              <a:buFont typeface="+mj-lt"/>
              <a:buAutoNum type="arabicPeriod"/>
            </a:pPr>
            <a:r>
              <a:rPr kumimoji="1" lang="ja-JP" altLang="en-US" sz="2400" dirty="0"/>
              <a:t>形態素解析により、大臣の発言データを品詞ごとに分類</a:t>
            </a:r>
            <a:endParaRPr kumimoji="1" lang="en-US" altLang="ja-JP" sz="2400" dirty="0"/>
          </a:p>
          <a:p>
            <a:pPr marL="342900" indent="-342900">
              <a:buFont typeface="+mj-lt"/>
              <a:buAutoNum type="arabicPeriod"/>
            </a:pPr>
            <a:r>
              <a:rPr kumimoji="1" lang="ja-JP" altLang="en-US" sz="2400" dirty="0"/>
              <a:t>内閣支持率データを各大臣の任期で区切り、時系列的特徴が大きい部分の発言データに着目</a:t>
            </a:r>
            <a:endParaRPr kumimoji="1" lang="en-US" altLang="ja-JP" sz="2400" dirty="0"/>
          </a:p>
          <a:p>
            <a:pPr marL="342900" indent="-342900">
              <a:buFont typeface="+mj-lt"/>
              <a:buAutoNum type="arabicPeriod"/>
            </a:pPr>
            <a:r>
              <a:rPr kumimoji="1" lang="ja-JP" altLang="en-US" sz="2400" dirty="0"/>
              <a:t>文書内重要度から特徴語を同定する</a:t>
            </a:r>
          </a:p>
        </p:txBody>
      </p:sp>
    </p:spTree>
    <p:extLst>
      <p:ext uri="{BB962C8B-B14F-4D97-AF65-F5344CB8AC3E}">
        <p14:creationId xmlns:p14="http://schemas.microsoft.com/office/powerpoint/2010/main" val="3874622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5AC89-282B-4055-852C-A3FC04352283}"/>
              </a:ext>
            </a:extLst>
          </p:cNvPr>
          <p:cNvSpPr>
            <a:spLocks noGrp="1"/>
          </p:cNvSpPr>
          <p:nvPr>
            <p:ph type="title"/>
          </p:nvPr>
        </p:nvSpPr>
        <p:spPr>
          <a:xfrm>
            <a:off x="135670" y="-62025"/>
            <a:ext cx="7886700" cy="1325563"/>
          </a:xfrm>
        </p:spPr>
        <p:txBody>
          <a:bodyPr/>
          <a:lstStyle/>
          <a:p>
            <a:r>
              <a:rPr kumimoji="1" lang="ja-JP" altLang="en-US" dirty="0"/>
              <a:t>研究手法②（詳細）</a:t>
            </a:r>
          </a:p>
        </p:txBody>
      </p:sp>
      <p:sp>
        <p:nvSpPr>
          <p:cNvPr id="3" name="コンテンツ プレースホルダー 2">
            <a:extLst>
              <a:ext uri="{FF2B5EF4-FFF2-40B4-BE49-F238E27FC236}">
                <a16:creationId xmlns:a16="http://schemas.microsoft.com/office/drawing/2014/main" id="{E86101E7-B485-4D05-B92F-C2FAC995E46F}"/>
              </a:ext>
            </a:extLst>
          </p:cNvPr>
          <p:cNvSpPr>
            <a:spLocks noGrp="1"/>
          </p:cNvSpPr>
          <p:nvPr>
            <p:ph idx="1"/>
          </p:nvPr>
        </p:nvSpPr>
        <p:spPr>
          <a:xfrm>
            <a:off x="135670" y="1110008"/>
            <a:ext cx="8866928" cy="3394259"/>
          </a:xfrm>
        </p:spPr>
        <p:txBody>
          <a:bodyPr/>
          <a:lstStyle/>
          <a:p>
            <a:pPr marL="0" indent="0">
              <a:buNone/>
            </a:pPr>
            <a:r>
              <a:rPr kumimoji="1" lang="ja-JP" altLang="en-US" dirty="0"/>
              <a:t>内閣支持率データから言語データをグルーピング</a:t>
            </a:r>
            <a:endParaRPr kumimoji="1" lang="en-US" altLang="ja-JP" dirty="0"/>
          </a:p>
          <a:p>
            <a:pPr marL="0" indent="0">
              <a:buNone/>
            </a:pPr>
            <a:endParaRPr kumimoji="1" lang="en-US" altLang="ja-JP" dirty="0"/>
          </a:p>
        </p:txBody>
      </p:sp>
      <p:grpSp>
        <p:nvGrpSpPr>
          <p:cNvPr id="20" name="グループ化 19">
            <a:extLst>
              <a:ext uri="{FF2B5EF4-FFF2-40B4-BE49-F238E27FC236}">
                <a16:creationId xmlns:a16="http://schemas.microsoft.com/office/drawing/2014/main" id="{B50DCCF1-CB3A-4A01-BA04-5303AFF78060}"/>
              </a:ext>
            </a:extLst>
          </p:cNvPr>
          <p:cNvGrpSpPr/>
          <p:nvPr/>
        </p:nvGrpSpPr>
        <p:grpSpPr>
          <a:xfrm>
            <a:off x="234019" y="2218910"/>
            <a:ext cx="3635018" cy="2786240"/>
            <a:chOff x="135670" y="2973420"/>
            <a:chExt cx="5007268" cy="3167097"/>
          </a:xfrm>
        </p:grpSpPr>
        <p:pic>
          <p:nvPicPr>
            <p:cNvPr id="15" name="図 14">
              <a:extLst>
                <a:ext uri="{FF2B5EF4-FFF2-40B4-BE49-F238E27FC236}">
                  <a16:creationId xmlns:a16="http://schemas.microsoft.com/office/drawing/2014/main" id="{7C75EFE6-C037-4BB6-B346-217B50EFF17F}"/>
                </a:ext>
              </a:extLst>
            </p:cNvPr>
            <p:cNvPicPr>
              <a:picLocks noChangeAspect="1"/>
            </p:cNvPicPr>
            <p:nvPr/>
          </p:nvPicPr>
          <p:blipFill>
            <a:blip r:embed="rId2"/>
            <a:stretch>
              <a:fillRect/>
            </a:stretch>
          </p:blipFill>
          <p:spPr>
            <a:xfrm>
              <a:off x="135670" y="2973420"/>
              <a:ext cx="5007268" cy="3167097"/>
            </a:xfrm>
            <a:prstGeom prst="rect">
              <a:avLst/>
            </a:prstGeom>
          </p:spPr>
        </p:pic>
        <p:sp>
          <p:nvSpPr>
            <p:cNvPr id="17" name="四角形: 角を丸くする 16">
              <a:extLst>
                <a:ext uri="{FF2B5EF4-FFF2-40B4-BE49-F238E27FC236}">
                  <a16:creationId xmlns:a16="http://schemas.microsoft.com/office/drawing/2014/main" id="{8BD427BE-BCF8-468D-A7AF-948D37DA7523}"/>
                </a:ext>
              </a:extLst>
            </p:cNvPr>
            <p:cNvSpPr/>
            <p:nvPr/>
          </p:nvSpPr>
          <p:spPr>
            <a:xfrm rot="1951404">
              <a:off x="1713720" y="4340655"/>
              <a:ext cx="454035" cy="14741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EF25B26-5BC8-4963-BC4B-B776EF5219B3}"/>
                </a:ext>
              </a:extLst>
            </p:cNvPr>
            <p:cNvSpPr/>
            <p:nvPr/>
          </p:nvSpPr>
          <p:spPr>
            <a:xfrm rot="905866">
              <a:off x="4373522" y="3951886"/>
              <a:ext cx="416560" cy="17988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566B8490-DF7E-4B4D-98E3-B69E368491D6}"/>
              </a:ext>
            </a:extLst>
          </p:cNvPr>
          <p:cNvGrpSpPr/>
          <p:nvPr/>
        </p:nvGrpSpPr>
        <p:grpSpPr>
          <a:xfrm>
            <a:off x="5573918" y="1995005"/>
            <a:ext cx="3527028" cy="2894340"/>
            <a:chOff x="4880082" y="2149642"/>
            <a:chExt cx="4328940" cy="1178342"/>
          </a:xfrm>
        </p:grpSpPr>
        <p:sp>
          <p:nvSpPr>
            <p:cNvPr id="22" name="テキスト ボックス 21">
              <a:extLst>
                <a:ext uri="{FF2B5EF4-FFF2-40B4-BE49-F238E27FC236}">
                  <a16:creationId xmlns:a16="http://schemas.microsoft.com/office/drawing/2014/main" id="{63DE2D56-FFF1-4082-9C0F-C03CEFD1BB44}"/>
                </a:ext>
              </a:extLst>
            </p:cNvPr>
            <p:cNvSpPr txBox="1"/>
            <p:nvPr/>
          </p:nvSpPr>
          <p:spPr>
            <a:xfrm>
              <a:off x="4880082" y="2149642"/>
              <a:ext cx="4328940" cy="263134"/>
            </a:xfrm>
            <a:prstGeom prst="rect">
              <a:avLst/>
            </a:prstGeom>
            <a:noFill/>
            <a:ln>
              <a:solidFill>
                <a:schemeClr val="tx1"/>
              </a:solidFill>
            </a:ln>
          </p:spPr>
          <p:txBody>
            <a:bodyPr wrap="square" rtlCol="0">
              <a:spAutoFit/>
            </a:bodyPr>
            <a:lstStyle/>
            <a:p>
              <a:r>
                <a:rPr kumimoji="1" lang="ja-JP" altLang="en-US" b="1" dirty="0"/>
                <a:t>支持率が上がる</a:t>
              </a:r>
              <a:r>
                <a:rPr kumimoji="1" lang="ja-JP" altLang="en-US" b="1" dirty="0">
                  <a:solidFill>
                    <a:srgbClr val="FF0000"/>
                  </a:solidFill>
                </a:rPr>
                <a:t>直前</a:t>
              </a:r>
              <a:r>
                <a:rPr kumimoji="1" lang="ja-JP" altLang="en-US" b="1" dirty="0"/>
                <a:t>に出てくる特徴語</a:t>
              </a:r>
            </a:p>
          </p:txBody>
        </p:sp>
        <p:sp>
          <p:nvSpPr>
            <p:cNvPr id="27" name="テキスト ボックス 26">
              <a:extLst>
                <a:ext uri="{FF2B5EF4-FFF2-40B4-BE49-F238E27FC236}">
                  <a16:creationId xmlns:a16="http://schemas.microsoft.com/office/drawing/2014/main" id="{0EDEA0FB-13B7-423A-896A-C4E9B79854E2}"/>
                </a:ext>
              </a:extLst>
            </p:cNvPr>
            <p:cNvSpPr txBox="1"/>
            <p:nvPr/>
          </p:nvSpPr>
          <p:spPr>
            <a:xfrm>
              <a:off x="4880082" y="2603383"/>
              <a:ext cx="4328940" cy="263134"/>
            </a:xfrm>
            <a:prstGeom prst="rect">
              <a:avLst/>
            </a:prstGeom>
            <a:noFill/>
            <a:ln>
              <a:solidFill>
                <a:schemeClr val="tx1"/>
              </a:solidFill>
            </a:ln>
          </p:spPr>
          <p:txBody>
            <a:bodyPr wrap="square" rtlCol="0">
              <a:spAutoFit/>
            </a:bodyPr>
            <a:lstStyle/>
            <a:p>
              <a:r>
                <a:rPr kumimoji="1" lang="ja-JP" altLang="en-US" b="1" dirty="0"/>
                <a:t>支持率が上がる</a:t>
              </a:r>
              <a:r>
                <a:rPr kumimoji="1" lang="ja-JP" altLang="en-US" b="1" dirty="0">
                  <a:solidFill>
                    <a:srgbClr val="FF0000"/>
                  </a:solidFill>
                </a:rPr>
                <a:t>途中</a:t>
              </a:r>
              <a:r>
                <a:rPr kumimoji="1" lang="ja-JP" altLang="en-US" b="1" dirty="0"/>
                <a:t>に出てくる特徴語</a:t>
              </a:r>
            </a:p>
          </p:txBody>
        </p:sp>
        <p:sp>
          <p:nvSpPr>
            <p:cNvPr id="28" name="テキスト ボックス 27">
              <a:extLst>
                <a:ext uri="{FF2B5EF4-FFF2-40B4-BE49-F238E27FC236}">
                  <a16:creationId xmlns:a16="http://schemas.microsoft.com/office/drawing/2014/main" id="{3B6D4C9F-A419-44CA-80B6-18ADC76BD256}"/>
                </a:ext>
              </a:extLst>
            </p:cNvPr>
            <p:cNvSpPr txBox="1"/>
            <p:nvPr/>
          </p:nvSpPr>
          <p:spPr>
            <a:xfrm>
              <a:off x="4880082" y="3064850"/>
              <a:ext cx="4328940" cy="263134"/>
            </a:xfrm>
            <a:prstGeom prst="rect">
              <a:avLst/>
            </a:prstGeom>
            <a:noFill/>
            <a:ln>
              <a:solidFill>
                <a:schemeClr val="tx1"/>
              </a:solidFill>
            </a:ln>
          </p:spPr>
          <p:txBody>
            <a:bodyPr wrap="square" rtlCol="0">
              <a:spAutoFit/>
            </a:bodyPr>
            <a:lstStyle/>
            <a:p>
              <a:r>
                <a:rPr kumimoji="1" lang="ja-JP" altLang="en-US" b="1" dirty="0"/>
                <a:t>支持率が上がった</a:t>
              </a:r>
              <a:r>
                <a:rPr kumimoji="1" lang="ja-JP" altLang="en-US" b="1" dirty="0">
                  <a:solidFill>
                    <a:srgbClr val="FF0000"/>
                  </a:solidFill>
                </a:rPr>
                <a:t>後</a:t>
              </a:r>
              <a:r>
                <a:rPr kumimoji="1" lang="ja-JP" altLang="en-US" b="1" dirty="0"/>
                <a:t>に出てくる特徴語</a:t>
              </a:r>
            </a:p>
          </p:txBody>
        </p:sp>
      </p:grpSp>
      <p:sp>
        <p:nvSpPr>
          <p:cNvPr id="29" name="テキスト ボックス 28">
            <a:extLst>
              <a:ext uri="{FF2B5EF4-FFF2-40B4-BE49-F238E27FC236}">
                <a16:creationId xmlns:a16="http://schemas.microsoft.com/office/drawing/2014/main" id="{ECDF98D8-3ED1-4B72-8C61-D90626AF26D8}"/>
              </a:ext>
            </a:extLst>
          </p:cNvPr>
          <p:cNvSpPr txBox="1"/>
          <p:nvPr/>
        </p:nvSpPr>
        <p:spPr>
          <a:xfrm>
            <a:off x="5573918" y="5144627"/>
            <a:ext cx="4328940" cy="369332"/>
          </a:xfrm>
          <a:prstGeom prst="rect">
            <a:avLst/>
          </a:prstGeom>
          <a:noFill/>
        </p:spPr>
        <p:txBody>
          <a:bodyPr wrap="square" rtlCol="0">
            <a:spAutoFit/>
          </a:bodyPr>
          <a:lstStyle/>
          <a:p>
            <a:r>
              <a:rPr kumimoji="1" lang="en-US" altLang="ja-JP" b="1" dirty="0"/>
              <a:t>etc.</a:t>
            </a:r>
            <a:endParaRPr kumimoji="1" lang="ja-JP" altLang="en-US" b="1" dirty="0"/>
          </a:p>
        </p:txBody>
      </p:sp>
      <p:grpSp>
        <p:nvGrpSpPr>
          <p:cNvPr id="44" name="グループ化 43">
            <a:extLst>
              <a:ext uri="{FF2B5EF4-FFF2-40B4-BE49-F238E27FC236}">
                <a16:creationId xmlns:a16="http://schemas.microsoft.com/office/drawing/2014/main" id="{9E7DB76E-EB8C-4F84-A27B-767915C3510F}"/>
              </a:ext>
            </a:extLst>
          </p:cNvPr>
          <p:cNvGrpSpPr/>
          <p:nvPr/>
        </p:nvGrpSpPr>
        <p:grpSpPr>
          <a:xfrm>
            <a:off x="3918907" y="2814270"/>
            <a:ext cx="1740614" cy="2217782"/>
            <a:chOff x="3775273" y="3174799"/>
            <a:chExt cx="1740614" cy="2217782"/>
          </a:xfrm>
        </p:grpSpPr>
        <p:sp>
          <p:nvSpPr>
            <p:cNvPr id="39" name="矢印: 右 38">
              <a:extLst>
                <a:ext uri="{FF2B5EF4-FFF2-40B4-BE49-F238E27FC236}">
                  <a16:creationId xmlns:a16="http://schemas.microsoft.com/office/drawing/2014/main" id="{0C6D277B-D300-4403-998B-406B535AD5E4}"/>
                </a:ext>
              </a:extLst>
            </p:cNvPr>
            <p:cNvSpPr/>
            <p:nvPr/>
          </p:nvSpPr>
          <p:spPr>
            <a:xfrm rot="19528051">
              <a:off x="3775273" y="3174799"/>
              <a:ext cx="1740614" cy="369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B6B7FB87-3696-48B1-B55B-6E3F3F445D72}"/>
                </a:ext>
              </a:extLst>
            </p:cNvPr>
            <p:cNvSpPr/>
            <p:nvPr/>
          </p:nvSpPr>
          <p:spPr>
            <a:xfrm>
              <a:off x="3955109" y="3619336"/>
              <a:ext cx="1447777" cy="353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944183AE-6E09-430A-A336-896F1FA3FB05}"/>
                </a:ext>
              </a:extLst>
            </p:cNvPr>
            <p:cNvSpPr/>
            <p:nvPr/>
          </p:nvSpPr>
          <p:spPr>
            <a:xfrm rot="2890931">
              <a:off x="3583392" y="4285305"/>
              <a:ext cx="1882809" cy="331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71323B1-388F-44FA-8DBA-7C11C20DC8D9}"/>
              </a:ext>
            </a:extLst>
          </p:cNvPr>
          <p:cNvSpPr txBox="1"/>
          <p:nvPr/>
        </p:nvSpPr>
        <p:spPr>
          <a:xfrm>
            <a:off x="465653" y="1903898"/>
            <a:ext cx="2992910" cy="369332"/>
          </a:xfrm>
          <a:prstGeom prst="rect">
            <a:avLst/>
          </a:prstGeom>
          <a:noFill/>
        </p:spPr>
        <p:txBody>
          <a:bodyPr wrap="square" rtlCol="0">
            <a:spAutoFit/>
          </a:bodyPr>
          <a:lstStyle/>
          <a:p>
            <a:r>
              <a:rPr kumimoji="1" lang="ja-JP" altLang="en-US" b="1" dirty="0"/>
              <a:t>内閣支持率データ</a:t>
            </a:r>
          </a:p>
        </p:txBody>
      </p:sp>
      <p:sp>
        <p:nvSpPr>
          <p:cNvPr id="48" name="テキスト ボックス 47">
            <a:extLst>
              <a:ext uri="{FF2B5EF4-FFF2-40B4-BE49-F238E27FC236}">
                <a16:creationId xmlns:a16="http://schemas.microsoft.com/office/drawing/2014/main" id="{6321AB05-03C5-464B-86D9-FC2285E4F3F1}"/>
              </a:ext>
            </a:extLst>
          </p:cNvPr>
          <p:cNvSpPr txBox="1"/>
          <p:nvPr/>
        </p:nvSpPr>
        <p:spPr>
          <a:xfrm>
            <a:off x="243840" y="5513959"/>
            <a:ext cx="8829040" cy="369332"/>
          </a:xfrm>
          <a:prstGeom prst="rect">
            <a:avLst/>
          </a:prstGeom>
          <a:noFill/>
        </p:spPr>
        <p:txBody>
          <a:bodyPr wrap="square" rtlCol="0">
            <a:spAutoFit/>
          </a:bodyPr>
          <a:lstStyle/>
          <a:p>
            <a:r>
              <a:rPr kumimoji="1" lang="ja-JP" altLang="en-US" b="1" dirty="0"/>
              <a:t>特徴語の収集期間をずらし、支持率を上昇を予兆する発言などをグルーピングする</a:t>
            </a:r>
            <a:endParaRPr kumimoji="1" lang="en-US" altLang="ja-JP" b="1" dirty="0"/>
          </a:p>
        </p:txBody>
      </p:sp>
    </p:spTree>
    <p:extLst>
      <p:ext uri="{BB962C8B-B14F-4D97-AF65-F5344CB8AC3E}">
        <p14:creationId xmlns:p14="http://schemas.microsoft.com/office/powerpoint/2010/main" val="382708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0A7A0-833B-4744-BBAC-EFD236B08EB6}"/>
              </a:ext>
            </a:extLst>
          </p:cNvPr>
          <p:cNvSpPr>
            <a:spLocks noGrp="1"/>
          </p:cNvSpPr>
          <p:nvPr>
            <p:ph type="title"/>
          </p:nvPr>
        </p:nvSpPr>
        <p:spPr>
          <a:xfrm>
            <a:off x="0" y="18255"/>
            <a:ext cx="7886700" cy="1325563"/>
          </a:xfrm>
        </p:spPr>
        <p:txBody>
          <a:bodyPr/>
          <a:lstStyle/>
          <a:p>
            <a:r>
              <a:rPr kumimoji="1" lang="ja-JP" altLang="en-US" dirty="0"/>
              <a:t>今後・大学院での研究計画</a:t>
            </a:r>
          </a:p>
        </p:txBody>
      </p:sp>
      <p:sp>
        <p:nvSpPr>
          <p:cNvPr id="3" name="コンテンツ プレースホルダー 2">
            <a:extLst>
              <a:ext uri="{FF2B5EF4-FFF2-40B4-BE49-F238E27FC236}">
                <a16:creationId xmlns:a16="http://schemas.microsoft.com/office/drawing/2014/main" id="{1C5FC086-EA70-4405-98C2-F76E5866DE37}"/>
              </a:ext>
            </a:extLst>
          </p:cNvPr>
          <p:cNvSpPr>
            <a:spLocks noGrp="1"/>
          </p:cNvSpPr>
          <p:nvPr>
            <p:ph idx="1"/>
          </p:nvPr>
        </p:nvSpPr>
        <p:spPr>
          <a:xfrm>
            <a:off x="0" y="789305"/>
            <a:ext cx="9001760" cy="4351338"/>
          </a:xfrm>
        </p:spPr>
        <p:txBody>
          <a:bodyPr/>
          <a:lstStyle/>
          <a:p>
            <a:pPr marL="0" indent="0">
              <a:buNone/>
            </a:pPr>
            <a:endParaRPr lang="en-US" altLang="ja-JP" dirty="0"/>
          </a:p>
          <a:p>
            <a:r>
              <a:rPr lang="ja-JP" altLang="en-US" dirty="0"/>
              <a:t>有意性を確実にする基準を考案する</a:t>
            </a:r>
            <a:endParaRPr lang="en-US" altLang="ja-JP" dirty="0"/>
          </a:p>
          <a:p>
            <a:pPr lvl="1"/>
            <a:r>
              <a:rPr lang="ja-JP" altLang="en-US" dirty="0"/>
              <a:t>疑似相関などを取り除く</a:t>
            </a:r>
            <a:endParaRPr lang="en-US" altLang="ja-JP" dirty="0"/>
          </a:p>
          <a:p>
            <a:pPr lvl="1"/>
            <a:endParaRPr lang="en-US" altLang="ja-JP" dirty="0"/>
          </a:p>
          <a:p>
            <a:r>
              <a:rPr lang="ja-JP" altLang="en-US" dirty="0"/>
              <a:t>自然言語処理を応用し、特徴語生成をより正確に行う。</a:t>
            </a:r>
            <a:endParaRPr lang="en-US" altLang="ja-JP" dirty="0"/>
          </a:p>
          <a:p>
            <a:pPr marL="0" indent="0">
              <a:buNone/>
            </a:pPr>
            <a:endParaRPr lang="en-US" altLang="ja-JP" sz="1400" dirty="0"/>
          </a:p>
          <a:p>
            <a:r>
              <a:rPr lang="ja-JP" altLang="en-US" dirty="0"/>
              <a:t>入力データを様々な分野から取り入れる</a:t>
            </a:r>
            <a:endParaRPr lang="en-US" altLang="ja-JP" dirty="0"/>
          </a:p>
          <a:p>
            <a:pPr lvl="1"/>
            <a:r>
              <a:rPr lang="ja-JP" altLang="en-US" dirty="0"/>
              <a:t>メディア毎の影響を研究する（</a:t>
            </a:r>
            <a:r>
              <a:rPr lang="en-US" altLang="ja-JP" dirty="0"/>
              <a:t>Twitter</a:t>
            </a:r>
            <a:r>
              <a:rPr lang="ja-JP" altLang="en-US" dirty="0"/>
              <a:t>・</a:t>
            </a:r>
            <a:r>
              <a:rPr lang="en-US" altLang="ja-JP" dirty="0"/>
              <a:t>Facebook</a:t>
            </a:r>
            <a:r>
              <a:rPr lang="ja-JP" altLang="en-US" dirty="0"/>
              <a:t>等）</a:t>
            </a:r>
            <a:endParaRPr lang="en-US" altLang="ja-JP" dirty="0"/>
          </a:p>
          <a:p>
            <a:pPr lvl="1"/>
            <a:r>
              <a:rPr lang="ja-JP" altLang="en-US" dirty="0"/>
              <a:t>他国との比較</a:t>
            </a:r>
            <a:endParaRPr lang="en-US" altLang="ja-JP" dirty="0"/>
          </a:p>
          <a:p>
            <a:pPr marL="457200" lvl="1" indent="0">
              <a:buNone/>
            </a:pPr>
            <a:endParaRPr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89742290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12878</TotalTime>
  <Words>1546</Words>
  <Application>Microsoft Office PowerPoint</Application>
  <PresentationFormat>画面に合わせる (4:3)</PresentationFormat>
  <Paragraphs>278</Paragraphs>
  <Slides>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9</vt:i4>
      </vt:variant>
    </vt:vector>
  </HeadingPairs>
  <TitlesOfParts>
    <vt:vector size="17" baseType="lpstr">
      <vt:lpstr>メイリオ</vt:lpstr>
      <vt:lpstr>游ゴシック</vt:lpstr>
      <vt:lpstr>游ゴシック Light</vt:lpstr>
      <vt:lpstr>Arial</vt:lpstr>
      <vt:lpstr>Calibri</vt:lpstr>
      <vt:lpstr>Calibri Light</vt:lpstr>
      <vt:lpstr>Office テーマ</vt:lpstr>
      <vt:lpstr>1_Office テーマ</vt:lpstr>
      <vt:lpstr>PowerPoint プレゼンテーション</vt:lpstr>
      <vt:lpstr>大学院の志望動機</vt:lpstr>
      <vt:lpstr>研究背景</vt:lpstr>
      <vt:lpstr>現在までの研究成果</vt:lpstr>
      <vt:lpstr>PowerPoint プレゼンテーション</vt:lpstr>
      <vt:lpstr>研究目的</vt:lpstr>
      <vt:lpstr>研究手法（全体）</vt:lpstr>
      <vt:lpstr>研究手法②（詳細）</vt:lpstr>
      <vt:lpstr>今後・大学院での研究計画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「内閣支持率と大臣の答弁の時系列解析」</dc:title>
  <dc:creator>樋口 心</dc:creator>
  <cp:lastModifiedBy>樋口 心</cp:lastModifiedBy>
  <cp:revision>60</cp:revision>
  <dcterms:created xsi:type="dcterms:W3CDTF">2018-08-16T16:17:26Z</dcterms:created>
  <dcterms:modified xsi:type="dcterms:W3CDTF">2018-09-20T12:02:35Z</dcterms:modified>
</cp:coreProperties>
</file>