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4"/>
  </p:notesMasterIdLst>
  <p:handoutMasterIdLst>
    <p:handoutMasterId r:id="rId25"/>
  </p:handoutMasterIdLst>
  <p:sldIdLst>
    <p:sldId id="257" r:id="rId3"/>
    <p:sldId id="260" r:id="rId4"/>
    <p:sldId id="276" r:id="rId5"/>
    <p:sldId id="258" r:id="rId6"/>
    <p:sldId id="281" r:id="rId7"/>
    <p:sldId id="282" r:id="rId8"/>
    <p:sldId id="269" r:id="rId9"/>
    <p:sldId id="283" r:id="rId10"/>
    <p:sldId id="287" r:id="rId11"/>
    <p:sldId id="278" r:id="rId12"/>
    <p:sldId id="286" r:id="rId13"/>
    <p:sldId id="285" r:id="rId14"/>
    <p:sldId id="294" r:id="rId15"/>
    <p:sldId id="288" r:id="rId16"/>
    <p:sldId id="293" r:id="rId17"/>
    <p:sldId id="290" r:id="rId18"/>
    <p:sldId id="296" r:id="rId19"/>
    <p:sldId id="268" r:id="rId20"/>
    <p:sldId id="295" r:id="rId21"/>
    <p:sldId id="292" r:id="rId22"/>
    <p:sldId id="29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樋口 心" initials="樋口" lastIdx="2" clrIdx="0">
    <p:extLst>
      <p:ext uri="{19B8F6BF-5375-455C-9EA6-DF929625EA0E}">
        <p15:presenceInfo xmlns:p15="http://schemas.microsoft.com/office/powerpoint/2012/main" userId="25a50a33c7456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snapToGrid="0">
      <p:cViewPr varScale="1">
        <p:scale>
          <a:sx n="70" d="100"/>
          <a:sy n="70" d="100"/>
        </p:scale>
        <p:origin x="67"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11T23:10:38.613"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B2B53852-4FB4-4240-8DAB-74C6F369DE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B3B5B9E-4A81-473E-8D01-1DE397204A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616CC8-D636-47B7-BDD3-B230E6EAD8A4}" type="datetimeFigureOut">
              <a:rPr kumimoji="1" lang="ja-JP" altLang="en-US" smtClean="0"/>
              <a:t>2018/6/24</a:t>
            </a:fld>
            <a:endParaRPr kumimoji="1" lang="ja-JP" altLang="en-US"/>
          </a:p>
        </p:txBody>
      </p:sp>
      <p:sp>
        <p:nvSpPr>
          <p:cNvPr id="4" name="フッター プレースホルダー 3">
            <a:extLst>
              <a:ext uri="{FF2B5EF4-FFF2-40B4-BE49-F238E27FC236}">
                <a16:creationId xmlns:a16="http://schemas.microsoft.com/office/drawing/2014/main" id="{D4FC4CC2-2E72-4008-BA40-FCCBE378D6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37E0FC0-9A46-42FF-A8D9-ABCB98F6D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5EB9EC-9EB8-4481-A26C-6BFA6883FC89}" type="slidenum">
              <a:rPr kumimoji="1" lang="ja-JP" altLang="en-US" smtClean="0"/>
              <a:t>‹#›</a:t>
            </a:fld>
            <a:endParaRPr kumimoji="1" lang="ja-JP" altLang="en-US"/>
          </a:p>
        </p:txBody>
      </p:sp>
    </p:spTree>
    <p:extLst>
      <p:ext uri="{BB962C8B-B14F-4D97-AF65-F5344CB8AC3E}">
        <p14:creationId xmlns:p14="http://schemas.microsoft.com/office/powerpoint/2010/main" val="2064278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BF700-0BF1-4B16-9252-E03C49D1A3F9}" type="datetimeFigureOut">
              <a:rPr kumimoji="1" lang="ja-JP" altLang="en-US" smtClean="0"/>
              <a:t>2018/6/24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BEF22-B5D9-4207-A61D-D0C61258B271}" type="slidenum">
              <a:rPr kumimoji="1" lang="ja-JP" altLang="en-US" smtClean="0"/>
              <a:t>‹#›</a:t>
            </a:fld>
            <a:endParaRPr kumimoji="1" lang="ja-JP" altLang="en-US"/>
          </a:p>
        </p:txBody>
      </p:sp>
    </p:spTree>
    <p:extLst>
      <p:ext uri="{BB962C8B-B14F-4D97-AF65-F5344CB8AC3E}">
        <p14:creationId xmlns:p14="http://schemas.microsoft.com/office/powerpoint/2010/main" val="6364656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1</a:t>
            </a:fld>
            <a:endParaRPr kumimoji="1" lang="ja-JP" altLang="en-US"/>
          </a:p>
        </p:txBody>
      </p:sp>
    </p:spTree>
    <p:extLst>
      <p:ext uri="{BB962C8B-B14F-4D97-AF65-F5344CB8AC3E}">
        <p14:creationId xmlns:p14="http://schemas.microsoft.com/office/powerpoint/2010/main" val="38756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旧野党</a:t>
            </a:r>
            <a:r>
              <a:rPr kumimoji="1" lang="en-US" altLang="ja-JP" dirty="0"/>
              <a:t>…</a:t>
            </a:r>
            <a:r>
              <a:rPr kumimoji="1" lang="ja-JP" altLang="en-US" dirty="0"/>
              <a:t>恐ろしい、怖い、悲しいなど関東大震災の話題をほうふつとさせる形容詞が多い。政権についての懸念ともとれる。</a:t>
            </a:r>
            <a:endParaRPr kumimoji="1" lang="en-US" altLang="ja-JP" dirty="0"/>
          </a:p>
          <a:p>
            <a:r>
              <a:rPr kumimoji="1" lang="ja-JP" altLang="en-US" dirty="0"/>
              <a:t>現野党</a:t>
            </a:r>
            <a:r>
              <a:rPr kumimoji="1" lang="en-US" altLang="ja-JP" dirty="0"/>
              <a:t>…</a:t>
            </a:r>
            <a:r>
              <a:rPr kumimoji="1" lang="ja-JP" altLang="en-US" dirty="0"/>
              <a:t>モリカケ問題などで、文書の怪しい部分をつつこうとする形容詞が多い</a:t>
            </a:r>
          </a:p>
        </p:txBody>
      </p:sp>
      <p:sp>
        <p:nvSpPr>
          <p:cNvPr id="4" name="スライド番号プレースホルダー 3"/>
          <p:cNvSpPr>
            <a:spLocks noGrp="1"/>
          </p:cNvSpPr>
          <p:nvPr>
            <p:ph type="sldNum" sz="quarter" idx="10"/>
          </p:nvPr>
        </p:nvSpPr>
        <p:spPr/>
        <p:txBody>
          <a:bodyPr/>
          <a:lstStyle/>
          <a:p>
            <a:fld id="{F53BEF22-B5D9-4207-A61D-D0C61258B271}" type="slidenum">
              <a:rPr kumimoji="1" lang="ja-JP" altLang="en-US" smtClean="0"/>
              <a:t>13</a:t>
            </a:fld>
            <a:endParaRPr kumimoji="1" lang="ja-JP" altLang="en-US"/>
          </a:p>
        </p:txBody>
      </p:sp>
    </p:spTree>
    <p:extLst>
      <p:ext uri="{BB962C8B-B14F-4D97-AF65-F5344CB8AC3E}">
        <p14:creationId xmlns:p14="http://schemas.microsoft.com/office/powerpoint/2010/main" val="9902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53BEF22-B5D9-4207-A61D-D0C61258B271}" type="slidenum">
              <a:rPr kumimoji="1" lang="ja-JP" altLang="en-US" smtClean="0"/>
              <a:t>14</a:t>
            </a:fld>
            <a:endParaRPr kumimoji="1" lang="ja-JP" altLang="en-US"/>
          </a:p>
        </p:txBody>
      </p:sp>
    </p:spTree>
    <p:extLst>
      <p:ext uri="{BB962C8B-B14F-4D97-AF65-F5344CB8AC3E}">
        <p14:creationId xmlns:p14="http://schemas.microsoft.com/office/powerpoint/2010/main" val="262580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旧野党</a:t>
            </a:r>
            <a:r>
              <a:rPr kumimoji="1" lang="en-US" altLang="ja-JP" dirty="0"/>
              <a:t>…</a:t>
            </a:r>
            <a:r>
              <a:rPr kumimoji="1" lang="ja-JP" altLang="en-US" dirty="0"/>
              <a:t>同様に大震災の時に使われていたワードと思われるものが多い。</a:t>
            </a:r>
            <a:endParaRPr kumimoji="1" lang="en-US" altLang="ja-JP" dirty="0"/>
          </a:p>
          <a:p>
            <a:endParaRPr kumimoji="1" lang="en-US" altLang="ja-JP" dirty="0"/>
          </a:p>
          <a:p>
            <a:r>
              <a:rPr kumimoji="1" lang="ja-JP" altLang="en-US" dirty="0"/>
              <a:t>政府が国に準ずる組織</a:t>
            </a:r>
            <a:r>
              <a:rPr kumimoji="1" lang="en-US" altLang="ja-JP" dirty="0"/>
              <a:t>…</a:t>
            </a:r>
            <a:r>
              <a:rPr kumimoji="1" lang="en-US" altLang="ja-JP" dirty="0" err="1"/>
              <a:t>PKO</a:t>
            </a:r>
            <a:r>
              <a:rPr kumimoji="1" lang="ja-JP" altLang="en-US" dirty="0"/>
              <a:t>法上の武力紛争についての定義文に含まれている表現なので、使用回数が極端に違う</a:t>
            </a:r>
            <a:endParaRPr kumimoji="1" lang="en-US" altLang="ja-JP" dirty="0"/>
          </a:p>
          <a:p>
            <a:r>
              <a:rPr kumimoji="1" lang="ja-JP" altLang="en-US" dirty="0"/>
              <a:t>買う、売るなど、モリカケ問題をほうふつとさせる問題が多い</a:t>
            </a:r>
          </a:p>
        </p:txBody>
      </p:sp>
      <p:sp>
        <p:nvSpPr>
          <p:cNvPr id="4" name="スライド番号プレースホルダー 3"/>
          <p:cNvSpPr>
            <a:spLocks noGrp="1"/>
          </p:cNvSpPr>
          <p:nvPr>
            <p:ph type="sldNum" sz="quarter" idx="10"/>
          </p:nvPr>
        </p:nvSpPr>
        <p:spPr/>
        <p:txBody>
          <a:bodyPr/>
          <a:lstStyle/>
          <a:p>
            <a:fld id="{F53BEF22-B5D9-4207-A61D-D0C61258B271}" type="slidenum">
              <a:rPr kumimoji="1" lang="ja-JP" altLang="en-US" smtClean="0"/>
              <a:t>15</a:t>
            </a:fld>
            <a:endParaRPr kumimoji="1" lang="ja-JP" altLang="en-US"/>
          </a:p>
        </p:txBody>
      </p:sp>
    </p:spTree>
    <p:extLst>
      <p:ext uri="{BB962C8B-B14F-4D97-AF65-F5344CB8AC3E}">
        <p14:creationId xmlns:p14="http://schemas.microsoft.com/office/powerpoint/2010/main" val="429105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旧野党</a:t>
            </a:r>
            <a:r>
              <a:rPr kumimoji="1" lang="en-US" altLang="ja-JP" dirty="0"/>
              <a:t>…</a:t>
            </a:r>
            <a:r>
              <a:rPr kumimoji="1" lang="ja-JP" altLang="en-US" dirty="0"/>
              <a:t>あります、ございますなど丁寧な言葉遣いともとれる</a:t>
            </a:r>
            <a:endParaRPr kumimoji="1" lang="en-US" altLang="ja-JP" dirty="0"/>
          </a:p>
          <a:p>
            <a:r>
              <a:rPr kumimoji="1" lang="ja-JP" altLang="en-US" dirty="0"/>
              <a:t>現野党</a:t>
            </a:r>
            <a:r>
              <a:rPr kumimoji="1" lang="en-US" altLang="ja-JP" dirty="0"/>
              <a:t>…</a:t>
            </a:r>
            <a:r>
              <a:rPr kumimoji="1" lang="ja-JP" altLang="en-US" dirty="0"/>
              <a:t>与党を追及したり、与党に対して発言の意味の確認を行っていると取れるものが多い</a:t>
            </a:r>
            <a:endParaRPr kumimoji="1" lang="en-US" altLang="ja-JP" dirty="0"/>
          </a:p>
        </p:txBody>
      </p:sp>
      <p:sp>
        <p:nvSpPr>
          <p:cNvPr id="4" name="スライド番号プレースホルダー 3"/>
          <p:cNvSpPr>
            <a:spLocks noGrp="1"/>
          </p:cNvSpPr>
          <p:nvPr>
            <p:ph type="sldNum" sz="quarter" idx="10"/>
          </p:nvPr>
        </p:nvSpPr>
        <p:spPr/>
        <p:txBody>
          <a:bodyPr/>
          <a:lstStyle/>
          <a:p>
            <a:fld id="{F53BEF22-B5D9-4207-A61D-D0C61258B271}" type="slidenum">
              <a:rPr kumimoji="1" lang="ja-JP" altLang="en-US" smtClean="0"/>
              <a:t>17</a:t>
            </a:fld>
            <a:endParaRPr kumimoji="1" lang="ja-JP" altLang="en-US"/>
          </a:p>
        </p:txBody>
      </p:sp>
    </p:spTree>
    <p:extLst>
      <p:ext uri="{BB962C8B-B14F-4D97-AF65-F5344CB8AC3E}">
        <p14:creationId xmlns:p14="http://schemas.microsoft.com/office/powerpoint/2010/main" val="1652078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18</a:t>
            </a:fld>
            <a:endParaRPr kumimoji="1" lang="ja-JP" altLang="en-US"/>
          </a:p>
        </p:txBody>
      </p:sp>
    </p:spTree>
    <p:extLst>
      <p:ext uri="{BB962C8B-B14F-4D97-AF65-F5344CB8AC3E}">
        <p14:creationId xmlns:p14="http://schemas.microsoft.com/office/powerpoint/2010/main" val="2246842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21</a:t>
            </a:fld>
            <a:endParaRPr kumimoji="1" lang="ja-JP" altLang="en-US"/>
          </a:p>
        </p:txBody>
      </p:sp>
    </p:spTree>
    <p:extLst>
      <p:ext uri="{BB962C8B-B14F-4D97-AF65-F5344CB8AC3E}">
        <p14:creationId xmlns:p14="http://schemas.microsoft.com/office/powerpoint/2010/main" val="385410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2</a:t>
            </a:fld>
            <a:endParaRPr kumimoji="1" lang="ja-JP" altLang="en-US"/>
          </a:p>
        </p:txBody>
      </p:sp>
    </p:spTree>
    <p:extLst>
      <p:ext uri="{BB962C8B-B14F-4D97-AF65-F5344CB8AC3E}">
        <p14:creationId xmlns:p14="http://schemas.microsoft.com/office/powerpoint/2010/main" val="1540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3</a:t>
            </a:fld>
            <a:endParaRPr kumimoji="1" lang="ja-JP" altLang="en-US"/>
          </a:p>
        </p:txBody>
      </p:sp>
    </p:spTree>
    <p:extLst>
      <p:ext uri="{BB962C8B-B14F-4D97-AF65-F5344CB8AC3E}">
        <p14:creationId xmlns:p14="http://schemas.microsoft.com/office/powerpoint/2010/main" val="3712591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4</a:t>
            </a:fld>
            <a:endParaRPr kumimoji="1" lang="ja-JP" altLang="en-US"/>
          </a:p>
        </p:txBody>
      </p:sp>
    </p:spTree>
    <p:extLst>
      <p:ext uri="{BB962C8B-B14F-4D97-AF65-F5344CB8AC3E}">
        <p14:creationId xmlns:p14="http://schemas.microsoft.com/office/powerpoint/2010/main" val="288772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本研究では、そんなあの日の</a:t>
            </a:r>
            <a:r>
              <a:rPr kumimoji="1" lang="en-US" altLang="ja-JP" dirty="0"/>
              <a:t>amazon</a:t>
            </a:r>
            <a:r>
              <a:rPr kumimoji="1" lang="ja-JP" altLang="en-US" dirty="0"/>
              <a:t>販売ページについている</a:t>
            </a:r>
          </a:p>
          <a:p>
            <a:r>
              <a:rPr kumimoji="1" lang="ja-JP" altLang="en-US" dirty="0"/>
              <a:t>レビュー文章、レビュー商品を分析</a:t>
            </a:r>
          </a:p>
          <a:p>
            <a:endParaRPr kumimoji="1" lang="ja-JP" altLang="en-US" dirty="0"/>
          </a:p>
          <a:p>
            <a:r>
              <a:rPr kumimoji="1" lang="ja-JP" altLang="en-US" dirty="0"/>
              <a:t>あの日の肯定者は科学的リテラシーなし</a:t>
            </a:r>
          </a:p>
          <a:p>
            <a:r>
              <a:rPr kumimoji="1" lang="ja-JP" altLang="en-US" dirty="0"/>
              <a:t>批判者は科学的リテラシーあり</a:t>
            </a:r>
          </a:p>
          <a:p>
            <a:r>
              <a:rPr kumimoji="1" lang="ja-JP" altLang="en-US" dirty="0"/>
              <a:t>として、レビュー文章やレビュー商品を分類します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5</a:t>
            </a:fld>
            <a:endParaRPr kumimoji="1" lang="ja-JP" altLang="en-US"/>
          </a:p>
        </p:txBody>
      </p:sp>
    </p:spTree>
    <p:extLst>
      <p:ext uri="{BB962C8B-B14F-4D97-AF65-F5344CB8AC3E}">
        <p14:creationId xmlns:p14="http://schemas.microsoft.com/office/powerpoint/2010/main" val="261659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これらのレビュー文章の分析として、機械学習を用いた上位素性の取得を行いました</a:t>
            </a:r>
          </a:p>
          <a:p>
            <a:r>
              <a:rPr kumimoji="1" lang="ja-JP" altLang="en-US" dirty="0"/>
              <a:t>流れはスライドの通り</a:t>
            </a:r>
          </a:p>
          <a:p>
            <a:r>
              <a:rPr kumimoji="1" lang="ja-JP" altLang="en-US" dirty="0"/>
              <a:t>レビューから同数を取り出して、</a:t>
            </a:r>
          </a:p>
          <a:p>
            <a:r>
              <a:rPr kumimoji="1" lang="ja-JP" altLang="en-US" dirty="0"/>
              <a:t>形態素解析、機械学習、その正解率を確認するクロスバリデーションを行い</a:t>
            </a:r>
          </a:p>
          <a:p>
            <a:r>
              <a:rPr kumimoji="1" lang="ja-JP" altLang="en-US" dirty="0"/>
              <a:t>上位の素性を得ました</a:t>
            </a:r>
          </a:p>
          <a:p>
            <a:endParaRPr kumimoji="1" lang="ja-JP" altLang="en-US" dirty="0"/>
          </a:p>
          <a:p>
            <a:r>
              <a:rPr kumimoji="1" lang="ja-JP" altLang="en-US" dirty="0"/>
              <a:t>次に、形態素解析と機械学習の概要について紹介</a:t>
            </a:r>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6</a:t>
            </a:fld>
            <a:endParaRPr kumimoji="1" lang="ja-JP" altLang="en-US"/>
          </a:p>
        </p:txBody>
      </p:sp>
    </p:spTree>
    <p:extLst>
      <p:ext uri="{BB962C8B-B14F-4D97-AF65-F5344CB8AC3E}">
        <p14:creationId xmlns:p14="http://schemas.microsoft.com/office/powerpoint/2010/main" val="265891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形態素解析の概要</a:t>
            </a:r>
            <a:endParaRPr kumimoji="1" lang="en-US" altLang="ja-JP" dirty="0"/>
          </a:p>
          <a:p>
            <a:r>
              <a:rPr kumimoji="1" lang="ja-JP" altLang="en-US" dirty="0"/>
              <a:t>名詞を選んでしまうと、その時の政権の話題によって使用される名詞が決まってしまうため、</a:t>
            </a:r>
            <a:endParaRPr kumimoji="1" lang="en-US" altLang="ja-JP" dirty="0"/>
          </a:p>
          <a:p>
            <a:r>
              <a:rPr kumimoji="1" lang="ja-JP" altLang="en-US" dirty="0"/>
              <a:t>今回は話題に寄らない動詞、形容詞、末尾表現について調べた</a:t>
            </a:r>
          </a:p>
          <a:p>
            <a:endParaRPr kumimoji="1" lang="ja-JP" altLang="en-US" dirty="0"/>
          </a:p>
          <a:p>
            <a:r>
              <a:rPr kumimoji="1" lang="ja-JP" altLang="en-US" dirty="0"/>
              <a:t>形態素解析とは、うんぬん</a:t>
            </a:r>
          </a:p>
          <a:p>
            <a:r>
              <a:rPr kumimoji="1" lang="ja-JP" altLang="en-US" dirty="0"/>
              <a:t>スライドの下に、先ほど示したレビュー文章の形態素解析結果を示します</a:t>
            </a:r>
          </a:p>
          <a:p>
            <a:r>
              <a:rPr kumimoji="1" lang="ja-JP" altLang="en-US" dirty="0"/>
              <a:t>単語ごとに分割されていて、これらを機械学習に用います</a:t>
            </a:r>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7</a:t>
            </a:fld>
            <a:endParaRPr kumimoji="1" lang="ja-JP" altLang="en-US"/>
          </a:p>
        </p:txBody>
      </p:sp>
    </p:spTree>
    <p:extLst>
      <p:ext uri="{BB962C8B-B14F-4D97-AF65-F5344CB8AC3E}">
        <p14:creationId xmlns:p14="http://schemas.microsoft.com/office/powerpoint/2010/main" val="246491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収取データはこのようになっている。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F53BEF22-B5D9-4207-A61D-D0C61258B271}" type="slidenum">
              <a:rPr kumimoji="1" lang="ja-JP" altLang="en-US" smtClean="0"/>
              <a:t>8</a:t>
            </a:fld>
            <a:endParaRPr kumimoji="1" lang="ja-JP" altLang="en-US"/>
          </a:p>
        </p:txBody>
      </p:sp>
    </p:spTree>
    <p:extLst>
      <p:ext uri="{BB962C8B-B14F-4D97-AF65-F5344CB8AC3E}">
        <p14:creationId xmlns:p14="http://schemas.microsoft.com/office/powerpoint/2010/main" val="235403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5CD684-DCD1-0046-907A-BC819C42979C}" type="slidenum">
              <a:rPr kumimoji="1" lang="ja-JP" altLang="en-US" smtClean="0"/>
              <a:t>10</a:t>
            </a:fld>
            <a:endParaRPr kumimoji="1" lang="ja-JP" altLang="en-US"/>
          </a:p>
        </p:txBody>
      </p:sp>
    </p:spTree>
    <p:extLst>
      <p:ext uri="{BB962C8B-B14F-4D97-AF65-F5344CB8AC3E}">
        <p14:creationId xmlns:p14="http://schemas.microsoft.com/office/powerpoint/2010/main" val="261735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460FCA-D007-4876-BA2F-7D55BC871DAE}" type="datetime1">
              <a:rPr kumimoji="1" lang="ja-JP" altLang="en-US" smtClean="0"/>
              <a:t>2018/6/24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1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E18988-517F-4F15-BDBE-D04A39927EC5}" type="datetime1">
              <a:rPr kumimoji="1" lang="ja-JP" altLang="en-US" smtClean="0"/>
              <a:t>2018/6/24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0477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A77D374-75EE-4E99-98D0-9F9E7BF9C86B}" type="datetime1">
              <a:rPr kumimoji="1" lang="ja-JP" altLang="en-US" smtClean="0"/>
              <a:t>2018/6/24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640177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EF6E6-5496-4D40-A058-159C845B527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A0F11B-3CCB-4BD9-9BEE-2143532C1EE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7914BC-8479-487E-B02B-657A60910548}"/>
              </a:ext>
            </a:extLst>
          </p:cNvPr>
          <p:cNvSpPr>
            <a:spLocks noGrp="1"/>
          </p:cNvSpPr>
          <p:nvPr>
            <p:ph type="dt" sz="half" idx="10"/>
          </p:nvPr>
        </p:nvSpPr>
        <p:spPr/>
        <p:txBody>
          <a:bodyPr/>
          <a:lstStyle/>
          <a:p>
            <a:fld id="{C58A9E2B-4004-43F2-A644-D34E503D0BC7}"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17F275C0-4EA4-470F-A0F1-340D7083D5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ECFCD2-CA8E-40E7-AFF4-E7CA25FFACE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84566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EBE02E-73B8-4F0E-8D97-A1D3C79645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62699-3F5C-4FC7-959D-16D08ACE44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309BF9-F4F0-45AA-9A21-464C2A53DBD9}"/>
              </a:ext>
            </a:extLst>
          </p:cNvPr>
          <p:cNvSpPr>
            <a:spLocks noGrp="1"/>
          </p:cNvSpPr>
          <p:nvPr>
            <p:ph type="dt" sz="half" idx="10"/>
          </p:nvPr>
        </p:nvSpPr>
        <p:spPr/>
        <p:txBody>
          <a:bodyPr/>
          <a:lstStyle/>
          <a:p>
            <a:fld id="{D7057BFE-90BE-450F-95EC-F1AD94AB6FF8}"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E0BC6F85-778A-4561-9AD2-06235CF88D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F8E8A1-B7CD-45A9-BB33-5267BE61104B}"/>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839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1B8A0-364A-4C16-AEB9-FE7128CC5D16}"/>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AE0E78-FEDE-420E-A265-B3D2C081424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2E311A-DEEA-45E5-8584-40C9AE6E9253}"/>
              </a:ext>
            </a:extLst>
          </p:cNvPr>
          <p:cNvSpPr>
            <a:spLocks noGrp="1"/>
          </p:cNvSpPr>
          <p:nvPr>
            <p:ph type="dt" sz="half" idx="10"/>
          </p:nvPr>
        </p:nvSpPr>
        <p:spPr/>
        <p:txBody>
          <a:bodyPr/>
          <a:lstStyle/>
          <a:p>
            <a:fld id="{9FF558DB-A321-4157-A144-A7A0A8FCC051}"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968D9A3F-7020-4625-88E9-9F46B8AA1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8C53AF-A36E-4177-8E61-4153B9ACBA01}"/>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433201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31F61-F775-4B95-A503-929DC9FC81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58F1E8-7B56-4F37-A468-63F0C75A3CB2}"/>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D855B6-1C87-4031-A6EF-CB6C2352E295}"/>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D1BF17-4D86-4DF8-B8C8-5CB13B1CA84D}"/>
              </a:ext>
            </a:extLst>
          </p:cNvPr>
          <p:cNvSpPr>
            <a:spLocks noGrp="1"/>
          </p:cNvSpPr>
          <p:nvPr>
            <p:ph type="dt" sz="half" idx="10"/>
          </p:nvPr>
        </p:nvSpPr>
        <p:spPr/>
        <p:txBody>
          <a:bodyPr/>
          <a:lstStyle/>
          <a:p>
            <a:fld id="{8C1898FD-A0F4-4F9A-9284-58C8E476CCEA}" type="datetime1">
              <a:rPr kumimoji="1" lang="ja-JP" altLang="en-US" smtClean="0"/>
              <a:t>2018/6/24</a:t>
            </a:fld>
            <a:endParaRPr kumimoji="1" lang="ja-JP" altLang="en-US"/>
          </a:p>
        </p:txBody>
      </p:sp>
      <p:sp>
        <p:nvSpPr>
          <p:cNvPr id="6" name="フッター プレースホルダー 5">
            <a:extLst>
              <a:ext uri="{FF2B5EF4-FFF2-40B4-BE49-F238E27FC236}">
                <a16:creationId xmlns:a16="http://schemas.microsoft.com/office/drawing/2014/main" id="{8B112253-D904-401E-A1F0-F14A1AB098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8960A-A611-4D13-8849-FE19365C55D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09922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BF7D1-2C8E-4D67-966F-852E3F4FA77C}"/>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A5A4F-8F15-42A9-BB4F-CF4AFC784A2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275177B-AD35-4D1E-8BF3-7BDCEF8AB069}"/>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C617DF-6503-4FA2-B3D8-1280314541C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2FB7F1-038D-4E27-B0D8-B43BD19C63F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E375B6-C00D-4F6B-97C5-FF5BDCEF3EAC}"/>
              </a:ext>
            </a:extLst>
          </p:cNvPr>
          <p:cNvSpPr>
            <a:spLocks noGrp="1"/>
          </p:cNvSpPr>
          <p:nvPr>
            <p:ph type="dt" sz="half" idx="10"/>
          </p:nvPr>
        </p:nvSpPr>
        <p:spPr/>
        <p:txBody>
          <a:bodyPr/>
          <a:lstStyle/>
          <a:p>
            <a:fld id="{14713FC3-6C52-491E-AAB1-165AACBC289B}" type="datetime1">
              <a:rPr kumimoji="1" lang="ja-JP" altLang="en-US" smtClean="0"/>
              <a:t>2018/6/24</a:t>
            </a:fld>
            <a:endParaRPr kumimoji="1" lang="ja-JP" altLang="en-US"/>
          </a:p>
        </p:txBody>
      </p:sp>
      <p:sp>
        <p:nvSpPr>
          <p:cNvPr id="8" name="フッター プレースホルダー 7">
            <a:extLst>
              <a:ext uri="{FF2B5EF4-FFF2-40B4-BE49-F238E27FC236}">
                <a16:creationId xmlns:a16="http://schemas.microsoft.com/office/drawing/2014/main" id="{B3CBAC3F-1A8A-4FD2-869B-4AD8AEEFA0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2ABD81A-8DEA-42DA-96B5-869896DF8F8D}"/>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41930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DA9C0F-9F94-49DF-B5A4-E3F65D6771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6A3B88-61C5-470F-975D-D70508461971}"/>
              </a:ext>
            </a:extLst>
          </p:cNvPr>
          <p:cNvSpPr>
            <a:spLocks noGrp="1"/>
          </p:cNvSpPr>
          <p:nvPr>
            <p:ph type="dt" sz="half" idx="10"/>
          </p:nvPr>
        </p:nvSpPr>
        <p:spPr/>
        <p:txBody>
          <a:bodyPr/>
          <a:lstStyle/>
          <a:p>
            <a:fld id="{6AD891CC-4A62-4204-8052-C95AA946690B}" type="datetime1">
              <a:rPr kumimoji="1" lang="ja-JP" altLang="en-US" smtClean="0"/>
              <a:t>2018/6/24</a:t>
            </a:fld>
            <a:endParaRPr kumimoji="1" lang="ja-JP" altLang="en-US"/>
          </a:p>
        </p:txBody>
      </p:sp>
      <p:sp>
        <p:nvSpPr>
          <p:cNvPr id="4" name="フッター プレースホルダー 3">
            <a:extLst>
              <a:ext uri="{FF2B5EF4-FFF2-40B4-BE49-F238E27FC236}">
                <a16:creationId xmlns:a16="http://schemas.microsoft.com/office/drawing/2014/main" id="{1C79585B-DBAC-4BD6-BCD7-38DD552057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78B92B-7D23-40BE-88B5-11753710DB3A}"/>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61414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A8FF9E-5B4A-454E-8B22-E37471961034}"/>
              </a:ext>
            </a:extLst>
          </p:cNvPr>
          <p:cNvSpPr>
            <a:spLocks noGrp="1"/>
          </p:cNvSpPr>
          <p:nvPr>
            <p:ph type="dt" sz="half" idx="10"/>
          </p:nvPr>
        </p:nvSpPr>
        <p:spPr/>
        <p:txBody>
          <a:bodyPr/>
          <a:lstStyle/>
          <a:p>
            <a:fld id="{C0E99AF9-6374-4EA3-A67F-6FC437694176}" type="datetime1">
              <a:rPr kumimoji="1" lang="ja-JP" altLang="en-US" smtClean="0"/>
              <a:t>2018/6/24</a:t>
            </a:fld>
            <a:endParaRPr kumimoji="1" lang="ja-JP" altLang="en-US"/>
          </a:p>
        </p:txBody>
      </p:sp>
      <p:sp>
        <p:nvSpPr>
          <p:cNvPr id="3" name="フッター プレースホルダー 2">
            <a:extLst>
              <a:ext uri="{FF2B5EF4-FFF2-40B4-BE49-F238E27FC236}">
                <a16:creationId xmlns:a16="http://schemas.microsoft.com/office/drawing/2014/main" id="{B064FBB0-F898-4404-BAEA-B84C81EAB8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59956F-7A1A-400C-A6EA-72224323A6F0}"/>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959127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CE226-0AA1-4BEE-9335-5E873451BE6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D0A7D5-4510-46FE-A019-E4F88134359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CC541F-6F04-4809-BD14-7F08C55E9A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00B57D-07C9-46FD-A6A6-46C8B504AE4B}"/>
              </a:ext>
            </a:extLst>
          </p:cNvPr>
          <p:cNvSpPr>
            <a:spLocks noGrp="1"/>
          </p:cNvSpPr>
          <p:nvPr>
            <p:ph type="dt" sz="half" idx="10"/>
          </p:nvPr>
        </p:nvSpPr>
        <p:spPr/>
        <p:txBody>
          <a:bodyPr/>
          <a:lstStyle/>
          <a:p>
            <a:fld id="{F44AFA93-1D99-4C16-8D61-B55BB6BE75B2}" type="datetime1">
              <a:rPr kumimoji="1" lang="ja-JP" altLang="en-US" smtClean="0"/>
              <a:t>2018/6/24</a:t>
            </a:fld>
            <a:endParaRPr kumimoji="1" lang="ja-JP" altLang="en-US"/>
          </a:p>
        </p:txBody>
      </p:sp>
      <p:sp>
        <p:nvSpPr>
          <p:cNvPr id="6" name="フッター プレースホルダー 5">
            <a:extLst>
              <a:ext uri="{FF2B5EF4-FFF2-40B4-BE49-F238E27FC236}">
                <a16:creationId xmlns:a16="http://schemas.microsoft.com/office/drawing/2014/main" id="{8E5AC822-3321-4E28-B55B-3FE3082F43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419947-CA4C-43F0-96C5-C95203864F6F}"/>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79474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09BF7D5-C85D-489D-ABC3-B60EC9073D1A}" type="datetime1">
              <a:rPr kumimoji="1" lang="ja-JP" altLang="en-US" smtClean="0"/>
              <a:t>2018/6/24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38057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A9EC-68AF-4024-BA22-9EB3E5BE4A0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BB7C10-8B27-4FB8-8182-0111421642D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C5970695-7442-48F3-ACB2-86BAF5CD2A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466EDA-2E84-4F56-95FA-8BFEDBAC5CC1}"/>
              </a:ext>
            </a:extLst>
          </p:cNvPr>
          <p:cNvSpPr>
            <a:spLocks noGrp="1"/>
          </p:cNvSpPr>
          <p:nvPr>
            <p:ph type="dt" sz="half" idx="10"/>
          </p:nvPr>
        </p:nvSpPr>
        <p:spPr/>
        <p:txBody>
          <a:bodyPr/>
          <a:lstStyle/>
          <a:p>
            <a:fld id="{5302F1BB-9499-49A7-B07A-A027E2B1E9D3}" type="datetime1">
              <a:rPr kumimoji="1" lang="ja-JP" altLang="en-US" smtClean="0"/>
              <a:t>2018/6/24</a:t>
            </a:fld>
            <a:endParaRPr kumimoji="1" lang="ja-JP" altLang="en-US"/>
          </a:p>
        </p:txBody>
      </p:sp>
      <p:sp>
        <p:nvSpPr>
          <p:cNvPr id="6" name="フッター プレースホルダー 5">
            <a:extLst>
              <a:ext uri="{FF2B5EF4-FFF2-40B4-BE49-F238E27FC236}">
                <a16:creationId xmlns:a16="http://schemas.microsoft.com/office/drawing/2014/main" id="{DC11C906-C9B3-4EB3-AB8C-5D9B919F98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922202-FE45-4A9D-9BED-68542C3F0E86}"/>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15216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1A9F3-4F07-4EC2-B641-31F6A91323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4AD3E0-7EA7-4A7B-9E7D-0E172A273B0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EF218D-12CD-4158-BB18-C65263CD2047}"/>
              </a:ext>
            </a:extLst>
          </p:cNvPr>
          <p:cNvSpPr>
            <a:spLocks noGrp="1"/>
          </p:cNvSpPr>
          <p:nvPr>
            <p:ph type="dt" sz="half" idx="10"/>
          </p:nvPr>
        </p:nvSpPr>
        <p:spPr/>
        <p:txBody>
          <a:bodyPr/>
          <a:lstStyle/>
          <a:p>
            <a:fld id="{C3C6757D-1DBB-4512-A51A-C89145E92C35}"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4279E16F-2FFD-4BC7-B579-5A9635F755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7C02F7-8C51-4B1E-BAB1-F7C58C6C8F88}"/>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86076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D4ABC22-9DD2-40FA-B99C-92B450F05737}"/>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0D53D5-2D22-4FEE-ADB0-6EA0567F1BE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ED245A-DED6-4676-BFBB-72F7D7F5B149}"/>
              </a:ext>
            </a:extLst>
          </p:cNvPr>
          <p:cNvSpPr>
            <a:spLocks noGrp="1"/>
          </p:cNvSpPr>
          <p:nvPr>
            <p:ph type="dt" sz="half" idx="10"/>
          </p:nvPr>
        </p:nvSpPr>
        <p:spPr/>
        <p:txBody>
          <a:bodyPr/>
          <a:lstStyle/>
          <a:p>
            <a:fld id="{8F2165B5-6F10-49E3-A2D5-95E8DC26E8DD}"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428EE2D8-CF6D-465B-9B75-2EA80905F0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064AB-E943-42A3-9A05-30972CCADA19}"/>
              </a:ext>
            </a:extLst>
          </p:cNvPr>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75139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CA5FD39-5840-4550-B667-5D631EF2E96C}" type="datetime1">
              <a:rPr kumimoji="1" lang="ja-JP" altLang="en-US" smtClean="0"/>
              <a:t>2018/6/24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76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061976-A4A1-422C-B15B-D4ACE6EA3E43}" type="datetime1">
              <a:rPr kumimoji="1" lang="ja-JP" altLang="en-US" smtClean="0"/>
              <a:t>2018/6/24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1623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B08BF6-3251-49D4-BE5C-C36C0C76FDB0}" type="datetime1">
              <a:rPr kumimoji="1" lang="ja-JP" altLang="en-US" smtClean="0"/>
              <a:t>2018/6/24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12572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CCF62CF-B0FE-4578-918A-513D232B0B6D}" type="datetime1">
              <a:rPr kumimoji="1" lang="ja-JP" altLang="en-US" smtClean="0"/>
              <a:t>2018/6/24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274452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D4F87A-1713-48AF-A4F1-2E4BA300B868}" type="datetime1">
              <a:rPr kumimoji="1" lang="ja-JP" altLang="en-US" smtClean="0"/>
              <a:t>2018/6/24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60837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C7C8F92-BF18-46DA-A64C-D1E4C55CF746}" type="datetime1">
              <a:rPr kumimoji="1" lang="ja-JP" altLang="en-US" smtClean="0"/>
              <a:t>2018/6/24</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324102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02AC8C-FC19-41D3-8FA1-C48A9DAF4430}" type="datetime1">
              <a:rPr kumimoji="1" lang="ja-JP" altLang="en-US" smtClean="0"/>
              <a:t>2018/6/24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4296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6772275-3D9E-4FF7-B577-1CE98282C70E}" type="datetime1">
              <a:rPr kumimoji="1" lang="ja-JP" altLang="en-US" smtClean="0"/>
              <a:t>2018/6/24</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AF7123A-F11E-4334-8DBF-7F384358F8F9}"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8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25BC43E-9C3A-4FD2-A615-BADAB197A10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94457E-CD8A-4951-B8FA-1C78A795C7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7B44C9-8AAF-4CF6-9D74-9B01650B4C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3B86C13-5159-44D1-BB26-7FC696E3BC52}" type="datetime1">
              <a:rPr kumimoji="1" lang="ja-JP" altLang="en-US" smtClean="0"/>
              <a:t>2018/6/24</a:t>
            </a:fld>
            <a:endParaRPr kumimoji="1" lang="ja-JP" altLang="en-US"/>
          </a:p>
        </p:txBody>
      </p:sp>
      <p:sp>
        <p:nvSpPr>
          <p:cNvPr id="5" name="フッター プレースホルダー 4">
            <a:extLst>
              <a:ext uri="{FF2B5EF4-FFF2-40B4-BE49-F238E27FC236}">
                <a16:creationId xmlns:a16="http://schemas.microsoft.com/office/drawing/2014/main" id="{C06D68B9-2FB5-4025-9E2B-BC31C5253E8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E88AD7-AF0D-485B-8CEE-02CDC90F4D0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F7123A-F11E-4334-8DBF-7F384358F8F9}" type="slidenum">
              <a:rPr kumimoji="1" lang="ja-JP" altLang="en-US" smtClean="0"/>
              <a:t>‹#›</a:t>
            </a:fld>
            <a:endParaRPr kumimoji="1" lang="ja-JP" altLang="en-US"/>
          </a:p>
        </p:txBody>
      </p:sp>
    </p:spTree>
    <p:extLst>
      <p:ext uri="{BB962C8B-B14F-4D97-AF65-F5344CB8AC3E}">
        <p14:creationId xmlns:p14="http://schemas.microsoft.com/office/powerpoint/2010/main" val="15297960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67963" y="1559712"/>
            <a:ext cx="5667833" cy="2167153"/>
          </a:xfrm>
        </p:spPr>
        <p:txBody>
          <a:bodyPr>
            <a:normAutofit/>
          </a:bodyPr>
          <a:lstStyle/>
          <a:p>
            <a:pPr>
              <a:lnSpc>
                <a:spcPct val="150000"/>
              </a:lnSpc>
            </a:pPr>
            <a:r>
              <a:rPr lang="ja-JP" altLang="en-US" sz="3600" dirty="0">
                <a:latin typeface="+mn-lt"/>
              </a:rPr>
              <a:t>進捗報告</a:t>
            </a:r>
            <a:br>
              <a:rPr lang="en-US" altLang="ja-JP" sz="2700" dirty="0"/>
            </a:br>
            <a:r>
              <a:rPr lang="en-US" altLang="ja-JP" sz="2700" dirty="0">
                <a:latin typeface="Hiragino Maru Gothic ProN W4" charset="-128"/>
                <a:ea typeface="Hiragino Maru Gothic ProN W4" charset="-128"/>
                <a:cs typeface="Hiragino Maru Gothic ProN W4" charset="-128"/>
              </a:rPr>
              <a:t>2018/06/12</a:t>
            </a:r>
            <a:endParaRPr lang="ja-JP" altLang="en-US" sz="2700" dirty="0">
              <a:latin typeface="Hiragino Maru Gothic ProN W4" charset="-128"/>
              <a:ea typeface="Hiragino Maru Gothic ProN W4" charset="-128"/>
              <a:cs typeface="Hiragino Maru Gothic ProN W4" charset="-128"/>
            </a:endParaRPr>
          </a:p>
        </p:txBody>
      </p:sp>
      <p:sp>
        <p:nvSpPr>
          <p:cNvPr id="3" name="サブタイトル 2"/>
          <p:cNvSpPr>
            <a:spLocks noGrp="1"/>
          </p:cNvSpPr>
          <p:nvPr>
            <p:ph type="subTitle" idx="1"/>
          </p:nvPr>
        </p:nvSpPr>
        <p:spPr>
          <a:xfrm>
            <a:off x="2627453" y="4479682"/>
            <a:ext cx="4800600" cy="967153"/>
          </a:xfrm>
        </p:spPr>
        <p:txBody>
          <a:bodyPr/>
          <a:lstStyle/>
          <a:p>
            <a:pPr algn="r"/>
            <a:r>
              <a:rPr kumimoji="1" lang="en-US" altLang="ja-JP" b="1" dirty="0">
                <a:latin typeface="Hiragino Maru Gothic ProN W4" charset="-128"/>
                <a:ea typeface="Hiragino Maru Gothic ProN W4" charset="-128"/>
                <a:cs typeface="Hiragino Maru Gothic ProN W4" charset="-128"/>
              </a:rPr>
              <a:t>201511175</a:t>
            </a:r>
            <a:r>
              <a:rPr lang="en-US" altLang="ja-JP" b="1" dirty="0">
                <a:latin typeface="Hiragino Maru Gothic ProN W4" charset="-128"/>
                <a:ea typeface="Hiragino Maru Gothic ProN W4" charset="-128"/>
                <a:cs typeface="Hiragino Maru Gothic ProN W4" charset="-128"/>
              </a:rPr>
              <a:t>  B4</a:t>
            </a:r>
            <a:r>
              <a:rPr lang="ja-JP" altLang="en-US" b="1" dirty="0">
                <a:latin typeface="Hiragino Maru Gothic ProN W4" charset="-128"/>
                <a:ea typeface="Hiragino Maru Gothic ProN W4" charset="-128"/>
                <a:cs typeface="Hiragino Maru Gothic ProN W4" charset="-128"/>
              </a:rPr>
              <a:t>　樋口心</a:t>
            </a:r>
            <a:endParaRPr kumimoji="1" lang="en-US" altLang="ja-JP" b="1" dirty="0">
              <a:latin typeface="Hiragino Maru Gothic ProN W4" charset="-128"/>
              <a:ea typeface="Hiragino Maru Gothic ProN W4" charset="-128"/>
              <a:cs typeface="Hiragino Maru Gothic ProN W4" charset="-128"/>
            </a:endParaRPr>
          </a:p>
          <a:p>
            <a:pPr algn="r"/>
            <a:r>
              <a:rPr kumimoji="1" lang="ja-JP" altLang="en-US" b="1" dirty="0">
                <a:latin typeface="Hiragino Maru Gothic ProN W4" charset="-128"/>
                <a:ea typeface="Hiragino Maru Gothic ProN W4" charset="-128"/>
                <a:cs typeface="Hiragino Maru Gothic ProN W4" charset="-128"/>
              </a:rPr>
              <a:t>視覚メディア研究室</a:t>
            </a:r>
          </a:p>
        </p:txBody>
      </p:sp>
      <p:sp>
        <p:nvSpPr>
          <p:cNvPr id="4" name="スライド番号プレースホルダー 3"/>
          <p:cNvSpPr>
            <a:spLocks noGrp="1"/>
          </p:cNvSpPr>
          <p:nvPr>
            <p:ph type="sldNum" sz="quarter" idx="12"/>
          </p:nvPr>
        </p:nvSpPr>
        <p:spPr/>
        <p:txBody>
          <a:bodyPr/>
          <a:lstStyle/>
          <a:p>
            <a:fld id="{47DE8945-9680-1E45-8002-94915F207ACB}" type="slidenum">
              <a:rPr lang="ja-JP" altLang="en-US" sz="1500"/>
              <a:t>1</a:t>
            </a:fld>
            <a:endParaRPr lang="ja-JP" altLang="en-US" sz="1500" dirty="0"/>
          </a:p>
        </p:txBody>
      </p:sp>
      <p:pic>
        <p:nvPicPr>
          <p:cNvPr id="6" name="図 5"/>
          <p:cNvPicPr>
            <a:picLocks noChangeAspect="1"/>
          </p:cNvPicPr>
          <p:nvPr/>
        </p:nvPicPr>
        <p:blipFill>
          <a:blip r:embed="rId3"/>
          <a:stretch>
            <a:fillRect/>
          </a:stretch>
        </p:blipFill>
        <p:spPr>
          <a:xfrm>
            <a:off x="6864405" y="1021280"/>
            <a:ext cx="904875" cy="333375"/>
          </a:xfrm>
          <a:prstGeom prst="rect">
            <a:avLst/>
          </a:prstGeom>
        </p:spPr>
      </p:pic>
      <p:pic>
        <p:nvPicPr>
          <p:cNvPr id="7" name="図 6"/>
          <p:cNvPicPr>
            <a:picLocks noChangeAspect="1"/>
          </p:cNvPicPr>
          <p:nvPr/>
        </p:nvPicPr>
        <p:blipFill>
          <a:blip r:embed="rId4"/>
          <a:stretch>
            <a:fillRect/>
          </a:stretch>
        </p:blipFill>
        <p:spPr>
          <a:xfrm>
            <a:off x="6359583" y="1011755"/>
            <a:ext cx="352425" cy="352425"/>
          </a:xfrm>
          <a:prstGeom prst="rect">
            <a:avLst/>
          </a:prstGeom>
        </p:spPr>
      </p:pic>
    </p:spTree>
    <p:extLst>
      <p:ext uri="{BB962C8B-B14F-4D97-AF65-F5344CB8AC3E}">
        <p14:creationId xmlns:p14="http://schemas.microsoft.com/office/powerpoint/2010/main" val="142081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1633" y="885298"/>
            <a:ext cx="5657850" cy="703163"/>
          </a:xfrm>
        </p:spPr>
        <p:txBody>
          <a:bodyPr>
            <a:normAutofit fontScale="90000"/>
          </a:bodyPr>
          <a:lstStyle/>
          <a:p>
            <a:r>
              <a:rPr kumimoji="1" lang="ja-JP" altLang="en-US" dirty="0"/>
              <a:t>目次</a:t>
            </a:r>
          </a:p>
        </p:txBody>
      </p:sp>
      <p:sp>
        <p:nvSpPr>
          <p:cNvPr id="3" name="コンテンツ プレースホルダー 2"/>
          <p:cNvSpPr>
            <a:spLocks noGrp="1"/>
          </p:cNvSpPr>
          <p:nvPr>
            <p:ph idx="1"/>
          </p:nvPr>
        </p:nvSpPr>
        <p:spPr>
          <a:xfrm>
            <a:off x="1322774" y="1855433"/>
            <a:ext cx="6095298" cy="4360640"/>
          </a:xfrm>
        </p:spPr>
        <p:txBody>
          <a:bodyPr>
            <a:normAutofit lnSpcReduction="10000"/>
          </a:bodyPr>
          <a:lstStyle/>
          <a:p>
            <a:pPr marL="342900" indent="-342900">
              <a:lnSpc>
                <a:spcPct val="120000"/>
              </a:lnSpc>
              <a:spcBef>
                <a:spcPts val="300"/>
              </a:spcBef>
              <a:spcAft>
                <a:spcPts val="300"/>
              </a:spcAft>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研究題目（仮）</a:t>
            </a:r>
            <a:endParaRPr lang="en-US" altLang="ja-JP" sz="2400" dirty="0">
              <a:solidFill>
                <a:schemeClr val="bg1">
                  <a:lumMod val="85000"/>
                </a:schemeClr>
              </a:solidFill>
              <a:latin typeface="Hiragino Maru Gothic ProN W4" charset="-128"/>
              <a:ea typeface="Hiragino Maru Gothic ProN W4" charset="-128"/>
              <a:cs typeface="Hiragino Maru Gothic ProN W4" charset="-128"/>
            </a:endParaRPr>
          </a:p>
          <a:p>
            <a:pPr marL="342900" indent="-342900">
              <a:lnSpc>
                <a:spcPct val="120000"/>
              </a:lnSpc>
              <a:spcBef>
                <a:spcPts val="300"/>
              </a:spcBef>
              <a:spcAft>
                <a:spcPts val="300"/>
              </a:spcAft>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背景</a:t>
            </a:r>
          </a:p>
          <a:p>
            <a:pPr marL="342900" indent="-342900">
              <a:lnSpc>
                <a:spcPct val="120000"/>
              </a:lnSpc>
              <a:spcBef>
                <a:spcPts val="300"/>
              </a:spcBef>
              <a:spcAft>
                <a:spcPts val="300"/>
              </a:spcAft>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目的</a:t>
            </a:r>
          </a:p>
          <a:p>
            <a:pPr marL="342900" indent="-342900">
              <a:lnSpc>
                <a:spcPct val="120000"/>
              </a:lnSpc>
              <a:spcBef>
                <a:spcPts val="300"/>
              </a:spcBef>
              <a:spcAft>
                <a:spcPts val="300"/>
              </a:spcAft>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手法</a:t>
            </a:r>
            <a:endParaRPr lang="en-US" altLang="ja-JP" sz="2400" dirty="0">
              <a:solidFill>
                <a:schemeClr val="bg1">
                  <a:lumMod val="85000"/>
                </a:schemeClr>
              </a:solidFill>
              <a:latin typeface="Hiragino Maru Gothic ProN W4" charset="-128"/>
              <a:ea typeface="Hiragino Maru Gothic ProN W4" charset="-128"/>
              <a:cs typeface="Hiragino Maru Gothic ProN W4" charset="-128"/>
            </a:endParaRPr>
          </a:p>
          <a:p>
            <a:pPr marL="342900" indent="-342900">
              <a:spcAft>
                <a:spcPts val="1050"/>
              </a:spcAft>
              <a:buFont typeface="+mj-lt"/>
              <a:buAutoNum type="arabicPeriod"/>
            </a:pPr>
            <a:r>
              <a:rPr lang="ja-JP" altLang="en-US" sz="2400" dirty="0">
                <a:solidFill>
                  <a:schemeClr val="tx1"/>
                </a:solidFill>
                <a:latin typeface="Hiragino Maru Gothic ProN W4" charset="-128"/>
                <a:ea typeface="Hiragino Maru Gothic ProN W4" charset="-128"/>
                <a:cs typeface="Hiragino Maru Gothic ProN W4" charset="-128"/>
              </a:rPr>
              <a:t>結果</a:t>
            </a:r>
            <a:endParaRPr lang="en-US" altLang="ja-JP" sz="2400" dirty="0">
              <a:solidFill>
                <a:schemeClr val="tx1"/>
              </a:solidFill>
              <a:latin typeface="Hiragino Maru Gothic ProN W4" charset="-128"/>
              <a:ea typeface="Hiragino Maru Gothic ProN W4" charset="-128"/>
              <a:cs typeface="Hiragino Maru Gothic ProN W4" charset="-128"/>
            </a:endParaRPr>
          </a:p>
          <a:p>
            <a:pPr marL="562356" lvl="1" indent="-342900">
              <a:buFont typeface="Wingdings" charset="2"/>
              <a:buChar char="l"/>
            </a:pPr>
            <a:r>
              <a:rPr lang="ja-JP" altLang="en-US" sz="2400" dirty="0">
                <a:solidFill>
                  <a:schemeClr val="tx1"/>
                </a:solidFill>
                <a:latin typeface="Hiragino Maru Gothic ProN W4" charset="-128"/>
                <a:ea typeface="Hiragino Maru Gothic ProN W4" charset="-128"/>
                <a:cs typeface="Hiragino Maru Gothic ProN W4" charset="-128"/>
              </a:rPr>
              <a:t>品詞ごとの分析</a:t>
            </a:r>
            <a:endParaRPr lang="en-US" altLang="ja-JP" sz="2400" dirty="0">
              <a:solidFill>
                <a:schemeClr val="tx1"/>
              </a:solidFill>
              <a:latin typeface="Hiragino Maru Gothic ProN W4" charset="-128"/>
              <a:ea typeface="Hiragino Maru Gothic ProN W4" charset="-128"/>
              <a:cs typeface="Hiragino Maru Gothic ProN W4" charset="-128"/>
            </a:endParaRPr>
          </a:p>
          <a:p>
            <a:pPr marL="562356" lvl="1" indent="-342900">
              <a:buFont typeface="Wingdings" charset="2"/>
              <a:buChar char="l"/>
            </a:pPr>
            <a:r>
              <a:rPr lang="ja-JP" altLang="en-US" sz="2400" dirty="0">
                <a:solidFill>
                  <a:schemeClr val="tx1"/>
                </a:solidFill>
                <a:latin typeface="Hiragino Maru Gothic ProN W4" charset="-128"/>
                <a:ea typeface="Hiragino Maru Gothic ProN W4" charset="-128"/>
                <a:cs typeface="Hiragino Maru Gothic ProN W4" charset="-128"/>
              </a:rPr>
              <a:t>使用されている文脈</a:t>
            </a:r>
            <a:endParaRPr lang="en-US" altLang="ja-JP" sz="2250" dirty="0">
              <a:solidFill>
                <a:schemeClr val="tx1"/>
              </a:solidFill>
              <a:latin typeface="Hiragino Maru Gothic ProN W4" charset="-128"/>
              <a:ea typeface="Hiragino Maru Gothic ProN W4" charset="-128"/>
              <a:cs typeface="Hiragino Maru Gothic ProN W4" charset="-128"/>
            </a:endParaRPr>
          </a:p>
          <a:p>
            <a:pPr marL="342900" indent="-342900">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感想・考察</a:t>
            </a:r>
            <a:endParaRPr lang="en-US" altLang="ja-JP" sz="2400" dirty="0">
              <a:solidFill>
                <a:schemeClr val="bg1">
                  <a:lumMod val="85000"/>
                </a:schemeClr>
              </a:solidFill>
              <a:latin typeface="Hiragino Maru Gothic ProN W4" charset="-128"/>
              <a:ea typeface="Hiragino Maru Gothic ProN W4" charset="-128"/>
              <a:cs typeface="Hiragino Maru Gothic ProN W4" charset="-128"/>
            </a:endParaRPr>
          </a:p>
          <a:p>
            <a:pPr marL="342900" indent="-342900">
              <a:buFont typeface="+mj-lt"/>
              <a:buAutoNum type="arabicPeriod"/>
            </a:pPr>
            <a:r>
              <a:rPr lang="ja-JP" altLang="en-US" sz="2400" dirty="0">
                <a:solidFill>
                  <a:schemeClr val="bg1">
                    <a:lumMod val="85000"/>
                  </a:schemeClr>
                </a:solidFill>
                <a:latin typeface="Hiragino Maru Gothic ProN W4" charset="-128"/>
                <a:ea typeface="Hiragino Maru Gothic ProN W4" charset="-128"/>
                <a:cs typeface="Hiragino Maru Gothic ProN W4" charset="-128"/>
              </a:rPr>
              <a:t>今後の課題</a:t>
            </a:r>
            <a:endParaRPr lang="en-US" altLang="ja-JP" sz="2400" dirty="0">
              <a:solidFill>
                <a:schemeClr val="bg1">
                  <a:lumMod val="85000"/>
                </a:schemeClr>
              </a:solidFill>
              <a:latin typeface="Hiragino Maru Gothic ProN W4" charset="-128"/>
              <a:ea typeface="Hiragino Maru Gothic ProN W4" charset="-128"/>
              <a:cs typeface="Hiragino Maru Gothic ProN W4" charset="-128"/>
            </a:endParaRPr>
          </a:p>
          <a:p>
            <a:pPr marL="0" indent="0">
              <a:buNone/>
            </a:pP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z="1500"/>
              <a:t>10</a:t>
            </a:fld>
            <a:endParaRPr kumimoji="1" lang="ja-JP" altLang="en-US" sz="1500" dirty="0"/>
          </a:p>
        </p:txBody>
      </p:sp>
    </p:spTree>
    <p:extLst>
      <p:ext uri="{BB962C8B-B14F-4D97-AF65-F5344CB8AC3E}">
        <p14:creationId xmlns:p14="http://schemas.microsoft.com/office/powerpoint/2010/main" val="115172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9D0ADC-17F2-4B18-9907-D37C794730A6}"/>
              </a:ext>
            </a:extLst>
          </p:cNvPr>
          <p:cNvSpPr>
            <a:spLocks noGrp="1"/>
          </p:cNvSpPr>
          <p:nvPr>
            <p:ph type="title"/>
          </p:nvPr>
        </p:nvSpPr>
        <p:spPr/>
        <p:txBody>
          <a:bodyPr/>
          <a:lstStyle/>
          <a:p>
            <a:r>
              <a:rPr kumimoji="1" lang="ja-JP" altLang="en-US" dirty="0"/>
              <a:t>ヒストグラムによる素性分析</a:t>
            </a:r>
          </a:p>
        </p:txBody>
      </p:sp>
      <p:pic>
        <p:nvPicPr>
          <p:cNvPr id="4" name="コンテンツ プレースホルダー 3">
            <a:extLst>
              <a:ext uri="{FF2B5EF4-FFF2-40B4-BE49-F238E27FC236}">
                <a16:creationId xmlns:a16="http://schemas.microsoft.com/office/drawing/2014/main" id="{4A1BD160-9C73-45F6-B710-81BA94E24076}"/>
              </a:ext>
            </a:extLst>
          </p:cNvPr>
          <p:cNvPicPr>
            <a:picLocks noGrp="1" noChangeAspect="1"/>
          </p:cNvPicPr>
          <p:nvPr>
            <p:ph idx="1"/>
          </p:nvPr>
        </p:nvPicPr>
        <p:blipFill>
          <a:blip r:embed="rId2"/>
          <a:stretch>
            <a:fillRect/>
          </a:stretch>
        </p:blipFill>
        <p:spPr>
          <a:xfrm>
            <a:off x="1055246" y="1846263"/>
            <a:ext cx="7077958" cy="4022725"/>
          </a:xfrm>
          <a:prstGeom prst="rect">
            <a:avLst/>
          </a:prstGeom>
        </p:spPr>
      </p:pic>
      <p:sp>
        <p:nvSpPr>
          <p:cNvPr id="3" name="スライド番号プレースホルダー 2">
            <a:extLst>
              <a:ext uri="{FF2B5EF4-FFF2-40B4-BE49-F238E27FC236}">
                <a16:creationId xmlns:a16="http://schemas.microsoft.com/office/drawing/2014/main" id="{8847DCCC-C843-4A53-84C0-C2506B9FAE5B}"/>
              </a:ext>
            </a:extLst>
          </p:cNvPr>
          <p:cNvSpPr>
            <a:spLocks noGrp="1"/>
          </p:cNvSpPr>
          <p:nvPr>
            <p:ph type="sldNum" sz="quarter" idx="12"/>
          </p:nvPr>
        </p:nvSpPr>
        <p:spPr/>
        <p:txBody>
          <a:bodyPr/>
          <a:lstStyle/>
          <a:p>
            <a:fld id="{CAF7123A-F11E-4334-8DBF-7F384358F8F9}" type="slidenum">
              <a:rPr kumimoji="1" lang="ja-JP" altLang="en-US" smtClean="0"/>
              <a:t>11</a:t>
            </a:fld>
            <a:endParaRPr kumimoji="1" lang="ja-JP" altLang="en-US"/>
          </a:p>
        </p:txBody>
      </p:sp>
    </p:spTree>
    <p:extLst>
      <p:ext uri="{BB962C8B-B14F-4D97-AF65-F5344CB8AC3E}">
        <p14:creationId xmlns:p14="http://schemas.microsoft.com/office/powerpoint/2010/main" val="109010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2771710946"/>
              </p:ext>
            </p:extLst>
          </p:nvPr>
        </p:nvGraphicFramePr>
        <p:xfrm>
          <a:off x="357374" y="400110"/>
          <a:ext cx="3225799" cy="5761720"/>
        </p:xfrm>
        <a:graphic>
          <a:graphicData uri="http://schemas.openxmlformats.org/drawingml/2006/table">
            <a:tbl>
              <a:tblPr firstRow="1" bandRow="1">
                <a:tableStyleId>{5C22544A-7EE6-4342-B048-85BDC9FD1C3A}</a:tableStyleId>
              </a:tblPr>
              <a:tblGrid>
                <a:gridCol w="1099504">
                  <a:extLst>
                    <a:ext uri="{9D8B030D-6E8A-4147-A177-3AD203B41FA5}">
                      <a16:colId xmlns:a16="http://schemas.microsoft.com/office/drawing/2014/main" val="2871566392"/>
                    </a:ext>
                  </a:extLst>
                </a:gridCol>
                <a:gridCol w="792795">
                  <a:extLst>
                    <a:ext uri="{9D8B030D-6E8A-4147-A177-3AD203B41FA5}">
                      <a16:colId xmlns:a16="http://schemas.microsoft.com/office/drawing/2014/main" val="4226245215"/>
                    </a:ext>
                  </a:extLst>
                </a:gridCol>
                <a:gridCol w="647700">
                  <a:extLst>
                    <a:ext uri="{9D8B030D-6E8A-4147-A177-3AD203B41FA5}">
                      <a16:colId xmlns:a16="http://schemas.microsoft.com/office/drawing/2014/main" val="3134826256"/>
                    </a:ext>
                  </a:extLst>
                </a:gridCol>
                <a:gridCol w="685800">
                  <a:extLst>
                    <a:ext uri="{9D8B030D-6E8A-4147-A177-3AD203B41FA5}">
                      <a16:colId xmlns:a16="http://schemas.microsoft.com/office/drawing/2014/main" val="1874285598"/>
                    </a:ext>
                  </a:extLst>
                </a:gridCol>
              </a:tblGrid>
              <a:tr h="56797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賢い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恐ろしい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怖い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悲しい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遅い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忙しい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手厚い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軽い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早い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302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2.28</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温かい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済まない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2.11</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冷たい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1.85</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ありがたい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1.68</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づらい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危うい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若い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1.65</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つらい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1.55</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2012395993"/>
              </p:ext>
            </p:extLst>
          </p:nvPr>
        </p:nvGraphicFramePr>
        <p:xfrm>
          <a:off x="5028017" y="400110"/>
          <a:ext cx="3207706" cy="5809450"/>
        </p:xfrm>
        <a:graphic>
          <a:graphicData uri="http://schemas.openxmlformats.org/drawingml/2006/table">
            <a:tbl>
              <a:tblPr firstRow="1" bandRow="1">
                <a:tableStyleId>{21E4AEA4-8DFA-4A89-87EB-49C32662AFE0}</a:tableStyleId>
              </a:tblPr>
              <a:tblGrid>
                <a:gridCol w="1099503">
                  <a:extLst>
                    <a:ext uri="{9D8B030D-6E8A-4147-A177-3AD203B41FA5}">
                      <a16:colId xmlns:a16="http://schemas.microsoft.com/office/drawing/2014/main" val="2871566392"/>
                    </a:ext>
                  </a:extLst>
                </a:gridCol>
                <a:gridCol w="698501">
                  <a:extLst>
                    <a:ext uri="{9D8B030D-6E8A-4147-A177-3AD203B41FA5}">
                      <a16:colId xmlns:a16="http://schemas.microsoft.com/office/drawing/2014/main" val="4226245215"/>
                    </a:ext>
                  </a:extLst>
                </a:gridCol>
                <a:gridCol w="711201">
                  <a:extLst>
                    <a:ext uri="{9D8B030D-6E8A-4147-A177-3AD203B41FA5}">
                      <a16:colId xmlns:a16="http://schemas.microsoft.com/office/drawing/2014/main" val="3134826256"/>
                    </a:ext>
                  </a:extLst>
                </a:gridCol>
                <a:gridCol w="698501">
                  <a:extLst>
                    <a:ext uri="{9D8B030D-6E8A-4147-A177-3AD203B41FA5}">
                      <a16:colId xmlns:a16="http://schemas.microsoft.com/office/drawing/2014/main" val="1874285598"/>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怪しい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7.5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黒い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11</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5.5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痛い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浅い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9</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疑わしい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おいしい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ゆゆしい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ややこしい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かたい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やましい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著しい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41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3.15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にくい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2.89</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16</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狭い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2.62</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がたい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安い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2.57</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恥ずかしい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10</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しつこい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5</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青い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7</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2.33</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珍しい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2.16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0" y="0"/>
            <a:ext cx="9144000" cy="400110"/>
          </a:xfrm>
          <a:prstGeom prst="rect">
            <a:avLst/>
          </a:prstGeom>
          <a:noFill/>
        </p:spPr>
        <p:txBody>
          <a:bodyPr wrap="square" rtlCol="0">
            <a:spAutoFit/>
          </a:bodyPr>
          <a:lstStyle/>
          <a:p>
            <a:r>
              <a:rPr kumimoji="1" lang="ja-JP" altLang="en-US" sz="2000" b="1" dirty="0"/>
              <a:t>旧野党が使用する割合が高い形容詞　　　現野党が使用する割合が高い形容詞</a:t>
            </a:r>
          </a:p>
        </p:txBody>
      </p:sp>
      <p:sp>
        <p:nvSpPr>
          <p:cNvPr id="8" name="テキスト ボックス 7">
            <a:extLst>
              <a:ext uri="{FF2B5EF4-FFF2-40B4-BE49-F238E27FC236}">
                <a16:creationId xmlns:a16="http://schemas.microsoft.com/office/drawing/2014/main" id="{282F1B60-C992-4C02-9D8D-B45065E915D5}"/>
              </a:ext>
            </a:extLst>
          </p:cNvPr>
          <p:cNvSpPr txBox="1"/>
          <p:nvPr/>
        </p:nvSpPr>
        <p:spPr>
          <a:xfrm>
            <a:off x="357374" y="6450774"/>
            <a:ext cx="8488914" cy="369332"/>
          </a:xfrm>
          <a:prstGeom prst="rect">
            <a:avLst/>
          </a:prstGeom>
          <a:noFill/>
        </p:spPr>
        <p:txBody>
          <a:bodyPr wrap="square" rtlCol="0">
            <a:spAutoFit/>
          </a:bodyPr>
          <a:lstStyle/>
          <a:p>
            <a:r>
              <a:rPr kumimoji="1" lang="ja-JP" altLang="en-US" dirty="0"/>
              <a:t>全</a:t>
            </a:r>
            <a:r>
              <a:rPr kumimoji="1" lang="en-US" altLang="ja-JP" dirty="0"/>
              <a:t>311</a:t>
            </a:r>
            <a:r>
              <a:rPr kumimoji="1" lang="ja-JP" altLang="en-US" dirty="0"/>
              <a:t>単語中、頻出１００語の中から上位</a:t>
            </a:r>
            <a:r>
              <a:rPr kumimoji="1" lang="en-US" altLang="ja-JP" dirty="0"/>
              <a:t>20</a:t>
            </a:r>
            <a:r>
              <a:rPr kumimoji="1" lang="ja-JP" altLang="en-US" dirty="0"/>
              <a:t>単語ずつ選出</a:t>
            </a:r>
          </a:p>
        </p:txBody>
      </p:sp>
      <p:sp>
        <p:nvSpPr>
          <p:cNvPr id="2" name="スライド番号プレースホルダー 1">
            <a:extLst>
              <a:ext uri="{FF2B5EF4-FFF2-40B4-BE49-F238E27FC236}">
                <a16:creationId xmlns:a16="http://schemas.microsoft.com/office/drawing/2014/main" id="{913D1079-4CDC-492F-99EE-CA7FAAA987FA}"/>
              </a:ext>
            </a:extLst>
          </p:cNvPr>
          <p:cNvSpPr>
            <a:spLocks noGrp="1"/>
          </p:cNvSpPr>
          <p:nvPr>
            <p:ph type="sldNum" sz="quarter" idx="12"/>
          </p:nvPr>
        </p:nvSpPr>
        <p:spPr/>
        <p:txBody>
          <a:bodyPr/>
          <a:lstStyle/>
          <a:p>
            <a:fld id="{CAF7123A-F11E-4334-8DBF-7F384358F8F9}" type="slidenum">
              <a:rPr kumimoji="1" lang="ja-JP" altLang="en-US" smtClean="0"/>
              <a:t>12</a:t>
            </a:fld>
            <a:endParaRPr kumimoji="1" lang="ja-JP" altLang="en-US"/>
          </a:p>
        </p:txBody>
      </p:sp>
    </p:spTree>
    <p:extLst>
      <p:ext uri="{BB962C8B-B14F-4D97-AF65-F5344CB8AC3E}">
        <p14:creationId xmlns:p14="http://schemas.microsoft.com/office/powerpoint/2010/main" val="167298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3416340293"/>
              </p:ext>
            </p:extLst>
          </p:nvPr>
        </p:nvGraphicFramePr>
        <p:xfrm>
          <a:off x="357374" y="400110"/>
          <a:ext cx="3225799" cy="5761720"/>
        </p:xfrm>
        <a:graphic>
          <a:graphicData uri="http://schemas.openxmlformats.org/drawingml/2006/table">
            <a:tbl>
              <a:tblPr firstRow="1" bandRow="1">
                <a:tableStyleId>{5C22544A-7EE6-4342-B048-85BDC9FD1C3A}</a:tableStyleId>
              </a:tblPr>
              <a:tblGrid>
                <a:gridCol w="1099504">
                  <a:extLst>
                    <a:ext uri="{9D8B030D-6E8A-4147-A177-3AD203B41FA5}">
                      <a16:colId xmlns:a16="http://schemas.microsoft.com/office/drawing/2014/main" val="2871566392"/>
                    </a:ext>
                  </a:extLst>
                </a:gridCol>
                <a:gridCol w="792795">
                  <a:extLst>
                    <a:ext uri="{9D8B030D-6E8A-4147-A177-3AD203B41FA5}">
                      <a16:colId xmlns:a16="http://schemas.microsoft.com/office/drawing/2014/main" val="4226245215"/>
                    </a:ext>
                  </a:extLst>
                </a:gridCol>
                <a:gridCol w="647700">
                  <a:extLst>
                    <a:ext uri="{9D8B030D-6E8A-4147-A177-3AD203B41FA5}">
                      <a16:colId xmlns:a16="http://schemas.microsoft.com/office/drawing/2014/main" val="3134826256"/>
                    </a:ext>
                  </a:extLst>
                </a:gridCol>
                <a:gridCol w="685800">
                  <a:extLst>
                    <a:ext uri="{9D8B030D-6E8A-4147-A177-3AD203B41FA5}">
                      <a16:colId xmlns:a16="http://schemas.microsoft.com/office/drawing/2014/main" val="1874285598"/>
                    </a:ext>
                  </a:extLst>
                </a:gridCol>
              </a:tblGrid>
              <a:tr h="460565">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賢い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恐ろしい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怖い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悲しい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遅い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忙しい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手厚い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軽い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早い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302</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2.28</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温かい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済まない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2.11</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冷たい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1.85</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ありがたい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1.68</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づらい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5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危うい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500" b="1" i="0" u="none" strike="noStrike">
                          <a:solidFill>
                            <a:srgbClr val="000000"/>
                          </a:solidFill>
                          <a:effectLst/>
                          <a:latin typeface="メイリオ" panose="020B0604030504040204" pitchFamily="50" charset="-128"/>
                          <a:ea typeface="メイリオ" panose="020B0604030504040204" pitchFamily="50" charset="-128"/>
                        </a:rPr>
                        <a:t>若い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1.65</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500" b="1" i="0" u="none" strike="noStrike" dirty="0">
                          <a:solidFill>
                            <a:srgbClr val="000000"/>
                          </a:solidFill>
                          <a:effectLst/>
                          <a:latin typeface="メイリオ" panose="020B0604030504040204" pitchFamily="50" charset="-128"/>
                          <a:ea typeface="メイリオ" panose="020B0604030504040204" pitchFamily="50" charset="-128"/>
                        </a:rPr>
                        <a:t>つらい</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500" b="1" i="0" u="none" strike="noStrike" dirty="0">
                          <a:solidFill>
                            <a:srgbClr val="000000"/>
                          </a:solidFill>
                          <a:effectLst/>
                          <a:latin typeface="メイリオ" panose="020B0604030504040204" pitchFamily="50" charset="-128"/>
                          <a:ea typeface="メイリオ" panose="020B0604030504040204" pitchFamily="50" charset="-128"/>
                        </a:rPr>
                        <a:t>18</a:t>
                      </a:r>
                    </a:p>
                  </a:txBody>
                  <a:tcPr marL="7620" marR="7620" marT="7620" marB="0" anchor="b"/>
                </a:tc>
                <a:tc>
                  <a:txBody>
                    <a:bodyPr/>
                    <a:lstStyle/>
                    <a:p>
                      <a:pPr algn="r" fontAlgn="b"/>
                      <a:r>
                        <a:rPr lang="en-US" altLang="ja-JP" sz="1500" b="1" i="0" u="none" strike="noStrike" dirty="0">
                          <a:solidFill>
                            <a:srgbClr val="9C0006"/>
                          </a:solidFill>
                          <a:effectLst/>
                          <a:latin typeface="メイリオ" panose="020B0604030504040204" pitchFamily="50" charset="-128"/>
                          <a:ea typeface="メイリオ" panose="020B0604030504040204" pitchFamily="50" charset="-128"/>
                        </a:rPr>
                        <a:t>1.55</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nvPr>
        </p:nvGraphicFramePr>
        <p:xfrm>
          <a:off x="5028017" y="400110"/>
          <a:ext cx="3207703" cy="5809450"/>
        </p:xfrm>
        <a:graphic>
          <a:graphicData uri="http://schemas.openxmlformats.org/drawingml/2006/table">
            <a:tbl>
              <a:tblPr firstRow="1" bandRow="1">
                <a:tableStyleId>{21E4AEA4-8DFA-4A89-87EB-49C32662AFE0}</a:tableStyleId>
              </a:tblPr>
              <a:tblGrid>
                <a:gridCol w="1099503">
                  <a:extLst>
                    <a:ext uri="{9D8B030D-6E8A-4147-A177-3AD203B41FA5}">
                      <a16:colId xmlns:a16="http://schemas.microsoft.com/office/drawing/2014/main" val="2871566392"/>
                    </a:ext>
                  </a:extLst>
                </a:gridCol>
                <a:gridCol w="698500">
                  <a:extLst>
                    <a:ext uri="{9D8B030D-6E8A-4147-A177-3AD203B41FA5}">
                      <a16:colId xmlns:a16="http://schemas.microsoft.com/office/drawing/2014/main" val="4226245215"/>
                    </a:ext>
                  </a:extLst>
                </a:gridCol>
                <a:gridCol w="711200">
                  <a:extLst>
                    <a:ext uri="{9D8B030D-6E8A-4147-A177-3AD203B41FA5}">
                      <a16:colId xmlns:a16="http://schemas.microsoft.com/office/drawing/2014/main" val="3134826256"/>
                    </a:ext>
                  </a:extLst>
                </a:gridCol>
                <a:gridCol w="698500">
                  <a:extLst>
                    <a:ext uri="{9D8B030D-6E8A-4147-A177-3AD203B41FA5}">
                      <a16:colId xmlns:a16="http://schemas.microsoft.com/office/drawing/2014/main" val="1874285598"/>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怪しい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7.5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黒い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11</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5.5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痛い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浅い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9</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疑わしい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おいしい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ゆゆしい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ややこしい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solidFill>
                            <a:srgbClr val="C00000"/>
                          </a:solidFill>
                          <a:effectLst/>
                          <a:latin typeface="メイリオ" panose="020B0604030504040204" pitchFamily="50" charset="-128"/>
                          <a:ea typeface="メイリオ" panose="020B0604030504040204" pitchFamily="50" charset="-128"/>
                        </a:rPr>
                        <a:t>4</a:t>
                      </a:r>
                      <a:endParaRPr lang="en-US" altLang="ja-JP" sz="1600" b="1" i="0" u="none" strike="noStrike">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かたい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やましい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著しい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41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3.15</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にくい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81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2.89</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くい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16</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狭い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8</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21</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2.62</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がたい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u="none" strike="noStrike" dirty="0">
                          <a:effectLst/>
                          <a:latin typeface="メイリオ" panose="020B0604030504040204" pitchFamily="50" charset="-128"/>
                          <a:ea typeface="メイリオ" panose="020B0604030504040204" pitchFamily="50" charset="-128"/>
                        </a:rPr>
                        <a:t>安い</a:t>
                      </a:r>
                      <a:endParaRPr lang="ja-JP" altLang="en-US"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40</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103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2.57</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恥ずかしい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10</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24</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u="none" strike="noStrike" dirty="0">
                          <a:effectLst/>
                          <a:highlight>
                            <a:srgbClr val="FFFF00"/>
                          </a:highlight>
                          <a:latin typeface="メイリオ" panose="020B0604030504040204" pitchFamily="50" charset="-128"/>
                          <a:ea typeface="メイリオ" panose="020B0604030504040204" pitchFamily="50" charset="-128"/>
                        </a:rPr>
                        <a:t>しつこい</a:t>
                      </a:r>
                      <a:endPar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effectLst/>
                          <a:latin typeface="メイリオ" panose="020B0604030504040204" pitchFamily="50" charset="-128"/>
                          <a:ea typeface="メイリオ" panose="020B0604030504040204" pitchFamily="50" charset="-128"/>
                        </a:rPr>
                        <a:t>5</a:t>
                      </a:r>
                      <a:endParaRPr lang="en-US" altLang="ja-JP" sz="16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12</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2.4</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青い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7</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2.33</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u="none" strike="noStrike">
                          <a:effectLst/>
                          <a:latin typeface="メイリオ" panose="020B0604030504040204" pitchFamily="50" charset="-128"/>
                          <a:ea typeface="メイリオ" panose="020B0604030504040204" pitchFamily="50" charset="-128"/>
                        </a:rPr>
                        <a:t>珍しい</a:t>
                      </a:r>
                      <a:endParaRPr lang="ja-JP" altLang="en-US"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6</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a:effectLst/>
                          <a:latin typeface="メイリオ" panose="020B0604030504040204" pitchFamily="50" charset="-128"/>
                          <a:ea typeface="メイリオ" panose="020B0604030504040204" pitchFamily="50" charset="-128"/>
                        </a:rPr>
                        <a:t>13</a:t>
                      </a:r>
                      <a:endParaRPr lang="en-US" altLang="ja-JP" sz="16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b"/>
                </a:tc>
                <a:tc>
                  <a:txBody>
                    <a:bodyPr/>
                    <a:lstStyle/>
                    <a:p>
                      <a:pPr algn="r" fontAlgn="b"/>
                      <a:r>
                        <a:rPr lang="en-US" altLang="ja-JP" sz="1600" b="1" u="none" strike="noStrike" dirty="0">
                          <a:solidFill>
                            <a:srgbClr val="C00000"/>
                          </a:solidFill>
                          <a:effectLst/>
                          <a:latin typeface="メイリオ" panose="020B0604030504040204" pitchFamily="50" charset="-128"/>
                          <a:ea typeface="メイリオ" panose="020B0604030504040204" pitchFamily="50" charset="-128"/>
                        </a:rPr>
                        <a:t>2.16</a:t>
                      </a:r>
                      <a:endParaRPr lang="en-US" altLang="ja-JP" sz="1600" b="1" i="0" u="none" strike="noStrike" dirty="0">
                        <a:solidFill>
                          <a:srgbClr val="C00000"/>
                        </a:solidFill>
                        <a:effectLst/>
                        <a:latin typeface="メイリオ" panose="020B0604030504040204" pitchFamily="50" charset="-128"/>
                        <a:ea typeface="メイリオ" panose="020B0604030504040204" pitchFamily="50" charset="-128"/>
                      </a:endParaRP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0" y="0"/>
            <a:ext cx="9144000" cy="400110"/>
          </a:xfrm>
          <a:prstGeom prst="rect">
            <a:avLst/>
          </a:prstGeom>
          <a:noFill/>
        </p:spPr>
        <p:txBody>
          <a:bodyPr wrap="square" rtlCol="0">
            <a:spAutoFit/>
          </a:bodyPr>
          <a:lstStyle/>
          <a:p>
            <a:r>
              <a:rPr kumimoji="1" lang="ja-JP" altLang="en-US" sz="2000" b="1" dirty="0"/>
              <a:t>旧野党が使用する割合が高い形容詞　　　現野党が使用する割合が高い形容詞</a:t>
            </a:r>
          </a:p>
        </p:txBody>
      </p:sp>
      <p:sp>
        <p:nvSpPr>
          <p:cNvPr id="8" name="テキスト ボックス 7">
            <a:extLst>
              <a:ext uri="{FF2B5EF4-FFF2-40B4-BE49-F238E27FC236}">
                <a16:creationId xmlns:a16="http://schemas.microsoft.com/office/drawing/2014/main" id="{282F1B60-C992-4C02-9D8D-B45065E915D5}"/>
              </a:ext>
            </a:extLst>
          </p:cNvPr>
          <p:cNvSpPr txBox="1"/>
          <p:nvPr/>
        </p:nvSpPr>
        <p:spPr>
          <a:xfrm>
            <a:off x="357374" y="6450774"/>
            <a:ext cx="8488914" cy="369332"/>
          </a:xfrm>
          <a:prstGeom prst="rect">
            <a:avLst/>
          </a:prstGeom>
          <a:noFill/>
        </p:spPr>
        <p:txBody>
          <a:bodyPr wrap="square" rtlCol="0">
            <a:spAutoFit/>
          </a:bodyPr>
          <a:lstStyle/>
          <a:p>
            <a:r>
              <a:rPr kumimoji="1" lang="ja-JP" altLang="en-US" dirty="0"/>
              <a:t>全</a:t>
            </a:r>
            <a:r>
              <a:rPr kumimoji="1" lang="en-US" altLang="ja-JP" dirty="0"/>
              <a:t>311</a:t>
            </a:r>
            <a:r>
              <a:rPr kumimoji="1" lang="ja-JP" altLang="en-US" dirty="0"/>
              <a:t>単語中、頻出１００語の中から上位</a:t>
            </a:r>
            <a:r>
              <a:rPr kumimoji="1" lang="en-US" altLang="ja-JP" dirty="0"/>
              <a:t>20</a:t>
            </a:r>
            <a:r>
              <a:rPr kumimoji="1" lang="ja-JP" altLang="en-US" dirty="0"/>
              <a:t>単語ずつ選出</a:t>
            </a:r>
          </a:p>
        </p:txBody>
      </p:sp>
      <p:sp>
        <p:nvSpPr>
          <p:cNvPr id="2" name="吹き出し: 四角形 1">
            <a:extLst>
              <a:ext uri="{FF2B5EF4-FFF2-40B4-BE49-F238E27FC236}">
                <a16:creationId xmlns:a16="http://schemas.microsoft.com/office/drawing/2014/main" id="{02A58A84-520E-41B0-AE05-FB3BE566DB10}"/>
              </a:ext>
            </a:extLst>
          </p:cNvPr>
          <p:cNvSpPr/>
          <p:nvPr/>
        </p:nvSpPr>
        <p:spPr>
          <a:xfrm>
            <a:off x="6035040" y="689054"/>
            <a:ext cx="3108960" cy="601860"/>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設置趣意書のこの黒いところが出てこないんですよ</a:t>
            </a:r>
          </a:p>
        </p:txBody>
      </p:sp>
      <p:sp>
        <p:nvSpPr>
          <p:cNvPr id="9" name="吹き出し: 四角形 8">
            <a:extLst>
              <a:ext uri="{FF2B5EF4-FFF2-40B4-BE49-F238E27FC236}">
                <a16:creationId xmlns:a16="http://schemas.microsoft.com/office/drawing/2014/main" id="{373162E6-76FA-45D8-A853-E776E10AD3F6}"/>
              </a:ext>
            </a:extLst>
          </p:cNvPr>
          <p:cNvSpPr/>
          <p:nvPr/>
        </p:nvSpPr>
        <p:spPr>
          <a:xfrm>
            <a:off x="5737328" y="-21427"/>
            <a:ext cx="3108960" cy="601860"/>
          </a:xfrm>
          <a:prstGeom prst="wedgeRectCallout">
            <a:avLst>
              <a:gd name="adj1" fmla="val -61338"/>
              <a:gd name="adj2" fmla="val 114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怪しいと言わざるを得ませんよ</a:t>
            </a:r>
          </a:p>
        </p:txBody>
      </p:sp>
      <p:sp>
        <p:nvSpPr>
          <p:cNvPr id="10" name="吹き出し: 四角形 9">
            <a:extLst>
              <a:ext uri="{FF2B5EF4-FFF2-40B4-BE49-F238E27FC236}">
                <a16:creationId xmlns:a16="http://schemas.microsoft.com/office/drawing/2014/main" id="{A4E3BCBC-13F5-40F9-83D8-6095B75D5B16}"/>
              </a:ext>
            </a:extLst>
          </p:cNvPr>
          <p:cNvSpPr/>
          <p:nvPr/>
        </p:nvSpPr>
        <p:spPr>
          <a:xfrm>
            <a:off x="6143897" y="2492206"/>
            <a:ext cx="3108960" cy="601860"/>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総理、ぜひ、やましいことがないのであれば</a:t>
            </a:r>
          </a:p>
        </p:txBody>
      </p:sp>
      <p:sp>
        <p:nvSpPr>
          <p:cNvPr id="11" name="吹き出し: 四角形 10">
            <a:extLst>
              <a:ext uri="{FF2B5EF4-FFF2-40B4-BE49-F238E27FC236}">
                <a16:creationId xmlns:a16="http://schemas.microsoft.com/office/drawing/2014/main" id="{D1AFD2BF-06D7-45D1-8E88-6A1D183A2D60}"/>
              </a:ext>
            </a:extLst>
          </p:cNvPr>
          <p:cNvSpPr/>
          <p:nvPr/>
        </p:nvSpPr>
        <p:spPr>
          <a:xfrm>
            <a:off x="6143897" y="4295358"/>
            <a:ext cx="3108960" cy="601860"/>
          </a:xfrm>
          <a:prstGeom prst="wedgeRectCallout">
            <a:avLst>
              <a:gd name="adj1" fmla="val -51534"/>
              <a:gd name="adj2" fmla="val 108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みっともなく情けなく恥ずかしいことであります</a:t>
            </a:r>
          </a:p>
        </p:txBody>
      </p:sp>
      <p:sp>
        <p:nvSpPr>
          <p:cNvPr id="12" name="吹き出し: 四角形 11">
            <a:extLst>
              <a:ext uri="{FF2B5EF4-FFF2-40B4-BE49-F238E27FC236}">
                <a16:creationId xmlns:a16="http://schemas.microsoft.com/office/drawing/2014/main" id="{354E98FC-A620-4ECE-8D24-48E4D5929B4B}"/>
              </a:ext>
            </a:extLst>
          </p:cNvPr>
          <p:cNvSpPr/>
          <p:nvPr/>
        </p:nvSpPr>
        <p:spPr>
          <a:xfrm>
            <a:off x="1146361" y="3414729"/>
            <a:ext cx="2084519" cy="400110"/>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一日も早い復興を</a:t>
            </a:r>
          </a:p>
        </p:txBody>
      </p:sp>
      <p:sp>
        <p:nvSpPr>
          <p:cNvPr id="13" name="吹き出し: 四角形 12">
            <a:extLst>
              <a:ext uri="{FF2B5EF4-FFF2-40B4-BE49-F238E27FC236}">
                <a16:creationId xmlns:a16="http://schemas.microsoft.com/office/drawing/2014/main" id="{6FF48ED3-5CAB-470C-9EEA-B2D4C1B55F93}"/>
              </a:ext>
            </a:extLst>
          </p:cNvPr>
          <p:cNvSpPr/>
          <p:nvPr/>
        </p:nvSpPr>
        <p:spPr>
          <a:xfrm>
            <a:off x="1671536" y="4968285"/>
            <a:ext cx="3118688" cy="400110"/>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この政権の危うさを感じている</a:t>
            </a:r>
          </a:p>
        </p:txBody>
      </p:sp>
      <p:sp>
        <p:nvSpPr>
          <p:cNvPr id="14" name="吹き出し: 四角形 13">
            <a:extLst>
              <a:ext uri="{FF2B5EF4-FFF2-40B4-BE49-F238E27FC236}">
                <a16:creationId xmlns:a16="http://schemas.microsoft.com/office/drawing/2014/main" id="{F90AE118-B8B5-4ADB-9CDB-BDE7349BED74}"/>
              </a:ext>
            </a:extLst>
          </p:cNvPr>
          <p:cNvSpPr/>
          <p:nvPr/>
        </p:nvSpPr>
        <p:spPr>
          <a:xfrm>
            <a:off x="1586143" y="930587"/>
            <a:ext cx="3118688" cy="400110"/>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津波というのは恐ろしいんです</a:t>
            </a:r>
          </a:p>
        </p:txBody>
      </p:sp>
      <p:sp>
        <p:nvSpPr>
          <p:cNvPr id="5" name="スライド番号プレースホルダー 4">
            <a:extLst>
              <a:ext uri="{FF2B5EF4-FFF2-40B4-BE49-F238E27FC236}">
                <a16:creationId xmlns:a16="http://schemas.microsoft.com/office/drawing/2014/main" id="{6EE19CB7-5783-4849-ACBA-0A3FFFCD1A70}"/>
              </a:ext>
            </a:extLst>
          </p:cNvPr>
          <p:cNvSpPr>
            <a:spLocks noGrp="1"/>
          </p:cNvSpPr>
          <p:nvPr>
            <p:ph type="sldNum" sz="quarter" idx="12"/>
          </p:nvPr>
        </p:nvSpPr>
        <p:spPr/>
        <p:txBody>
          <a:bodyPr/>
          <a:lstStyle/>
          <a:p>
            <a:fld id="{CAF7123A-F11E-4334-8DBF-7F384358F8F9}" type="slidenum">
              <a:rPr kumimoji="1" lang="ja-JP" altLang="en-US" smtClean="0"/>
              <a:t>13</a:t>
            </a:fld>
            <a:endParaRPr kumimoji="1" lang="ja-JP" altLang="en-US"/>
          </a:p>
        </p:txBody>
      </p:sp>
    </p:spTree>
    <p:extLst>
      <p:ext uri="{BB962C8B-B14F-4D97-AF65-F5344CB8AC3E}">
        <p14:creationId xmlns:p14="http://schemas.microsoft.com/office/powerpoint/2010/main" val="174318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746043278"/>
              </p:ext>
            </p:extLst>
          </p:nvPr>
        </p:nvGraphicFramePr>
        <p:xfrm>
          <a:off x="209915" y="398425"/>
          <a:ext cx="4067704" cy="6000938"/>
        </p:xfrm>
        <a:graphic>
          <a:graphicData uri="http://schemas.openxmlformats.org/drawingml/2006/table">
            <a:tbl>
              <a:tblPr firstRow="1" bandRow="1">
                <a:tableStyleId>{5C22544A-7EE6-4342-B048-85BDC9FD1C3A}</a:tableStyleId>
              </a:tblPr>
              <a:tblGrid>
                <a:gridCol w="906734">
                  <a:extLst>
                    <a:ext uri="{9D8B030D-6E8A-4147-A177-3AD203B41FA5}">
                      <a16:colId xmlns:a16="http://schemas.microsoft.com/office/drawing/2014/main" val="2871566392"/>
                    </a:ext>
                  </a:extLst>
                </a:gridCol>
                <a:gridCol w="653798">
                  <a:extLst>
                    <a:ext uri="{9D8B030D-6E8A-4147-A177-3AD203B41FA5}">
                      <a16:colId xmlns:a16="http://schemas.microsoft.com/office/drawing/2014/main" val="4226245215"/>
                    </a:ext>
                  </a:extLst>
                </a:gridCol>
                <a:gridCol w="807681">
                  <a:extLst>
                    <a:ext uri="{9D8B030D-6E8A-4147-A177-3AD203B41FA5}">
                      <a16:colId xmlns:a16="http://schemas.microsoft.com/office/drawing/2014/main" val="3134826256"/>
                    </a:ext>
                  </a:extLst>
                </a:gridCol>
                <a:gridCol w="803563">
                  <a:extLst>
                    <a:ext uri="{9D8B030D-6E8A-4147-A177-3AD203B41FA5}">
                      <a16:colId xmlns:a16="http://schemas.microsoft.com/office/drawing/2014/main" val="1874285598"/>
                    </a:ext>
                  </a:extLst>
                </a:gridCol>
                <a:gridCol w="895928">
                  <a:extLst>
                    <a:ext uri="{9D8B030D-6E8A-4147-A177-3AD203B41FA5}">
                      <a16:colId xmlns:a16="http://schemas.microsoft.com/office/drawing/2014/main" val="236151506"/>
                    </a:ext>
                  </a:extLst>
                </a:gridCol>
              </a:tblGrid>
              <a:tr h="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承る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間に合う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盛り込む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3.52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はかる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3.33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寄せる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3.12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0</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参る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0</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生きる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減らす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なさる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使える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おくれる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やってくる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苦しむ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29</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尽くす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支える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伝わる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生かす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足りる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やれる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2508787308"/>
              </p:ext>
            </p:extLst>
          </p:nvPr>
        </p:nvGraphicFramePr>
        <p:xfrm>
          <a:off x="4866382" y="328142"/>
          <a:ext cx="3520236" cy="6083770"/>
        </p:xfrm>
        <a:graphic>
          <a:graphicData uri="http://schemas.openxmlformats.org/drawingml/2006/table">
            <a:tbl>
              <a:tblPr firstRow="1" bandRow="1">
                <a:tableStyleId>{21E4AEA4-8DFA-4A89-87EB-49C32662AFE0}</a:tableStyleId>
              </a:tblPr>
              <a:tblGrid>
                <a:gridCol w="961658">
                  <a:extLst>
                    <a:ext uri="{9D8B030D-6E8A-4147-A177-3AD203B41FA5}">
                      <a16:colId xmlns:a16="http://schemas.microsoft.com/office/drawing/2014/main" val="2871566392"/>
                    </a:ext>
                  </a:extLst>
                </a:gridCol>
                <a:gridCol w="610929">
                  <a:extLst>
                    <a:ext uri="{9D8B030D-6E8A-4147-A177-3AD203B41FA5}">
                      <a16:colId xmlns:a16="http://schemas.microsoft.com/office/drawing/2014/main" val="4226245215"/>
                    </a:ext>
                  </a:extLst>
                </a:gridCol>
                <a:gridCol w="622037">
                  <a:extLst>
                    <a:ext uri="{9D8B030D-6E8A-4147-A177-3AD203B41FA5}">
                      <a16:colId xmlns:a16="http://schemas.microsoft.com/office/drawing/2014/main" val="3134826256"/>
                    </a:ext>
                  </a:extLst>
                </a:gridCol>
                <a:gridCol w="626480">
                  <a:extLst>
                    <a:ext uri="{9D8B030D-6E8A-4147-A177-3AD203B41FA5}">
                      <a16:colId xmlns:a16="http://schemas.microsoft.com/office/drawing/2014/main" val="1874285598"/>
                    </a:ext>
                  </a:extLst>
                </a:gridCol>
                <a:gridCol w="699132">
                  <a:extLst>
                    <a:ext uri="{9D8B030D-6E8A-4147-A177-3AD203B41FA5}">
                      <a16:colId xmlns:a16="http://schemas.microsoft.com/office/drawing/2014/main" val="3741386636"/>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準ずる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用いる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6.5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渡す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3.86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要する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見つかる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抜く</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3.63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売る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3.45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生じる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2.77</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買う</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積む</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a:t>
                      </a: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向き合う</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2.64</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反する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23</a:t>
                      </a: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飲む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受け取る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下がる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隠す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a:t>
                      </a: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異なる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当たる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疑う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a:t>
                      </a: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満たす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2.19</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r>
              <a:rPr kumimoji="1" lang="ja-JP" altLang="en-US" sz="2000" b="1" dirty="0"/>
              <a:t>旧野党が使用する割合が高い動詞　　　現野党が使用する割合が高い動詞</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421169" y="6372844"/>
            <a:ext cx="8382589" cy="369332"/>
          </a:xfrm>
          <a:prstGeom prst="rect">
            <a:avLst/>
          </a:prstGeom>
          <a:noFill/>
        </p:spPr>
        <p:txBody>
          <a:bodyPr wrap="square" rtlCol="0">
            <a:spAutoFit/>
          </a:bodyPr>
          <a:lstStyle/>
          <a:p>
            <a:r>
              <a:rPr kumimoji="1" lang="ja-JP" altLang="en-US" dirty="0"/>
              <a:t>全</a:t>
            </a:r>
            <a:r>
              <a:rPr kumimoji="1" lang="en-US" altLang="ja-JP" dirty="0"/>
              <a:t>2562</a:t>
            </a:r>
            <a:r>
              <a:rPr kumimoji="1" lang="ja-JP" altLang="en-US" dirty="0"/>
              <a:t>単語中、頻出</a:t>
            </a:r>
            <a:r>
              <a:rPr kumimoji="1" lang="en-US" altLang="ja-JP" dirty="0"/>
              <a:t>300</a:t>
            </a:r>
            <a:r>
              <a:rPr kumimoji="1" lang="ja-JP" altLang="en-US" dirty="0"/>
              <a:t>語の中から上位</a:t>
            </a:r>
            <a:r>
              <a:rPr kumimoji="1" lang="en-US" altLang="ja-JP" dirty="0"/>
              <a:t>20</a:t>
            </a:r>
            <a:r>
              <a:rPr kumimoji="1" lang="ja-JP" altLang="en-US" dirty="0"/>
              <a:t>単語ずつ選出</a:t>
            </a:r>
          </a:p>
        </p:txBody>
      </p:sp>
      <p:sp>
        <p:nvSpPr>
          <p:cNvPr id="3" name="スライド番号プレースホルダー 2">
            <a:extLst>
              <a:ext uri="{FF2B5EF4-FFF2-40B4-BE49-F238E27FC236}">
                <a16:creationId xmlns:a16="http://schemas.microsoft.com/office/drawing/2014/main" id="{F7676AF3-DE32-4E64-AC1C-50E6F3294173}"/>
              </a:ext>
            </a:extLst>
          </p:cNvPr>
          <p:cNvSpPr>
            <a:spLocks noGrp="1"/>
          </p:cNvSpPr>
          <p:nvPr>
            <p:ph type="sldNum" sz="quarter" idx="12"/>
          </p:nvPr>
        </p:nvSpPr>
        <p:spPr/>
        <p:txBody>
          <a:bodyPr/>
          <a:lstStyle/>
          <a:p>
            <a:fld id="{CAF7123A-F11E-4334-8DBF-7F384358F8F9}" type="slidenum">
              <a:rPr kumimoji="1" lang="ja-JP" altLang="en-US" smtClean="0"/>
              <a:t>14</a:t>
            </a:fld>
            <a:endParaRPr kumimoji="1" lang="ja-JP" altLang="en-US"/>
          </a:p>
        </p:txBody>
      </p:sp>
    </p:spTree>
    <p:extLst>
      <p:ext uri="{BB962C8B-B14F-4D97-AF65-F5344CB8AC3E}">
        <p14:creationId xmlns:p14="http://schemas.microsoft.com/office/powerpoint/2010/main" val="421973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434703624"/>
              </p:ext>
            </p:extLst>
          </p:nvPr>
        </p:nvGraphicFramePr>
        <p:xfrm>
          <a:off x="421169" y="489167"/>
          <a:ext cx="3225799" cy="5761720"/>
        </p:xfrm>
        <a:graphic>
          <a:graphicData uri="http://schemas.openxmlformats.org/drawingml/2006/table">
            <a:tbl>
              <a:tblPr firstRow="1" bandRow="1">
                <a:tableStyleId>{5C22544A-7EE6-4342-B048-85BDC9FD1C3A}</a:tableStyleId>
              </a:tblPr>
              <a:tblGrid>
                <a:gridCol w="1099504">
                  <a:extLst>
                    <a:ext uri="{9D8B030D-6E8A-4147-A177-3AD203B41FA5}">
                      <a16:colId xmlns:a16="http://schemas.microsoft.com/office/drawing/2014/main" val="2871566392"/>
                    </a:ext>
                  </a:extLst>
                </a:gridCol>
                <a:gridCol w="792795">
                  <a:extLst>
                    <a:ext uri="{9D8B030D-6E8A-4147-A177-3AD203B41FA5}">
                      <a16:colId xmlns:a16="http://schemas.microsoft.com/office/drawing/2014/main" val="4226245215"/>
                    </a:ext>
                  </a:extLst>
                </a:gridCol>
                <a:gridCol w="647700">
                  <a:extLst>
                    <a:ext uri="{9D8B030D-6E8A-4147-A177-3AD203B41FA5}">
                      <a16:colId xmlns:a16="http://schemas.microsoft.com/office/drawing/2014/main" val="3134826256"/>
                    </a:ext>
                  </a:extLst>
                </a:gridCol>
                <a:gridCol w="685800">
                  <a:extLst>
                    <a:ext uri="{9D8B030D-6E8A-4147-A177-3AD203B41FA5}">
                      <a16:colId xmlns:a16="http://schemas.microsoft.com/office/drawing/2014/main" val="1874285598"/>
                    </a:ext>
                  </a:extLst>
                </a:gridCol>
              </a:tblGrid>
              <a:tr h="56797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承る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16.6</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間に合う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4.2</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盛り込む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3.52</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はかる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3.33</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寄せる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3.12</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参る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2.88</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生きる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2.82</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減らす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なさる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使える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2.68</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おくれる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2.62</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やってくる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165</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苦しむ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尽くす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9C0006"/>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支える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2.39</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伝わる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生かす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2.26</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足りる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やれる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3256077491"/>
              </p:ext>
            </p:extLst>
          </p:nvPr>
        </p:nvGraphicFramePr>
        <p:xfrm>
          <a:off x="4774019" y="441437"/>
          <a:ext cx="3447584" cy="5809450"/>
        </p:xfrm>
        <a:graphic>
          <a:graphicData uri="http://schemas.openxmlformats.org/drawingml/2006/table">
            <a:tbl>
              <a:tblPr firstRow="1" bandRow="1">
                <a:tableStyleId>{21E4AEA4-8DFA-4A89-87EB-49C32662AFE0}</a:tableStyleId>
              </a:tblPr>
              <a:tblGrid>
                <a:gridCol w="1175213">
                  <a:extLst>
                    <a:ext uri="{9D8B030D-6E8A-4147-A177-3AD203B41FA5}">
                      <a16:colId xmlns:a16="http://schemas.microsoft.com/office/drawing/2014/main" val="2871566392"/>
                    </a:ext>
                  </a:extLst>
                </a:gridCol>
                <a:gridCol w="746597">
                  <a:extLst>
                    <a:ext uri="{9D8B030D-6E8A-4147-A177-3AD203B41FA5}">
                      <a16:colId xmlns:a16="http://schemas.microsoft.com/office/drawing/2014/main" val="4226245215"/>
                    </a:ext>
                  </a:extLst>
                </a:gridCol>
                <a:gridCol w="760172">
                  <a:extLst>
                    <a:ext uri="{9D8B030D-6E8A-4147-A177-3AD203B41FA5}">
                      <a16:colId xmlns:a16="http://schemas.microsoft.com/office/drawing/2014/main" val="3134826256"/>
                    </a:ext>
                  </a:extLst>
                </a:gridCol>
                <a:gridCol w="765602">
                  <a:extLst>
                    <a:ext uri="{9D8B030D-6E8A-4147-A177-3AD203B41FA5}">
                      <a16:colId xmlns:a16="http://schemas.microsoft.com/office/drawing/2014/main" val="1874285598"/>
                    </a:ext>
                  </a:extLst>
                </a:gridCol>
              </a:tblGrid>
              <a:tr h="626854">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準ずる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a:t>
                      </a:r>
                    </a:p>
                  </a:txBody>
                  <a:tcPr marL="7620" marR="7620" marT="7620" marB="0" anchor="b"/>
                </a:tc>
                <a:extLst>
                  <a:ext uri="{0D108BD9-81ED-4DB2-BD59-A6C34878D82A}">
                    <a16:rowId xmlns:a16="http://schemas.microsoft.com/office/drawing/2014/main" val="3831662092"/>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用いる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6.5</a:t>
                      </a:r>
                    </a:p>
                  </a:txBody>
                  <a:tcPr marL="7620" marR="7620" marT="7620" marB="0" anchor="b"/>
                </a:tc>
                <a:extLst>
                  <a:ext uri="{0D108BD9-81ED-4DB2-BD59-A6C34878D82A}">
                    <a16:rowId xmlns:a16="http://schemas.microsoft.com/office/drawing/2014/main" val="111057407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渡す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3.86</a:t>
                      </a:r>
                    </a:p>
                  </a:txBody>
                  <a:tcPr marL="7620" marR="7620" marT="7620" marB="0" anchor="b"/>
                </a:tc>
                <a:extLst>
                  <a:ext uri="{0D108BD9-81ED-4DB2-BD59-A6C34878D82A}">
                    <a16:rowId xmlns:a16="http://schemas.microsoft.com/office/drawing/2014/main" val="3605411908"/>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要する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3.76</a:t>
                      </a:r>
                    </a:p>
                  </a:txBody>
                  <a:tcPr marL="7620" marR="7620" marT="7620" marB="0" anchor="b"/>
                </a:tc>
                <a:extLst>
                  <a:ext uri="{0D108BD9-81ED-4DB2-BD59-A6C34878D82A}">
                    <a16:rowId xmlns:a16="http://schemas.microsoft.com/office/drawing/2014/main" val="3474300086"/>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見つかる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3.73</a:t>
                      </a:r>
                    </a:p>
                  </a:txBody>
                  <a:tcPr marL="7620" marR="7620" marT="7620" marB="0" anchor="b"/>
                </a:tc>
                <a:extLst>
                  <a:ext uri="{0D108BD9-81ED-4DB2-BD59-A6C34878D82A}">
                    <a16:rowId xmlns:a16="http://schemas.microsoft.com/office/drawing/2014/main" val="421447195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抜く</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3.63</a:t>
                      </a:r>
                    </a:p>
                  </a:txBody>
                  <a:tcPr marL="7620" marR="7620" marT="7620" marB="0" anchor="b"/>
                </a:tc>
                <a:extLst>
                  <a:ext uri="{0D108BD9-81ED-4DB2-BD59-A6C34878D82A}">
                    <a16:rowId xmlns:a16="http://schemas.microsoft.com/office/drawing/2014/main" val="3645608564"/>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売る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3.45</a:t>
                      </a:r>
                    </a:p>
                  </a:txBody>
                  <a:tcPr marL="7620" marR="7620" marT="7620" marB="0" anchor="b"/>
                </a:tc>
                <a:extLst>
                  <a:ext uri="{0D108BD9-81ED-4DB2-BD59-A6C34878D82A}">
                    <a16:rowId xmlns:a16="http://schemas.microsoft.com/office/drawing/2014/main" val="4211693005"/>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生じる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2.77</a:t>
                      </a:r>
                    </a:p>
                  </a:txBody>
                  <a:tcPr marL="7620" marR="7620" marT="7620" marB="0" anchor="b"/>
                </a:tc>
                <a:extLst>
                  <a:ext uri="{0D108BD9-81ED-4DB2-BD59-A6C34878D82A}">
                    <a16:rowId xmlns:a16="http://schemas.microsoft.com/office/drawing/2014/main" val="3403253863"/>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買う</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2.71</a:t>
                      </a:r>
                    </a:p>
                  </a:txBody>
                  <a:tcPr marL="7620" marR="7620" marT="7620" marB="0" anchor="b"/>
                </a:tc>
                <a:extLst>
                  <a:ext uri="{0D108BD9-81ED-4DB2-BD59-A6C34878D82A}">
                    <a16:rowId xmlns:a16="http://schemas.microsoft.com/office/drawing/2014/main" val="13078264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積む</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2.66</a:t>
                      </a:r>
                    </a:p>
                  </a:txBody>
                  <a:tcPr marL="7620" marR="7620" marT="7620" marB="0" anchor="b"/>
                </a:tc>
                <a:extLst>
                  <a:ext uri="{0D108BD9-81ED-4DB2-BD59-A6C34878D82A}">
                    <a16:rowId xmlns:a16="http://schemas.microsoft.com/office/drawing/2014/main" val="286976952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向き合う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2.64</a:t>
                      </a:r>
                    </a:p>
                  </a:txBody>
                  <a:tcPr marL="7620" marR="7620" marT="7620" marB="0" anchor="b"/>
                </a:tc>
                <a:extLst>
                  <a:ext uri="{0D108BD9-81ED-4DB2-BD59-A6C34878D82A}">
                    <a16:rowId xmlns:a16="http://schemas.microsoft.com/office/drawing/2014/main" val="2680808461"/>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反する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2.56</a:t>
                      </a:r>
                    </a:p>
                  </a:txBody>
                  <a:tcPr marL="7620" marR="7620" marT="7620" marB="0" anchor="b"/>
                </a:tc>
                <a:extLst>
                  <a:ext uri="{0D108BD9-81ED-4DB2-BD59-A6C34878D82A}">
                    <a16:rowId xmlns:a16="http://schemas.microsoft.com/office/drawing/2014/main" val="825504497"/>
                  </a:ext>
                </a:extLst>
              </a:tr>
              <a:tr h="24964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飲む</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2.52</a:t>
                      </a:r>
                    </a:p>
                  </a:txBody>
                  <a:tcPr marL="7620" marR="7620" marT="7620" marB="0" anchor="b"/>
                </a:tc>
                <a:extLst>
                  <a:ext uri="{0D108BD9-81ED-4DB2-BD59-A6C34878D82A}">
                    <a16:rowId xmlns:a16="http://schemas.microsoft.com/office/drawing/2014/main" val="85328268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受け取る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2.48</a:t>
                      </a:r>
                    </a:p>
                  </a:txBody>
                  <a:tcPr marL="7620" marR="7620" marT="7620" marB="0" anchor="b"/>
                </a:tc>
                <a:extLst>
                  <a:ext uri="{0D108BD9-81ED-4DB2-BD59-A6C34878D82A}">
                    <a16:rowId xmlns:a16="http://schemas.microsoft.com/office/drawing/2014/main" val="148525167"/>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下がる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226</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2.40</a:t>
                      </a:r>
                    </a:p>
                  </a:txBody>
                  <a:tcPr marL="7620" marR="7620" marT="7620" marB="0" anchor="b"/>
                </a:tc>
                <a:extLst>
                  <a:ext uri="{0D108BD9-81ED-4DB2-BD59-A6C34878D82A}">
                    <a16:rowId xmlns:a16="http://schemas.microsoft.com/office/drawing/2014/main" val="543017517"/>
                  </a:ext>
                </a:extLst>
              </a:tr>
              <a:tr h="391630">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隠す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2.35</a:t>
                      </a:r>
                    </a:p>
                  </a:txBody>
                  <a:tcPr marL="7620" marR="7620" marT="7620" marB="0" anchor="b"/>
                </a:tc>
                <a:extLst>
                  <a:ext uri="{0D108BD9-81ED-4DB2-BD59-A6C34878D82A}">
                    <a16:rowId xmlns:a16="http://schemas.microsoft.com/office/drawing/2014/main" val="2064945790"/>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異なる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2.31</a:t>
                      </a:r>
                    </a:p>
                  </a:txBody>
                  <a:tcPr marL="7620" marR="7620" marT="7620" marB="0" anchor="b"/>
                </a:tc>
                <a:extLst>
                  <a:ext uri="{0D108BD9-81ED-4DB2-BD59-A6C34878D82A}">
                    <a16:rowId xmlns:a16="http://schemas.microsoft.com/office/drawing/2014/main" val="1738065444"/>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当たる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155</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extLst>
                  <a:ext uri="{0D108BD9-81ED-4DB2-BD59-A6C34878D82A}">
                    <a16:rowId xmlns:a16="http://schemas.microsoft.com/office/drawing/2014/main" val="1364302265"/>
                  </a:ext>
                </a:extLst>
              </a:tr>
              <a:tr h="24964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疑う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2.21</a:t>
                      </a:r>
                    </a:p>
                  </a:txBody>
                  <a:tcPr marL="7620" marR="7620" marT="7620" marB="0" anchor="b"/>
                </a:tc>
                <a:extLst>
                  <a:ext uri="{0D108BD9-81ED-4DB2-BD59-A6C34878D82A}">
                    <a16:rowId xmlns:a16="http://schemas.microsoft.com/office/drawing/2014/main" val="542444147"/>
                  </a:ext>
                </a:extLst>
              </a:tr>
              <a:tr h="24964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満たす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dirty="0">
                          <a:solidFill>
                            <a:srgbClr val="9C0006"/>
                          </a:solidFill>
                          <a:effectLst/>
                          <a:latin typeface="メイリオ" panose="020B0604030504040204" pitchFamily="50" charset="-128"/>
                          <a:ea typeface="メイリオ" panose="020B0604030504040204" pitchFamily="50" charset="-128"/>
                        </a:rPr>
                        <a:t>2.19</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r>
              <a:rPr kumimoji="1" lang="ja-JP" altLang="en-US" sz="2000" b="1" dirty="0"/>
              <a:t>旧野党が使用する割合が高い動詞　　　現野党が使用する割合が高い動詞</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421169" y="6372844"/>
            <a:ext cx="8382589" cy="369332"/>
          </a:xfrm>
          <a:prstGeom prst="rect">
            <a:avLst/>
          </a:prstGeom>
          <a:noFill/>
        </p:spPr>
        <p:txBody>
          <a:bodyPr wrap="square" rtlCol="0">
            <a:spAutoFit/>
          </a:bodyPr>
          <a:lstStyle/>
          <a:p>
            <a:r>
              <a:rPr kumimoji="1" lang="ja-JP" altLang="en-US" dirty="0"/>
              <a:t>全</a:t>
            </a:r>
            <a:r>
              <a:rPr kumimoji="1" lang="en-US" altLang="ja-JP" dirty="0"/>
              <a:t>2562</a:t>
            </a:r>
            <a:r>
              <a:rPr kumimoji="1" lang="ja-JP" altLang="en-US" dirty="0"/>
              <a:t>単語中、頻出</a:t>
            </a:r>
            <a:r>
              <a:rPr kumimoji="1" lang="en-US" altLang="ja-JP" dirty="0"/>
              <a:t>300</a:t>
            </a:r>
            <a:r>
              <a:rPr kumimoji="1" lang="ja-JP" altLang="en-US" dirty="0"/>
              <a:t>語の中から上位</a:t>
            </a:r>
            <a:r>
              <a:rPr kumimoji="1" lang="en-US" altLang="ja-JP" dirty="0"/>
              <a:t>20</a:t>
            </a:r>
            <a:r>
              <a:rPr kumimoji="1" lang="ja-JP" altLang="en-US" dirty="0"/>
              <a:t>単語ずつ選出</a:t>
            </a:r>
          </a:p>
        </p:txBody>
      </p:sp>
      <p:sp>
        <p:nvSpPr>
          <p:cNvPr id="8" name="吹き出し: 四角形 7">
            <a:extLst>
              <a:ext uri="{FF2B5EF4-FFF2-40B4-BE49-F238E27FC236}">
                <a16:creationId xmlns:a16="http://schemas.microsoft.com/office/drawing/2014/main" id="{E5C94759-5092-4C15-AA47-1A821A20CB50}"/>
              </a:ext>
            </a:extLst>
          </p:cNvPr>
          <p:cNvSpPr/>
          <p:nvPr/>
        </p:nvSpPr>
        <p:spPr>
          <a:xfrm>
            <a:off x="1453312" y="725935"/>
            <a:ext cx="3118688" cy="400110"/>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御意見を承りたい</a:t>
            </a:r>
          </a:p>
        </p:txBody>
      </p:sp>
      <p:sp>
        <p:nvSpPr>
          <p:cNvPr id="9" name="吹き出し: 四角形 8">
            <a:extLst>
              <a:ext uri="{FF2B5EF4-FFF2-40B4-BE49-F238E27FC236}">
                <a16:creationId xmlns:a16="http://schemas.microsoft.com/office/drawing/2014/main" id="{DDAD729C-D81B-45CB-9565-963C353A2FAB}"/>
              </a:ext>
            </a:extLst>
          </p:cNvPr>
          <p:cNvSpPr/>
          <p:nvPr/>
        </p:nvSpPr>
        <p:spPr>
          <a:xfrm>
            <a:off x="1655331" y="1723066"/>
            <a:ext cx="3118688" cy="400110"/>
          </a:xfrm>
          <a:prstGeom prst="wedgeRectCallout">
            <a:avLst>
              <a:gd name="adj1" fmla="val -60519"/>
              <a:gd name="adj2" fmla="val -109435"/>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東日本大震災に間に合う</a:t>
            </a:r>
          </a:p>
        </p:txBody>
      </p:sp>
      <p:sp>
        <p:nvSpPr>
          <p:cNvPr id="10" name="吹き出し: 四角形 9">
            <a:extLst>
              <a:ext uri="{FF2B5EF4-FFF2-40B4-BE49-F238E27FC236}">
                <a16:creationId xmlns:a16="http://schemas.microsoft.com/office/drawing/2014/main" id="{5CE9BC40-6F01-492E-AF55-EA93103852C8}"/>
              </a:ext>
            </a:extLst>
          </p:cNvPr>
          <p:cNvSpPr/>
          <p:nvPr/>
        </p:nvSpPr>
        <p:spPr>
          <a:xfrm>
            <a:off x="1554322" y="3288356"/>
            <a:ext cx="3118688" cy="400110"/>
          </a:xfrm>
          <a:prstGeom prst="wedgeRectCallout">
            <a:avLst>
              <a:gd name="adj1" fmla="val -60519"/>
              <a:gd name="adj2" fmla="val -109435"/>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津波の被害を減らす</a:t>
            </a:r>
          </a:p>
        </p:txBody>
      </p:sp>
      <p:sp>
        <p:nvSpPr>
          <p:cNvPr id="11" name="吹き出し: 四角形 10">
            <a:extLst>
              <a:ext uri="{FF2B5EF4-FFF2-40B4-BE49-F238E27FC236}">
                <a16:creationId xmlns:a16="http://schemas.microsoft.com/office/drawing/2014/main" id="{F26A6B6E-5300-4D98-8245-CCFD261C328A}"/>
              </a:ext>
            </a:extLst>
          </p:cNvPr>
          <p:cNvSpPr/>
          <p:nvPr/>
        </p:nvSpPr>
        <p:spPr>
          <a:xfrm>
            <a:off x="5877619" y="425005"/>
            <a:ext cx="3108960" cy="601860"/>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政府が国に準ずる組織</a:t>
            </a:r>
          </a:p>
        </p:txBody>
      </p:sp>
      <p:sp>
        <p:nvSpPr>
          <p:cNvPr id="12" name="吹き出し: 四角形 11">
            <a:extLst>
              <a:ext uri="{FF2B5EF4-FFF2-40B4-BE49-F238E27FC236}">
                <a16:creationId xmlns:a16="http://schemas.microsoft.com/office/drawing/2014/main" id="{3ACCE09A-3A5A-4615-8A8D-BB924FC13168}"/>
              </a:ext>
            </a:extLst>
          </p:cNvPr>
          <p:cNvSpPr/>
          <p:nvPr/>
        </p:nvSpPr>
        <p:spPr>
          <a:xfrm>
            <a:off x="6035040" y="4179608"/>
            <a:ext cx="2228526" cy="369332"/>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金利が下がる</a:t>
            </a:r>
          </a:p>
        </p:txBody>
      </p:sp>
      <p:sp>
        <p:nvSpPr>
          <p:cNvPr id="13" name="吹き出し: 四角形 12">
            <a:extLst>
              <a:ext uri="{FF2B5EF4-FFF2-40B4-BE49-F238E27FC236}">
                <a16:creationId xmlns:a16="http://schemas.microsoft.com/office/drawing/2014/main" id="{5A5BD9F1-2303-4361-8ED4-0DF410B4F7AD}"/>
              </a:ext>
            </a:extLst>
          </p:cNvPr>
          <p:cNvSpPr/>
          <p:nvPr/>
        </p:nvSpPr>
        <p:spPr>
          <a:xfrm>
            <a:off x="5804951" y="4988629"/>
            <a:ext cx="2799140" cy="944525"/>
          </a:xfrm>
          <a:prstGeom prst="wedgeRectCallout">
            <a:avLst>
              <a:gd name="adj1" fmla="val -71790"/>
              <a:gd name="adj2" fmla="val 43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本当に調査をやったのかなと疑わざるを得ない</a:t>
            </a:r>
          </a:p>
        </p:txBody>
      </p:sp>
      <p:sp>
        <p:nvSpPr>
          <p:cNvPr id="3" name="スライド番号プレースホルダー 2">
            <a:extLst>
              <a:ext uri="{FF2B5EF4-FFF2-40B4-BE49-F238E27FC236}">
                <a16:creationId xmlns:a16="http://schemas.microsoft.com/office/drawing/2014/main" id="{488C21DA-14ED-479C-896F-281DDF59D8F0}"/>
              </a:ext>
            </a:extLst>
          </p:cNvPr>
          <p:cNvSpPr>
            <a:spLocks noGrp="1"/>
          </p:cNvSpPr>
          <p:nvPr>
            <p:ph type="sldNum" sz="quarter" idx="12"/>
          </p:nvPr>
        </p:nvSpPr>
        <p:spPr/>
        <p:txBody>
          <a:bodyPr/>
          <a:lstStyle/>
          <a:p>
            <a:fld id="{CAF7123A-F11E-4334-8DBF-7F384358F8F9}" type="slidenum">
              <a:rPr kumimoji="1" lang="ja-JP" altLang="en-US" smtClean="0"/>
              <a:t>15</a:t>
            </a:fld>
            <a:endParaRPr kumimoji="1" lang="ja-JP" altLang="en-US"/>
          </a:p>
        </p:txBody>
      </p:sp>
    </p:spTree>
    <p:extLst>
      <p:ext uri="{BB962C8B-B14F-4D97-AF65-F5344CB8AC3E}">
        <p14:creationId xmlns:p14="http://schemas.microsoft.com/office/powerpoint/2010/main" val="216162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ext uri="{D42A27DB-BD31-4B8C-83A1-F6EECF244321}">
                <p14:modId xmlns:p14="http://schemas.microsoft.com/office/powerpoint/2010/main" val="92661432"/>
              </p:ext>
            </p:extLst>
          </p:nvPr>
        </p:nvGraphicFramePr>
        <p:xfrm>
          <a:off x="157421" y="411819"/>
          <a:ext cx="4603335" cy="5782070"/>
        </p:xfrm>
        <a:graphic>
          <a:graphicData uri="http://schemas.openxmlformats.org/drawingml/2006/table">
            <a:tbl>
              <a:tblPr firstRow="1" bandRow="1">
                <a:tableStyleId>{5C22544A-7EE6-4342-B048-85BDC9FD1C3A}</a:tableStyleId>
              </a:tblPr>
              <a:tblGrid>
                <a:gridCol w="1635241">
                  <a:extLst>
                    <a:ext uri="{9D8B030D-6E8A-4147-A177-3AD203B41FA5}">
                      <a16:colId xmlns:a16="http://schemas.microsoft.com/office/drawing/2014/main" val="2871566392"/>
                    </a:ext>
                  </a:extLst>
                </a:gridCol>
                <a:gridCol w="736257">
                  <a:extLst>
                    <a:ext uri="{9D8B030D-6E8A-4147-A177-3AD203B41FA5}">
                      <a16:colId xmlns:a16="http://schemas.microsoft.com/office/drawing/2014/main" val="4226245215"/>
                    </a:ext>
                  </a:extLst>
                </a:gridCol>
                <a:gridCol w="652261">
                  <a:extLst>
                    <a:ext uri="{9D8B030D-6E8A-4147-A177-3AD203B41FA5}">
                      <a16:colId xmlns:a16="http://schemas.microsoft.com/office/drawing/2014/main" val="3134826256"/>
                    </a:ext>
                  </a:extLst>
                </a:gridCol>
                <a:gridCol w="789788">
                  <a:extLst>
                    <a:ext uri="{9D8B030D-6E8A-4147-A177-3AD203B41FA5}">
                      <a16:colId xmlns:a16="http://schemas.microsoft.com/office/drawing/2014/main" val="1874285598"/>
                    </a:ext>
                  </a:extLst>
                </a:gridCol>
                <a:gridCol w="789788">
                  <a:extLst>
                    <a:ext uri="{9D8B030D-6E8A-4147-A177-3AD203B41FA5}">
                      <a16:colId xmlns:a16="http://schemas.microsoft.com/office/drawing/2014/main" val="2836848365"/>
                    </a:ext>
                  </a:extLst>
                </a:gridCol>
              </a:tblGrid>
              <a:tr h="605432">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800"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54838">
                <a:tc>
                  <a:txBody>
                    <a:bodyPr/>
                    <a:lstStyle/>
                    <a:p>
                      <a:pPr algn="l" fontAlgn="b"/>
                      <a:r>
                        <a:rPr lang="ja-JP" altLang="en-US" sz="1400" b="1" i="0" u="none" strike="noStrike" dirty="0" err="1">
                          <a:solidFill>
                            <a:srgbClr val="000000"/>
                          </a:solidFill>
                          <a:effectLst/>
                          <a:highlight>
                            <a:srgbClr val="00FFFF"/>
                          </a:highlight>
                          <a:latin typeface="メイリオ" panose="020B0604030504040204" pitchFamily="50" charset="-128"/>
                          <a:ea typeface="メイリオ" panose="020B0604030504040204" pitchFamily="50" charset="-128"/>
                        </a:rPr>
                        <a:t>ので</a:t>
                      </a:r>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あります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3831662092"/>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ものであります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2.71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1110574077"/>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たんですよ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186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17</a:t>
                      </a:r>
                    </a:p>
                  </a:txBody>
                  <a:tcPr marL="7620" marR="7620" marT="7620" marB="0" anchor="b"/>
                </a:tc>
                <a:extLst>
                  <a:ext uri="{0D108BD9-81ED-4DB2-BD59-A6C34878D82A}">
                    <a16:rowId xmlns:a16="http://schemas.microsoft.com/office/drawing/2014/main" val="3605411908"/>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ておりました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2.07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3474300086"/>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をいたしました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4214471955"/>
                  </a:ext>
                </a:extLst>
              </a:tr>
              <a:tr h="223074">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わけでございます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36</a:t>
                      </a:r>
                    </a:p>
                  </a:txBody>
                  <a:tcPr marL="7620" marR="7620" marT="7620" marB="0" anchor="b"/>
                </a:tc>
                <a:extLst>
                  <a:ext uri="{0D108BD9-81ED-4DB2-BD59-A6C34878D82A}">
                    <a16:rowId xmlns:a16="http://schemas.microsoft.com/office/drawing/2014/main" val="3645608564"/>
                  </a:ext>
                </a:extLst>
              </a:tr>
              <a:tr h="331832">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ところでございます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42</a:t>
                      </a:r>
                    </a:p>
                  </a:txBody>
                  <a:tcPr marL="7620" marR="7620" marT="7620" marB="0" anchor="b"/>
                </a:tc>
                <a:extLst>
                  <a:ext uri="{0D108BD9-81ED-4DB2-BD59-A6C34878D82A}">
                    <a16:rowId xmlns:a16="http://schemas.microsoft.com/office/drawing/2014/main" val="4211693005"/>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わけであります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extLst>
                  <a:ext uri="{0D108BD9-81ED-4DB2-BD59-A6C34878D82A}">
                    <a16:rowId xmlns:a16="http://schemas.microsoft.com/office/drawing/2014/main" val="3403253863"/>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考えでしょうか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a:t>
                      </a:r>
                    </a:p>
                  </a:txBody>
                  <a:tcPr marL="7620" marR="7620" marT="7620" marB="0" anchor="b"/>
                </a:tc>
                <a:extLst>
                  <a:ext uri="{0D108BD9-81ED-4DB2-BD59-A6C34878D82A}">
                    <a16:rowId xmlns:a16="http://schemas.microsoft.com/office/drawing/2014/main" val="130782640"/>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でありました</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2869769524"/>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どうですか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14</a:t>
                      </a:r>
                    </a:p>
                  </a:txBody>
                  <a:tcPr marL="7620" marR="7620" marT="7620" marB="0" anchor="b"/>
                </a:tc>
                <a:extLst>
                  <a:ext uri="{0D108BD9-81ED-4DB2-BD59-A6C34878D82A}">
                    <a16:rowId xmlns:a16="http://schemas.microsoft.com/office/drawing/2014/main" val="2680808461"/>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てきました</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86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extLst>
                  <a:ext uri="{0D108BD9-81ED-4DB2-BD59-A6C34878D82A}">
                    <a16:rowId xmlns:a16="http://schemas.microsoft.com/office/drawing/2014/main" val="825504497"/>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はありません</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138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1.51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extLst>
                  <a:ext uri="{0D108BD9-81ED-4DB2-BD59-A6C34878D82A}">
                    <a16:rowId xmlns:a16="http://schemas.microsoft.com/office/drawing/2014/main" val="853282684"/>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ではないか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1.45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extLst>
                  <a:ext uri="{0D108BD9-81ED-4DB2-BD59-A6C34878D82A}">
                    <a16:rowId xmlns:a16="http://schemas.microsoft.com/office/drawing/2014/main" val="148525167"/>
                  </a:ext>
                </a:extLst>
              </a:tr>
              <a:tr h="254838">
                <a:tc>
                  <a:txBody>
                    <a:bodyPr/>
                    <a:lstStyle/>
                    <a:p>
                      <a:pPr algn="l" fontAlgn="b"/>
                      <a:r>
                        <a:rPr lang="ja-JP" altLang="en-US" sz="14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思っております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299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62</a:t>
                      </a:r>
                    </a:p>
                  </a:txBody>
                  <a:tcPr marL="7620" marR="7620" marT="7620" marB="0" anchor="b"/>
                </a:tc>
                <a:extLst>
                  <a:ext uri="{0D108BD9-81ED-4DB2-BD59-A6C34878D82A}">
                    <a16:rowId xmlns:a16="http://schemas.microsoft.com/office/drawing/2014/main" val="543017517"/>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じゃないんです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22</a:t>
                      </a:r>
                    </a:p>
                  </a:txBody>
                  <a:tcPr marL="7620" marR="7620" marT="7620" marB="0" anchor="b"/>
                </a:tc>
                <a:extLst>
                  <a:ext uri="{0D108BD9-81ED-4DB2-BD59-A6C34878D82A}">
                    <a16:rowId xmlns:a16="http://schemas.microsoft.com/office/drawing/2014/main" val="2064945790"/>
                  </a:ext>
                </a:extLst>
              </a:tr>
              <a:tr h="254838">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ていますよ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1738065444"/>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てまいりました</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104</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44</a:t>
                      </a:r>
                    </a:p>
                  </a:txBody>
                  <a:tcPr marL="7620" marR="7620" marT="7620" marB="0" anchor="b"/>
                </a:tc>
                <a:extLst>
                  <a:ext uri="{0D108BD9-81ED-4DB2-BD59-A6C34878D82A}">
                    <a16:rowId xmlns:a16="http://schemas.microsoft.com/office/drawing/2014/main" val="1364302265"/>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質問を終わります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extLst>
                  <a:ext uri="{0D108BD9-81ED-4DB2-BD59-A6C34878D82A}">
                    <a16:rowId xmlns:a16="http://schemas.microsoft.com/office/drawing/2014/main" val="542444147"/>
                  </a:ext>
                </a:extLst>
              </a:tr>
              <a:tr h="254838">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になっている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1.30</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3665425306"/>
              </p:ext>
            </p:extLst>
          </p:nvPr>
        </p:nvGraphicFramePr>
        <p:xfrm>
          <a:off x="5024179" y="365433"/>
          <a:ext cx="3962400" cy="5680828"/>
        </p:xfrm>
        <a:graphic>
          <a:graphicData uri="http://schemas.openxmlformats.org/drawingml/2006/table">
            <a:tbl>
              <a:tblPr firstRow="1" bandRow="1">
                <a:tableStyleId>{21E4AEA4-8DFA-4A89-87EB-49C32662AFE0}</a:tableStyleId>
              </a:tblPr>
              <a:tblGrid>
                <a:gridCol w="1579418">
                  <a:extLst>
                    <a:ext uri="{9D8B030D-6E8A-4147-A177-3AD203B41FA5}">
                      <a16:colId xmlns:a16="http://schemas.microsoft.com/office/drawing/2014/main" val="2871566392"/>
                    </a:ext>
                  </a:extLst>
                </a:gridCol>
                <a:gridCol w="545309">
                  <a:extLst>
                    <a:ext uri="{9D8B030D-6E8A-4147-A177-3AD203B41FA5}">
                      <a16:colId xmlns:a16="http://schemas.microsoft.com/office/drawing/2014/main" val="4226245215"/>
                    </a:ext>
                  </a:extLst>
                </a:gridCol>
                <a:gridCol w="581527">
                  <a:extLst>
                    <a:ext uri="{9D8B030D-6E8A-4147-A177-3AD203B41FA5}">
                      <a16:colId xmlns:a16="http://schemas.microsoft.com/office/drawing/2014/main" val="3134826256"/>
                    </a:ext>
                  </a:extLst>
                </a:gridCol>
                <a:gridCol w="627985">
                  <a:extLst>
                    <a:ext uri="{9D8B030D-6E8A-4147-A177-3AD203B41FA5}">
                      <a16:colId xmlns:a16="http://schemas.microsoft.com/office/drawing/2014/main" val="1874285598"/>
                    </a:ext>
                  </a:extLst>
                </a:gridCol>
                <a:gridCol w="628161">
                  <a:extLst>
                    <a:ext uri="{9D8B030D-6E8A-4147-A177-3AD203B41FA5}">
                      <a16:colId xmlns:a16="http://schemas.microsoft.com/office/drawing/2014/main" val="4025211907"/>
                    </a:ext>
                  </a:extLst>
                </a:gridCol>
              </a:tblGrid>
              <a:tr h="752855">
                <a:tc>
                  <a:txBody>
                    <a:bodyPr/>
                    <a:lstStyle/>
                    <a:p>
                      <a:r>
                        <a:rPr kumimoji="1" lang="ja-JP" altLang="en-US" sz="16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比率</a:t>
                      </a:r>
                    </a:p>
                  </a:txBody>
                  <a:tcPr/>
                </a:tc>
                <a:tc>
                  <a:txBody>
                    <a:bodyPr/>
                    <a:lstStyle/>
                    <a:p>
                      <a:r>
                        <a:rPr kumimoji="1" lang="ja-JP" altLang="en-US" sz="1600" b="1" dirty="0">
                          <a:latin typeface="メイリオ" panose="020B0604030504040204" pitchFamily="50" charset="-128"/>
                          <a:ea typeface="メイリオ" panose="020B0604030504040204" pitchFamily="50" charset="-128"/>
                        </a:rPr>
                        <a:t>使用者数</a:t>
                      </a:r>
                    </a:p>
                  </a:txBody>
                  <a:tcPr/>
                </a:tc>
                <a:extLst>
                  <a:ext uri="{0D108BD9-81ED-4DB2-BD59-A6C34878D82A}">
                    <a16:rowId xmlns:a16="http://schemas.microsoft.com/office/drawing/2014/main" val="2881788046"/>
                  </a:ext>
                </a:extLst>
              </a:tr>
              <a:tr h="298662">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でよろしいですか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5.21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25</a:t>
                      </a:r>
                    </a:p>
                  </a:txBody>
                  <a:tcPr marL="7620" marR="7620" marT="7620" marB="0" anchor="b"/>
                </a:tc>
                <a:extLst>
                  <a:ext uri="{0D108BD9-81ED-4DB2-BD59-A6C34878D82A}">
                    <a16:rowId xmlns:a16="http://schemas.microsoft.com/office/drawing/2014/main" val="3831662092"/>
                  </a:ext>
                </a:extLst>
              </a:tr>
              <a:tr h="230039">
                <a:tc>
                  <a:txBody>
                    <a:bodyPr/>
                    <a:lstStyle/>
                    <a:p>
                      <a:pPr algn="l" fontAlgn="b"/>
                      <a:r>
                        <a:rPr lang="ja-JP" altLang="en-US" sz="1400" b="1" i="0" u="none" strike="noStrike" dirty="0" err="1">
                          <a:solidFill>
                            <a:srgbClr val="000000"/>
                          </a:solidFill>
                          <a:effectLst/>
                          <a:latin typeface="メイリオ" panose="020B0604030504040204" pitchFamily="50" charset="-128"/>
                          <a:ea typeface="メイリオ" panose="020B0604030504040204" pitchFamily="50" charset="-128"/>
                        </a:rPr>
                        <a:t>れて</a:t>
                      </a:r>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217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38</a:t>
                      </a:r>
                    </a:p>
                  </a:txBody>
                  <a:tcPr marL="7620" marR="7620" marT="7620" marB="0" anchor="b"/>
                </a:tc>
                <a:extLst>
                  <a:ext uri="{0D108BD9-81ED-4DB2-BD59-A6C34878D82A}">
                    <a16:rowId xmlns:a16="http://schemas.microsoft.com/office/drawing/2014/main" val="1110574077"/>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ふうに思います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127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362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3605411908"/>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ているわけです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184</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extLst>
                  <a:ext uri="{0D108BD9-81ED-4DB2-BD59-A6C34878D82A}">
                    <a16:rowId xmlns:a16="http://schemas.microsoft.com/office/drawing/2014/main" val="3474300086"/>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ておられます</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114</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2.42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4214471955"/>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と思いますよ</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364560856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いるわけですね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101</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2.24</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26</a:t>
                      </a:r>
                    </a:p>
                  </a:txBody>
                  <a:tcPr marL="7620" marR="7620" marT="7620" marB="0" anchor="b"/>
                </a:tc>
                <a:extLst>
                  <a:ext uri="{0D108BD9-81ED-4DB2-BD59-A6C34878D82A}">
                    <a16:rowId xmlns:a16="http://schemas.microsoft.com/office/drawing/2014/main" val="4211693005"/>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いるわけですよ</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24</a:t>
                      </a:r>
                    </a:p>
                  </a:txBody>
                  <a:tcPr marL="7620" marR="7620" marT="7620" marB="0" anchor="b"/>
                </a:tc>
                <a:extLst>
                  <a:ext uri="{0D108BD9-81ED-4DB2-BD59-A6C34878D82A}">
                    <a16:rowId xmlns:a16="http://schemas.microsoft.com/office/drawing/2014/main" val="3403253863"/>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ますでしょうか</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2.13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130782640"/>
                  </a:ext>
                </a:extLst>
              </a:tr>
              <a:tr h="295861">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ということですね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2.02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23</a:t>
                      </a:r>
                    </a:p>
                  </a:txBody>
                  <a:tcPr marL="7620" marR="7620" marT="7620" marB="0" anchor="b"/>
                </a:tc>
                <a:extLst>
                  <a:ext uri="{0D108BD9-81ED-4DB2-BD59-A6C34878D82A}">
                    <a16:rowId xmlns:a16="http://schemas.microsoft.com/office/drawing/2014/main" val="286976952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いるんですね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extLst>
                  <a:ext uri="{0D108BD9-81ED-4DB2-BD59-A6C34878D82A}">
                    <a16:rowId xmlns:a16="http://schemas.microsoft.com/office/drawing/2014/main" val="2680808461"/>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しています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177</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1.92</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extLst>
                  <a:ext uri="{0D108BD9-81ED-4DB2-BD59-A6C34878D82A}">
                    <a16:rowId xmlns:a16="http://schemas.microsoft.com/office/drawing/2014/main" val="82550449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なっています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1.87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extLst>
                  <a:ext uri="{0D108BD9-81ED-4DB2-BD59-A6C34878D82A}">
                    <a16:rowId xmlns:a16="http://schemas.microsoft.com/office/drawing/2014/main" val="853282684"/>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ことなんです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1.83</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35</a:t>
                      </a:r>
                    </a:p>
                  </a:txBody>
                  <a:tcPr marL="7620" marR="7620" marT="7620" marB="0" anchor="b"/>
                </a:tc>
                <a:extLst>
                  <a:ext uri="{0D108BD9-81ED-4DB2-BD59-A6C34878D82A}">
                    <a16:rowId xmlns:a16="http://schemas.microsoft.com/office/drawing/2014/main" val="14852516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62</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109</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543017517"/>
                  </a:ext>
                </a:extLst>
              </a:tr>
              <a:tr h="352682">
                <a:tc>
                  <a:txBody>
                    <a:bodyPr/>
                    <a:lstStyle/>
                    <a:p>
                      <a:pPr algn="l" fontAlgn="b"/>
                      <a:r>
                        <a:rPr lang="ja-JP" altLang="en-US" sz="1400" b="1" i="0" u="none" strike="noStrike" dirty="0" err="1">
                          <a:solidFill>
                            <a:srgbClr val="000000"/>
                          </a:solidFill>
                          <a:effectLst/>
                          <a:latin typeface="メイリオ" panose="020B0604030504040204" pitchFamily="50" charset="-128"/>
                          <a:ea typeface="メイリオ" panose="020B0604030504040204" pitchFamily="50" charset="-128"/>
                        </a:rPr>
                        <a:t>ばと</a:t>
                      </a:r>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思います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53</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93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2064945790"/>
                  </a:ext>
                </a:extLst>
              </a:tr>
              <a:tr h="230039">
                <a:tc>
                  <a:txBody>
                    <a:bodyPr/>
                    <a:lstStyle/>
                    <a:p>
                      <a:pPr algn="l" fontAlgn="b"/>
                      <a:r>
                        <a:rPr lang="ja-JP" altLang="en-US" sz="1400" b="1" i="0" u="none" strike="noStrike" dirty="0">
                          <a:solidFill>
                            <a:srgbClr val="000000"/>
                          </a:solidFill>
                          <a:effectLst/>
                          <a:latin typeface="メイリオ" panose="020B0604030504040204" pitchFamily="50" charset="-128"/>
                          <a:ea typeface="メイリオ" panose="020B0604030504040204" pitchFamily="50" charset="-128"/>
                        </a:rPr>
                        <a:t>総理</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98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1738065444"/>
                  </a:ext>
                </a:extLst>
              </a:tr>
              <a:tr h="230039">
                <a:tc>
                  <a:txBody>
                    <a:bodyPr/>
                    <a:lstStyle/>
                    <a:p>
                      <a:pPr algn="l" fontAlgn="b"/>
                      <a:r>
                        <a:rPr lang="ja-JP" altLang="en-US" sz="14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いかがですか</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89</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153</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31</a:t>
                      </a:r>
                    </a:p>
                  </a:txBody>
                  <a:tcPr marL="7620" marR="7620" marT="7620" marB="0" anchor="b"/>
                </a:tc>
                <a:extLst>
                  <a:ext uri="{0D108BD9-81ED-4DB2-BD59-A6C34878D82A}">
                    <a16:rowId xmlns:a16="http://schemas.microsoft.com/office/drawing/2014/main" val="1364302265"/>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ていますね</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78</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21</a:t>
                      </a:r>
                    </a:p>
                  </a:txBody>
                  <a:tcPr marL="7620" marR="7620" marT="7620" marB="0" anchor="b"/>
                </a:tc>
                <a:extLst>
                  <a:ext uri="{0D108BD9-81ED-4DB2-BD59-A6C34878D82A}">
                    <a16:rowId xmlns:a16="http://schemas.microsoft.com/office/drawing/2014/main" val="542444147"/>
                  </a:ext>
                </a:extLst>
              </a:tr>
              <a:tr h="230039">
                <a:tc>
                  <a:txBody>
                    <a:bodyPr/>
                    <a:lstStyle/>
                    <a:p>
                      <a:pPr algn="l" fontAlgn="b"/>
                      <a:r>
                        <a:rPr lang="ja-JP" altLang="en-US" sz="1400" b="1" i="0" u="none" strike="noStrike">
                          <a:solidFill>
                            <a:srgbClr val="000000"/>
                          </a:solidFill>
                          <a:effectLst/>
                          <a:latin typeface="メイリオ" panose="020B0604030504040204" pitchFamily="50" charset="-128"/>
                          <a:ea typeface="メイリオ" panose="020B0604030504040204" pitchFamily="50" charset="-128"/>
                        </a:rPr>
                        <a:t>ているんです</a:t>
                      </a:r>
                    </a:p>
                  </a:txBody>
                  <a:tcPr marL="7620" marR="7620" marT="7620" marB="0" anchor="b"/>
                </a:tc>
                <a:tc>
                  <a:txBody>
                    <a:bodyPr/>
                    <a:lstStyle/>
                    <a:p>
                      <a:pPr algn="r" fontAlgn="b"/>
                      <a:r>
                        <a:rPr lang="en-US" altLang="ja-JP" sz="1400" b="1" i="0" u="none" strike="noStrike">
                          <a:solidFill>
                            <a:srgbClr val="000000"/>
                          </a:solidFill>
                          <a:effectLst/>
                          <a:latin typeface="メイリオ" panose="020B0604030504040204" pitchFamily="50" charset="-128"/>
                          <a:ea typeface="メイリオ" panose="020B0604030504040204" pitchFamily="50" charset="-128"/>
                        </a:rPr>
                        <a:t>301</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510</a:t>
                      </a:r>
                    </a:p>
                  </a:txBody>
                  <a:tcPr marL="7620" marR="7620" marT="7620" marB="0" anchor="b"/>
                </a:tc>
                <a:tc>
                  <a:txBody>
                    <a:bodyPr/>
                    <a:lstStyle/>
                    <a:p>
                      <a:pPr algn="r" fontAlgn="b"/>
                      <a:r>
                        <a:rPr lang="en-US" altLang="ja-JP" sz="14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tc>
                  <a:txBody>
                    <a:bodyPr/>
                    <a:lstStyle/>
                    <a:p>
                      <a:pPr algn="r" fontAlgn="b"/>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40</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r>
              <a:rPr kumimoji="1" lang="ja-JP" altLang="en-US" sz="2000" b="1" dirty="0"/>
              <a:t>旧野党が使用する割合が高い末尾表現　現野党が使用する割合が高い末尾表現</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286327" y="6370367"/>
            <a:ext cx="8382589" cy="369332"/>
          </a:xfrm>
          <a:prstGeom prst="rect">
            <a:avLst/>
          </a:prstGeom>
          <a:noFill/>
        </p:spPr>
        <p:txBody>
          <a:bodyPr wrap="square" rtlCol="0">
            <a:spAutoFit/>
          </a:bodyPr>
          <a:lstStyle/>
          <a:p>
            <a:r>
              <a:rPr kumimoji="1" lang="ja-JP" altLang="en-US" dirty="0"/>
              <a:t>全</a:t>
            </a:r>
            <a:r>
              <a:rPr kumimoji="1" lang="en-US" altLang="ja-JP" dirty="0"/>
              <a:t>12996</a:t>
            </a:r>
            <a:r>
              <a:rPr kumimoji="1" lang="ja-JP" altLang="en-US" dirty="0"/>
              <a:t>パターンの末尾表現中、頻出</a:t>
            </a:r>
            <a:r>
              <a:rPr kumimoji="1" lang="en-US" altLang="ja-JP" dirty="0"/>
              <a:t>100</a:t>
            </a:r>
            <a:r>
              <a:rPr kumimoji="1" lang="ja-JP" altLang="en-US" dirty="0"/>
              <a:t>語の中から上位</a:t>
            </a:r>
            <a:r>
              <a:rPr kumimoji="1" lang="en-US" altLang="ja-JP" dirty="0"/>
              <a:t>20</a:t>
            </a:r>
            <a:r>
              <a:rPr kumimoji="1" lang="ja-JP" altLang="en-US" dirty="0"/>
              <a:t>単語ずつ選出</a:t>
            </a:r>
          </a:p>
        </p:txBody>
      </p:sp>
      <p:sp>
        <p:nvSpPr>
          <p:cNvPr id="3" name="スライド番号プレースホルダー 2">
            <a:extLst>
              <a:ext uri="{FF2B5EF4-FFF2-40B4-BE49-F238E27FC236}">
                <a16:creationId xmlns:a16="http://schemas.microsoft.com/office/drawing/2014/main" id="{B855937A-C50D-426F-B98A-E8FA183CFFCF}"/>
              </a:ext>
            </a:extLst>
          </p:cNvPr>
          <p:cNvSpPr>
            <a:spLocks noGrp="1"/>
          </p:cNvSpPr>
          <p:nvPr>
            <p:ph type="sldNum" sz="quarter" idx="12"/>
          </p:nvPr>
        </p:nvSpPr>
        <p:spPr/>
        <p:txBody>
          <a:bodyPr/>
          <a:lstStyle/>
          <a:p>
            <a:fld id="{CAF7123A-F11E-4334-8DBF-7F384358F8F9}" type="slidenum">
              <a:rPr kumimoji="1" lang="ja-JP" altLang="en-US" smtClean="0"/>
              <a:t>16</a:t>
            </a:fld>
            <a:endParaRPr kumimoji="1" lang="ja-JP" altLang="en-US"/>
          </a:p>
        </p:txBody>
      </p:sp>
    </p:spTree>
    <p:extLst>
      <p:ext uri="{BB962C8B-B14F-4D97-AF65-F5344CB8AC3E}">
        <p14:creationId xmlns:p14="http://schemas.microsoft.com/office/powerpoint/2010/main" val="10738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8222FB39-C9B1-4348-834E-27F0C40F47F6}"/>
              </a:ext>
            </a:extLst>
          </p:cNvPr>
          <p:cNvGraphicFramePr>
            <a:graphicFrameLocks noGrp="1"/>
          </p:cNvGraphicFramePr>
          <p:nvPr>
            <p:extLst/>
          </p:nvPr>
        </p:nvGraphicFramePr>
        <p:xfrm>
          <a:off x="116958" y="406672"/>
          <a:ext cx="4221126" cy="5761720"/>
        </p:xfrm>
        <a:graphic>
          <a:graphicData uri="http://schemas.openxmlformats.org/drawingml/2006/table">
            <a:tbl>
              <a:tblPr firstRow="1" bandRow="1">
                <a:tableStyleId>{5C22544A-7EE6-4342-B048-85BDC9FD1C3A}</a:tableStyleId>
              </a:tblPr>
              <a:tblGrid>
                <a:gridCol w="1998921">
                  <a:extLst>
                    <a:ext uri="{9D8B030D-6E8A-4147-A177-3AD203B41FA5}">
                      <a16:colId xmlns:a16="http://schemas.microsoft.com/office/drawing/2014/main" val="2871566392"/>
                    </a:ext>
                  </a:extLst>
                </a:gridCol>
                <a:gridCol w="701749">
                  <a:extLst>
                    <a:ext uri="{9D8B030D-6E8A-4147-A177-3AD203B41FA5}">
                      <a16:colId xmlns:a16="http://schemas.microsoft.com/office/drawing/2014/main" val="4226245215"/>
                    </a:ext>
                  </a:extLst>
                </a:gridCol>
                <a:gridCol w="687726">
                  <a:extLst>
                    <a:ext uri="{9D8B030D-6E8A-4147-A177-3AD203B41FA5}">
                      <a16:colId xmlns:a16="http://schemas.microsoft.com/office/drawing/2014/main" val="3134826256"/>
                    </a:ext>
                  </a:extLst>
                </a:gridCol>
                <a:gridCol w="832730">
                  <a:extLst>
                    <a:ext uri="{9D8B030D-6E8A-4147-A177-3AD203B41FA5}">
                      <a16:colId xmlns:a16="http://schemas.microsoft.com/office/drawing/2014/main" val="1874285598"/>
                    </a:ext>
                  </a:extLst>
                </a:gridCol>
              </a:tblGrid>
              <a:tr h="567970">
                <a:tc>
                  <a:txBody>
                    <a:bodyPr/>
                    <a:lstStyle/>
                    <a:p>
                      <a:r>
                        <a:rPr kumimoji="1" lang="ja-JP" altLang="en-US" sz="1800"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56082">
                <a:tc>
                  <a:txBody>
                    <a:bodyPr/>
                    <a:lstStyle/>
                    <a:p>
                      <a:pPr algn="l" fontAlgn="b"/>
                      <a:r>
                        <a:rPr lang="ja-JP" altLang="en-US" sz="1600" b="1" i="0" u="none" strike="noStrike" dirty="0" err="1">
                          <a:solidFill>
                            <a:srgbClr val="000000"/>
                          </a:solidFill>
                          <a:effectLst/>
                          <a:highlight>
                            <a:srgbClr val="00FFFF"/>
                          </a:highlight>
                          <a:latin typeface="メイリオ" panose="020B0604030504040204" pitchFamily="50" charset="-128"/>
                          <a:ea typeface="メイリオ" panose="020B0604030504040204" pitchFamily="50" charset="-128"/>
                        </a:rPr>
                        <a:t>ので</a:t>
                      </a:r>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あります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extLst>
                  <a:ext uri="{0D108BD9-81ED-4DB2-BD59-A6C34878D82A}">
                    <a16:rowId xmlns:a16="http://schemas.microsoft.com/office/drawing/2014/main" val="3831662092"/>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ものであります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106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2.71</a:t>
                      </a:r>
                    </a:p>
                  </a:txBody>
                  <a:tcPr marL="7620" marR="7620" marT="7620" marB="0" anchor="b"/>
                </a:tc>
                <a:extLst>
                  <a:ext uri="{0D108BD9-81ED-4DB2-BD59-A6C34878D82A}">
                    <a16:rowId xmlns:a16="http://schemas.microsoft.com/office/drawing/2014/main" val="1110574077"/>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たんですよ</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186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extLst>
                  <a:ext uri="{0D108BD9-81ED-4DB2-BD59-A6C34878D82A}">
                    <a16:rowId xmlns:a16="http://schemas.microsoft.com/office/drawing/2014/main" val="3605411908"/>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ておりました</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81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2.07</a:t>
                      </a:r>
                    </a:p>
                  </a:txBody>
                  <a:tcPr marL="7620" marR="7620" marT="7620" marB="0" anchor="b"/>
                </a:tc>
                <a:extLst>
                  <a:ext uri="{0D108BD9-81ED-4DB2-BD59-A6C34878D82A}">
                    <a16:rowId xmlns:a16="http://schemas.microsoft.com/office/drawing/2014/main" val="3474300086"/>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をいたしました</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64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33</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extLst>
                  <a:ext uri="{0D108BD9-81ED-4DB2-BD59-A6C34878D82A}">
                    <a16:rowId xmlns:a16="http://schemas.microsoft.com/office/drawing/2014/main" val="4214471955"/>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わけでございます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118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61</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extLst>
                  <a:ext uri="{0D108BD9-81ED-4DB2-BD59-A6C34878D82A}">
                    <a16:rowId xmlns:a16="http://schemas.microsoft.com/office/drawing/2014/main" val="364560856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ところでございます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30</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a:t>
                      </a:r>
                    </a:p>
                  </a:txBody>
                  <a:tcPr marL="7620" marR="7620" marT="7620" marB="0" anchor="b"/>
                </a:tc>
                <a:extLst>
                  <a:ext uri="{0D108BD9-81ED-4DB2-BD59-A6C34878D82A}">
                    <a16:rowId xmlns:a16="http://schemas.microsoft.com/office/drawing/2014/main" val="4211693005"/>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わけであります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246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1.76</a:t>
                      </a:r>
                    </a:p>
                  </a:txBody>
                  <a:tcPr marL="7620" marR="7620" marT="7620" marB="0" anchor="b"/>
                </a:tc>
                <a:extLst>
                  <a:ext uri="{0D108BD9-81ED-4DB2-BD59-A6C34878D82A}">
                    <a16:rowId xmlns:a16="http://schemas.microsoft.com/office/drawing/2014/main" val="3403253863"/>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考えでしょうか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32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extLst>
                  <a:ext uri="{0D108BD9-81ED-4DB2-BD59-A6C34878D82A}">
                    <a16:rowId xmlns:a16="http://schemas.microsoft.com/office/drawing/2014/main" val="130782640"/>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でありました</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1.72</a:t>
                      </a:r>
                    </a:p>
                  </a:txBody>
                  <a:tcPr marL="7620" marR="7620" marT="7620" marB="0" anchor="b"/>
                </a:tc>
                <a:extLst>
                  <a:ext uri="{0D108BD9-81ED-4DB2-BD59-A6C34878D82A}">
                    <a16:rowId xmlns:a16="http://schemas.microsoft.com/office/drawing/2014/main" val="286976952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どうですか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extLst>
                  <a:ext uri="{0D108BD9-81ED-4DB2-BD59-A6C34878D82A}">
                    <a16:rowId xmlns:a16="http://schemas.microsoft.com/office/drawing/2014/main" val="2680808461"/>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てきました</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1.56</a:t>
                      </a:r>
                    </a:p>
                  </a:txBody>
                  <a:tcPr marL="7620" marR="7620" marT="7620" marB="0" anchor="b"/>
                </a:tc>
                <a:extLst>
                  <a:ext uri="{0D108BD9-81ED-4DB2-BD59-A6C34878D82A}">
                    <a16:rowId xmlns:a16="http://schemas.microsoft.com/office/drawing/2014/main" val="825504497"/>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はありません</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138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91</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1.51</a:t>
                      </a:r>
                    </a:p>
                  </a:txBody>
                  <a:tcPr marL="7620" marR="7620" marT="7620" marB="0" anchor="b"/>
                </a:tc>
                <a:extLst>
                  <a:ext uri="{0D108BD9-81ED-4DB2-BD59-A6C34878D82A}">
                    <a16:rowId xmlns:a16="http://schemas.microsoft.com/office/drawing/2014/main" val="85328268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ではないか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1.45</a:t>
                      </a:r>
                    </a:p>
                  </a:txBody>
                  <a:tcPr marL="7620" marR="7620" marT="7620" marB="0" anchor="b"/>
                </a:tc>
                <a:extLst>
                  <a:ext uri="{0D108BD9-81ED-4DB2-BD59-A6C34878D82A}">
                    <a16:rowId xmlns:a16="http://schemas.microsoft.com/office/drawing/2014/main" val="148525167"/>
                  </a:ext>
                </a:extLst>
              </a:tr>
              <a:tr h="256082">
                <a:tc>
                  <a:txBody>
                    <a:bodyPr/>
                    <a:lstStyle/>
                    <a:p>
                      <a:pPr algn="l" fontAlgn="b"/>
                      <a:r>
                        <a:rPr lang="ja-JP" altLang="en-US" sz="1600" b="1" i="0" u="none" strike="noStrike" dirty="0">
                          <a:solidFill>
                            <a:srgbClr val="000000"/>
                          </a:solidFill>
                          <a:effectLst/>
                          <a:highlight>
                            <a:srgbClr val="00FFFF"/>
                          </a:highlight>
                          <a:latin typeface="メイリオ" panose="020B0604030504040204" pitchFamily="50" charset="-128"/>
                          <a:ea typeface="メイリオ" panose="020B0604030504040204" pitchFamily="50" charset="-128"/>
                        </a:rPr>
                        <a:t>思っております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299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216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1.38</a:t>
                      </a:r>
                    </a:p>
                  </a:txBody>
                  <a:tcPr marL="7620" marR="7620" marT="7620" marB="0" anchor="b"/>
                </a:tc>
                <a:extLst>
                  <a:ext uri="{0D108BD9-81ED-4DB2-BD59-A6C34878D82A}">
                    <a16:rowId xmlns:a16="http://schemas.microsoft.com/office/drawing/2014/main" val="543017517"/>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じゃないんです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51</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37</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1.37</a:t>
                      </a:r>
                    </a:p>
                  </a:txBody>
                  <a:tcPr marL="7620" marR="7620" marT="7620" marB="0" anchor="b"/>
                </a:tc>
                <a:extLst>
                  <a:ext uri="{0D108BD9-81ED-4DB2-BD59-A6C34878D82A}">
                    <a16:rowId xmlns:a16="http://schemas.microsoft.com/office/drawing/2014/main" val="2064945790"/>
                  </a:ext>
                </a:extLst>
              </a:tr>
              <a:tr h="256082">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ていますよ</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58</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1.36</a:t>
                      </a:r>
                    </a:p>
                  </a:txBody>
                  <a:tcPr marL="7620" marR="7620" marT="7620" marB="0" anchor="b"/>
                </a:tc>
                <a:extLst>
                  <a:ext uri="{0D108BD9-81ED-4DB2-BD59-A6C34878D82A}">
                    <a16:rowId xmlns:a16="http://schemas.microsoft.com/office/drawing/2014/main" val="1738065444"/>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てまいりました</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77</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1.35</a:t>
                      </a:r>
                    </a:p>
                  </a:txBody>
                  <a:tcPr marL="7620" marR="7620" marT="7620" marB="0" anchor="b"/>
                </a:tc>
                <a:extLst>
                  <a:ext uri="{0D108BD9-81ED-4DB2-BD59-A6C34878D82A}">
                    <a16:rowId xmlns:a16="http://schemas.microsoft.com/office/drawing/2014/main" val="1364302265"/>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質問を終わります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1.33</a:t>
                      </a:r>
                    </a:p>
                  </a:txBody>
                  <a:tcPr marL="7620" marR="7620" marT="7620" marB="0" anchor="b"/>
                </a:tc>
                <a:extLst>
                  <a:ext uri="{0D108BD9-81ED-4DB2-BD59-A6C34878D82A}">
                    <a16:rowId xmlns:a16="http://schemas.microsoft.com/office/drawing/2014/main" val="542444147"/>
                  </a:ext>
                </a:extLst>
              </a:tr>
              <a:tr h="256082">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になっている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60</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1.30</a:t>
                      </a:r>
                    </a:p>
                  </a:txBody>
                  <a:tcPr marL="7620" marR="7620" marT="7620" marB="0" anchor="b"/>
                </a:tc>
                <a:extLst>
                  <a:ext uri="{0D108BD9-81ED-4DB2-BD59-A6C34878D82A}">
                    <a16:rowId xmlns:a16="http://schemas.microsoft.com/office/drawing/2014/main" val="2686396080"/>
                  </a:ext>
                </a:extLst>
              </a:tr>
            </a:tbl>
          </a:graphicData>
        </a:graphic>
      </p:graphicFrame>
      <p:graphicFrame>
        <p:nvGraphicFramePr>
          <p:cNvPr id="6" name="表 5">
            <a:extLst>
              <a:ext uri="{FF2B5EF4-FFF2-40B4-BE49-F238E27FC236}">
                <a16:creationId xmlns:a16="http://schemas.microsoft.com/office/drawing/2014/main" id="{43795131-01D7-49FF-88F3-319F6213F2C0}"/>
              </a:ext>
            </a:extLst>
          </p:cNvPr>
          <p:cNvGraphicFramePr>
            <a:graphicFrameLocks noGrp="1"/>
          </p:cNvGraphicFramePr>
          <p:nvPr>
            <p:extLst>
              <p:ext uri="{D42A27DB-BD31-4B8C-83A1-F6EECF244321}">
                <p14:modId xmlns:p14="http://schemas.microsoft.com/office/powerpoint/2010/main" val="3390577446"/>
              </p:ext>
            </p:extLst>
          </p:nvPr>
        </p:nvGraphicFramePr>
        <p:xfrm>
          <a:off x="4805917" y="441437"/>
          <a:ext cx="4180660" cy="5803343"/>
        </p:xfrm>
        <a:graphic>
          <a:graphicData uri="http://schemas.openxmlformats.org/drawingml/2006/table">
            <a:tbl>
              <a:tblPr firstRow="1" bandRow="1">
                <a:tableStyleId>{21E4AEA4-8DFA-4A89-87EB-49C32662AFE0}</a:tableStyleId>
              </a:tblPr>
              <a:tblGrid>
                <a:gridCol w="1757556">
                  <a:extLst>
                    <a:ext uri="{9D8B030D-6E8A-4147-A177-3AD203B41FA5}">
                      <a16:colId xmlns:a16="http://schemas.microsoft.com/office/drawing/2014/main" val="2871566392"/>
                    </a:ext>
                  </a:extLst>
                </a:gridCol>
                <a:gridCol w="768313">
                  <a:extLst>
                    <a:ext uri="{9D8B030D-6E8A-4147-A177-3AD203B41FA5}">
                      <a16:colId xmlns:a16="http://schemas.microsoft.com/office/drawing/2014/main" val="4226245215"/>
                    </a:ext>
                  </a:extLst>
                </a:gridCol>
                <a:gridCol w="726312">
                  <a:extLst>
                    <a:ext uri="{9D8B030D-6E8A-4147-A177-3AD203B41FA5}">
                      <a16:colId xmlns:a16="http://schemas.microsoft.com/office/drawing/2014/main" val="3134826256"/>
                    </a:ext>
                  </a:extLst>
                </a:gridCol>
                <a:gridCol w="928479">
                  <a:extLst>
                    <a:ext uri="{9D8B030D-6E8A-4147-A177-3AD203B41FA5}">
                      <a16:colId xmlns:a16="http://schemas.microsoft.com/office/drawing/2014/main" val="1874285598"/>
                    </a:ext>
                  </a:extLst>
                </a:gridCol>
              </a:tblGrid>
              <a:tr h="636247">
                <a:tc>
                  <a:txBody>
                    <a:bodyPr/>
                    <a:lstStyle/>
                    <a:p>
                      <a:r>
                        <a:rPr kumimoji="1" lang="ja-JP" altLang="en-US" sz="1800" b="1" dirty="0">
                          <a:latin typeface="メイリオ" panose="020B0604030504040204" pitchFamily="50" charset="-128"/>
                          <a:ea typeface="メイリオ" panose="020B0604030504040204" pitchFamily="50" charset="-128"/>
                        </a:rPr>
                        <a:t>単語</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旧野党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現野党</a:t>
                      </a:r>
                    </a:p>
                  </a:txBody>
                  <a:tcPr/>
                </a:tc>
                <a:tc>
                  <a:txBody>
                    <a:bodyPr/>
                    <a:lstStyle/>
                    <a:p>
                      <a:r>
                        <a:rPr kumimoji="1" lang="ja-JP" altLang="en-US" sz="1800" b="1" dirty="0">
                          <a:latin typeface="メイリオ" panose="020B0604030504040204" pitchFamily="50" charset="-128"/>
                          <a:ea typeface="メイリオ" panose="020B0604030504040204" pitchFamily="50" charset="-128"/>
                        </a:rPr>
                        <a:t>比率</a:t>
                      </a:r>
                    </a:p>
                  </a:txBody>
                  <a:tcPr/>
                </a:tc>
                <a:extLst>
                  <a:ext uri="{0D108BD9-81ED-4DB2-BD59-A6C34878D82A}">
                    <a16:rowId xmlns:a16="http://schemas.microsoft.com/office/drawing/2014/main" val="2881788046"/>
                  </a:ext>
                </a:extLst>
              </a:tr>
              <a:tr h="24995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でよろしいですか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5.21</a:t>
                      </a:r>
                    </a:p>
                  </a:txBody>
                  <a:tcPr marL="7620" marR="7620" marT="7620" marB="0" anchor="b"/>
                </a:tc>
                <a:extLst>
                  <a:ext uri="{0D108BD9-81ED-4DB2-BD59-A6C34878D82A}">
                    <a16:rowId xmlns:a16="http://schemas.microsoft.com/office/drawing/2014/main" val="3831662092"/>
                  </a:ext>
                </a:extLst>
              </a:tr>
              <a:tr h="249954">
                <a:tc>
                  <a:txBody>
                    <a:bodyPr/>
                    <a:lstStyle/>
                    <a:p>
                      <a:pPr algn="l" fontAlgn="b"/>
                      <a:r>
                        <a:rPr lang="ja-JP" altLang="en-US" sz="1600" b="1" i="0" u="none" strike="noStrike" dirty="0" err="1">
                          <a:solidFill>
                            <a:srgbClr val="000000"/>
                          </a:solidFill>
                          <a:effectLst/>
                          <a:latin typeface="メイリオ" panose="020B0604030504040204" pitchFamily="50" charset="-128"/>
                          <a:ea typeface="メイリオ" panose="020B0604030504040204" pitchFamily="50" charset="-128"/>
                        </a:rPr>
                        <a:t>れて</a:t>
                      </a: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217</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1110574077"/>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ふうに思います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127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362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2.85</a:t>
                      </a:r>
                    </a:p>
                  </a:txBody>
                  <a:tcPr marL="7620" marR="7620" marT="7620" marB="0" anchor="b"/>
                </a:tc>
                <a:extLst>
                  <a:ext uri="{0D108BD9-81ED-4DB2-BD59-A6C34878D82A}">
                    <a16:rowId xmlns:a16="http://schemas.microsoft.com/office/drawing/2014/main" val="3605411908"/>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ているわけです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70</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184</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2.62</a:t>
                      </a:r>
                    </a:p>
                  </a:txBody>
                  <a:tcPr marL="7620" marR="7620" marT="7620" marB="0" anchor="b"/>
                </a:tc>
                <a:extLst>
                  <a:ext uri="{0D108BD9-81ED-4DB2-BD59-A6C34878D82A}">
                    <a16:rowId xmlns:a16="http://schemas.microsoft.com/office/drawing/2014/main" val="3474300086"/>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ておられます</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114</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2.42</a:t>
                      </a:r>
                    </a:p>
                  </a:txBody>
                  <a:tcPr marL="7620" marR="7620" marT="7620" marB="0" anchor="b"/>
                </a:tc>
                <a:extLst>
                  <a:ext uri="{0D108BD9-81ED-4DB2-BD59-A6C34878D82A}">
                    <a16:rowId xmlns:a16="http://schemas.microsoft.com/office/drawing/2014/main" val="4214471955"/>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と思いますよ</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262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2.25</a:t>
                      </a:r>
                    </a:p>
                  </a:txBody>
                  <a:tcPr marL="7620" marR="7620" marT="7620" marB="0" anchor="b"/>
                </a:tc>
                <a:extLst>
                  <a:ext uri="{0D108BD9-81ED-4DB2-BD59-A6C34878D82A}">
                    <a16:rowId xmlns:a16="http://schemas.microsoft.com/office/drawing/2014/main" val="3645608564"/>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いるわけですね</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45</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101</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2.24</a:t>
                      </a:r>
                    </a:p>
                  </a:txBody>
                  <a:tcPr marL="7620" marR="7620" marT="7620" marB="0" anchor="b"/>
                </a:tc>
                <a:extLst>
                  <a:ext uri="{0D108BD9-81ED-4DB2-BD59-A6C34878D82A}">
                    <a16:rowId xmlns:a16="http://schemas.microsoft.com/office/drawing/2014/main" val="4211693005"/>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いるわけですよ</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48</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2.18</a:t>
                      </a:r>
                    </a:p>
                  </a:txBody>
                  <a:tcPr marL="7620" marR="7620" marT="7620" marB="0" anchor="b"/>
                </a:tc>
                <a:extLst>
                  <a:ext uri="{0D108BD9-81ED-4DB2-BD59-A6C34878D82A}">
                    <a16:rowId xmlns:a16="http://schemas.microsoft.com/office/drawing/2014/main" val="3403253863"/>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ますでしょうか</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2.13</a:t>
                      </a:r>
                    </a:p>
                  </a:txBody>
                  <a:tcPr marL="7620" marR="7620" marT="7620" marB="0" anchor="b"/>
                </a:tc>
                <a:extLst>
                  <a:ext uri="{0D108BD9-81ED-4DB2-BD59-A6C34878D82A}">
                    <a16:rowId xmlns:a16="http://schemas.microsoft.com/office/drawing/2014/main" val="130782640"/>
                  </a:ext>
                </a:extLst>
              </a:tr>
              <a:tr h="24995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ということですね</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34</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2.02</a:t>
                      </a:r>
                    </a:p>
                  </a:txBody>
                  <a:tcPr marL="7620" marR="7620" marT="7620" marB="0" anchor="b"/>
                </a:tc>
                <a:extLst>
                  <a:ext uri="{0D108BD9-81ED-4DB2-BD59-A6C34878D82A}">
                    <a16:rowId xmlns:a16="http://schemas.microsoft.com/office/drawing/2014/main" val="2869769524"/>
                  </a:ext>
                </a:extLst>
              </a:tr>
              <a:tr h="24995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いるんですね</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116</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225</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1.93</a:t>
                      </a:r>
                    </a:p>
                  </a:txBody>
                  <a:tcPr marL="7620" marR="7620" marT="7620" marB="0" anchor="b"/>
                </a:tc>
                <a:extLst>
                  <a:ext uri="{0D108BD9-81ED-4DB2-BD59-A6C34878D82A}">
                    <a16:rowId xmlns:a16="http://schemas.microsoft.com/office/drawing/2014/main" val="2680808461"/>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しています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177</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1.92</a:t>
                      </a:r>
                    </a:p>
                  </a:txBody>
                  <a:tcPr marL="7620" marR="7620" marT="7620" marB="0" anchor="b"/>
                </a:tc>
                <a:extLst>
                  <a:ext uri="{0D108BD9-81ED-4DB2-BD59-A6C34878D82A}">
                    <a16:rowId xmlns:a16="http://schemas.microsoft.com/office/drawing/2014/main" val="825504497"/>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なっています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92</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1.87</a:t>
                      </a:r>
                    </a:p>
                  </a:txBody>
                  <a:tcPr marL="7620" marR="7620" marT="7620" marB="0" anchor="b"/>
                </a:tc>
                <a:extLst>
                  <a:ext uri="{0D108BD9-81ED-4DB2-BD59-A6C34878D82A}">
                    <a16:rowId xmlns:a16="http://schemas.microsoft.com/office/drawing/2014/main" val="853282684"/>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ことなんです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43</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1.83</a:t>
                      </a:r>
                    </a:p>
                  </a:txBody>
                  <a:tcPr marL="7620" marR="7620" marT="7620" marB="0" anchor="b"/>
                </a:tc>
                <a:extLst>
                  <a:ext uri="{0D108BD9-81ED-4DB2-BD59-A6C34878D82A}">
                    <a16:rowId xmlns:a16="http://schemas.microsoft.com/office/drawing/2014/main" val="148525167"/>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です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62</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109</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extLst>
                  <a:ext uri="{0D108BD9-81ED-4DB2-BD59-A6C34878D82A}">
                    <a16:rowId xmlns:a16="http://schemas.microsoft.com/office/drawing/2014/main" val="543017517"/>
                  </a:ext>
                </a:extLst>
              </a:tr>
              <a:tr h="385523">
                <a:tc>
                  <a:txBody>
                    <a:bodyPr/>
                    <a:lstStyle/>
                    <a:p>
                      <a:pPr algn="l" fontAlgn="b"/>
                      <a:r>
                        <a:rPr lang="ja-JP" altLang="en-US" sz="1600" b="1" i="0" u="none" strike="noStrike" dirty="0" err="1">
                          <a:solidFill>
                            <a:srgbClr val="000000"/>
                          </a:solidFill>
                          <a:effectLst/>
                          <a:latin typeface="メイリオ" panose="020B0604030504040204" pitchFamily="50" charset="-128"/>
                          <a:ea typeface="メイリオ" panose="020B0604030504040204" pitchFamily="50" charset="-128"/>
                        </a:rPr>
                        <a:t>ばと</a:t>
                      </a:r>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思います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53</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93</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1.75</a:t>
                      </a:r>
                    </a:p>
                  </a:txBody>
                  <a:tcPr marL="7620" marR="7620" marT="7620" marB="0" anchor="b"/>
                </a:tc>
                <a:extLst>
                  <a:ext uri="{0D108BD9-81ED-4DB2-BD59-A6C34878D82A}">
                    <a16:rowId xmlns:a16="http://schemas.microsoft.com/office/drawing/2014/main" val="2064945790"/>
                  </a:ext>
                </a:extLst>
              </a:tr>
              <a:tr h="249954">
                <a:tc>
                  <a:txBody>
                    <a:bodyPr/>
                    <a:lstStyle/>
                    <a:p>
                      <a:pPr algn="l" fontAlgn="b"/>
                      <a:r>
                        <a:rPr lang="ja-JP" altLang="en-US" sz="1600" b="1" i="0" u="none" strike="noStrike" dirty="0">
                          <a:solidFill>
                            <a:srgbClr val="000000"/>
                          </a:solidFill>
                          <a:effectLst/>
                          <a:latin typeface="メイリオ" panose="020B0604030504040204" pitchFamily="50" charset="-128"/>
                          <a:ea typeface="メイリオ" panose="020B0604030504040204" pitchFamily="50" charset="-128"/>
                        </a:rPr>
                        <a:t>総理</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57</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98</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extLst>
                  <a:ext uri="{0D108BD9-81ED-4DB2-BD59-A6C34878D82A}">
                    <a16:rowId xmlns:a16="http://schemas.microsoft.com/office/drawing/2014/main" val="1738065444"/>
                  </a:ext>
                </a:extLst>
              </a:tr>
              <a:tr h="249954">
                <a:tc>
                  <a:txBody>
                    <a:bodyPr/>
                    <a:lstStyle/>
                    <a:p>
                      <a:pPr algn="l" fontAlgn="b"/>
                      <a:r>
                        <a:rPr lang="ja-JP" altLang="en-US" sz="1600" b="1" i="0" u="none" strike="noStrike" dirty="0">
                          <a:solidFill>
                            <a:srgbClr val="000000"/>
                          </a:solidFill>
                          <a:effectLst/>
                          <a:highlight>
                            <a:srgbClr val="FFFF00"/>
                          </a:highlight>
                          <a:latin typeface="メイリオ" panose="020B0604030504040204" pitchFamily="50" charset="-128"/>
                          <a:ea typeface="メイリオ" panose="020B0604030504040204" pitchFamily="50" charset="-128"/>
                        </a:rPr>
                        <a:t>いかがですか</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89</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153</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1.71</a:t>
                      </a:r>
                    </a:p>
                  </a:txBody>
                  <a:tcPr marL="7620" marR="7620" marT="7620" marB="0" anchor="b"/>
                </a:tc>
                <a:extLst>
                  <a:ext uri="{0D108BD9-81ED-4DB2-BD59-A6C34878D82A}">
                    <a16:rowId xmlns:a16="http://schemas.microsoft.com/office/drawing/2014/main" val="1364302265"/>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ていますね</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46</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78</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extLst>
                  <a:ext uri="{0D108BD9-81ED-4DB2-BD59-A6C34878D82A}">
                    <a16:rowId xmlns:a16="http://schemas.microsoft.com/office/drawing/2014/main" val="542444147"/>
                  </a:ext>
                </a:extLst>
              </a:tr>
              <a:tr h="249954">
                <a:tc>
                  <a:txBody>
                    <a:bodyPr/>
                    <a:lstStyle/>
                    <a:p>
                      <a:pPr algn="l" fontAlgn="b"/>
                      <a:r>
                        <a:rPr lang="ja-JP" altLang="en-US" sz="1600" b="1" i="0" u="none" strike="noStrike">
                          <a:solidFill>
                            <a:srgbClr val="000000"/>
                          </a:solidFill>
                          <a:effectLst/>
                          <a:latin typeface="メイリオ" panose="020B0604030504040204" pitchFamily="50" charset="-128"/>
                          <a:ea typeface="メイリオ" panose="020B0604030504040204" pitchFamily="50" charset="-128"/>
                        </a:rPr>
                        <a:t>ているんです</a:t>
                      </a:r>
                    </a:p>
                  </a:txBody>
                  <a:tcPr marL="7620" marR="7620" marT="7620" marB="0" anchor="b"/>
                </a:tc>
                <a:tc>
                  <a:txBody>
                    <a:bodyPr/>
                    <a:lstStyle/>
                    <a:p>
                      <a:pPr algn="r" fontAlgn="b"/>
                      <a:r>
                        <a:rPr lang="en-US" altLang="ja-JP" sz="1600" b="1" i="0" u="none" strike="noStrike">
                          <a:solidFill>
                            <a:srgbClr val="000000"/>
                          </a:solidFill>
                          <a:effectLst/>
                          <a:latin typeface="メイリオ" panose="020B0604030504040204" pitchFamily="50" charset="-128"/>
                          <a:ea typeface="メイリオ" panose="020B0604030504040204" pitchFamily="50" charset="-128"/>
                        </a:rPr>
                        <a:t>301</a:t>
                      </a:r>
                    </a:p>
                  </a:txBody>
                  <a:tcPr marL="7620" marR="7620" marT="7620" marB="0" anchor="b"/>
                </a:tc>
                <a:tc>
                  <a:txBody>
                    <a:bodyPr/>
                    <a:lstStyle/>
                    <a:p>
                      <a:pPr algn="r" fontAlgn="b"/>
                      <a:r>
                        <a:rPr lang="en-US" altLang="ja-JP" sz="1600" b="1" i="0" u="none" strike="noStrike" dirty="0">
                          <a:solidFill>
                            <a:srgbClr val="000000"/>
                          </a:solidFill>
                          <a:effectLst/>
                          <a:latin typeface="メイリオ" panose="020B0604030504040204" pitchFamily="50" charset="-128"/>
                          <a:ea typeface="メイリオ" panose="020B0604030504040204" pitchFamily="50" charset="-128"/>
                        </a:rPr>
                        <a:t>510</a:t>
                      </a:r>
                    </a:p>
                  </a:txBody>
                  <a:tcPr marL="7620" marR="7620" marT="7620" marB="0" anchor="b"/>
                </a:tc>
                <a:tc>
                  <a:txBody>
                    <a:bodyPr/>
                    <a:lstStyle/>
                    <a:p>
                      <a:pPr algn="r" fontAlgn="b"/>
                      <a:r>
                        <a:rPr lang="en-US" altLang="ja-JP" sz="1600" b="1" i="0" u="none" strike="noStrike" dirty="0">
                          <a:solidFill>
                            <a:srgbClr val="C00000"/>
                          </a:solidFill>
                          <a:effectLst/>
                          <a:latin typeface="メイリオ" panose="020B0604030504040204" pitchFamily="50" charset="-128"/>
                          <a:ea typeface="メイリオ" panose="020B0604030504040204" pitchFamily="50" charset="-128"/>
                        </a:rPr>
                        <a:t>1.69</a:t>
                      </a:r>
                    </a:p>
                  </a:txBody>
                  <a:tcPr marL="7620" marR="7620" marT="7620" marB="0" anchor="b"/>
                </a:tc>
                <a:extLst>
                  <a:ext uri="{0D108BD9-81ED-4DB2-BD59-A6C34878D82A}">
                    <a16:rowId xmlns:a16="http://schemas.microsoft.com/office/drawing/2014/main" val="2686396080"/>
                  </a:ext>
                </a:extLst>
              </a:tr>
            </a:tbl>
          </a:graphicData>
        </a:graphic>
      </p:graphicFrame>
      <p:sp>
        <p:nvSpPr>
          <p:cNvPr id="7" name="テキスト ボックス 6">
            <a:extLst>
              <a:ext uri="{FF2B5EF4-FFF2-40B4-BE49-F238E27FC236}">
                <a16:creationId xmlns:a16="http://schemas.microsoft.com/office/drawing/2014/main" id="{D3E788CA-1D25-4694-B554-74A2A1F00A20}"/>
              </a:ext>
            </a:extLst>
          </p:cNvPr>
          <p:cNvSpPr txBox="1"/>
          <p:nvPr/>
        </p:nvSpPr>
        <p:spPr>
          <a:xfrm>
            <a:off x="157421" y="41327"/>
            <a:ext cx="9144000" cy="400110"/>
          </a:xfrm>
          <a:prstGeom prst="rect">
            <a:avLst/>
          </a:prstGeom>
          <a:noFill/>
        </p:spPr>
        <p:txBody>
          <a:bodyPr wrap="square" rtlCol="0">
            <a:spAutoFit/>
          </a:bodyPr>
          <a:lstStyle/>
          <a:p>
            <a:r>
              <a:rPr kumimoji="1" lang="ja-JP" altLang="en-US" sz="2000" b="1" dirty="0"/>
              <a:t>旧野党が使用する割合が高い末尾表現　現野党が使用する割合が高い末尾表現</a:t>
            </a:r>
          </a:p>
        </p:txBody>
      </p:sp>
      <p:sp>
        <p:nvSpPr>
          <p:cNvPr id="2" name="テキスト ボックス 1">
            <a:extLst>
              <a:ext uri="{FF2B5EF4-FFF2-40B4-BE49-F238E27FC236}">
                <a16:creationId xmlns:a16="http://schemas.microsoft.com/office/drawing/2014/main" id="{824823FC-5B9E-4315-8530-0C04050683A4}"/>
              </a:ext>
            </a:extLst>
          </p:cNvPr>
          <p:cNvSpPr txBox="1"/>
          <p:nvPr/>
        </p:nvSpPr>
        <p:spPr>
          <a:xfrm>
            <a:off x="116958" y="6266662"/>
            <a:ext cx="8382589" cy="369332"/>
          </a:xfrm>
          <a:prstGeom prst="rect">
            <a:avLst/>
          </a:prstGeom>
          <a:noFill/>
        </p:spPr>
        <p:txBody>
          <a:bodyPr wrap="square" rtlCol="0">
            <a:spAutoFit/>
          </a:bodyPr>
          <a:lstStyle/>
          <a:p>
            <a:r>
              <a:rPr kumimoji="1" lang="ja-JP" altLang="en-US" dirty="0"/>
              <a:t>全</a:t>
            </a:r>
            <a:r>
              <a:rPr kumimoji="1" lang="en-US" altLang="ja-JP" dirty="0"/>
              <a:t>12996</a:t>
            </a:r>
            <a:r>
              <a:rPr kumimoji="1" lang="ja-JP" altLang="en-US" dirty="0"/>
              <a:t>パターンの末尾表現中、頻出</a:t>
            </a:r>
            <a:r>
              <a:rPr kumimoji="1" lang="en-US" altLang="ja-JP" dirty="0"/>
              <a:t>100</a:t>
            </a:r>
            <a:r>
              <a:rPr kumimoji="1" lang="ja-JP" altLang="en-US" dirty="0"/>
              <a:t>語の中から上位</a:t>
            </a:r>
            <a:r>
              <a:rPr kumimoji="1" lang="en-US" altLang="ja-JP" dirty="0"/>
              <a:t>20</a:t>
            </a:r>
            <a:r>
              <a:rPr kumimoji="1" lang="ja-JP" altLang="en-US" dirty="0"/>
              <a:t>単語ずつ選出</a:t>
            </a:r>
          </a:p>
        </p:txBody>
      </p:sp>
      <p:sp>
        <p:nvSpPr>
          <p:cNvPr id="8" name="吹き出し: 四角形 7">
            <a:extLst>
              <a:ext uri="{FF2B5EF4-FFF2-40B4-BE49-F238E27FC236}">
                <a16:creationId xmlns:a16="http://schemas.microsoft.com/office/drawing/2014/main" id="{856CC1F1-4159-4360-8C23-F043A0C5DACD}"/>
              </a:ext>
            </a:extLst>
          </p:cNvPr>
          <p:cNvSpPr/>
          <p:nvPr/>
        </p:nvSpPr>
        <p:spPr>
          <a:xfrm>
            <a:off x="6035040" y="41327"/>
            <a:ext cx="3108960" cy="886559"/>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蓮池透さんはうそを言っているということでよろしいですか、安倍総理大臣。</a:t>
            </a:r>
          </a:p>
        </p:txBody>
      </p:sp>
      <p:sp>
        <p:nvSpPr>
          <p:cNvPr id="9" name="吹き出し: 四角形 8">
            <a:extLst>
              <a:ext uri="{FF2B5EF4-FFF2-40B4-BE49-F238E27FC236}">
                <a16:creationId xmlns:a16="http://schemas.microsoft.com/office/drawing/2014/main" id="{161693F1-EFE5-4323-B03D-71971F4665C9}"/>
              </a:ext>
            </a:extLst>
          </p:cNvPr>
          <p:cNvSpPr/>
          <p:nvPr/>
        </p:nvSpPr>
        <p:spPr>
          <a:xfrm>
            <a:off x="6192461" y="2594569"/>
            <a:ext cx="3108960" cy="601860"/>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引き上げるということですね</a:t>
            </a:r>
          </a:p>
        </p:txBody>
      </p:sp>
      <p:sp>
        <p:nvSpPr>
          <p:cNvPr id="10" name="吹き出し: 四角形 9">
            <a:extLst>
              <a:ext uri="{FF2B5EF4-FFF2-40B4-BE49-F238E27FC236}">
                <a16:creationId xmlns:a16="http://schemas.microsoft.com/office/drawing/2014/main" id="{55650C8E-37BD-4920-A2B0-D1A46DB651BB}"/>
              </a:ext>
            </a:extLst>
          </p:cNvPr>
          <p:cNvSpPr/>
          <p:nvPr/>
        </p:nvSpPr>
        <p:spPr>
          <a:xfrm>
            <a:off x="5973095" y="4747701"/>
            <a:ext cx="3108960" cy="601860"/>
          </a:xfrm>
          <a:prstGeom prst="wedgeRectCallout">
            <a:avLst>
              <a:gd name="adj1" fmla="val -67500"/>
              <a:gd name="adj2" fmla="val 58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私は説明責任を果たしていないと思いますよ。いかがですか</a:t>
            </a:r>
          </a:p>
        </p:txBody>
      </p:sp>
      <p:sp>
        <p:nvSpPr>
          <p:cNvPr id="11" name="吹き出し: 四角形 10">
            <a:extLst>
              <a:ext uri="{FF2B5EF4-FFF2-40B4-BE49-F238E27FC236}">
                <a16:creationId xmlns:a16="http://schemas.microsoft.com/office/drawing/2014/main" id="{02034AF0-1537-4021-BED8-C7054A867AE2}"/>
              </a:ext>
            </a:extLst>
          </p:cNvPr>
          <p:cNvSpPr/>
          <p:nvPr/>
        </p:nvSpPr>
        <p:spPr>
          <a:xfrm>
            <a:off x="1522929" y="339652"/>
            <a:ext cx="3663633" cy="400110"/>
          </a:xfrm>
          <a:prstGeom prst="wedgeRectCallout">
            <a:avLst>
              <a:gd name="adj1" fmla="val -53130"/>
              <a:gd name="adj2" fmla="val 138955"/>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お願いしたいと思うものであります</a:t>
            </a:r>
          </a:p>
        </p:txBody>
      </p:sp>
      <p:sp>
        <p:nvSpPr>
          <p:cNvPr id="12" name="吹き出し: 四角形 11">
            <a:extLst>
              <a:ext uri="{FF2B5EF4-FFF2-40B4-BE49-F238E27FC236}">
                <a16:creationId xmlns:a16="http://schemas.microsoft.com/office/drawing/2014/main" id="{4A0B7BF3-B5D5-4197-B219-9481C89EF96B}"/>
              </a:ext>
            </a:extLst>
          </p:cNvPr>
          <p:cNvSpPr/>
          <p:nvPr/>
        </p:nvSpPr>
        <p:spPr>
          <a:xfrm>
            <a:off x="1795401" y="1955804"/>
            <a:ext cx="3118688" cy="799965"/>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改善などを図る必要があるわけであります</a:t>
            </a:r>
          </a:p>
        </p:txBody>
      </p:sp>
      <p:sp>
        <p:nvSpPr>
          <p:cNvPr id="13" name="吹き出し: 四角形 12">
            <a:extLst>
              <a:ext uri="{FF2B5EF4-FFF2-40B4-BE49-F238E27FC236}">
                <a16:creationId xmlns:a16="http://schemas.microsoft.com/office/drawing/2014/main" id="{A093D36F-14DE-4FAC-BD08-A893E8F8FB43}"/>
              </a:ext>
            </a:extLst>
          </p:cNvPr>
          <p:cNvSpPr/>
          <p:nvPr/>
        </p:nvSpPr>
        <p:spPr>
          <a:xfrm>
            <a:off x="1795401" y="3662115"/>
            <a:ext cx="3118688" cy="799965"/>
          </a:xfrm>
          <a:prstGeom prst="wedgeRectCallout">
            <a:avLst>
              <a:gd name="adj1" fmla="val -67500"/>
              <a:gd name="adj2" fmla="val 58159"/>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立派な大臣だ、こう思っております</a:t>
            </a:r>
          </a:p>
        </p:txBody>
      </p:sp>
      <p:sp>
        <p:nvSpPr>
          <p:cNvPr id="5" name="スライド番号プレースホルダー 4">
            <a:extLst>
              <a:ext uri="{FF2B5EF4-FFF2-40B4-BE49-F238E27FC236}">
                <a16:creationId xmlns:a16="http://schemas.microsoft.com/office/drawing/2014/main" id="{49D516AF-2FFD-4D91-88F3-E0411969EB0A}"/>
              </a:ext>
            </a:extLst>
          </p:cNvPr>
          <p:cNvSpPr>
            <a:spLocks noGrp="1"/>
          </p:cNvSpPr>
          <p:nvPr>
            <p:ph type="sldNum" sz="quarter" idx="12"/>
          </p:nvPr>
        </p:nvSpPr>
        <p:spPr/>
        <p:txBody>
          <a:bodyPr/>
          <a:lstStyle/>
          <a:p>
            <a:fld id="{CAF7123A-F11E-4334-8DBF-7F384358F8F9}" type="slidenum">
              <a:rPr kumimoji="1" lang="ja-JP" altLang="en-US" smtClean="0"/>
              <a:t>17</a:t>
            </a:fld>
            <a:endParaRPr kumimoji="1" lang="ja-JP" altLang="en-US"/>
          </a:p>
        </p:txBody>
      </p:sp>
    </p:spTree>
    <p:extLst>
      <p:ext uri="{BB962C8B-B14F-4D97-AF65-F5344CB8AC3E}">
        <p14:creationId xmlns:p14="http://schemas.microsoft.com/office/powerpoint/2010/main" val="15323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実際の使用例</a:t>
            </a:r>
            <a:endParaRPr kumimoji="1" lang="ja-JP" altLang="en-US" dirty="0"/>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18</a:t>
            </a:fld>
            <a:endParaRPr kumimoji="1" lang="ja-JP" altLang="en-US"/>
          </a:p>
        </p:txBody>
      </p:sp>
      <p:pic>
        <p:nvPicPr>
          <p:cNvPr id="9" name="コンテンツ プレースホルダー 8">
            <a:extLst>
              <a:ext uri="{FF2B5EF4-FFF2-40B4-BE49-F238E27FC236}">
                <a16:creationId xmlns:a16="http://schemas.microsoft.com/office/drawing/2014/main" id="{CD76431C-9ABF-4827-AA0C-C5B62A53218A}"/>
              </a:ext>
            </a:extLst>
          </p:cNvPr>
          <p:cNvPicPr>
            <a:picLocks noGrp="1" noChangeAspect="1"/>
          </p:cNvPicPr>
          <p:nvPr>
            <p:ph idx="1"/>
          </p:nvPr>
        </p:nvPicPr>
        <p:blipFill>
          <a:blip r:embed="rId3"/>
          <a:stretch>
            <a:fillRect/>
          </a:stretch>
        </p:blipFill>
        <p:spPr>
          <a:xfrm>
            <a:off x="3408868" y="1838930"/>
            <a:ext cx="5274388" cy="4022725"/>
          </a:xfrm>
          <a:prstGeom prst="rect">
            <a:avLst/>
          </a:prstGeom>
        </p:spPr>
      </p:pic>
      <p:sp>
        <p:nvSpPr>
          <p:cNvPr id="10" name="テキスト ボックス 9">
            <a:extLst>
              <a:ext uri="{FF2B5EF4-FFF2-40B4-BE49-F238E27FC236}">
                <a16:creationId xmlns:a16="http://schemas.microsoft.com/office/drawing/2014/main" id="{EBC50817-759C-4C13-8ABD-E0A34C03007E}"/>
              </a:ext>
            </a:extLst>
          </p:cNvPr>
          <p:cNvSpPr txBox="1"/>
          <p:nvPr/>
        </p:nvSpPr>
        <p:spPr>
          <a:xfrm>
            <a:off x="227102" y="5893108"/>
            <a:ext cx="7198242" cy="369332"/>
          </a:xfrm>
          <a:prstGeom prst="rect">
            <a:avLst/>
          </a:prstGeom>
          <a:noFill/>
        </p:spPr>
        <p:txBody>
          <a:bodyPr wrap="square" rtlCol="0">
            <a:spAutoFit/>
          </a:bodyPr>
          <a:lstStyle/>
          <a:p>
            <a:r>
              <a:rPr kumimoji="1" lang="ja-JP" altLang="en-US" dirty="0"/>
              <a:t>特定の人物が極端に使用しているパターンが多い</a:t>
            </a:r>
          </a:p>
        </p:txBody>
      </p:sp>
      <p:sp>
        <p:nvSpPr>
          <p:cNvPr id="13" name="テキスト ボックス 12">
            <a:extLst>
              <a:ext uri="{FF2B5EF4-FFF2-40B4-BE49-F238E27FC236}">
                <a16:creationId xmlns:a16="http://schemas.microsoft.com/office/drawing/2014/main" id="{84650040-E7D3-417D-8FEB-ED3FE33AFFB0}"/>
              </a:ext>
            </a:extLst>
          </p:cNvPr>
          <p:cNvSpPr txBox="1"/>
          <p:nvPr/>
        </p:nvSpPr>
        <p:spPr>
          <a:xfrm>
            <a:off x="308344" y="4221125"/>
            <a:ext cx="3232298" cy="1200329"/>
          </a:xfrm>
          <a:prstGeom prst="rect">
            <a:avLst/>
          </a:prstGeom>
          <a:noFill/>
        </p:spPr>
        <p:txBody>
          <a:bodyPr wrap="square" rtlCol="0">
            <a:spAutoFit/>
          </a:bodyPr>
          <a:lstStyle/>
          <a:p>
            <a:r>
              <a:rPr kumimoji="1" lang="ja-JP" altLang="en-US" dirty="0"/>
              <a:t>希望の党</a:t>
            </a:r>
            <a:endParaRPr kumimoji="1" lang="en-US" altLang="ja-JP" dirty="0"/>
          </a:p>
          <a:p>
            <a:r>
              <a:rPr kumimoji="1" lang="ja-JP" altLang="en-US" dirty="0"/>
              <a:t>福島のぶゆき委員</a:t>
            </a:r>
            <a:endParaRPr kumimoji="1" lang="en-US" altLang="ja-JP" dirty="0"/>
          </a:p>
          <a:p>
            <a:endParaRPr kumimoji="1" lang="en-US" altLang="ja-JP" dirty="0"/>
          </a:p>
          <a:p>
            <a:r>
              <a:rPr kumimoji="1" lang="ja-JP" altLang="en-US" dirty="0"/>
              <a:t>平成</a:t>
            </a:r>
            <a:r>
              <a:rPr kumimoji="1" lang="en-US" altLang="ja-JP" dirty="0"/>
              <a:t>29</a:t>
            </a:r>
            <a:r>
              <a:rPr kumimoji="1" lang="ja-JP" altLang="en-US" dirty="0"/>
              <a:t>年</a:t>
            </a:r>
            <a:r>
              <a:rPr kumimoji="1" lang="en-US" altLang="ja-JP" dirty="0"/>
              <a:t>02</a:t>
            </a:r>
            <a:r>
              <a:rPr kumimoji="1" lang="ja-JP" altLang="en-US" dirty="0"/>
              <a:t>月</a:t>
            </a:r>
            <a:r>
              <a:rPr kumimoji="1" lang="en-US" altLang="ja-JP" dirty="0"/>
              <a:t>24</a:t>
            </a:r>
            <a:r>
              <a:rPr kumimoji="1" lang="ja-JP" altLang="en-US" dirty="0"/>
              <a:t>日の発言抜粋</a:t>
            </a:r>
          </a:p>
        </p:txBody>
      </p:sp>
      <p:sp>
        <p:nvSpPr>
          <p:cNvPr id="14" name="テキスト ボックス 13">
            <a:extLst>
              <a:ext uri="{FF2B5EF4-FFF2-40B4-BE49-F238E27FC236}">
                <a16:creationId xmlns:a16="http://schemas.microsoft.com/office/drawing/2014/main" id="{5F44D1A9-6ACE-45F6-A232-AABB4142354D}"/>
              </a:ext>
            </a:extLst>
          </p:cNvPr>
          <p:cNvSpPr txBox="1"/>
          <p:nvPr/>
        </p:nvSpPr>
        <p:spPr>
          <a:xfrm>
            <a:off x="552893" y="6319182"/>
            <a:ext cx="6241312" cy="369332"/>
          </a:xfrm>
          <a:prstGeom prst="rect">
            <a:avLst/>
          </a:prstGeom>
          <a:noFill/>
        </p:spPr>
        <p:txBody>
          <a:bodyPr wrap="square" rtlCol="0">
            <a:spAutoFit/>
          </a:bodyPr>
          <a:lstStyle/>
          <a:p>
            <a:r>
              <a:rPr kumimoji="1" lang="ja-JP" altLang="en-US" b="1" dirty="0">
                <a:solidFill>
                  <a:schemeClr val="bg1"/>
                </a:solidFill>
              </a:rPr>
              <a:t>引用：</a:t>
            </a:r>
            <a:r>
              <a:rPr kumimoji="1" lang="en-US" altLang="ja-JP" b="1" dirty="0">
                <a:solidFill>
                  <a:schemeClr val="bg1"/>
                </a:solidFill>
              </a:rPr>
              <a:t>http://rukaruru.hatenablog.com/entry/00004858</a:t>
            </a:r>
            <a:endParaRPr kumimoji="1" lang="ja-JP" altLang="en-US" b="1" dirty="0">
              <a:solidFill>
                <a:schemeClr val="bg1"/>
              </a:solidFill>
            </a:endParaRPr>
          </a:p>
        </p:txBody>
      </p:sp>
      <p:pic>
        <p:nvPicPr>
          <p:cNvPr id="3" name="図 2">
            <a:extLst>
              <a:ext uri="{FF2B5EF4-FFF2-40B4-BE49-F238E27FC236}">
                <a16:creationId xmlns:a16="http://schemas.microsoft.com/office/drawing/2014/main" id="{56059FDF-456D-4E4F-A4A9-BBDF3A5E3D82}"/>
              </a:ext>
            </a:extLst>
          </p:cNvPr>
          <p:cNvPicPr>
            <a:picLocks noChangeAspect="1"/>
          </p:cNvPicPr>
          <p:nvPr/>
        </p:nvPicPr>
        <p:blipFill>
          <a:blip r:embed="rId4"/>
          <a:stretch>
            <a:fillRect/>
          </a:stretch>
        </p:blipFill>
        <p:spPr>
          <a:xfrm>
            <a:off x="868173" y="1921758"/>
            <a:ext cx="2112639" cy="2216539"/>
          </a:xfrm>
          <a:prstGeom prst="rect">
            <a:avLst/>
          </a:prstGeom>
        </p:spPr>
      </p:pic>
    </p:spTree>
    <p:extLst>
      <p:ext uri="{BB962C8B-B14F-4D97-AF65-F5344CB8AC3E}">
        <p14:creationId xmlns:p14="http://schemas.microsoft.com/office/powerpoint/2010/main" val="55254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1E897-C47C-461E-A385-F324A941BDAB}"/>
              </a:ext>
            </a:extLst>
          </p:cNvPr>
          <p:cNvSpPr>
            <a:spLocks noGrp="1"/>
          </p:cNvSpPr>
          <p:nvPr>
            <p:ph type="title"/>
          </p:nvPr>
        </p:nvSpPr>
        <p:spPr>
          <a:xfrm>
            <a:off x="563526" y="765576"/>
            <a:ext cx="7543800" cy="880345"/>
          </a:xfrm>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E99C65BC-69F9-451D-ACA7-DA68F49FF1D2}"/>
              </a:ext>
            </a:extLst>
          </p:cNvPr>
          <p:cNvSpPr>
            <a:spLocks noGrp="1"/>
          </p:cNvSpPr>
          <p:nvPr>
            <p:ph idx="1"/>
          </p:nvPr>
        </p:nvSpPr>
        <p:spPr>
          <a:xfrm>
            <a:off x="563526" y="1737361"/>
            <a:ext cx="8275674" cy="4731488"/>
          </a:xfrm>
        </p:spPr>
        <p:txBody>
          <a:bodyPr>
            <a:normAutofit/>
          </a:bodyPr>
          <a:lstStyle/>
          <a:p>
            <a:pPr marL="0" indent="0">
              <a:buNone/>
            </a:pPr>
            <a:r>
              <a:rPr lang="ja-JP" altLang="en-US" sz="2400" dirty="0"/>
              <a:t>単純な頻出単語順・割合順だと、文章の流れからは判別　　　　　できない</a:t>
            </a:r>
            <a:endParaRPr lang="en-US" altLang="ja-JP" sz="2400" dirty="0"/>
          </a:p>
          <a:p>
            <a:pPr marL="0" indent="0">
              <a:buNone/>
            </a:pPr>
            <a:endParaRPr lang="en-US" altLang="ja-JP" sz="2400" dirty="0"/>
          </a:p>
          <a:p>
            <a:pPr marL="0" indent="0">
              <a:buNone/>
            </a:pPr>
            <a:r>
              <a:rPr lang="ja-JP" altLang="en-US" sz="2400" dirty="0"/>
              <a:t>仮定に一致して、現在の野党は与党を追及するような言葉遣いであることがデータから定性的に解析できた部分もある</a:t>
            </a:r>
            <a:endParaRPr lang="en-US" altLang="ja-JP" sz="2400" dirty="0"/>
          </a:p>
          <a:p>
            <a:pPr marL="0" indent="0">
              <a:buNone/>
            </a:pPr>
            <a:endParaRPr lang="en-US" altLang="ja-JP" sz="2400" dirty="0"/>
          </a:p>
          <a:p>
            <a:pPr marL="0" indent="0">
              <a:buNone/>
            </a:pPr>
            <a:r>
              <a:rPr lang="ja-JP" altLang="en-US" sz="2400" dirty="0"/>
              <a:t>形容詞、動詞もその時代のトピックによって影響を受けてしまう</a:t>
            </a:r>
            <a:endParaRPr lang="en-US" altLang="ja-JP" sz="2400" dirty="0"/>
          </a:p>
          <a:p>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89ED567B-F07A-4BB8-BA4B-D1ABFBA0A2E7}"/>
              </a:ext>
            </a:extLst>
          </p:cNvPr>
          <p:cNvSpPr>
            <a:spLocks noGrp="1"/>
          </p:cNvSpPr>
          <p:nvPr>
            <p:ph type="sldNum" sz="quarter" idx="12"/>
          </p:nvPr>
        </p:nvSpPr>
        <p:spPr/>
        <p:txBody>
          <a:bodyPr/>
          <a:lstStyle/>
          <a:p>
            <a:fld id="{CAF7123A-F11E-4334-8DBF-7F384358F8F9}" type="slidenum">
              <a:rPr kumimoji="1" lang="ja-JP" altLang="en-US" smtClean="0"/>
              <a:t>19</a:t>
            </a:fld>
            <a:endParaRPr kumimoji="1" lang="ja-JP" altLang="en-US"/>
          </a:p>
        </p:txBody>
      </p:sp>
    </p:spTree>
    <p:extLst>
      <p:ext uri="{BB962C8B-B14F-4D97-AF65-F5344CB8AC3E}">
        <p14:creationId xmlns:p14="http://schemas.microsoft.com/office/powerpoint/2010/main" val="360844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4575" y="930363"/>
            <a:ext cx="5657850" cy="703163"/>
          </a:xfrm>
        </p:spPr>
        <p:txBody>
          <a:bodyPr>
            <a:normAutofit fontScale="90000"/>
          </a:bodyPr>
          <a:lstStyle/>
          <a:p>
            <a:r>
              <a:rPr kumimoji="1" lang="ja-JP" altLang="en-US" dirty="0"/>
              <a:t>目次</a:t>
            </a:r>
          </a:p>
        </p:txBody>
      </p:sp>
      <p:sp>
        <p:nvSpPr>
          <p:cNvPr id="3" name="コンテンツ プレースホルダー 2"/>
          <p:cNvSpPr>
            <a:spLocks noGrp="1"/>
          </p:cNvSpPr>
          <p:nvPr>
            <p:ph idx="1"/>
          </p:nvPr>
        </p:nvSpPr>
        <p:spPr>
          <a:xfrm>
            <a:off x="927101" y="2006600"/>
            <a:ext cx="7137400" cy="4089399"/>
          </a:xfrm>
        </p:spPr>
        <p:txBody>
          <a:bodyPr>
            <a:normAutofit fontScale="62500" lnSpcReduction="20000"/>
          </a:bodyPr>
          <a:lstStyle/>
          <a:p>
            <a:pPr marL="342900" indent="-342900">
              <a:lnSpc>
                <a:spcPct val="120000"/>
              </a:lnSpc>
              <a:spcBef>
                <a:spcPts val="300"/>
              </a:spcBef>
              <a:spcAft>
                <a:spcPts val="300"/>
              </a:spcAft>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研究題目（仮）</a:t>
            </a:r>
            <a:endParaRPr lang="en-US" altLang="ja-JP" sz="3800" dirty="0">
              <a:solidFill>
                <a:schemeClr val="tx1"/>
              </a:solidFill>
              <a:latin typeface="Hiragino Maru Gothic ProN W4" charset="-128"/>
              <a:ea typeface="Hiragino Maru Gothic ProN W4" charset="-128"/>
              <a:cs typeface="Hiragino Maru Gothic ProN W4" charset="-128"/>
            </a:endParaRPr>
          </a:p>
          <a:p>
            <a:pPr marL="342900" indent="-342900">
              <a:lnSpc>
                <a:spcPct val="120000"/>
              </a:lnSpc>
              <a:spcBef>
                <a:spcPts val="300"/>
              </a:spcBef>
              <a:spcAft>
                <a:spcPts val="300"/>
              </a:spcAft>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背景</a:t>
            </a:r>
          </a:p>
          <a:p>
            <a:pPr marL="342900" indent="-342900">
              <a:lnSpc>
                <a:spcPct val="120000"/>
              </a:lnSpc>
              <a:spcBef>
                <a:spcPts val="300"/>
              </a:spcBef>
              <a:spcAft>
                <a:spcPts val="300"/>
              </a:spcAft>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目的</a:t>
            </a:r>
          </a:p>
          <a:p>
            <a:pPr marL="342900" indent="-342900">
              <a:lnSpc>
                <a:spcPct val="120000"/>
              </a:lnSpc>
              <a:spcBef>
                <a:spcPts val="300"/>
              </a:spcBef>
              <a:spcAft>
                <a:spcPts val="300"/>
              </a:spcAft>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手法</a:t>
            </a:r>
            <a:endParaRPr lang="en-US" altLang="ja-JP" sz="3800" dirty="0">
              <a:solidFill>
                <a:schemeClr val="tx1"/>
              </a:solidFill>
              <a:latin typeface="Hiragino Maru Gothic ProN W4" charset="-128"/>
              <a:ea typeface="Hiragino Maru Gothic ProN W4" charset="-128"/>
              <a:cs typeface="Hiragino Maru Gothic ProN W4" charset="-128"/>
            </a:endParaRPr>
          </a:p>
          <a:p>
            <a:pPr marL="342900" indent="-342900">
              <a:spcAft>
                <a:spcPts val="1050"/>
              </a:spcAft>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結果</a:t>
            </a:r>
            <a:endParaRPr lang="en-US" altLang="ja-JP" sz="3800" dirty="0">
              <a:solidFill>
                <a:schemeClr val="tx1"/>
              </a:solidFill>
              <a:latin typeface="Hiragino Maru Gothic ProN W4" charset="-128"/>
              <a:ea typeface="Hiragino Maru Gothic ProN W4" charset="-128"/>
              <a:cs typeface="Hiragino Maru Gothic ProN W4" charset="-128"/>
            </a:endParaRPr>
          </a:p>
          <a:p>
            <a:pPr marL="562356" lvl="1" indent="-342900">
              <a:buFont typeface="Wingdings" charset="2"/>
              <a:buChar char="l"/>
            </a:pPr>
            <a:r>
              <a:rPr lang="ja-JP" altLang="en-US" sz="3800" dirty="0">
                <a:solidFill>
                  <a:schemeClr val="tx1"/>
                </a:solidFill>
                <a:latin typeface="Hiragino Maru Gothic ProN W4" charset="-128"/>
                <a:ea typeface="Hiragino Maru Gothic ProN W4" charset="-128"/>
                <a:cs typeface="Hiragino Maru Gothic ProN W4" charset="-128"/>
              </a:rPr>
              <a:t>品詞ごとの分析</a:t>
            </a:r>
            <a:endParaRPr lang="en-US" altLang="ja-JP" sz="3800" dirty="0">
              <a:solidFill>
                <a:schemeClr val="tx1"/>
              </a:solidFill>
              <a:latin typeface="Hiragino Maru Gothic ProN W4" charset="-128"/>
              <a:ea typeface="Hiragino Maru Gothic ProN W4" charset="-128"/>
              <a:cs typeface="Hiragino Maru Gothic ProN W4" charset="-128"/>
            </a:endParaRPr>
          </a:p>
          <a:p>
            <a:pPr marL="562356" lvl="1" indent="-342900">
              <a:buFont typeface="Wingdings" charset="2"/>
              <a:buChar char="l"/>
            </a:pPr>
            <a:r>
              <a:rPr lang="ja-JP" altLang="en-US" sz="3800" dirty="0">
                <a:solidFill>
                  <a:schemeClr val="tx1"/>
                </a:solidFill>
                <a:latin typeface="Hiragino Maru Gothic ProN W4" charset="-128"/>
                <a:ea typeface="Hiragino Maru Gothic ProN W4" charset="-128"/>
                <a:cs typeface="Hiragino Maru Gothic ProN W4" charset="-128"/>
              </a:rPr>
              <a:t>使用されている文脈</a:t>
            </a:r>
            <a:endParaRPr lang="en-US" altLang="ja-JP" sz="3800" dirty="0">
              <a:solidFill>
                <a:schemeClr val="tx1"/>
              </a:solidFill>
              <a:latin typeface="Hiragino Maru Gothic ProN W4" charset="-128"/>
              <a:ea typeface="Hiragino Maru Gothic ProN W4" charset="-128"/>
              <a:cs typeface="Hiragino Maru Gothic ProN W4" charset="-128"/>
            </a:endParaRPr>
          </a:p>
          <a:p>
            <a:pPr marL="342900" indent="-342900">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考察・感想</a:t>
            </a:r>
            <a:endParaRPr lang="en-US" altLang="ja-JP" sz="3800" dirty="0">
              <a:solidFill>
                <a:schemeClr val="tx1"/>
              </a:solidFill>
              <a:latin typeface="Hiragino Maru Gothic ProN W4" charset="-128"/>
              <a:ea typeface="Hiragino Maru Gothic ProN W4" charset="-128"/>
              <a:cs typeface="Hiragino Maru Gothic ProN W4" charset="-128"/>
            </a:endParaRPr>
          </a:p>
          <a:p>
            <a:pPr marL="342900" indent="-342900">
              <a:buFont typeface="+mj-lt"/>
              <a:buAutoNum type="arabicPeriod"/>
            </a:pPr>
            <a:r>
              <a:rPr lang="ja-JP" altLang="en-US" sz="3800" dirty="0">
                <a:solidFill>
                  <a:schemeClr val="tx1"/>
                </a:solidFill>
                <a:latin typeface="Hiragino Maru Gothic ProN W4" charset="-128"/>
                <a:ea typeface="Hiragino Maru Gothic ProN W4" charset="-128"/>
                <a:cs typeface="Hiragino Maru Gothic ProN W4" charset="-128"/>
              </a:rPr>
              <a:t>今後の課題</a:t>
            </a:r>
            <a:endParaRPr lang="en-US" altLang="ja-JP" sz="3800" dirty="0">
              <a:solidFill>
                <a:schemeClr val="tx1"/>
              </a:solidFill>
              <a:latin typeface="Hiragino Maru Gothic ProN W4" charset="-128"/>
              <a:ea typeface="Hiragino Maru Gothic ProN W4" charset="-128"/>
              <a:cs typeface="Hiragino Maru Gothic ProN W4" charset="-128"/>
            </a:endParaRPr>
          </a:p>
          <a:p>
            <a:pPr marL="0" indent="0">
              <a:buNone/>
            </a:pP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z="1500"/>
              <a:t>2</a:t>
            </a:fld>
            <a:endParaRPr kumimoji="1" lang="ja-JP" altLang="en-US" sz="1500" dirty="0"/>
          </a:p>
        </p:txBody>
      </p:sp>
    </p:spTree>
    <p:extLst>
      <p:ext uri="{BB962C8B-B14F-4D97-AF65-F5344CB8AC3E}">
        <p14:creationId xmlns:p14="http://schemas.microsoft.com/office/powerpoint/2010/main" val="96569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1E897-C47C-461E-A385-F324A941BDAB}"/>
              </a:ext>
            </a:extLst>
          </p:cNvPr>
          <p:cNvSpPr>
            <a:spLocks noGrp="1"/>
          </p:cNvSpPr>
          <p:nvPr>
            <p:ph type="title"/>
          </p:nvPr>
        </p:nvSpPr>
        <p:spPr>
          <a:xfrm>
            <a:off x="266523" y="857016"/>
            <a:ext cx="7543800" cy="880345"/>
          </a:xfrm>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E99C65BC-69F9-451D-ACA7-DA68F49FF1D2}"/>
              </a:ext>
            </a:extLst>
          </p:cNvPr>
          <p:cNvSpPr>
            <a:spLocks noGrp="1"/>
          </p:cNvSpPr>
          <p:nvPr>
            <p:ph idx="1"/>
          </p:nvPr>
        </p:nvSpPr>
        <p:spPr>
          <a:xfrm>
            <a:off x="563526" y="1737361"/>
            <a:ext cx="8493388" cy="4731488"/>
          </a:xfrm>
        </p:spPr>
        <p:txBody>
          <a:bodyPr>
            <a:normAutofit/>
          </a:bodyPr>
          <a:lstStyle/>
          <a:p>
            <a:pPr marL="0" indent="0">
              <a:buNone/>
            </a:pPr>
            <a:r>
              <a:rPr lang="ja-JP" altLang="en-US" sz="2400" dirty="0">
                <a:latin typeface="+mn-ea"/>
              </a:rPr>
              <a:t>環境構築を引継ぎでなく、自分で行ったため</a:t>
            </a:r>
            <a:r>
              <a:rPr lang="en-US" altLang="ja-JP" sz="2400" dirty="0" err="1">
                <a:latin typeface="+mn-ea"/>
              </a:rPr>
              <a:t>MeCab</a:t>
            </a:r>
            <a:r>
              <a:rPr lang="ja-JP" altLang="en-US" sz="2400" dirty="0">
                <a:latin typeface="+mn-ea"/>
              </a:rPr>
              <a:t>の使い方等の知見を得られて良かった</a:t>
            </a:r>
            <a:endParaRPr lang="en-US" altLang="ja-JP" sz="2400" dirty="0">
              <a:latin typeface="+mn-ea"/>
            </a:endParaRPr>
          </a:p>
          <a:p>
            <a:pPr marL="0" indent="0">
              <a:buNone/>
            </a:pPr>
            <a:endParaRPr lang="en-US" altLang="ja-JP" sz="2400" dirty="0">
              <a:latin typeface="+mn-ea"/>
            </a:endParaRPr>
          </a:p>
          <a:p>
            <a:pPr marL="0" indent="0">
              <a:buNone/>
            </a:pPr>
            <a:r>
              <a:rPr lang="ja-JP" altLang="en-US" sz="2400" dirty="0">
                <a:latin typeface="+mn-ea"/>
              </a:rPr>
              <a:t>国会会議録の</a:t>
            </a:r>
            <a:r>
              <a:rPr lang="en-US" altLang="ja-JP" sz="2400" dirty="0">
                <a:latin typeface="+mn-ea"/>
              </a:rPr>
              <a:t>xml</a:t>
            </a:r>
            <a:r>
              <a:rPr lang="ja-JP" altLang="en-US" sz="2400" dirty="0">
                <a:latin typeface="+mn-ea"/>
              </a:rPr>
              <a:t>のツリー構造は複雑なので、分岐、ループ文など工夫が必要で難しかった</a:t>
            </a:r>
            <a:endParaRPr lang="en-US" altLang="ja-JP" sz="2400" dirty="0">
              <a:latin typeface="+mn-ea"/>
            </a:endParaRPr>
          </a:p>
          <a:p>
            <a:pPr marL="0" indent="0">
              <a:buNone/>
            </a:pPr>
            <a:endParaRPr lang="en-US" altLang="ja-JP" sz="2400" dirty="0">
              <a:latin typeface="+mn-ea"/>
            </a:endParaRPr>
          </a:p>
          <a:p>
            <a:pPr marL="0" indent="0">
              <a:buNone/>
            </a:pPr>
            <a:r>
              <a:rPr lang="ja-JP" altLang="en-US" sz="2400" dirty="0">
                <a:latin typeface="+mn-ea"/>
              </a:rPr>
              <a:t>この研究を進めるのであれば政治についてもっと知る必要がある</a:t>
            </a:r>
            <a:endParaRPr lang="en-US" altLang="ja-JP" sz="2400" dirty="0">
              <a:latin typeface="+mn-ea"/>
            </a:endParaRPr>
          </a:p>
          <a:p>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79E41431-0A48-4780-8D45-4D14C6E1E207}"/>
              </a:ext>
            </a:extLst>
          </p:cNvPr>
          <p:cNvSpPr>
            <a:spLocks noGrp="1"/>
          </p:cNvSpPr>
          <p:nvPr>
            <p:ph type="sldNum" sz="quarter" idx="12"/>
          </p:nvPr>
        </p:nvSpPr>
        <p:spPr/>
        <p:txBody>
          <a:bodyPr/>
          <a:lstStyle/>
          <a:p>
            <a:fld id="{CAF7123A-F11E-4334-8DBF-7F384358F8F9}" type="slidenum">
              <a:rPr kumimoji="1" lang="ja-JP" altLang="en-US" smtClean="0"/>
              <a:t>20</a:t>
            </a:fld>
            <a:endParaRPr kumimoji="1" lang="ja-JP" altLang="en-US"/>
          </a:p>
        </p:txBody>
      </p:sp>
    </p:spTree>
    <p:extLst>
      <p:ext uri="{BB962C8B-B14F-4D97-AF65-F5344CB8AC3E}">
        <p14:creationId xmlns:p14="http://schemas.microsoft.com/office/powerpoint/2010/main" val="428768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今後の課題</a:t>
            </a:r>
          </a:p>
        </p:txBody>
      </p:sp>
      <p:sp>
        <p:nvSpPr>
          <p:cNvPr id="6" name="コンテンツ プレースホルダー 2"/>
          <p:cNvSpPr>
            <a:spLocks noGrp="1"/>
          </p:cNvSpPr>
          <p:nvPr>
            <p:ph idx="1"/>
          </p:nvPr>
        </p:nvSpPr>
        <p:spPr>
          <a:xfrm>
            <a:off x="1629698" y="1912982"/>
            <a:ext cx="6932411" cy="3674660"/>
          </a:xfrm>
        </p:spPr>
        <p:txBody>
          <a:bodyPr>
            <a:noAutofit/>
          </a:bodyPr>
          <a:lstStyle/>
          <a:p>
            <a:pPr>
              <a:lnSpc>
                <a:spcPct val="150000"/>
              </a:lnSpc>
              <a:buFont typeface="Wingdings" charset="2"/>
              <a:buChar char="l"/>
            </a:pPr>
            <a:r>
              <a:rPr lang="ja-JP" altLang="en-US" sz="2400" dirty="0">
                <a:solidFill>
                  <a:schemeClr val="tx1"/>
                </a:solidFill>
                <a:latin typeface="+mn-ea"/>
                <a:cs typeface="Hiragino Maru Gothic ProN W4" charset="-128"/>
              </a:rPr>
              <a:t>まだ、今回のデータから読み取れる部分がある</a:t>
            </a:r>
            <a:r>
              <a:rPr lang="en-US" altLang="ja-JP" sz="2400" dirty="0">
                <a:solidFill>
                  <a:schemeClr val="tx1"/>
                </a:solidFill>
                <a:latin typeface="+mn-ea"/>
                <a:cs typeface="Hiragino Maru Gothic ProN W4" charset="-128"/>
              </a:rPr>
              <a:t> </a:t>
            </a:r>
          </a:p>
          <a:p>
            <a:pPr>
              <a:lnSpc>
                <a:spcPct val="150000"/>
              </a:lnSpc>
              <a:buFont typeface="Wingdings" charset="2"/>
              <a:buChar char="l"/>
            </a:pPr>
            <a:r>
              <a:rPr lang="en-US" altLang="ja-JP" sz="2400" dirty="0">
                <a:solidFill>
                  <a:schemeClr val="tx1"/>
                </a:solidFill>
                <a:latin typeface="+mn-ea"/>
                <a:cs typeface="Hiragino Maru Gothic ProN W4" charset="-128"/>
              </a:rPr>
              <a:t> </a:t>
            </a:r>
            <a:r>
              <a:rPr lang="ja-JP" altLang="en-US" sz="2400" dirty="0">
                <a:solidFill>
                  <a:schemeClr val="tx1"/>
                </a:solidFill>
                <a:latin typeface="+mn-ea"/>
                <a:cs typeface="Hiragino Maru Gothic ProN W4" charset="-128"/>
              </a:rPr>
              <a:t>今後のテーマの選定</a:t>
            </a:r>
            <a:endParaRPr lang="en-US" altLang="ja-JP" sz="2400" dirty="0">
              <a:solidFill>
                <a:schemeClr val="tx1"/>
              </a:solidFill>
              <a:latin typeface="+mn-ea"/>
              <a:cs typeface="Hiragino Maru Gothic ProN W4" charset="-128"/>
            </a:endParaRPr>
          </a:p>
          <a:p>
            <a:pPr>
              <a:lnSpc>
                <a:spcPct val="150000"/>
              </a:lnSpc>
              <a:buFont typeface="Wingdings" charset="2"/>
              <a:buChar char="l"/>
            </a:pPr>
            <a:r>
              <a:rPr lang="ja-JP" altLang="en-US" sz="2400" dirty="0">
                <a:solidFill>
                  <a:schemeClr val="tx1"/>
                </a:solidFill>
                <a:latin typeface="+mn-ea"/>
                <a:cs typeface="Hiragino Maru Gothic ProN W4" charset="-128"/>
              </a:rPr>
              <a:t>政治について詳しくなる</a:t>
            </a:r>
            <a:endParaRPr lang="en-US" altLang="ja-JP" sz="2400" dirty="0">
              <a:solidFill>
                <a:schemeClr val="tx1"/>
              </a:solidFill>
              <a:latin typeface="+mn-ea"/>
              <a:cs typeface="Hiragino Maru Gothic ProN W4" charset="-128"/>
            </a:endParaRPr>
          </a:p>
          <a:p>
            <a:pPr>
              <a:lnSpc>
                <a:spcPct val="150000"/>
              </a:lnSpc>
              <a:buFont typeface="Wingdings" charset="2"/>
              <a:buChar char="l"/>
            </a:pPr>
            <a:r>
              <a:rPr lang="ja-JP" altLang="en-US" sz="2400" dirty="0">
                <a:solidFill>
                  <a:schemeClr val="tx1"/>
                </a:solidFill>
                <a:latin typeface="+mn-ea"/>
                <a:cs typeface="Hiragino Maru Gothic ProN W4" charset="-128"/>
              </a:rPr>
              <a:t>単語の使用者数が正しくないので修正が必要</a:t>
            </a:r>
            <a:endParaRPr lang="en-US" altLang="ja-JP" sz="2400" dirty="0">
              <a:solidFill>
                <a:schemeClr val="tx1"/>
              </a:solidFill>
              <a:latin typeface="+mn-ea"/>
              <a:cs typeface="Hiragino Maru Gothic ProN W4" charset="-128"/>
            </a:endParaRPr>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21</a:t>
            </a:fld>
            <a:endParaRPr kumimoji="1" lang="ja-JP" altLang="en-US"/>
          </a:p>
        </p:txBody>
      </p:sp>
    </p:spTree>
    <p:extLst>
      <p:ext uri="{BB962C8B-B14F-4D97-AF65-F5344CB8AC3E}">
        <p14:creationId xmlns:p14="http://schemas.microsoft.com/office/powerpoint/2010/main" val="62351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研究題目（仮）</a:t>
            </a:r>
          </a:p>
        </p:txBody>
      </p:sp>
      <p:sp>
        <p:nvSpPr>
          <p:cNvPr id="3" name="コンテンツ プレースホルダー 2"/>
          <p:cNvSpPr>
            <a:spLocks noGrp="1"/>
          </p:cNvSpPr>
          <p:nvPr>
            <p:ph idx="1"/>
          </p:nvPr>
        </p:nvSpPr>
        <p:spPr>
          <a:xfrm>
            <a:off x="342901" y="2328111"/>
            <a:ext cx="8066462" cy="2553703"/>
          </a:xfrm>
        </p:spPr>
        <p:txBody>
          <a:bodyPr>
            <a:noAutofit/>
          </a:bodyPr>
          <a:lstStyle/>
          <a:p>
            <a:pPr marL="0" indent="0">
              <a:lnSpc>
                <a:spcPct val="150000"/>
              </a:lnSpc>
              <a:buNone/>
            </a:pPr>
            <a:r>
              <a:rPr lang="ja-JP" altLang="en-US" sz="3000" dirty="0">
                <a:solidFill>
                  <a:schemeClr val="tx1"/>
                </a:solidFill>
                <a:latin typeface="Hiragino Maru Gothic ProN W4" charset="-128"/>
                <a:ea typeface="Hiragino Maru Gothic ProN W4" charset="-128"/>
                <a:cs typeface="Hiragino Maru Gothic ProN W4" charset="-128"/>
              </a:rPr>
              <a:t>国会議事録</a:t>
            </a:r>
            <a:r>
              <a:rPr lang="en-US" altLang="ja-JP" sz="3000" dirty="0">
                <a:solidFill>
                  <a:schemeClr val="tx1"/>
                </a:solidFill>
                <a:latin typeface="Hiragino Maru Gothic ProN W4" charset="-128"/>
                <a:ea typeface="Hiragino Maru Gothic ProN W4" charset="-128"/>
                <a:cs typeface="Hiragino Maru Gothic ProN W4" charset="-128"/>
              </a:rPr>
              <a:t>API</a:t>
            </a:r>
            <a:r>
              <a:rPr lang="ja-JP" altLang="en-US" sz="3000" dirty="0">
                <a:solidFill>
                  <a:schemeClr val="tx1"/>
                </a:solidFill>
                <a:latin typeface="Hiragino Maru Gothic ProN W4" charset="-128"/>
                <a:ea typeface="Hiragino Maru Gothic ProN W4" charset="-128"/>
                <a:cs typeface="Hiragino Maru Gothic ProN W4" charset="-128"/>
              </a:rPr>
              <a:t>を用いた、</a:t>
            </a:r>
            <a:endParaRPr lang="en-US" altLang="ja-JP" sz="3000" dirty="0">
              <a:solidFill>
                <a:schemeClr val="tx1"/>
              </a:solidFill>
              <a:latin typeface="Hiragino Maru Gothic ProN W4" charset="-128"/>
              <a:ea typeface="Hiragino Maru Gothic ProN W4" charset="-128"/>
              <a:cs typeface="Hiragino Maru Gothic ProN W4" charset="-128"/>
            </a:endParaRPr>
          </a:p>
          <a:p>
            <a:pPr marL="0" indent="0">
              <a:lnSpc>
                <a:spcPct val="150000"/>
              </a:lnSpc>
              <a:buNone/>
            </a:pPr>
            <a:r>
              <a:rPr lang="ja-JP" altLang="en-US" sz="3000" dirty="0">
                <a:solidFill>
                  <a:schemeClr val="tx1"/>
                </a:solidFill>
                <a:latin typeface="Hiragino Maru Gothic ProN W4" charset="-128"/>
                <a:ea typeface="Hiragino Maru Gothic ProN W4" charset="-128"/>
                <a:cs typeface="Hiragino Maru Gothic ProN W4" charset="-128"/>
              </a:rPr>
              <a:t>民主党政権時代と現在の政権の野党の</a:t>
            </a:r>
            <a:endParaRPr lang="en-US" altLang="ja-JP" sz="3000" dirty="0">
              <a:solidFill>
                <a:schemeClr val="tx1"/>
              </a:solidFill>
              <a:latin typeface="Hiragino Maru Gothic ProN W4" charset="-128"/>
              <a:ea typeface="Hiragino Maru Gothic ProN W4" charset="-128"/>
              <a:cs typeface="Hiragino Maru Gothic ProN W4" charset="-128"/>
            </a:endParaRPr>
          </a:p>
          <a:p>
            <a:pPr marL="0" indent="0">
              <a:lnSpc>
                <a:spcPct val="150000"/>
              </a:lnSpc>
              <a:buNone/>
            </a:pPr>
            <a:r>
              <a:rPr lang="ja-JP" altLang="en-US" sz="3000" dirty="0">
                <a:solidFill>
                  <a:schemeClr val="tx1"/>
                </a:solidFill>
                <a:latin typeface="Hiragino Maru Gothic ProN W4" charset="-128"/>
                <a:ea typeface="Hiragino Maru Gothic ProN W4" charset="-128"/>
                <a:cs typeface="Hiragino Maru Gothic ProN W4" charset="-128"/>
              </a:rPr>
              <a:t>言葉遣いの比較</a:t>
            </a:r>
            <a:endParaRPr lang="en-US" altLang="ja-JP" sz="3000" dirty="0">
              <a:solidFill>
                <a:schemeClr val="tx1"/>
              </a:solidFill>
              <a:latin typeface="Hiragino Maru Gothic ProN W4" charset="-128"/>
              <a:ea typeface="Hiragino Maru Gothic ProN W4" charset="-128"/>
              <a:cs typeface="Hiragino Maru Gothic ProN W4" charset="-128"/>
            </a:endParaRPr>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3</a:t>
            </a:fld>
            <a:endParaRPr kumimoji="1" lang="ja-JP" altLang="en-US"/>
          </a:p>
        </p:txBody>
      </p:sp>
    </p:spTree>
    <p:extLst>
      <p:ext uri="{BB962C8B-B14F-4D97-AF65-F5344CB8AC3E}">
        <p14:creationId xmlns:p14="http://schemas.microsoft.com/office/powerpoint/2010/main" val="12987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1424" y="1061722"/>
            <a:ext cx="7543800" cy="567101"/>
          </a:xfrm>
        </p:spPr>
        <p:txBody>
          <a:bodyPr>
            <a:normAutofit fontScale="90000"/>
          </a:bodyPr>
          <a:lstStyle/>
          <a:p>
            <a:r>
              <a:rPr kumimoji="1" lang="ja-JP" altLang="en-US" dirty="0"/>
              <a:t>背景・目的</a:t>
            </a:r>
          </a:p>
        </p:txBody>
      </p:sp>
      <p:sp>
        <p:nvSpPr>
          <p:cNvPr id="3" name="コンテンツ プレースホルダー 2"/>
          <p:cNvSpPr>
            <a:spLocks noGrp="1"/>
          </p:cNvSpPr>
          <p:nvPr>
            <p:ph idx="1"/>
          </p:nvPr>
        </p:nvSpPr>
        <p:spPr>
          <a:xfrm>
            <a:off x="701424" y="1733875"/>
            <a:ext cx="7543800" cy="3315569"/>
          </a:xfrm>
        </p:spPr>
        <p:txBody>
          <a:bodyPr>
            <a:normAutofit/>
          </a:bodyPr>
          <a:lstStyle/>
          <a:p>
            <a:r>
              <a:rPr lang="ja-JP" altLang="en-US" sz="2700" dirty="0">
                <a:latin typeface="Hiragino Maru Gothic ProN W4" charset="-128"/>
                <a:ea typeface="Hiragino Maru Gothic ProN W4" charset="-128"/>
                <a:cs typeface="Hiragino Maru Gothic ProN W4" charset="-128"/>
              </a:rPr>
              <a:t>モリカケ問題の追及などで議論が進まない</a:t>
            </a:r>
            <a:endParaRPr lang="en-US" altLang="ja-JP" sz="2700" dirty="0">
              <a:latin typeface="Hiragino Maru Gothic ProN W4" charset="-128"/>
              <a:ea typeface="Hiragino Maru Gothic ProN W4" charset="-128"/>
              <a:cs typeface="Hiragino Maru Gothic ProN W4" charset="-128"/>
            </a:endParaRPr>
          </a:p>
          <a:p>
            <a:endParaRPr lang="en-US" altLang="ja-JP" sz="2700" dirty="0">
              <a:latin typeface="Hiragino Maru Gothic ProN W4" charset="-128"/>
              <a:ea typeface="Hiragino Maru Gothic ProN W4" charset="-128"/>
              <a:cs typeface="Hiragino Maru Gothic ProN W4" charset="-128"/>
            </a:endParaRPr>
          </a:p>
          <a:p>
            <a:r>
              <a:rPr lang="ja-JP" altLang="en-US" sz="2700" dirty="0">
                <a:latin typeface="Hiragino Maru Gothic ProN W4" charset="-128"/>
                <a:ea typeface="Hiragino Maru Gothic ProN W4" charset="-128"/>
                <a:cs typeface="Hiragino Maru Gothic ProN W4" charset="-128"/>
              </a:rPr>
              <a:t>国の代表として選ばれた野党が、</a:t>
            </a:r>
            <a:endParaRPr lang="en-US" altLang="ja-JP" sz="2700" dirty="0">
              <a:latin typeface="Hiragino Maru Gothic ProN W4" charset="-128"/>
              <a:ea typeface="Hiragino Maru Gothic ProN W4" charset="-128"/>
              <a:cs typeface="Hiragino Maru Gothic ProN W4" charset="-128"/>
            </a:endParaRPr>
          </a:p>
          <a:p>
            <a:r>
              <a:rPr lang="ja-JP" altLang="en-US" sz="2700" dirty="0">
                <a:latin typeface="Hiragino Maru Gothic ProN W4" charset="-128"/>
                <a:ea typeface="Hiragino Maru Gothic ProN W4" charset="-128"/>
                <a:cs typeface="Hiragino Maru Gothic ProN W4" charset="-128"/>
              </a:rPr>
              <a:t>与党の追求しかしていないのではないか</a:t>
            </a:r>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4</a:t>
            </a:fld>
            <a:endParaRPr kumimoji="1" lang="ja-JP" altLang="en-US"/>
          </a:p>
        </p:txBody>
      </p:sp>
      <p:sp>
        <p:nvSpPr>
          <p:cNvPr id="5" name="コンテンツ プレースホルダー 2">
            <a:extLst>
              <a:ext uri="{FF2B5EF4-FFF2-40B4-BE49-F238E27FC236}">
                <a16:creationId xmlns:a16="http://schemas.microsoft.com/office/drawing/2014/main" id="{E6AF5C0E-E32E-457F-848E-B2DF93109017}"/>
              </a:ext>
            </a:extLst>
          </p:cNvPr>
          <p:cNvSpPr txBox="1">
            <a:spLocks/>
          </p:cNvSpPr>
          <p:nvPr/>
        </p:nvSpPr>
        <p:spPr>
          <a:xfrm>
            <a:off x="1052298" y="5133483"/>
            <a:ext cx="6156560" cy="11372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700" dirty="0">
                <a:latin typeface="Hiragino Maru Gothic ProN W4" charset="-128"/>
                <a:ea typeface="Hiragino Maru Gothic ProN W4" charset="-128"/>
                <a:cs typeface="Hiragino Maru Gothic ProN W4" charset="-128"/>
              </a:rPr>
              <a:t>現在の野党の言葉遣いについて、</a:t>
            </a:r>
            <a:endParaRPr lang="en-US" altLang="ja-JP" sz="2700" dirty="0">
              <a:latin typeface="Hiragino Maru Gothic ProN W4" charset="-128"/>
              <a:ea typeface="Hiragino Maru Gothic ProN W4" charset="-128"/>
              <a:cs typeface="Hiragino Maru Gothic ProN W4" charset="-128"/>
            </a:endParaRPr>
          </a:p>
          <a:p>
            <a:r>
              <a:rPr lang="ja-JP" altLang="en-US" sz="2700" dirty="0">
                <a:solidFill>
                  <a:srgbClr val="FF0000"/>
                </a:solidFill>
                <a:latin typeface="Hiragino Maru Gothic ProN W4" charset="-128"/>
                <a:ea typeface="Hiragino Maru Gothic ProN W4" charset="-128"/>
                <a:cs typeface="Hiragino Maru Gothic ProN W4" charset="-128"/>
              </a:rPr>
              <a:t>データで定性的に解析</a:t>
            </a:r>
            <a:r>
              <a:rPr lang="ja-JP" altLang="en-US" sz="2700" dirty="0">
                <a:latin typeface="Hiragino Maru Gothic ProN W4" charset="-128"/>
                <a:ea typeface="Hiragino Maru Gothic ProN W4" charset="-128"/>
                <a:cs typeface="Hiragino Maru Gothic ProN W4" charset="-128"/>
              </a:rPr>
              <a:t>する</a:t>
            </a:r>
          </a:p>
        </p:txBody>
      </p:sp>
      <p:sp>
        <p:nvSpPr>
          <p:cNvPr id="7" name="矢印: 下 6">
            <a:extLst>
              <a:ext uri="{FF2B5EF4-FFF2-40B4-BE49-F238E27FC236}">
                <a16:creationId xmlns:a16="http://schemas.microsoft.com/office/drawing/2014/main" id="{973747CE-2CDB-4718-9EF7-1725FC239620}"/>
              </a:ext>
            </a:extLst>
          </p:cNvPr>
          <p:cNvSpPr/>
          <p:nvPr/>
        </p:nvSpPr>
        <p:spPr>
          <a:xfrm>
            <a:off x="3583173" y="3880883"/>
            <a:ext cx="797442" cy="1073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081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6B7DAE5-413E-416B-B167-43433116493E}"/>
              </a:ext>
            </a:extLst>
          </p:cNvPr>
          <p:cNvPicPr>
            <a:picLocks noChangeAspect="1"/>
          </p:cNvPicPr>
          <p:nvPr/>
        </p:nvPicPr>
        <p:blipFill>
          <a:blip r:embed="rId3"/>
          <a:stretch>
            <a:fillRect/>
          </a:stretch>
        </p:blipFill>
        <p:spPr>
          <a:xfrm>
            <a:off x="4345103" y="1727436"/>
            <a:ext cx="4798897" cy="4239801"/>
          </a:xfrm>
          <a:prstGeom prst="rect">
            <a:avLst/>
          </a:prstGeom>
          <a:solidFill>
            <a:schemeClr val="bg1"/>
          </a:solidFill>
        </p:spPr>
      </p:pic>
      <p:sp>
        <p:nvSpPr>
          <p:cNvPr id="2" name="タイトル 1"/>
          <p:cNvSpPr>
            <a:spLocks noGrp="1"/>
          </p:cNvSpPr>
          <p:nvPr>
            <p:ph type="title"/>
          </p:nvPr>
        </p:nvSpPr>
        <p:spPr>
          <a:xfrm>
            <a:off x="373553" y="276679"/>
            <a:ext cx="7543800" cy="1450757"/>
          </a:xfrm>
        </p:spPr>
        <p:txBody>
          <a:bodyPr/>
          <a:lstStyle/>
          <a:p>
            <a:r>
              <a:rPr kumimoji="1" lang="ja-JP" altLang="en-US" dirty="0"/>
              <a:t>手法</a:t>
            </a:r>
          </a:p>
        </p:txBody>
      </p:sp>
      <p:sp>
        <p:nvSpPr>
          <p:cNvPr id="3" name="コンテンツ プレースホルダー 2"/>
          <p:cNvSpPr>
            <a:spLocks noGrp="1"/>
          </p:cNvSpPr>
          <p:nvPr>
            <p:ph idx="1"/>
          </p:nvPr>
        </p:nvSpPr>
        <p:spPr>
          <a:xfrm>
            <a:off x="240145" y="2199194"/>
            <a:ext cx="4246795" cy="3777967"/>
          </a:xfrm>
        </p:spPr>
        <p:txBody>
          <a:bodyPr>
            <a:normAutofit/>
          </a:bodyPr>
          <a:lstStyle/>
          <a:p>
            <a:pPr marL="0" indent="0">
              <a:buNone/>
            </a:pPr>
            <a:r>
              <a:rPr lang="ja-JP" altLang="en-US" sz="2400" dirty="0">
                <a:solidFill>
                  <a:schemeClr val="tx1"/>
                </a:solidFill>
                <a:latin typeface="Hiragino Maru Gothic ProN W4" charset="-128"/>
                <a:ea typeface="Hiragino Maru Gothic ProN W4" charset="-128"/>
                <a:cs typeface="Hiragino Maru Gothic ProN W4" charset="-128"/>
              </a:rPr>
              <a:t>国会議事録</a:t>
            </a:r>
            <a:r>
              <a:rPr lang="en-US" altLang="ja-JP" sz="2400" dirty="0">
                <a:solidFill>
                  <a:schemeClr val="tx1"/>
                </a:solidFill>
                <a:latin typeface="Hiragino Maru Gothic ProN W4" charset="-128"/>
                <a:ea typeface="Hiragino Maru Gothic ProN W4" charset="-128"/>
                <a:cs typeface="Hiragino Maru Gothic ProN W4" charset="-128"/>
              </a:rPr>
              <a:t>API</a:t>
            </a:r>
            <a:r>
              <a:rPr lang="ja-JP" altLang="en-US" sz="2400" dirty="0">
                <a:solidFill>
                  <a:schemeClr val="tx1"/>
                </a:solidFill>
                <a:latin typeface="Hiragino Maru Gothic ProN W4" charset="-128"/>
                <a:ea typeface="Hiragino Maru Gothic ProN W4" charset="-128"/>
                <a:cs typeface="Hiragino Maru Gothic ProN W4" charset="-128"/>
              </a:rPr>
              <a:t>に対して、</a:t>
            </a:r>
            <a:r>
              <a:rPr lang="en-US" altLang="ja-JP" sz="2400" dirty="0">
                <a:solidFill>
                  <a:schemeClr val="tx1"/>
                </a:solidFill>
                <a:latin typeface="Hiragino Maru Gothic ProN W4" charset="-128"/>
                <a:ea typeface="Hiragino Maru Gothic ProN W4" charset="-128"/>
                <a:cs typeface="Hiragino Maru Gothic ProN W4" charset="-128"/>
              </a:rPr>
              <a:t>Python</a:t>
            </a:r>
            <a:r>
              <a:rPr lang="ja-JP" altLang="en-US" sz="2400" dirty="0">
                <a:solidFill>
                  <a:schemeClr val="tx1"/>
                </a:solidFill>
                <a:latin typeface="Hiragino Maru Gothic ProN W4" charset="-128"/>
                <a:ea typeface="Hiragino Maru Gothic ProN W4" charset="-128"/>
                <a:cs typeface="Hiragino Maru Gothic ProN W4" charset="-128"/>
              </a:rPr>
              <a:t>を用いて</a:t>
            </a:r>
            <a:r>
              <a:rPr lang="en-US" altLang="ja-JP" sz="2400" dirty="0">
                <a:solidFill>
                  <a:schemeClr val="tx1"/>
                </a:solidFill>
                <a:latin typeface="Hiragino Maru Gothic ProN W4" charset="-128"/>
                <a:ea typeface="Hiragino Maru Gothic ProN W4" charset="-128"/>
                <a:cs typeface="Hiragino Maru Gothic ProN W4" charset="-128"/>
              </a:rPr>
              <a:t>Http</a:t>
            </a:r>
            <a:r>
              <a:rPr lang="ja-JP" altLang="en-US" sz="2400" dirty="0">
                <a:solidFill>
                  <a:schemeClr val="tx1"/>
                </a:solidFill>
                <a:latin typeface="Hiragino Maru Gothic ProN W4" charset="-128"/>
                <a:ea typeface="Hiragino Maru Gothic ProN W4" charset="-128"/>
                <a:cs typeface="Hiragino Maru Gothic ProN W4" charset="-128"/>
              </a:rPr>
              <a:t>通信を送る</a:t>
            </a:r>
            <a:endParaRPr lang="en-US" altLang="ja-JP" sz="2400" dirty="0">
              <a:solidFill>
                <a:schemeClr val="tx1"/>
              </a:solidFill>
              <a:latin typeface="Hiragino Maru Gothic ProN W4" charset="-128"/>
              <a:ea typeface="Hiragino Maru Gothic ProN W4" charset="-128"/>
              <a:cs typeface="Hiragino Maru Gothic ProN W4" charset="-128"/>
            </a:endParaRPr>
          </a:p>
          <a:p>
            <a:pPr marL="0" indent="0">
              <a:buNone/>
            </a:pPr>
            <a:endParaRPr lang="en-US" altLang="ja-JP" sz="2400" dirty="0">
              <a:solidFill>
                <a:schemeClr val="tx1"/>
              </a:solidFill>
              <a:latin typeface="Hiragino Maru Gothic ProN W4" charset="-128"/>
              <a:ea typeface="Hiragino Maru Gothic ProN W4" charset="-128"/>
              <a:cs typeface="Hiragino Maru Gothic ProN W4" charset="-128"/>
            </a:endParaRPr>
          </a:p>
          <a:p>
            <a:pPr marL="0" indent="0">
              <a:buNone/>
            </a:pPr>
            <a:r>
              <a:rPr lang="ja-JP" altLang="en-US" sz="2400" dirty="0">
                <a:solidFill>
                  <a:schemeClr val="tx1"/>
                </a:solidFill>
                <a:latin typeface="Hiragino Maru Gothic ProN W4" charset="-128"/>
                <a:ea typeface="Hiragino Maru Gothic ProN W4" charset="-128"/>
                <a:cs typeface="Hiragino Maru Gothic ProN W4" charset="-128"/>
              </a:rPr>
              <a:t>得られたデータに形態素解析を用いる</a:t>
            </a:r>
            <a:endParaRPr lang="en-US" altLang="ja-JP" sz="2400" dirty="0">
              <a:solidFill>
                <a:schemeClr val="tx1"/>
              </a:solidFill>
              <a:latin typeface="Hiragino Maru Gothic ProN W4" charset="-128"/>
              <a:ea typeface="Hiragino Maru Gothic ProN W4" charset="-128"/>
              <a:cs typeface="Hiragino Maru Gothic ProN W4" charset="-128"/>
            </a:endParaRPr>
          </a:p>
          <a:p>
            <a:pPr marL="0" indent="0">
              <a:buNone/>
            </a:pPr>
            <a:endParaRPr lang="en-US" altLang="ja-JP" sz="2400" dirty="0">
              <a:solidFill>
                <a:schemeClr val="tx1"/>
              </a:solidFill>
              <a:latin typeface="Hiragino Maru Gothic ProN W4" charset="-128"/>
              <a:ea typeface="Hiragino Maru Gothic ProN W4" charset="-128"/>
              <a:cs typeface="Hiragino Maru Gothic ProN W4" charset="-128"/>
            </a:endParaRPr>
          </a:p>
          <a:p>
            <a:pPr marL="0" indent="0">
              <a:buNone/>
            </a:pPr>
            <a:r>
              <a:rPr lang="en-US" altLang="ja-JP" sz="2400" dirty="0">
                <a:solidFill>
                  <a:schemeClr val="tx1"/>
                </a:solidFill>
                <a:latin typeface="Hiragino Maru Gothic ProN W4" charset="-128"/>
                <a:ea typeface="Hiragino Maru Gothic ProN W4" charset="-128"/>
                <a:cs typeface="Hiragino Maru Gothic ProN W4" charset="-128"/>
              </a:rPr>
              <a:t>Excel</a:t>
            </a:r>
            <a:r>
              <a:rPr lang="ja-JP" altLang="en-US" sz="2400" dirty="0">
                <a:solidFill>
                  <a:schemeClr val="tx1"/>
                </a:solidFill>
                <a:latin typeface="Hiragino Maru Gothic ProN W4" charset="-128"/>
                <a:ea typeface="Hiragino Maru Gothic ProN W4" charset="-128"/>
                <a:cs typeface="Hiragino Maru Gothic ProN W4" charset="-128"/>
              </a:rPr>
              <a:t>で視覚化し、両者の特徴を捉える</a:t>
            </a:r>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5</a:t>
            </a:fld>
            <a:endParaRPr kumimoji="1" lang="ja-JP" altLang="en-US"/>
          </a:p>
        </p:txBody>
      </p:sp>
      <p:cxnSp>
        <p:nvCxnSpPr>
          <p:cNvPr id="9" name="直線矢印コネクタ 8">
            <a:extLst>
              <a:ext uri="{FF2B5EF4-FFF2-40B4-BE49-F238E27FC236}">
                <a16:creationId xmlns:a16="http://schemas.microsoft.com/office/drawing/2014/main" id="{92268D30-ECC7-4CD8-B36D-89C2713E1A14}"/>
              </a:ext>
            </a:extLst>
          </p:cNvPr>
          <p:cNvCxnSpPr>
            <a:cxnSpLocks/>
          </p:cNvCxnSpPr>
          <p:nvPr/>
        </p:nvCxnSpPr>
        <p:spPr>
          <a:xfrm>
            <a:off x="5975498" y="5092995"/>
            <a:ext cx="1254642"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4D1A6AB-AD6D-47C5-9DC5-9926EBD97926}"/>
              </a:ext>
            </a:extLst>
          </p:cNvPr>
          <p:cNvSpPr txBox="1"/>
          <p:nvPr/>
        </p:nvSpPr>
        <p:spPr>
          <a:xfrm>
            <a:off x="7341932" y="4101616"/>
            <a:ext cx="1668972" cy="1754326"/>
          </a:xfrm>
          <a:prstGeom prst="rect">
            <a:avLst/>
          </a:prstGeom>
          <a:noFill/>
        </p:spPr>
        <p:txBody>
          <a:bodyPr wrap="square" rtlCol="0">
            <a:spAutoFit/>
          </a:bodyPr>
          <a:lstStyle/>
          <a:p>
            <a:r>
              <a:rPr kumimoji="1" lang="ja-JP" altLang="en-US" dirty="0"/>
              <a:t>頻出順に並べ、使用割合を</a:t>
            </a:r>
            <a:endParaRPr kumimoji="1" lang="en-US" altLang="ja-JP" dirty="0"/>
          </a:p>
          <a:p>
            <a:r>
              <a:rPr kumimoji="1" lang="ja-JP" altLang="en-US" dirty="0"/>
              <a:t>視覚化</a:t>
            </a:r>
            <a:endParaRPr kumimoji="1" lang="en-US" altLang="ja-JP" dirty="0"/>
          </a:p>
          <a:p>
            <a:endParaRPr kumimoji="1" lang="en-US" altLang="ja-JP" dirty="0"/>
          </a:p>
          <a:p>
            <a:r>
              <a:rPr kumimoji="1" lang="ja-JP" altLang="en-US" dirty="0"/>
              <a:t>積み立てグラフにする</a:t>
            </a:r>
          </a:p>
        </p:txBody>
      </p:sp>
      <p:sp>
        <p:nvSpPr>
          <p:cNvPr id="14" name="テキスト ボックス 13">
            <a:extLst>
              <a:ext uri="{FF2B5EF4-FFF2-40B4-BE49-F238E27FC236}">
                <a16:creationId xmlns:a16="http://schemas.microsoft.com/office/drawing/2014/main" id="{6952FFCE-B9BB-4DC9-B44C-6230C80137D4}"/>
              </a:ext>
            </a:extLst>
          </p:cNvPr>
          <p:cNvSpPr txBox="1"/>
          <p:nvPr/>
        </p:nvSpPr>
        <p:spPr>
          <a:xfrm>
            <a:off x="5975498" y="4827181"/>
            <a:ext cx="1362570" cy="30777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Excel</a:t>
            </a:r>
            <a:r>
              <a:rPr kumimoji="1" lang="ja-JP" altLang="en-US" sz="1400" dirty="0">
                <a:latin typeface="メイリオ" panose="020B0604030504040204" pitchFamily="50" charset="-128"/>
                <a:ea typeface="メイリオ" panose="020B0604030504040204" pitchFamily="50" charset="-128"/>
              </a:rPr>
              <a:t>で視覚化</a:t>
            </a:r>
          </a:p>
        </p:txBody>
      </p:sp>
      <p:sp>
        <p:nvSpPr>
          <p:cNvPr id="15" name="テキスト ボックス 14">
            <a:extLst>
              <a:ext uri="{FF2B5EF4-FFF2-40B4-BE49-F238E27FC236}">
                <a16:creationId xmlns:a16="http://schemas.microsoft.com/office/drawing/2014/main" id="{A56008E1-49D4-4357-AB15-E4836B726092}"/>
              </a:ext>
            </a:extLst>
          </p:cNvPr>
          <p:cNvSpPr txBox="1"/>
          <p:nvPr/>
        </p:nvSpPr>
        <p:spPr>
          <a:xfrm>
            <a:off x="595423" y="6438996"/>
            <a:ext cx="4380614" cy="646331"/>
          </a:xfrm>
          <a:prstGeom prst="rect">
            <a:avLst/>
          </a:prstGeom>
          <a:noFill/>
        </p:spPr>
        <p:txBody>
          <a:bodyPr wrap="square" rtlCol="0">
            <a:spAutoFit/>
          </a:bodyPr>
          <a:lstStyle/>
          <a:p>
            <a:r>
              <a:rPr kumimoji="1" lang="ja-JP" altLang="en-US" dirty="0">
                <a:solidFill>
                  <a:schemeClr val="bg1"/>
                </a:solidFill>
              </a:rPr>
              <a:t>図の引用：大南先輩（進捗報告</a:t>
            </a:r>
            <a:r>
              <a:rPr kumimoji="1" lang="en-US" altLang="ja-JP" dirty="0">
                <a:solidFill>
                  <a:schemeClr val="bg1"/>
                </a:solidFill>
              </a:rPr>
              <a:t>20170413</a:t>
            </a:r>
            <a:r>
              <a:rPr kumimoji="1" lang="ja-JP" altLang="en-US" dirty="0">
                <a:solidFill>
                  <a:schemeClr val="bg1"/>
                </a:solidFill>
              </a:rPr>
              <a:t>）</a:t>
            </a:r>
            <a:endParaRPr kumimoji="1" lang="en-US" altLang="ja-JP" dirty="0"/>
          </a:p>
          <a:p>
            <a:endParaRPr kumimoji="1" lang="ja-JP" altLang="en-US" dirty="0"/>
          </a:p>
        </p:txBody>
      </p:sp>
    </p:spTree>
    <p:extLst>
      <p:ext uri="{BB962C8B-B14F-4D97-AF65-F5344CB8AC3E}">
        <p14:creationId xmlns:p14="http://schemas.microsoft.com/office/powerpoint/2010/main" val="71206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手法②</a:t>
            </a:r>
            <a:endParaRPr kumimoji="1" lang="ja-JP" altLang="en-US" dirty="0"/>
          </a:p>
        </p:txBody>
      </p:sp>
      <p:sp>
        <p:nvSpPr>
          <p:cNvPr id="4" name="スライド番号プレースホルダー 3"/>
          <p:cNvSpPr>
            <a:spLocks noGrp="1"/>
          </p:cNvSpPr>
          <p:nvPr>
            <p:ph type="sldNum" sz="quarter" idx="12"/>
          </p:nvPr>
        </p:nvSpPr>
        <p:spPr/>
        <p:txBody>
          <a:bodyPr/>
          <a:lstStyle/>
          <a:p>
            <a:fld id="{47DE8945-9680-1E45-8002-94915F207ACB}" type="slidenum">
              <a:rPr kumimoji="1" lang="ja-JP" altLang="en-US" smtClean="0"/>
              <a:t>6</a:t>
            </a:fld>
            <a:endParaRPr kumimoji="1" lang="ja-JP" altLang="en-US"/>
          </a:p>
        </p:txBody>
      </p:sp>
      <p:sp>
        <p:nvSpPr>
          <p:cNvPr id="8" name="左中かっこ 7"/>
          <p:cNvSpPr/>
          <p:nvPr/>
        </p:nvSpPr>
        <p:spPr>
          <a:xfrm rot="5400000">
            <a:off x="4294007" y="1307416"/>
            <a:ext cx="590275" cy="2523899"/>
          </a:xfrm>
          <a:prstGeom prst="leftBrace">
            <a:avLst>
              <a:gd name="adj1" fmla="val 8333"/>
              <a:gd name="adj2" fmla="val 49889"/>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350"/>
          </a:p>
        </p:txBody>
      </p:sp>
      <p:sp>
        <p:nvSpPr>
          <p:cNvPr id="11" name="角丸四角形 10"/>
          <p:cNvSpPr/>
          <p:nvPr/>
        </p:nvSpPr>
        <p:spPr>
          <a:xfrm>
            <a:off x="2658132" y="3521283"/>
            <a:ext cx="3827737" cy="50205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Hiragino Maru Gothic ProN W4" charset="-128"/>
                <a:ea typeface="Hiragino Maru Gothic ProN W4" charset="-128"/>
                <a:cs typeface="Hiragino Maru Gothic ProN W4" charset="-128"/>
              </a:rPr>
              <a:t>  </a:t>
            </a:r>
            <a:r>
              <a:rPr lang="ja-JP" altLang="en-US" sz="2400" dirty="0">
                <a:solidFill>
                  <a:schemeClr val="tx1"/>
                </a:solidFill>
                <a:latin typeface="Hiragino Maru Gothic ProN W4" charset="-128"/>
                <a:ea typeface="Hiragino Maru Gothic ProN W4" charset="-128"/>
                <a:cs typeface="Hiragino Maru Gothic ProN W4" charset="-128"/>
              </a:rPr>
              <a:t>形態素解析</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cxnSp>
        <p:nvCxnSpPr>
          <p:cNvPr id="14" name="直線矢印コネクタ 13"/>
          <p:cNvCxnSpPr/>
          <p:nvPr/>
        </p:nvCxnSpPr>
        <p:spPr>
          <a:xfrm>
            <a:off x="3327195" y="3336569"/>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5851093" y="3336569"/>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1039763" y="4178063"/>
            <a:ext cx="7369597" cy="50205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Hiragino Maru Gothic ProN W4" charset="-128"/>
                <a:ea typeface="Hiragino Maru Gothic ProN W4" charset="-128"/>
                <a:cs typeface="Hiragino Maru Gothic ProN W4" charset="-128"/>
              </a:rPr>
              <a:t>  </a:t>
            </a:r>
            <a:r>
              <a:rPr lang="ja-JP" altLang="en-US" sz="2400" dirty="0">
                <a:solidFill>
                  <a:schemeClr val="tx1"/>
                </a:solidFill>
                <a:latin typeface="Hiragino Maru Gothic ProN W4" charset="-128"/>
                <a:ea typeface="Hiragino Maru Gothic ProN W4" charset="-128"/>
                <a:cs typeface="Hiragino Maru Gothic ProN W4" charset="-128"/>
              </a:rPr>
              <a:t>頻出単語順に積み立て棒グラフにする</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cxnSp>
        <p:nvCxnSpPr>
          <p:cNvPr id="29" name="直線矢印コネクタ 28"/>
          <p:cNvCxnSpPr/>
          <p:nvPr/>
        </p:nvCxnSpPr>
        <p:spPr>
          <a:xfrm>
            <a:off x="3327195" y="4019096"/>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5872380" y="4014855"/>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1" name="角丸四角形 30"/>
          <p:cNvSpPr/>
          <p:nvPr/>
        </p:nvSpPr>
        <p:spPr>
          <a:xfrm>
            <a:off x="4746083" y="2679937"/>
            <a:ext cx="2160494" cy="66511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Hiragino Maru Gothic ProN W4" charset="-128"/>
                <a:ea typeface="Hiragino Maru Gothic ProN W4" charset="-128"/>
                <a:cs typeface="Hiragino Maru Gothic ProN W4" charset="-128"/>
              </a:rPr>
              <a:t>2014-2017</a:t>
            </a:r>
            <a:r>
              <a:rPr lang="ja-JP" altLang="en-US" sz="2400" dirty="0">
                <a:solidFill>
                  <a:schemeClr val="tx1"/>
                </a:solidFill>
                <a:latin typeface="Hiragino Maru Gothic ProN W4" charset="-128"/>
                <a:ea typeface="Hiragino Maru Gothic ProN W4" charset="-128"/>
                <a:cs typeface="Hiragino Maru Gothic ProN W4" charset="-128"/>
              </a:rPr>
              <a:t>（民進系）</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sp>
        <p:nvSpPr>
          <p:cNvPr id="32" name="角丸四角形 31"/>
          <p:cNvSpPr/>
          <p:nvPr/>
        </p:nvSpPr>
        <p:spPr>
          <a:xfrm>
            <a:off x="2361307" y="2669335"/>
            <a:ext cx="2160494" cy="66511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latin typeface="Hiragino Maru Gothic ProN W4" charset="-128"/>
                <a:ea typeface="Hiragino Maru Gothic ProN W4" charset="-128"/>
                <a:cs typeface="Hiragino Maru Gothic ProN W4" charset="-128"/>
              </a:rPr>
              <a:t>2009-2012</a:t>
            </a:r>
            <a:r>
              <a:rPr lang="ja-JP" altLang="en-US" sz="2400" dirty="0">
                <a:solidFill>
                  <a:schemeClr val="tx1"/>
                </a:solidFill>
                <a:latin typeface="Hiragino Maru Gothic ProN W4" charset="-128"/>
                <a:ea typeface="Hiragino Maru Gothic ProN W4" charset="-128"/>
                <a:cs typeface="Hiragino Maru Gothic ProN W4" charset="-128"/>
              </a:rPr>
              <a:t>（自民系）</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sp>
        <p:nvSpPr>
          <p:cNvPr id="33" name="角丸四角形 32"/>
          <p:cNvSpPr/>
          <p:nvPr/>
        </p:nvSpPr>
        <p:spPr>
          <a:xfrm>
            <a:off x="2393243" y="1793475"/>
            <a:ext cx="4705679" cy="50205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Hiragino Maru Gothic ProN W4" charset="-128"/>
                <a:ea typeface="Hiragino Maru Gothic ProN W4" charset="-128"/>
                <a:cs typeface="Hiragino Maru Gothic ProN W4" charset="-128"/>
              </a:rPr>
              <a:t>国会会議録</a:t>
            </a:r>
            <a:r>
              <a:rPr lang="en-US" altLang="ja-JP" sz="2400" dirty="0">
                <a:solidFill>
                  <a:schemeClr val="tx1"/>
                </a:solidFill>
                <a:latin typeface="Hiragino Maru Gothic ProN W4" charset="-128"/>
                <a:ea typeface="Hiragino Maru Gothic ProN W4" charset="-128"/>
                <a:cs typeface="Hiragino Maru Gothic ProN W4" charset="-128"/>
              </a:rPr>
              <a:t>API</a:t>
            </a:r>
            <a:r>
              <a:rPr lang="ja-JP" altLang="en-US" sz="2400" dirty="0">
                <a:solidFill>
                  <a:schemeClr val="tx1"/>
                </a:solidFill>
                <a:latin typeface="Hiragino Maru Gothic ProN W4" charset="-128"/>
                <a:ea typeface="Hiragino Maru Gothic ProN W4" charset="-128"/>
                <a:cs typeface="Hiragino Maru Gothic ProN W4" charset="-128"/>
              </a:rPr>
              <a:t>・</a:t>
            </a:r>
            <a:r>
              <a:rPr lang="en-US" altLang="ja-JP" sz="2400" dirty="0">
                <a:solidFill>
                  <a:schemeClr val="tx1"/>
                </a:solidFill>
                <a:latin typeface="Hiragino Maru Gothic ProN W4" charset="-128"/>
                <a:ea typeface="Hiragino Maru Gothic ProN W4" charset="-128"/>
                <a:cs typeface="Hiragino Maru Gothic ProN W4" charset="-128"/>
              </a:rPr>
              <a:t>6</a:t>
            </a:r>
            <a:r>
              <a:rPr lang="ja-JP" altLang="en-US" sz="2400" dirty="0">
                <a:solidFill>
                  <a:schemeClr val="tx1"/>
                </a:solidFill>
                <a:latin typeface="Hiragino Maru Gothic ProN W4" charset="-128"/>
                <a:ea typeface="Hiragino Maru Gothic ProN W4" charset="-128"/>
                <a:cs typeface="Hiragino Maru Gothic ProN W4" charset="-128"/>
              </a:rPr>
              <a:t>年分収集</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sp>
        <p:nvSpPr>
          <p:cNvPr id="35" name="角丸四角形 34"/>
          <p:cNvSpPr/>
          <p:nvPr/>
        </p:nvSpPr>
        <p:spPr>
          <a:xfrm>
            <a:off x="4746083" y="4865135"/>
            <a:ext cx="2941510" cy="50205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latin typeface="Hiragino Maru Gothic ProN W4" charset="-128"/>
                <a:ea typeface="Hiragino Maru Gothic ProN W4" charset="-128"/>
                <a:cs typeface="Hiragino Maru Gothic ProN W4" charset="-128"/>
              </a:rPr>
              <a:t>　現野党上位素性</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cxnSp>
        <p:nvCxnSpPr>
          <p:cNvPr id="38" name="直線矢印コネクタ 37"/>
          <p:cNvCxnSpPr/>
          <p:nvPr/>
        </p:nvCxnSpPr>
        <p:spPr>
          <a:xfrm>
            <a:off x="3330898" y="4693142"/>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a:off x="5872380" y="4693142"/>
            <a:ext cx="0" cy="1804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1474686" y="4865135"/>
            <a:ext cx="2941510" cy="502053"/>
          </a:xfrm>
          <a:prstGeom prst="roundRect">
            <a:avLst>
              <a:gd name="adj"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latin typeface="Hiragino Maru Gothic ProN W4" charset="-128"/>
                <a:ea typeface="Hiragino Maru Gothic ProN W4" charset="-128"/>
                <a:cs typeface="Hiragino Maru Gothic ProN W4" charset="-128"/>
              </a:rPr>
              <a:t>　旧野党上位素性</a:t>
            </a:r>
            <a:endParaRPr lang="en-US" altLang="ja-JP" sz="2400" dirty="0">
              <a:solidFill>
                <a:schemeClr val="tx1"/>
              </a:solidFill>
              <a:latin typeface="Hiragino Maru Gothic ProN W4" charset="-128"/>
              <a:ea typeface="Hiragino Maru Gothic ProN W4" charset="-128"/>
              <a:cs typeface="Hiragino Maru Gothic ProN W4" charset="-128"/>
            </a:endParaRPr>
          </a:p>
        </p:txBody>
      </p:sp>
    </p:spTree>
    <p:extLst>
      <p:ext uri="{BB962C8B-B14F-4D97-AF65-F5344CB8AC3E}">
        <p14:creationId xmlns:p14="http://schemas.microsoft.com/office/powerpoint/2010/main" val="147483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形態素解析</a:t>
            </a:r>
          </a:p>
        </p:txBody>
      </p:sp>
      <p:sp>
        <p:nvSpPr>
          <p:cNvPr id="18" name="コンテンツ プレースホルダー 2"/>
          <p:cNvSpPr>
            <a:spLocks noGrp="1"/>
          </p:cNvSpPr>
          <p:nvPr>
            <p:ph idx="1"/>
          </p:nvPr>
        </p:nvSpPr>
        <p:spPr>
          <a:xfrm>
            <a:off x="1767493" y="2181269"/>
            <a:ext cx="5657851" cy="2068195"/>
          </a:xfrm>
        </p:spPr>
        <p:txBody>
          <a:bodyPr>
            <a:noAutofit/>
          </a:bodyPr>
          <a:lstStyle/>
          <a:p>
            <a:pPr>
              <a:buFont typeface="Wingdings" charset="2"/>
              <a:buChar char="l"/>
            </a:pPr>
            <a:r>
              <a:rPr lang="en-US" altLang="ja-JP" sz="2400" dirty="0">
                <a:latin typeface="Hiragino Maru Gothic Pro W4" charset="-128"/>
                <a:ea typeface="Hiragino Maru Gothic Pro W4" charset="-128"/>
                <a:cs typeface="Hiragino Maru Gothic Pro W4" charset="-128"/>
              </a:rPr>
              <a:t> </a:t>
            </a:r>
            <a:r>
              <a:rPr lang="ja-JP" altLang="en-US" sz="2400" dirty="0">
                <a:latin typeface="Hiragino Maru Gothic Pro W4" charset="-128"/>
                <a:ea typeface="Hiragino Maru Gothic Pro W4" charset="-128"/>
                <a:cs typeface="Hiragino Maru Gothic Pro W4" charset="-128"/>
              </a:rPr>
              <a:t>入力文を単語単位に分割し品詞を付与</a:t>
            </a:r>
            <a:endParaRPr lang="en-US" altLang="ja-JP" sz="2400" dirty="0">
              <a:latin typeface="Hiragino Maru Gothic Pro W4" charset="-128"/>
              <a:ea typeface="Hiragino Maru Gothic Pro W4" charset="-128"/>
              <a:cs typeface="Hiragino Maru Gothic Pro W4" charset="-128"/>
            </a:endParaRPr>
          </a:p>
          <a:p>
            <a:pPr>
              <a:buFont typeface="Wingdings" charset="2"/>
              <a:buChar char="l"/>
            </a:pPr>
            <a:r>
              <a:rPr lang="en-US" altLang="ja-JP" sz="2400" dirty="0">
                <a:latin typeface="Hiragino Maru Gothic Pro W4" charset="-128"/>
                <a:ea typeface="Hiragino Maru Gothic Pro W4" charset="-128"/>
                <a:cs typeface="Hiragino Maru Gothic Pro W4" charset="-128"/>
              </a:rPr>
              <a:t> </a:t>
            </a:r>
            <a:r>
              <a:rPr lang="ja-JP" altLang="en-US" sz="2400" dirty="0">
                <a:latin typeface="Hiragino Maru Gothic Pro W4" charset="-128"/>
                <a:ea typeface="Hiragino Maru Gothic Pro W4" charset="-128"/>
                <a:cs typeface="Hiragino Maru Gothic Pro W4" charset="-128"/>
              </a:rPr>
              <a:t>ツールに「</a:t>
            </a:r>
            <a:r>
              <a:rPr lang="en-US" altLang="ja-JP" sz="2400" dirty="0" err="1">
                <a:latin typeface="Hiragino Maru Gothic Pro W4" charset="-128"/>
                <a:ea typeface="Hiragino Maru Gothic Pro W4" charset="-128"/>
                <a:cs typeface="Hiragino Maru Gothic Pro W4" charset="-128"/>
              </a:rPr>
              <a:t>MeCab</a:t>
            </a:r>
            <a:r>
              <a:rPr lang="ja-JP" altLang="en-US" sz="2400" dirty="0">
                <a:latin typeface="Hiragino Maru Gothic Pro W4" charset="-128"/>
                <a:ea typeface="Hiragino Maru Gothic Pro W4" charset="-128"/>
                <a:cs typeface="Hiragino Maru Gothic Pro W4" charset="-128"/>
              </a:rPr>
              <a:t>」を利用</a:t>
            </a:r>
            <a:endParaRPr lang="en-US" altLang="ja-JP" sz="2400" dirty="0">
              <a:latin typeface="Hiragino Maru Gothic Pro W4" charset="-128"/>
              <a:ea typeface="Hiragino Maru Gothic Pro W4" charset="-128"/>
              <a:cs typeface="Hiragino Maru Gothic Pro W4" charset="-128"/>
            </a:endParaRPr>
          </a:p>
          <a:p>
            <a:pPr>
              <a:buFont typeface="Wingdings" charset="2"/>
              <a:buChar char="l"/>
            </a:pPr>
            <a:r>
              <a:rPr lang="en-US" altLang="ja-JP" sz="2400" dirty="0">
                <a:latin typeface="Hiragino Maru Gothic Pro W4" charset="-128"/>
                <a:ea typeface="Hiragino Maru Gothic Pro W4" charset="-128"/>
                <a:cs typeface="Hiragino Maru Gothic Pro W4" charset="-128"/>
              </a:rPr>
              <a:t> </a:t>
            </a:r>
            <a:r>
              <a:rPr lang="ja-JP" altLang="en-US" sz="2400" dirty="0">
                <a:latin typeface="Hiragino Maru Gothic Pro W4" charset="-128"/>
                <a:ea typeface="Hiragino Maru Gothic Pro W4" charset="-128"/>
                <a:cs typeface="Hiragino Maru Gothic Pro W4" charset="-128"/>
              </a:rPr>
              <a:t>動詞、形容詞、末尾表現のみ</a:t>
            </a:r>
            <a:endParaRPr lang="en-US" altLang="ja-JP" sz="2400" dirty="0">
              <a:latin typeface="Hiragino Maru Gothic Pro W4" charset="-128"/>
              <a:ea typeface="Hiragino Maru Gothic Pro W4" charset="-128"/>
              <a:cs typeface="Hiragino Maru Gothic Pro W4" charset="-128"/>
            </a:endParaRPr>
          </a:p>
          <a:p>
            <a:pPr>
              <a:buFont typeface="Wingdings" charset="2"/>
              <a:buChar char="l"/>
            </a:pPr>
            <a:r>
              <a:rPr lang="en-US" altLang="ja-JP" sz="2400" dirty="0">
                <a:latin typeface="Hiragino Maru Gothic Pro W4" charset="-128"/>
                <a:ea typeface="Hiragino Maru Gothic Pro W4" charset="-128"/>
                <a:cs typeface="Hiragino Maru Gothic Pro W4" charset="-128"/>
              </a:rPr>
              <a:t> </a:t>
            </a:r>
            <a:r>
              <a:rPr lang="ja-JP" altLang="en-US" sz="2400" dirty="0">
                <a:latin typeface="Hiragino Maru Gothic Pro W4" charset="-128"/>
                <a:ea typeface="Hiragino Maru Gothic Pro W4" charset="-128"/>
                <a:cs typeface="Hiragino Maru Gothic Pro W4" charset="-128"/>
              </a:rPr>
              <a:t>利用例：</a:t>
            </a:r>
          </a:p>
        </p:txBody>
      </p:sp>
      <p:sp>
        <p:nvSpPr>
          <p:cNvPr id="4" name="スライド番号プレースホルダー 3"/>
          <p:cNvSpPr>
            <a:spLocks noGrp="1"/>
          </p:cNvSpPr>
          <p:nvPr>
            <p:ph type="sldNum" sz="quarter" idx="12"/>
          </p:nvPr>
        </p:nvSpPr>
        <p:spPr/>
        <p:txBody>
          <a:bodyPr/>
          <a:lstStyle/>
          <a:p>
            <a:fld id="{47DE8945-9680-1E45-8002-94915F207ACB}" type="slidenum">
              <a:rPr lang="ja-JP" altLang="en-US" smtClean="0"/>
              <a:pPr/>
              <a:t>7</a:t>
            </a:fld>
            <a:endParaRPr lang="ja-JP" altLang="en-US"/>
          </a:p>
        </p:txBody>
      </p:sp>
      <p:sp>
        <p:nvSpPr>
          <p:cNvPr id="3" name="正方形/長方形 2"/>
          <p:cNvSpPr/>
          <p:nvPr/>
        </p:nvSpPr>
        <p:spPr>
          <a:xfrm>
            <a:off x="1237673" y="4173348"/>
            <a:ext cx="6981293" cy="1894583"/>
          </a:xfrm>
          <a:prstGeom prst="rect">
            <a:avLst/>
          </a:prstGeom>
          <a:ln w="50800">
            <a:solidFill>
              <a:schemeClr val="accent1"/>
            </a:solidFill>
          </a:ln>
        </p:spPr>
        <p:txBody>
          <a:bodyPr wrap="square" lIns="81000" tIns="27000" rIns="81000" bIns="27000">
            <a:spAutoFit/>
          </a:bodyPr>
          <a:lstStyle/>
          <a:p>
            <a:pPr>
              <a:lnSpc>
                <a:spcPct val="150000"/>
              </a:lnSpc>
            </a:pPr>
            <a:r>
              <a:rPr lang="ja-JP" altLang="en-US" sz="1350" b="1" dirty="0">
                <a:latin typeface="Hiragino Maru Gothic Pro W4" charset="-128"/>
                <a:ea typeface="Hiragino Maru Gothic Pro W4" charset="-128"/>
                <a:cs typeface="Hiragino Maru Gothic Pro W4" charset="-128"/>
              </a:rPr>
              <a:t>環境省	名詞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固有名詞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組織</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環境省</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カンキョウショウ</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カンキョーショー</a:t>
            </a:r>
          </a:p>
          <a:p>
            <a:pPr>
              <a:lnSpc>
                <a:spcPct val="150000"/>
              </a:lnSpc>
            </a:pPr>
            <a:r>
              <a:rPr lang="ja-JP" altLang="en-US" sz="1350" b="1" dirty="0">
                <a:latin typeface="Hiragino Maru Gothic Pro W4" charset="-128"/>
                <a:ea typeface="Hiragino Maru Gothic Pro W4" charset="-128"/>
                <a:cs typeface="Hiragino Maru Gothic Pro W4" charset="-128"/>
              </a:rPr>
              <a:t>が	助詞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格助詞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一般</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が</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ガ</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ガ</a:t>
            </a:r>
          </a:p>
          <a:p>
            <a:pPr>
              <a:lnSpc>
                <a:spcPct val="150000"/>
              </a:lnSpc>
            </a:pPr>
            <a:r>
              <a:rPr lang="ja-JP" altLang="en-US" sz="1350" b="1" dirty="0" err="1">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	記号</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読点</a:t>
            </a:r>
            <a:r>
              <a:rPr lang="en-US" altLang="ja-JP" sz="1350" b="1" dirty="0">
                <a:latin typeface="Hiragino Maru Gothic Pro W4" charset="-128"/>
                <a:ea typeface="Hiragino Maru Gothic Pro W4" charset="-128"/>
                <a:cs typeface="Hiragino Maru Gothic Pro W4" charset="-128"/>
              </a:rPr>
              <a:t>,*,*,*,*,</a:t>
            </a:r>
            <a:r>
              <a:rPr lang="ja-JP" altLang="en-US" sz="1350" b="1" dirty="0" err="1">
                <a:latin typeface="Hiragino Maru Gothic Pro W4" charset="-128"/>
                <a:ea typeface="Hiragino Maru Gothic Pro W4" charset="-128"/>
                <a:cs typeface="Hiragino Maru Gothic Pro W4" charset="-128"/>
              </a:rPr>
              <a:t>、</a:t>
            </a:r>
            <a:r>
              <a:rPr lang="en-US" altLang="ja-JP" sz="1350" b="1" dirty="0">
                <a:latin typeface="Hiragino Maru Gothic Pro W4" charset="-128"/>
                <a:ea typeface="Hiragino Maru Gothic Pro W4" charset="-128"/>
                <a:cs typeface="Hiragino Maru Gothic Pro W4" charset="-128"/>
              </a:rPr>
              <a:t>,</a:t>
            </a:r>
            <a:r>
              <a:rPr lang="ja-JP" altLang="en-US" sz="1350" b="1" dirty="0" err="1">
                <a:latin typeface="Hiragino Maru Gothic Pro W4" charset="-128"/>
                <a:ea typeface="Hiragino Maru Gothic Pro W4" charset="-128"/>
                <a:cs typeface="Hiragino Maru Gothic Pro W4" charset="-128"/>
              </a:rPr>
              <a:t>、</a:t>
            </a:r>
            <a:r>
              <a:rPr lang="en-US" altLang="ja-JP" sz="1350" b="1" dirty="0">
                <a:latin typeface="Hiragino Maru Gothic Pro W4" charset="-128"/>
                <a:ea typeface="Hiragino Maru Gothic Pro W4" charset="-128"/>
                <a:cs typeface="Hiragino Maru Gothic Pro W4" charset="-128"/>
              </a:rPr>
              <a:t>,</a:t>
            </a:r>
            <a:r>
              <a:rPr lang="ja-JP" altLang="en-US" sz="1350" b="1" dirty="0" err="1">
                <a:latin typeface="Hiragino Maru Gothic Pro W4" charset="-128"/>
                <a:ea typeface="Hiragino Maru Gothic Pro W4" charset="-128"/>
                <a:cs typeface="Hiragino Maru Gothic Pro W4" charset="-128"/>
              </a:rPr>
              <a:t>、</a:t>
            </a:r>
            <a:endParaRPr lang="ja-JP" altLang="en-US" sz="1350" b="1" dirty="0">
              <a:latin typeface="Hiragino Maru Gothic Pro W4" charset="-128"/>
              <a:ea typeface="Hiragino Maru Gothic Pro W4" charset="-128"/>
              <a:cs typeface="Hiragino Maru Gothic Pro W4" charset="-128"/>
            </a:endParaRPr>
          </a:p>
          <a:p>
            <a:pPr>
              <a:lnSpc>
                <a:spcPct val="150000"/>
              </a:lnSpc>
            </a:pPr>
            <a:r>
              <a:rPr lang="ja-JP" altLang="en-US" sz="1350" b="1" dirty="0">
                <a:latin typeface="Hiragino Maru Gothic Pro W4" charset="-128"/>
                <a:ea typeface="Hiragino Maru Gothic Pro W4" charset="-128"/>
                <a:cs typeface="Hiragino Maru Gothic Pro W4" charset="-128"/>
              </a:rPr>
              <a:t>例えば	接続詞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例えば</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タトエバ</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タトエバ</a:t>
            </a:r>
          </a:p>
          <a:p>
            <a:pPr>
              <a:lnSpc>
                <a:spcPct val="150000"/>
              </a:lnSpc>
            </a:pPr>
            <a:r>
              <a:rPr lang="ja-JP" altLang="en-US" sz="1350" b="1" dirty="0">
                <a:latin typeface="Hiragino Maru Gothic Pro W4" charset="-128"/>
                <a:ea typeface="Hiragino Maru Gothic Pro W4" charset="-128"/>
                <a:cs typeface="Hiragino Maru Gothic Pro W4" charset="-128"/>
              </a:rPr>
              <a:t>高橋	名詞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固有名詞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人名</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姓</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高橋</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タカハシ</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タカハシ</a:t>
            </a:r>
          </a:p>
          <a:p>
            <a:pPr>
              <a:lnSpc>
                <a:spcPct val="150000"/>
              </a:lnSpc>
            </a:pPr>
            <a:r>
              <a:rPr lang="ja-JP" altLang="en-US" sz="1350" b="1" dirty="0">
                <a:latin typeface="Hiragino Maru Gothic Pro W4" charset="-128"/>
                <a:ea typeface="Hiragino Maru Gothic Pro W4" charset="-128"/>
                <a:cs typeface="Hiragino Maru Gothic Pro W4" charset="-128"/>
              </a:rPr>
              <a:t>局長	名詞</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一般</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局長</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キョクチョウ</a:t>
            </a:r>
            <a:r>
              <a:rPr lang="en-US" altLang="ja-JP" sz="1350" b="1" dirty="0">
                <a:latin typeface="Hiragino Maru Gothic Pro W4" charset="-128"/>
                <a:ea typeface="Hiragino Maru Gothic Pro W4" charset="-128"/>
                <a:cs typeface="Hiragino Maru Gothic Pro W4" charset="-128"/>
              </a:rPr>
              <a:t>,</a:t>
            </a:r>
            <a:r>
              <a:rPr lang="ja-JP" altLang="en-US" sz="1350" b="1" dirty="0">
                <a:latin typeface="Hiragino Maru Gothic Pro W4" charset="-128"/>
                <a:ea typeface="Hiragino Maru Gothic Pro W4" charset="-128"/>
                <a:cs typeface="Hiragino Maru Gothic Pro W4" charset="-128"/>
              </a:rPr>
              <a:t>キョクチョー</a:t>
            </a:r>
          </a:p>
        </p:txBody>
      </p:sp>
    </p:spTree>
    <p:extLst>
      <p:ext uri="{BB962C8B-B14F-4D97-AF65-F5344CB8AC3E}">
        <p14:creationId xmlns:p14="http://schemas.microsoft.com/office/powerpoint/2010/main" val="17482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82DD5-977F-4B79-9ABC-F2D5EEDBC280}"/>
              </a:ext>
            </a:extLst>
          </p:cNvPr>
          <p:cNvSpPr>
            <a:spLocks noGrp="1"/>
          </p:cNvSpPr>
          <p:nvPr>
            <p:ph type="title"/>
          </p:nvPr>
        </p:nvSpPr>
        <p:spPr/>
        <p:txBody>
          <a:bodyPr/>
          <a:lstStyle/>
          <a:p>
            <a:r>
              <a:rPr kumimoji="1" lang="ja-JP" altLang="en-US" dirty="0"/>
              <a:t>収集データ</a:t>
            </a:r>
          </a:p>
        </p:txBody>
      </p:sp>
      <p:graphicFrame>
        <p:nvGraphicFramePr>
          <p:cNvPr id="4" name="コンテンツ プレースホルダー 3">
            <a:extLst>
              <a:ext uri="{FF2B5EF4-FFF2-40B4-BE49-F238E27FC236}">
                <a16:creationId xmlns:a16="http://schemas.microsoft.com/office/drawing/2014/main" id="{A6DF61B6-6AF0-4F71-B57F-6A78DCE5A6CE}"/>
              </a:ext>
            </a:extLst>
          </p:cNvPr>
          <p:cNvGraphicFramePr>
            <a:graphicFrameLocks noGrp="1"/>
          </p:cNvGraphicFramePr>
          <p:nvPr>
            <p:ph idx="1"/>
            <p:extLst>
              <p:ext uri="{D42A27DB-BD31-4B8C-83A1-F6EECF244321}">
                <p14:modId xmlns:p14="http://schemas.microsoft.com/office/powerpoint/2010/main" val="667576815"/>
              </p:ext>
            </p:extLst>
          </p:nvPr>
        </p:nvGraphicFramePr>
        <p:xfrm>
          <a:off x="182761" y="1737361"/>
          <a:ext cx="8778478" cy="4590813"/>
        </p:xfrm>
        <a:graphic>
          <a:graphicData uri="http://schemas.openxmlformats.org/drawingml/2006/table">
            <a:tbl>
              <a:tblPr firstCol="1">
                <a:tableStyleId>{21E4AEA4-8DFA-4A89-87EB-49C32662AFE0}</a:tableStyleId>
              </a:tblPr>
              <a:tblGrid>
                <a:gridCol w="1562762">
                  <a:extLst>
                    <a:ext uri="{9D8B030D-6E8A-4147-A177-3AD203B41FA5}">
                      <a16:colId xmlns:a16="http://schemas.microsoft.com/office/drawing/2014/main" val="412259020"/>
                    </a:ext>
                  </a:extLst>
                </a:gridCol>
                <a:gridCol w="3850216">
                  <a:extLst>
                    <a:ext uri="{9D8B030D-6E8A-4147-A177-3AD203B41FA5}">
                      <a16:colId xmlns:a16="http://schemas.microsoft.com/office/drawing/2014/main" val="827932371"/>
                    </a:ext>
                  </a:extLst>
                </a:gridCol>
                <a:gridCol w="3365500">
                  <a:extLst>
                    <a:ext uri="{9D8B030D-6E8A-4147-A177-3AD203B41FA5}">
                      <a16:colId xmlns:a16="http://schemas.microsoft.com/office/drawing/2014/main" val="3980157454"/>
                    </a:ext>
                  </a:extLst>
                </a:gridCol>
              </a:tblGrid>
              <a:tr h="783511">
                <a:tc>
                  <a:txBody>
                    <a:bodyPr/>
                    <a:lstStyle/>
                    <a:p>
                      <a:r>
                        <a:rPr kumimoji="1" lang="ja-JP" altLang="en-US" sz="2400" dirty="0">
                          <a:solidFill>
                            <a:schemeClr val="bg1"/>
                          </a:solidFill>
                        </a:rPr>
                        <a:t>対象人物</a:t>
                      </a:r>
                      <a:endParaRPr kumimoji="1" lang="en-US" altLang="ja-JP" sz="2400" dirty="0">
                        <a:solidFill>
                          <a:schemeClr val="bg1"/>
                        </a:solidFill>
                      </a:endParaRPr>
                    </a:p>
                  </a:txBody>
                  <a:tcPr marL="68580" marR="68580" marT="34290" marB="34290"/>
                </a:tc>
                <a:tc>
                  <a:txBody>
                    <a:bodyPr/>
                    <a:lstStyle/>
                    <a:p>
                      <a:r>
                        <a:rPr kumimoji="1" lang="ja-JP" altLang="en-US" sz="2200" dirty="0"/>
                        <a:t>民主党政権時代の予算委員会に参加している野党</a:t>
                      </a:r>
                      <a:endParaRPr kumimoji="1" lang="en-US" altLang="ja-JP" sz="2200" dirty="0"/>
                    </a:p>
                    <a:p>
                      <a:r>
                        <a:rPr kumimoji="1" lang="ja-JP" altLang="en-US" sz="2200" dirty="0"/>
                        <a:t>（自民党・公明党）</a:t>
                      </a:r>
                      <a:endParaRPr kumimoji="1" lang="en-US" altLang="ja-JP" sz="2200" dirty="0"/>
                    </a:p>
                  </a:txBody>
                  <a:tcPr marL="68580" marR="68580" marT="34290" marB="34290"/>
                </a:tc>
                <a:tc>
                  <a:txBody>
                    <a:bodyPr/>
                    <a:lstStyle/>
                    <a:p>
                      <a:r>
                        <a:rPr kumimoji="1" lang="ja-JP" altLang="en-US" sz="2200"/>
                        <a:t>現在の予算委員会に参加している野党</a:t>
                      </a:r>
                      <a:endParaRPr kumimoji="1" lang="en-US" altLang="ja-JP" sz="2200"/>
                    </a:p>
                    <a:p>
                      <a:r>
                        <a:rPr kumimoji="1" lang="ja-JP" altLang="en-US" sz="2200"/>
                        <a:t>民主・民進・希望・立憲</a:t>
                      </a:r>
                      <a:endParaRPr kumimoji="1" lang="en-US" altLang="ja-JP" sz="2200" dirty="0"/>
                    </a:p>
                  </a:txBody>
                  <a:tcPr marL="68580" marR="68580" marT="34290" marB="34290"/>
                </a:tc>
                <a:extLst>
                  <a:ext uri="{0D108BD9-81ED-4DB2-BD59-A6C34878D82A}">
                    <a16:rowId xmlns:a16="http://schemas.microsoft.com/office/drawing/2014/main" val="1553420387"/>
                  </a:ext>
                </a:extLst>
              </a:tr>
              <a:tr h="783511">
                <a:tc>
                  <a:txBody>
                    <a:bodyPr/>
                    <a:lstStyle/>
                    <a:p>
                      <a:r>
                        <a:rPr kumimoji="1" lang="ja-JP" altLang="en-US" sz="2400" dirty="0"/>
                        <a:t>人数</a:t>
                      </a:r>
                    </a:p>
                  </a:txBody>
                  <a:tcPr marL="68580" marR="68580" marT="34290" marB="34290"/>
                </a:tc>
                <a:tc>
                  <a:txBody>
                    <a:bodyPr/>
                    <a:lstStyle/>
                    <a:p>
                      <a:r>
                        <a:rPr kumimoji="1" lang="en-US" altLang="ja-JP" sz="2400" b="0" strike="sngStrike" dirty="0"/>
                        <a:t>110</a:t>
                      </a:r>
                      <a:r>
                        <a:rPr kumimoji="1" lang="ja-JP" altLang="en-US" sz="2400" b="0" strike="sngStrike" dirty="0"/>
                        <a:t>人</a:t>
                      </a:r>
                    </a:p>
                  </a:txBody>
                  <a:tcPr marL="68580" marR="68580" marT="34290" marB="34290"/>
                </a:tc>
                <a:tc>
                  <a:txBody>
                    <a:bodyPr/>
                    <a:lstStyle/>
                    <a:p>
                      <a:r>
                        <a:rPr kumimoji="1" lang="en-US" altLang="ja-JP" sz="2400" b="0" strike="sngStrike" dirty="0"/>
                        <a:t>43</a:t>
                      </a:r>
                      <a:r>
                        <a:rPr kumimoji="1" lang="ja-JP" altLang="en-US" sz="2400" b="0" strike="sngStrike" dirty="0"/>
                        <a:t>人</a:t>
                      </a:r>
                    </a:p>
                  </a:txBody>
                  <a:tcPr marL="68580" marR="68580" marT="34290" marB="34290"/>
                </a:tc>
                <a:extLst>
                  <a:ext uri="{0D108BD9-81ED-4DB2-BD59-A6C34878D82A}">
                    <a16:rowId xmlns:a16="http://schemas.microsoft.com/office/drawing/2014/main" val="836347379"/>
                  </a:ext>
                </a:extLst>
              </a:tr>
              <a:tr h="783511">
                <a:tc>
                  <a:txBody>
                    <a:bodyPr/>
                    <a:lstStyle/>
                    <a:p>
                      <a:r>
                        <a:rPr kumimoji="1" lang="ja-JP" altLang="en-US" sz="2400" dirty="0"/>
                        <a:t>対象期間</a:t>
                      </a:r>
                    </a:p>
                  </a:txBody>
                  <a:tcPr marL="68580" marR="68580" marT="34290" marB="34290"/>
                </a:tc>
                <a:tc>
                  <a:txBody>
                    <a:bodyPr/>
                    <a:lstStyle/>
                    <a:p>
                      <a:r>
                        <a:rPr kumimoji="1" lang="ja-JP" altLang="en-US" sz="2400" b="0" dirty="0"/>
                        <a:t>民主党政権時代</a:t>
                      </a:r>
                      <a:endParaRPr kumimoji="1" lang="en-US" altLang="ja-JP" sz="2400" b="0" dirty="0"/>
                    </a:p>
                    <a:p>
                      <a:r>
                        <a:rPr kumimoji="1" lang="ja-JP" altLang="en-US" sz="2400" b="0" dirty="0"/>
                        <a:t>（</a:t>
                      </a:r>
                      <a:r>
                        <a:rPr kumimoji="1" lang="en-US" altLang="ja-JP" sz="2400" b="0" dirty="0"/>
                        <a:t>2009/09/16-2012/12/25)</a:t>
                      </a:r>
                      <a:endParaRPr kumimoji="1" lang="ja-JP" altLang="en-US" sz="2400" b="0" dirty="0"/>
                    </a:p>
                  </a:txBody>
                  <a:tcPr marL="68580" marR="68580" marT="34290" marB="34290"/>
                </a:tc>
                <a:tc>
                  <a:txBody>
                    <a:bodyPr/>
                    <a:lstStyle/>
                    <a:p>
                      <a:r>
                        <a:rPr kumimoji="1" lang="ja-JP" altLang="en-US" sz="2400" b="0" dirty="0"/>
                        <a:t>安倍政権・直近</a:t>
                      </a:r>
                      <a:r>
                        <a:rPr kumimoji="1" lang="en-US" altLang="ja-JP" sz="2400" b="0" dirty="0"/>
                        <a:t>3</a:t>
                      </a:r>
                      <a:r>
                        <a:rPr kumimoji="1" lang="ja-JP" altLang="en-US" sz="2400" b="0" dirty="0"/>
                        <a:t>年間</a:t>
                      </a:r>
                      <a:endParaRPr kumimoji="1" lang="en-US" altLang="ja-JP" sz="2400" b="0" dirty="0"/>
                    </a:p>
                    <a:p>
                      <a:r>
                        <a:rPr kumimoji="1" lang="ja-JP" altLang="en-US" sz="2400" b="0" dirty="0"/>
                        <a:t>（</a:t>
                      </a:r>
                      <a:r>
                        <a:rPr kumimoji="1" lang="en-US" altLang="ja-JP" sz="2400" b="0" dirty="0"/>
                        <a:t>2014/09/16-2017/12/25)</a:t>
                      </a:r>
                      <a:endParaRPr kumimoji="1" lang="ja-JP" altLang="en-US" sz="2400" b="0" dirty="0"/>
                    </a:p>
                  </a:txBody>
                  <a:tcPr marL="68580" marR="68580" marT="34290" marB="34290"/>
                </a:tc>
                <a:extLst>
                  <a:ext uri="{0D108BD9-81ED-4DB2-BD59-A6C34878D82A}">
                    <a16:rowId xmlns:a16="http://schemas.microsoft.com/office/drawing/2014/main" val="2041144139"/>
                  </a:ext>
                </a:extLst>
              </a:tr>
              <a:tr h="783511">
                <a:tc>
                  <a:txBody>
                    <a:bodyPr/>
                    <a:lstStyle/>
                    <a:p>
                      <a:r>
                        <a:rPr kumimoji="1" lang="ja-JP" altLang="en-US" sz="2400" dirty="0"/>
                        <a:t>発言</a:t>
                      </a:r>
                    </a:p>
                  </a:txBody>
                  <a:tcPr marL="68580" marR="68580" marT="34290" marB="34290"/>
                </a:tc>
                <a:tc gridSpan="2">
                  <a:txBody>
                    <a:bodyPr/>
                    <a:lstStyle/>
                    <a:p>
                      <a:r>
                        <a:rPr kumimoji="1" lang="ja-JP" altLang="en-US" sz="2400" b="0" dirty="0"/>
                        <a:t>衆議院・予算委員会内の発言全て</a:t>
                      </a:r>
                    </a:p>
                  </a:txBody>
                  <a:tcPr marL="68580" marR="68580" marT="34290" marB="34290"/>
                </a:tc>
                <a:tc hMerge="1">
                  <a:txBody>
                    <a:bodyPr/>
                    <a:lstStyle/>
                    <a:p>
                      <a:endParaRPr kumimoji="1" lang="ja-JP" altLang="en-US"/>
                    </a:p>
                  </a:txBody>
                  <a:tcPr/>
                </a:tc>
                <a:extLst>
                  <a:ext uri="{0D108BD9-81ED-4DB2-BD59-A6C34878D82A}">
                    <a16:rowId xmlns:a16="http://schemas.microsoft.com/office/drawing/2014/main" val="1612268771"/>
                  </a:ext>
                </a:extLst>
              </a:tr>
              <a:tr h="783511">
                <a:tc>
                  <a:txBody>
                    <a:bodyPr/>
                    <a:lstStyle/>
                    <a:p>
                      <a:r>
                        <a:rPr kumimoji="1" lang="ja-JP" altLang="en-US" sz="2400" dirty="0"/>
                        <a:t>発言数</a:t>
                      </a:r>
                    </a:p>
                  </a:txBody>
                  <a:tcPr marL="68580" marR="68580" marT="34290" marB="34290"/>
                </a:tc>
                <a:tc gridSpan="2">
                  <a:txBody>
                    <a:bodyPr/>
                    <a:lstStyle/>
                    <a:p>
                      <a:pPr algn="ctr"/>
                      <a:r>
                        <a:rPr kumimoji="1" lang="ja-JP" altLang="en-US" sz="2400" b="0" dirty="0"/>
                        <a:t>両データ共に約５０万字</a:t>
                      </a:r>
                    </a:p>
                  </a:txBody>
                  <a:tcPr marL="68580" marR="68580" marT="34290" marB="34290"/>
                </a:tc>
                <a:tc hMerge="1">
                  <a:txBody>
                    <a:bodyPr/>
                    <a:lstStyle/>
                    <a:p>
                      <a:endParaRPr kumimoji="1" lang="ja-JP" altLang="en-US" sz="2400" b="0" dirty="0"/>
                    </a:p>
                  </a:txBody>
                  <a:tcPr marL="68580" marR="68580" marT="34290" marB="34290"/>
                </a:tc>
                <a:extLst>
                  <a:ext uri="{0D108BD9-81ED-4DB2-BD59-A6C34878D82A}">
                    <a16:rowId xmlns:a16="http://schemas.microsoft.com/office/drawing/2014/main" val="3914399515"/>
                  </a:ext>
                </a:extLst>
              </a:tr>
            </a:tbl>
          </a:graphicData>
        </a:graphic>
      </p:graphicFrame>
      <p:sp>
        <p:nvSpPr>
          <p:cNvPr id="3" name="スライド番号プレースホルダー 2">
            <a:extLst>
              <a:ext uri="{FF2B5EF4-FFF2-40B4-BE49-F238E27FC236}">
                <a16:creationId xmlns:a16="http://schemas.microsoft.com/office/drawing/2014/main" id="{C69B71C8-6BEC-4BBC-AF71-A68F91314327}"/>
              </a:ext>
            </a:extLst>
          </p:cNvPr>
          <p:cNvSpPr>
            <a:spLocks noGrp="1"/>
          </p:cNvSpPr>
          <p:nvPr>
            <p:ph type="sldNum" sz="quarter" idx="12"/>
          </p:nvPr>
        </p:nvSpPr>
        <p:spPr/>
        <p:txBody>
          <a:bodyPr/>
          <a:lstStyle/>
          <a:p>
            <a:fld id="{CAF7123A-F11E-4334-8DBF-7F384358F8F9}" type="slidenum">
              <a:rPr kumimoji="1" lang="ja-JP" altLang="en-US" smtClean="0"/>
              <a:t>8</a:t>
            </a:fld>
            <a:endParaRPr kumimoji="1" lang="ja-JP" altLang="en-US"/>
          </a:p>
        </p:txBody>
      </p:sp>
    </p:spTree>
    <p:extLst>
      <p:ext uri="{BB962C8B-B14F-4D97-AF65-F5344CB8AC3E}">
        <p14:creationId xmlns:p14="http://schemas.microsoft.com/office/powerpoint/2010/main" val="228762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C447D-6A19-4980-8B58-9135F5CC0A56}"/>
              </a:ext>
            </a:extLst>
          </p:cNvPr>
          <p:cNvSpPr>
            <a:spLocks noGrp="1"/>
          </p:cNvSpPr>
          <p:nvPr>
            <p:ph type="title"/>
          </p:nvPr>
        </p:nvSpPr>
        <p:spPr>
          <a:xfrm>
            <a:off x="0" y="0"/>
            <a:ext cx="9633098" cy="1450757"/>
          </a:xfrm>
        </p:spPr>
        <p:txBody>
          <a:bodyPr/>
          <a:lstStyle/>
          <a:p>
            <a:r>
              <a:rPr kumimoji="1" lang="ja-JP" altLang="en-US" dirty="0"/>
              <a:t>なぜ衆議院の予算委員会なのか？</a:t>
            </a:r>
          </a:p>
        </p:txBody>
      </p:sp>
      <p:sp>
        <p:nvSpPr>
          <p:cNvPr id="3" name="コンテンツ プレースホルダー 2">
            <a:extLst>
              <a:ext uri="{FF2B5EF4-FFF2-40B4-BE49-F238E27FC236}">
                <a16:creationId xmlns:a16="http://schemas.microsoft.com/office/drawing/2014/main" id="{0415B0CC-A707-4958-8304-9D291F623119}"/>
              </a:ext>
            </a:extLst>
          </p:cNvPr>
          <p:cNvSpPr>
            <a:spLocks noGrp="1"/>
          </p:cNvSpPr>
          <p:nvPr>
            <p:ph idx="1"/>
          </p:nvPr>
        </p:nvSpPr>
        <p:spPr>
          <a:xfrm>
            <a:off x="0" y="1820597"/>
            <a:ext cx="6029325" cy="3194191"/>
          </a:xfrm>
        </p:spPr>
        <p:txBody>
          <a:bodyPr>
            <a:normAutofit fontScale="92500" lnSpcReduction="20000"/>
          </a:bodyPr>
          <a:lstStyle/>
          <a:p>
            <a:r>
              <a:rPr kumimoji="1" lang="ja-JP" altLang="en-US" dirty="0"/>
              <a:t>・</a:t>
            </a:r>
            <a:r>
              <a:rPr kumimoji="1" lang="ja-JP" altLang="en-US" sz="2400" dirty="0"/>
              <a:t>一年を通して、予算について（≒国会の運営方針）</a:t>
            </a:r>
            <a:endParaRPr kumimoji="1" lang="en-US" altLang="ja-JP" sz="2400" dirty="0"/>
          </a:p>
          <a:p>
            <a:r>
              <a:rPr lang="ja-JP" altLang="en-US" sz="2400" dirty="0"/>
              <a:t>について話し合われている</a:t>
            </a:r>
            <a:endParaRPr lang="en-US" altLang="ja-JP" sz="2400" dirty="0"/>
          </a:p>
          <a:p>
            <a:endParaRPr lang="en-US" altLang="ja-JP" sz="2400" dirty="0"/>
          </a:p>
          <a:p>
            <a:r>
              <a:rPr lang="ja-JP" altLang="en-US" sz="2400" dirty="0"/>
              <a:t>・</a:t>
            </a:r>
            <a:r>
              <a:rPr lang="en-US" altLang="ja-JP" sz="2400" dirty="0"/>
              <a:t>50</a:t>
            </a:r>
            <a:r>
              <a:rPr lang="ja-JP" altLang="en-US" sz="2400" dirty="0"/>
              <a:t>人の委員が出席している</a:t>
            </a:r>
            <a:endParaRPr lang="en-US" altLang="ja-JP" sz="2400" dirty="0"/>
          </a:p>
          <a:p>
            <a:r>
              <a:rPr lang="ja-JP" altLang="en-US" sz="2400" dirty="0"/>
              <a:t>国務大臣も原則全員出席</a:t>
            </a:r>
            <a:endParaRPr lang="en-US" altLang="ja-JP" sz="2400" dirty="0"/>
          </a:p>
          <a:p>
            <a:endParaRPr lang="en-US" altLang="ja-JP" sz="2400" dirty="0"/>
          </a:p>
          <a:p>
            <a:r>
              <a:rPr lang="ja-JP" altLang="en-US" sz="2400" dirty="0"/>
              <a:t>・予算案は衆議院が先議≒重要度が高い</a:t>
            </a:r>
            <a:endParaRPr lang="en-US" altLang="ja-JP" sz="2400" dirty="0"/>
          </a:p>
          <a:p>
            <a:pPr marL="0" indent="0">
              <a:buNone/>
            </a:pPr>
            <a:endParaRPr kumimoji="1" lang="ja-JP" altLang="en-US" dirty="0"/>
          </a:p>
        </p:txBody>
      </p:sp>
      <p:pic>
        <p:nvPicPr>
          <p:cNvPr id="4" name="図 3">
            <a:extLst>
              <a:ext uri="{FF2B5EF4-FFF2-40B4-BE49-F238E27FC236}">
                <a16:creationId xmlns:a16="http://schemas.microsoft.com/office/drawing/2014/main" id="{3D073CE2-ECB4-46A6-BDDA-FC935931E1A0}"/>
              </a:ext>
            </a:extLst>
          </p:cNvPr>
          <p:cNvPicPr>
            <a:picLocks noChangeAspect="1"/>
          </p:cNvPicPr>
          <p:nvPr/>
        </p:nvPicPr>
        <p:blipFill>
          <a:blip r:embed="rId2"/>
          <a:stretch>
            <a:fillRect/>
          </a:stretch>
        </p:blipFill>
        <p:spPr>
          <a:xfrm>
            <a:off x="5156790" y="2107203"/>
            <a:ext cx="3701459" cy="3166804"/>
          </a:xfrm>
          <a:prstGeom prst="rect">
            <a:avLst/>
          </a:prstGeom>
        </p:spPr>
      </p:pic>
      <p:sp>
        <p:nvSpPr>
          <p:cNvPr id="5" name="テキスト ボックス 4">
            <a:extLst>
              <a:ext uri="{FF2B5EF4-FFF2-40B4-BE49-F238E27FC236}">
                <a16:creationId xmlns:a16="http://schemas.microsoft.com/office/drawing/2014/main" id="{514DE1CF-FB79-4245-9B53-80EA45E000DF}"/>
              </a:ext>
            </a:extLst>
          </p:cNvPr>
          <p:cNvSpPr txBox="1"/>
          <p:nvPr/>
        </p:nvSpPr>
        <p:spPr>
          <a:xfrm>
            <a:off x="-91444" y="6337004"/>
            <a:ext cx="8395471" cy="600164"/>
          </a:xfrm>
          <a:prstGeom prst="rect">
            <a:avLst/>
          </a:prstGeom>
          <a:noFill/>
        </p:spPr>
        <p:txBody>
          <a:bodyPr wrap="square" rtlCol="0">
            <a:spAutoFit/>
          </a:bodyPr>
          <a:lstStyle/>
          <a:p>
            <a:r>
              <a:rPr kumimoji="1" lang="ja-JP" altLang="en-US" sz="1100" dirty="0">
                <a:solidFill>
                  <a:schemeClr val="bg1"/>
                </a:solidFill>
              </a:rPr>
              <a:t>引用：</a:t>
            </a:r>
            <a:r>
              <a:rPr lang="ja-JP" altLang="en-US" sz="1100" b="1" dirty="0">
                <a:solidFill>
                  <a:schemeClr val="bg1"/>
                </a:solidFill>
              </a:rPr>
              <a:t>予算委員会はなぜ予算以外の議論をするの？　／早稲田塾講師 坂東太郎のよくわかる時事用語</a:t>
            </a:r>
          </a:p>
          <a:p>
            <a:r>
              <a:rPr kumimoji="1" lang="en-US" altLang="ja-JP" sz="1100" dirty="0">
                <a:solidFill>
                  <a:schemeClr val="bg1"/>
                </a:solidFill>
              </a:rPr>
              <a:t>https://thepage.jp/detail/20140201-00000004-wordleaf?pattern=2&amp;utm_expid=90592221-90.x0Auz-QlTn2yldOAHtyYkA.2&amp;utm_referrer=https%3A%2F%2Fwww.google.co.jp%2F</a:t>
            </a:r>
            <a:endParaRPr kumimoji="1" lang="ja-JP" altLang="en-US" sz="1100" dirty="0">
              <a:solidFill>
                <a:schemeClr val="bg1"/>
              </a:solidFill>
            </a:endParaRPr>
          </a:p>
        </p:txBody>
      </p:sp>
      <p:sp>
        <p:nvSpPr>
          <p:cNvPr id="6" name="テキスト ボックス 5">
            <a:extLst>
              <a:ext uri="{FF2B5EF4-FFF2-40B4-BE49-F238E27FC236}">
                <a16:creationId xmlns:a16="http://schemas.microsoft.com/office/drawing/2014/main" id="{3CC0B1EA-C333-4EEA-855F-6FDC55E0AE49}"/>
              </a:ext>
            </a:extLst>
          </p:cNvPr>
          <p:cNvSpPr txBox="1"/>
          <p:nvPr/>
        </p:nvSpPr>
        <p:spPr>
          <a:xfrm>
            <a:off x="233917" y="5745787"/>
            <a:ext cx="8149856" cy="584775"/>
          </a:xfrm>
          <a:prstGeom prst="rect">
            <a:avLst/>
          </a:prstGeom>
          <a:noFill/>
        </p:spPr>
        <p:txBody>
          <a:bodyPr wrap="square" rtlCol="0">
            <a:spAutoFit/>
          </a:bodyPr>
          <a:lstStyle/>
          <a:p>
            <a:r>
              <a:rPr kumimoji="1" lang="ja-JP" altLang="en-US" sz="3200" dirty="0"/>
              <a:t>横断的な話し合い</a:t>
            </a:r>
            <a:r>
              <a:rPr kumimoji="1" lang="en-US" altLang="ja-JP" sz="3200" dirty="0"/>
              <a:t>&amp;</a:t>
            </a:r>
            <a:r>
              <a:rPr kumimoji="1" lang="ja-JP" altLang="en-US" sz="3200" dirty="0"/>
              <a:t>データが豊富</a:t>
            </a:r>
          </a:p>
        </p:txBody>
      </p:sp>
      <p:sp>
        <p:nvSpPr>
          <p:cNvPr id="7" name="矢印: 下 6">
            <a:extLst>
              <a:ext uri="{FF2B5EF4-FFF2-40B4-BE49-F238E27FC236}">
                <a16:creationId xmlns:a16="http://schemas.microsoft.com/office/drawing/2014/main" id="{51115BD5-D00A-4CF8-9FF9-DCCE0B0975CA}"/>
              </a:ext>
            </a:extLst>
          </p:cNvPr>
          <p:cNvSpPr/>
          <p:nvPr/>
        </p:nvSpPr>
        <p:spPr>
          <a:xfrm>
            <a:off x="2854036" y="5014789"/>
            <a:ext cx="914400" cy="637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a:extLst>
              <a:ext uri="{FF2B5EF4-FFF2-40B4-BE49-F238E27FC236}">
                <a16:creationId xmlns:a16="http://schemas.microsoft.com/office/drawing/2014/main" id="{BAE66972-E25A-4051-8889-642212AD4FD1}"/>
              </a:ext>
            </a:extLst>
          </p:cNvPr>
          <p:cNvSpPr>
            <a:spLocks noGrp="1"/>
          </p:cNvSpPr>
          <p:nvPr>
            <p:ph type="sldNum" sz="quarter" idx="12"/>
          </p:nvPr>
        </p:nvSpPr>
        <p:spPr/>
        <p:txBody>
          <a:bodyPr/>
          <a:lstStyle/>
          <a:p>
            <a:fld id="{CAF7123A-F11E-4334-8DBF-7F384358F8F9}" type="slidenum">
              <a:rPr kumimoji="1" lang="ja-JP" altLang="en-US" smtClean="0"/>
              <a:t>9</a:t>
            </a:fld>
            <a:endParaRPr kumimoji="1" lang="ja-JP" altLang="en-US"/>
          </a:p>
        </p:txBody>
      </p:sp>
    </p:spTree>
    <p:extLst>
      <p:ext uri="{BB962C8B-B14F-4D97-AF65-F5344CB8AC3E}">
        <p14:creationId xmlns:p14="http://schemas.microsoft.com/office/powerpoint/2010/main" val="3131010020"/>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4468</TotalTime>
  <Words>2452</Words>
  <Application>Microsoft Office PowerPoint</Application>
  <PresentationFormat>画面に合わせる (4:3)</PresentationFormat>
  <Paragraphs>1308</Paragraphs>
  <Slides>21</Slides>
  <Notes>15</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21</vt:i4>
      </vt:variant>
    </vt:vector>
  </HeadingPairs>
  <TitlesOfParts>
    <vt:vector size="33" baseType="lpstr">
      <vt:lpstr>Hiragino Maru Gothic Pro W4</vt:lpstr>
      <vt:lpstr>Hiragino Maru Gothic ProN W4</vt:lpstr>
      <vt:lpstr>ＭＳ Ｐゴシック</vt:lpstr>
      <vt:lpstr>メイリオ</vt:lpstr>
      <vt:lpstr>游ゴシック</vt:lpstr>
      <vt:lpstr>游ゴシック Light</vt:lpstr>
      <vt:lpstr>Arial</vt:lpstr>
      <vt:lpstr>Calibri</vt:lpstr>
      <vt:lpstr>Calibri Light</vt:lpstr>
      <vt:lpstr>Wingdings</vt:lpstr>
      <vt:lpstr>レトロスペクト</vt:lpstr>
      <vt:lpstr>Office テーマ</vt:lpstr>
      <vt:lpstr>進捗報告 2018/06/12</vt:lpstr>
      <vt:lpstr>目次</vt:lpstr>
      <vt:lpstr>研究題目（仮）</vt:lpstr>
      <vt:lpstr>背景・目的</vt:lpstr>
      <vt:lpstr>手法</vt:lpstr>
      <vt:lpstr>手法②</vt:lpstr>
      <vt:lpstr>形態素解析</vt:lpstr>
      <vt:lpstr>収集データ</vt:lpstr>
      <vt:lpstr>なぜ衆議院の予算委員会なのか？</vt:lpstr>
      <vt:lpstr>目次</vt:lpstr>
      <vt:lpstr>ヒストグラムによる素性分析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実際の使用例</vt:lpstr>
      <vt:lpstr>考察</vt:lpstr>
      <vt:lpstr>感想</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2018/06/12</dc:title>
  <dc:creator>樋口 心</dc:creator>
  <cp:lastModifiedBy>樋口 心</cp:lastModifiedBy>
  <cp:revision>50</cp:revision>
  <dcterms:created xsi:type="dcterms:W3CDTF">2018-06-09T01:44:18Z</dcterms:created>
  <dcterms:modified xsi:type="dcterms:W3CDTF">2018-06-25T03:18:41Z</dcterms:modified>
</cp:coreProperties>
</file>